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91" saveSubsetFonts="1" autoCompressPictures="0">
  <p:sldMasterIdLst>
    <p:sldMasterId id="2147483660" r:id="rId4"/>
  </p:sldMasterIdLst>
  <p:notesMasterIdLst>
    <p:notesMasterId r:id="rId31"/>
  </p:notesMasterIdLst>
  <p:handoutMasterIdLst>
    <p:handoutMasterId r:id="rId32"/>
  </p:handoutMasterIdLst>
  <p:sldIdLst>
    <p:sldId id="256" r:id="rId5"/>
    <p:sldId id="353" r:id="rId6"/>
    <p:sldId id="354" r:id="rId7"/>
    <p:sldId id="355" r:id="rId8"/>
    <p:sldId id="356" r:id="rId9"/>
    <p:sldId id="357" r:id="rId10"/>
    <p:sldId id="358" r:id="rId11"/>
    <p:sldId id="359" r:id="rId12"/>
    <p:sldId id="360" r:id="rId13"/>
    <p:sldId id="361" r:id="rId14"/>
    <p:sldId id="362" r:id="rId15"/>
    <p:sldId id="363" r:id="rId16"/>
    <p:sldId id="365" r:id="rId17"/>
    <p:sldId id="364" r:id="rId18"/>
    <p:sldId id="366" r:id="rId19"/>
    <p:sldId id="367" r:id="rId20"/>
    <p:sldId id="368" r:id="rId21"/>
    <p:sldId id="369" r:id="rId22"/>
    <p:sldId id="370" r:id="rId23"/>
    <p:sldId id="371" r:id="rId24"/>
    <p:sldId id="372" r:id="rId25"/>
    <p:sldId id="373" r:id="rId26"/>
    <p:sldId id="374" r:id="rId27"/>
    <p:sldId id="381" r:id="rId28"/>
    <p:sldId id="375"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43" autoAdjust="0"/>
    <p:restoredTop sz="96281"/>
  </p:normalViewPr>
  <p:slideViewPr>
    <p:cSldViewPr snapToGrid="0" snapToObjects="1">
      <p:cViewPr varScale="1">
        <p:scale>
          <a:sx n="79" d="100"/>
          <a:sy n="79" d="100"/>
        </p:scale>
        <p:origin x="3064"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RO56Zir_mgs" TargetMode="External"/><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docs.google.com/forms/d/e/1FAIpQLSdpqhoiaaQ4Rl0jK5aGJDYZK3NTo9jbhAf4qVZV-nbsO2BNhw/viewform" TargetMode="External"/><Relationship Id="rId7" Type="http://schemas.openxmlformats.org/officeDocument/2006/relationships/image" Target="../media/image22.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5" y="7156000"/>
            <a:ext cx="5190483" cy="1224685"/>
          </a:xfrm>
        </p:spPr>
        <p:txBody>
          <a:bodyPr/>
          <a:lstStyle/>
          <a:p>
            <a:r>
              <a:rPr lang="en-US" dirty="0" err="1"/>
              <a:t>Currículo</a:t>
            </a:r>
            <a:r>
              <a:rPr lang="en-US" dirty="0"/>
              <a:t> de </a:t>
            </a:r>
            <a:r>
              <a:rPr lang="en-US" dirty="0" err="1"/>
              <a:t>Licenciatura</a:t>
            </a:r>
            <a:r>
              <a:rPr lang="en-US" dirty="0"/>
              <a:t> </a:t>
            </a:r>
            <a:r>
              <a:rPr lang="en-US" b="0" dirty="0" err="1"/>
              <a:t>Tecnologia</a:t>
            </a:r>
            <a:r>
              <a:rPr lang="en-US" b="0" dirty="0"/>
              <a:t> Blockchain e </a:t>
            </a:r>
            <a:r>
              <a:rPr lang="en-US" b="0" dirty="0" err="1"/>
              <a:t>Criptomoedas</a:t>
            </a:r>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100</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685763"/>
            <a:ext cx="6832572" cy="161673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003499"/>
            <a:ext cx="6143488" cy="11339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de-DE" b="1" dirty="0">
                <a:solidFill>
                  <a:srgbClr val="F79037"/>
                </a:solidFill>
                <a:ea typeface="Times New Roman" panose="02020603050405020304" pitchFamily="18" charset="0"/>
              </a:rPr>
              <a:t>A Lei </a:t>
            </a:r>
            <a:r>
              <a:rPr lang="de-DE" b="1" dirty="0" err="1">
                <a:solidFill>
                  <a:srgbClr val="F79037"/>
                </a:solidFill>
                <a:ea typeface="Times New Roman" panose="02020603050405020304" pitchFamily="18" charset="0"/>
              </a:rPr>
              <a:t>Blockchain</a:t>
            </a:r>
            <a:r>
              <a:rPr lang="de-DE" b="1" dirty="0">
                <a:solidFill>
                  <a:srgbClr val="F79037"/>
                </a:solidFill>
                <a:ea typeface="Times New Roman" panose="02020603050405020304" pitchFamily="18" charset="0"/>
              </a:rPr>
              <a:t> do Liechtenstein</a:t>
            </a:r>
          </a:p>
          <a:p>
            <a:r>
              <a:rPr lang="de-DE" kern="0" dirty="0">
                <a:ea typeface="Times New Roman" panose="02020603050405020304" pitchFamily="18" charset="0"/>
              </a:rPr>
              <a:t>Liechtenstein </a:t>
            </a:r>
            <a:r>
              <a:rPr lang="de-DE" kern="0" dirty="0" err="1">
                <a:ea typeface="Times New Roman" panose="02020603050405020304" pitchFamily="18" charset="0"/>
              </a:rPr>
              <a:t>conseguiu</a:t>
            </a:r>
            <a:r>
              <a:rPr lang="de-DE" kern="0" dirty="0">
                <a:ea typeface="Times New Roman" panose="02020603050405020304" pitchFamily="18" charset="0"/>
              </a:rPr>
              <a:t>! </a:t>
            </a:r>
            <a:r>
              <a:rPr lang="de-DE" kern="0" dirty="0" err="1">
                <a:ea typeface="Times New Roman" panose="02020603050405020304" pitchFamily="18" charset="0"/>
              </a:rPr>
              <a:t>No</a:t>
            </a:r>
            <a:r>
              <a:rPr lang="de-DE" kern="0" dirty="0">
                <a:ea typeface="Times New Roman" panose="02020603050405020304" pitchFamily="18" charset="0"/>
              </a:rPr>
              <a:t> </a:t>
            </a:r>
            <a:r>
              <a:rPr lang="de-DE" kern="0" dirty="0" err="1">
                <a:ea typeface="Times New Roman" panose="02020603050405020304" pitchFamily="18" charset="0"/>
              </a:rPr>
              <a:t>início</a:t>
            </a:r>
            <a:r>
              <a:rPr lang="de-DE" kern="0" dirty="0">
                <a:ea typeface="Times New Roman" panose="02020603050405020304" pitchFamily="18" charset="0"/>
              </a:rPr>
              <a:t> de </a:t>
            </a:r>
            <a:r>
              <a:rPr lang="de-DE" kern="0" dirty="0" err="1">
                <a:ea typeface="Times New Roman" panose="02020603050405020304" pitchFamily="18" charset="0"/>
              </a:rPr>
              <a:t>outubro</a:t>
            </a:r>
            <a:r>
              <a:rPr lang="de-DE" kern="0" dirty="0">
                <a:ea typeface="Times New Roman" panose="02020603050405020304" pitchFamily="18" charset="0"/>
              </a:rPr>
              <a:t> de 2019, </a:t>
            </a:r>
            <a:r>
              <a:rPr lang="de-DE" kern="0" dirty="0" err="1">
                <a:ea typeface="Times New Roman" panose="02020603050405020304" pitchFamily="18" charset="0"/>
              </a:rPr>
              <a:t>ocorreu</a:t>
            </a:r>
            <a:r>
              <a:rPr lang="de-DE" kern="0" dirty="0">
                <a:ea typeface="Times New Roman" panose="02020603050405020304" pitchFamily="18" charset="0"/>
              </a:rPr>
              <a:t> a </a:t>
            </a:r>
            <a:r>
              <a:rPr lang="de-DE" kern="0" dirty="0" err="1">
                <a:ea typeface="Times New Roman" panose="02020603050405020304" pitchFamily="18" charset="0"/>
              </a:rPr>
              <a:t>segunda</a:t>
            </a:r>
            <a:r>
              <a:rPr lang="de-DE" kern="0" dirty="0">
                <a:ea typeface="Times New Roman" panose="02020603050405020304" pitchFamily="18" charset="0"/>
              </a:rPr>
              <a:t> </a:t>
            </a:r>
            <a:r>
              <a:rPr lang="de-DE" kern="0" dirty="0" err="1">
                <a:ea typeface="Times New Roman" panose="02020603050405020304" pitchFamily="18" charset="0"/>
              </a:rPr>
              <a:t>audiência</a:t>
            </a:r>
            <a:r>
              <a:rPr lang="de-DE" kern="0" dirty="0">
                <a:ea typeface="Times New Roman" panose="02020603050405020304" pitchFamily="18" charset="0"/>
              </a:rPr>
              <a:t> do </a:t>
            </a:r>
            <a:r>
              <a:rPr lang="de-DE" kern="0" dirty="0" err="1">
                <a:ea typeface="Times New Roman" panose="02020603050405020304" pitchFamily="18" charset="0"/>
              </a:rPr>
              <a:t>Parlamento</a:t>
            </a:r>
            <a:r>
              <a:rPr lang="de-DE" kern="0" dirty="0">
                <a:ea typeface="Times New Roman" panose="02020603050405020304" pitchFamily="18" charset="0"/>
              </a:rPr>
              <a:t> de Liechtenstein </a:t>
            </a:r>
            <a:r>
              <a:rPr lang="de-DE" kern="0" dirty="0" err="1">
                <a:ea typeface="Times New Roman" panose="02020603050405020304" pitchFamily="18" charset="0"/>
              </a:rPr>
              <a:t>sobre</a:t>
            </a:r>
            <a:r>
              <a:rPr lang="de-DE" kern="0" dirty="0">
                <a:ea typeface="Times New Roman" panose="02020603050405020304" pitchFamily="18" charset="0"/>
              </a:rPr>
              <a:t> o </a:t>
            </a:r>
            <a:r>
              <a:rPr lang="de-DE" kern="0" dirty="0" err="1">
                <a:ea typeface="Times New Roman" panose="02020603050405020304" pitchFamily="18" charset="0"/>
              </a:rPr>
              <a:t>novo</a:t>
            </a:r>
            <a:r>
              <a:rPr lang="de-DE" kern="0" dirty="0">
                <a:ea typeface="Times New Roman" panose="02020603050405020304" pitchFamily="18" charset="0"/>
              </a:rPr>
              <a:t> Liechtenstein </a:t>
            </a:r>
            <a:r>
              <a:rPr lang="de-DE" kern="0" dirty="0" err="1">
                <a:ea typeface="Times New Roman" panose="02020603050405020304" pitchFamily="18" charset="0"/>
              </a:rPr>
              <a:t>Blockchain</a:t>
            </a:r>
            <a:r>
              <a:rPr lang="de-DE" kern="0" dirty="0">
                <a:ea typeface="Times New Roman" panose="02020603050405020304" pitchFamily="18" charset="0"/>
              </a:rPr>
              <a:t> </a:t>
            </a:r>
            <a:r>
              <a:rPr lang="de-DE" kern="0" dirty="0" err="1">
                <a:ea typeface="Times New Roman" panose="02020603050405020304" pitchFamily="18" charset="0"/>
              </a:rPr>
              <a:t>Act</a:t>
            </a:r>
            <a:r>
              <a:rPr lang="de-DE" kern="0" dirty="0">
                <a:ea typeface="Times New Roman" panose="02020603050405020304" pitchFamily="18" charset="0"/>
              </a:rPr>
              <a:t>. </a:t>
            </a:r>
            <a:r>
              <a:rPr lang="de-DE" kern="0" dirty="0" err="1">
                <a:ea typeface="Times New Roman" panose="02020603050405020304" pitchFamily="18" charset="0"/>
              </a:rPr>
              <a:t>Nenhuma</a:t>
            </a:r>
            <a:r>
              <a:rPr lang="de-DE" kern="0" dirty="0">
                <a:ea typeface="Times New Roman" panose="02020603050405020304" pitchFamily="18" charset="0"/>
              </a:rPr>
              <a:t> </a:t>
            </a:r>
            <a:r>
              <a:rPr lang="de-DE" kern="0" dirty="0" err="1">
                <a:ea typeface="Times New Roman" panose="02020603050405020304" pitchFamily="18" charset="0"/>
              </a:rPr>
              <a:t>questão</a:t>
            </a:r>
            <a:r>
              <a:rPr lang="de-DE" kern="0" dirty="0">
                <a:ea typeface="Times New Roman" panose="02020603050405020304" pitchFamily="18" charset="0"/>
              </a:rPr>
              <a:t> </a:t>
            </a:r>
            <a:r>
              <a:rPr lang="de-DE" kern="0" dirty="0" err="1">
                <a:ea typeface="Times New Roman" panose="02020603050405020304" pitchFamily="18" charset="0"/>
              </a:rPr>
              <a:t>significativa</a:t>
            </a:r>
            <a:r>
              <a:rPr lang="de-DE" kern="0" dirty="0">
                <a:ea typeface="Times New Roman" panose="02020603050405020304" pitchFamily="18" charset="0"/>
              </a:rPr>
              <a:t> </a:t>
            </a:r>
            <a:r>
              <a:rPr lang="de-DE" kern="0" dirty="0" err="1">
                <a:ea typeface="Times New Roman" panose="02020603050405020304" pitchFamily="18" charset="0"/>
              </a:rPr>
              <a:t>surgiu</a:t>
            </a:r>
            <a:r>
              <a:rPr lang="de-DE" kern="0" dirty="0">
                <a:ea typeface="Times New Roman" panose="02020603050405020304" pitchFamily="18" charset="0"/>
              </a:rPr>
              <a:t> </a:t>
            </a:r>
            <a:r>
              <a:rPr lang="de-DE" kern="0" dirty="0" err="1">
                <a:ea typeface="Times New Roman" panose="02020603050405020304" pitchFamily="18" charset="0"/>
              </a:rPr>
              <a:t>durante</a:t>
            </a:r>
            <a:r>
              <a:rPr lang="de-DE" kern="0" dirty="0">
                <a:ea typeface="Times New Roman" panose="02020603050405020304" pitchFamily="18" charset="0"/>
              </a:rPr>
              <a:t> </a:t>
            </a:r>
            <a:r>
              <a:rPr lang="de-DE" kern="0" dirty="0" err="1">
                <a:ea typeface="Times New Roman" panose="02020603050405020304" pitchFamily="18" charset="0"/>
              </a:rPr>
              <a:t>esta</a:t>
            </a:r>
            <a:r>
              <a:rPr lang="de-DE" kern="0" dirty="0">
                <a:ea typeface="Times New Roman" panose="02020603050405020304" pitchFamily="18" charset="0"/>
              </a:rPr>
              <a:t> </a:t>
            </a:r>
            <a:r>
              <a:rPr lang="de-DE" kern="0" dirty="0" err="1">
                <a:ea typeface="Times New Roman" panose="02020603050405020304" pitchFamily="18" charset="0"/>
              </a:rPr>
              <a:t>audiência</a:t>
            </a:r>
            <a:r>
              <a:rPr lang="de-DE" kern="0" dirty="0">
                <a:ea typeface="Times New Roman" panose="02020603050405020304" pitchFamily="18" charset="0"/>
              </a:rPr>
              <a:t>. O </a:t>
            </a:r>
            <a:r>
              <a:rPr lang="de-DE" kern="0" dirty="0" err="1">
                <a:ea typeface="Times New Roman" panose="02020603050405020304" pitchFamily="18" charset="0"/>
              </a:rPr>
              <a:t>resultado</a:t>
            </a:r>
            <a:r>
              <a:rPr lang="de-DE" kern="0" dirty="0">
                <a:ea typeface="Times New Roman" panose="02020603050405020304" pitchFamily="18" charset="0"/>
              </a:rPr>
              <a:t> </a:t>
            </a:r>
            <a:r>
              <a:rPr lang="de-DE" kern="0" dirty="0" err="1">
                <a:ea typeface="Times New Roman" panose="02020603050405020304" pitchFamily="18" charset="0"/>
              </a:rPr>
              <a:t>é</a:t>
            </a:r>
            <a:r>
              <a:rPr lang="de-DE" kern="0" dirty="0">
                <a:ea typeface="Times New Roman" panose="02020603050405020304" pitchFamily="18" charset="0"/>
              </a:rPr>
              <a:t> </a:t>
            </a:r>
            <a:r>
              <a:rPr lang="de-DE" kern="0" dirty="0" err="1">
                <a:ea typeface="Times New Roman" panose="02020603050405020304" pitchFamily="18" charset="0"/>
              </a:rPr>
              <a:t>que</a:t>
            </a:r>
            <a:r>
              <a:rPr lang="de-DE" kern="0" dirty="0">
                <a:ea typeface="Times New Roman" panose="02020603050405020304" pitchFamily="18" charset="0"/>
              </a:rPr>
              <a:t> o Liechtenstein </a:t>
            </a:r>
            <a:r>
              <a:rPr lang="de-DE" kern="0" dirty="0" err="1">
                <a:ea typeface="Times New Roman" panose="02020603050405020304" pitchFamily="18" charset="0"/>
              </a:rPr>
              <a:t>Blockchain</a:t>
            </a:r>
            <a:r>
              <a:rPr lang="de-DE" kern="0" dirty="0">
                <a:ea typeface="Times New Roman" panose="02020603050405020304" pitchFamily="18" charset="0"/>
              </a:rPr>
              <a:t> </a:t>
            </a:r>
            <a:r>
              <a:rPr lang="de-DE" kern="0" dirty="0" err="1">
                <a:ea typeface="Times New Roman" panose="02020603050405020304" pitchFamily="18" charset="0"/>
              </a:rPr>
              <a:t>Act</a:t>
            </a:r>
            <a:r>
              <a:rPr lang="de-DE" kern="0" dirty="0">
                <a:ea typeface="Times New Roman" panose="02020603050405020304" pitchFamily="18" charset="0"/>
              </a:rPr>
              <a:t> </a:t>
            </a:r>
            <a:r>
              <a:rPr lang="de-DE" kern="0" dirty="0" err="1">
                <a:ea typeface="Times New Roman" panose="02020603050405020304" pitchFamily="18" charset="0"/>
              </a:rPr>
              <a:t>entrará</a:t>
            </a:r>
            <a:r>
              <a:rPr lang="de-DE" kern="0" dirty="0">
                <a:ea typeface="Times New Roman" panose="02020603050405020304" pitchFamily="18" charset="0"/>
              </a:rPr>
              <a:t> </a:t>
            </a:r>
            <a:r>
              <a:rPr lang="de-DE" kern="0" dirty="0" err="1">
                <a:ea typeface="Times New Roman" panose="02020603050405020304" pitchFamily="18" charset="0"/>
              </a:rPr>
              <a:t>em</a:t>
            </a:r>
            <a:r>
              <a:rPr lang="de-DE" kern="0" dirty="0">
                <a:ea typeface="Times New Roman" panose="02020603050405020304" pitchFamily="18" charset="0"/>
              </a:rPr>
              <a:t> </a:t>
            </a:r>
            <a:r>
              <a:rPr lang="de-DE" kern="0" dirty="0" err="1">
                <a:ea typeface="Times New Roman" panose="02020603050405020304" pitchFamily="18" charset="0"/>
              </a:rPr>
              <a:t>vigor</a:t>
            </a:r>
            <a:r>
              <a:rPr lang="de-DE" kern="0" dirty="0">
                <a:ea typeface="Times New Roman" panose="02020603050405020304" pitchFamily="18" charset="0"/>
              </a:rPr>
              <a:t> </a:t>
            </a:r>
            <a:r>
              <a:rPr lang="de-DE" kern="0" dirty="0" err="1">
                <a:ea typeface="Times New Roman" panose="02020603050405020304" pitchFamily="18" charset="0"/>
              </a:rPr>
              <a:t>em</a:t>
            </a:r>
            <a:r>
              <a:rPr lang="de-DE" kern="0" dirty="0">
                <a:ea typeface="Times New Roman" panose="02020603050405020304" pitchFamily="18" charset="0"/>
              </a:rPr>
              <a:t> </a:t>
            </a:r>
            <a:r>
              <a:rPr lang="de-DE" kern="0" dirty="0" err="1">
                <a:ea typeface="Times New Roman" panose="02020603050405020304" pitchFamily="18" charset="0"/>
              </a:rPr>
              <a:t>janeiro</a:t>
            </a:r>
            <a:r>
              <a:rPr lang="de-DE" kern="0" dirty="0">
                <a:ea typeface="Times New Roman" panose="02020603050405020304" pitchFamily="18" charset="0"/>
              </a:rPr>
              <a:t> de 2020 </a:t>
            </a:r>
            <a:r>
              <a:rPr lang="de-DE" kern="0" dirty="0" err="1">
                <a:ea typeface="Times New Roman" panose="02020603050405020304" pitchFamily="18" charset="0"/>
              </a:rPr>
              <a:t>e</a:t>
            </a:r>
            <a:r>
              <a:rPr lang="de-DE" kern="0" dirty="0">
                <a:ea typeface="Times New Roman" panose="02020603050405020304" pitchFamily="18" charset="0"/>
              </a:rPr>
              <a:t> </a:t>
            </a:r>
            <a:r>
              <a:rPr lang="de-DE" kern="0" dirty="0" err="1">
                <a:ea typeface="Times New Roman" panose="02020603050405020304" pitchFamily="18" charset="0"/>
              </a:rPr>
              <a:t>permite</a:t>
            </a:r>
            <a:r>
              <a:rPr lang="de-DE" kern="0" dirty="0">
                <a:ea typeface="Times New Roman" panose="02020603050405020304" pitchFamily="18" charset="0"/>
              </a:rPr>
              <a:t> a </a:t>
            </a:r>
            <a:r>
              <a:rPr lang="de-DE" kern="0" dirty="0" err="1">
                <a:ea typeface="Times New Roman" panose="02020603050405020304" pitchFamily="18" charset="0"/>
              </a:rPr>
              <a:t>tokenização</a:t>
            </a:r>
            <a:r>
              <a:rPr lang="de-DE" kern="0" dirty="0">
                <a:ea typeface="Times New Roman" panose="02020603050405020304" pitchFamily="18" charset="0"/>
              </a:rPr>
              <a:t> </a:t>
            </a:r>
            <a:r>
              <a:rPr lang="de-DE" kern="0" dirty="0" err="1">
                <a:ea typeface="Times New Roman" panose="02020603050405020304" pitchFamily="18" charset="0"/>
              </a:rPr>
              <a:t>direta</a:t>
            </a:r>
            <a:r>
              <a:rPr lang="de-DE" kern="0" dirty="0">
                <a:ea typeface="Times New Roman" panose="02020603050405020304" pitchFamily="18" charset="0"/>
              </a:rPr>
              <a:t> de </a:t>
            </a:r>
            <a:r>
              <a:rPr lang="de-DE" kern="0" dirty="0" err="1">
                <a:ea typeface="Times New Roman" panose="02020603050405020304" pitchFamily="18" charset="0"/>
              </a:rPr>
              <a:t>todos</a:t>
            </a:r>
            <a:r>
              <a:rPr lang="de-DE" kern="0" dirty="0">
                <a:ea typeface="Times New Roman" panose="02020603050405020304" pitchFamily="18" charset="0"/>
              </a:rPr>
              <a:t> </a:t>
            </a:r>
            <a:r>
              <a:rPr lang="de-DE" kern="0" dirty="0" err="1">
                <a:ea typeface="Times New Roman" panose="02020603050405020304" pitchFamily="18" charset="0"/>
              </a:rPr>
              <a:t>os</a:t>
            </a:r>
            <a:r>
              <a:rPr lang="de-DE" kern="0" dirty="0">
                <a:ea typeface="Times New Roman" panose="02020603050405020304" pitchFamily="18" charset="0"/>
              </a:rPr>
              <a:t> </a:t>
            </a:r>
            <a:r>
              <a:rPr lang="de-DE" kern="0" dirty="0" err="1">
                <a:ea typeface="Times New Roman" panose="02020603050405020304" pitchFamily="18" charset="0"/>
              </a:rPr>
              <a:t>tipos</a:t>
            </a:r>
            <a:r>
              <a:rPr lang="de-DE" kern="0" dirty="0">
                <a:ea typeface="Times New Roman" panose="02020603050405020304" pitchFamily="18" charset="0"/>
              </a:rPr>
              <a:t> de </a:t>
            </a:r>
            <a:r>
              <a:rPr lang="de-DE" kern="0" dirty="0" err="1">
                <a:ea typeface="Times New Roman" panose="02020603050405020304" pitchFamily="18" charset="0"/>
              </a:rPr>
              <a:t>ativos</a:t>
            </a:r>
            <a:r>
              <a:rPr lang="de-DE" kern="0" dirty="0">
                <a:ea typeface="Times New Roman" panose="02020603050405020304" pitchFamily="18" charset="0"/>
              </a:rPr>
              <a:t> </a:t>
            </a:r>
            <a:r>
              <a:rPr lang="de-DE" kern="0" dirty="0" err="1">
                <a:ea typeface="Times New Roman" panose="02020603050405020304" pitchFamily="18" charset="0"/>
              </a:rPr>
              <a:t>e</a:t>
            </a:r>
            <a:r>
              <a:rPr lang="de-DE" kern="0" dirty="0">
                <a:ea typeface="Times New Roman" panose="02020603050405020304" pitchFamily="18" charset="0"/>
              </a:rPr>
              <a:t> </a:t>
            </a:r>
            <a:r>
              <a:rPr lang="de-DE" kern="0" dirty="0" err="1">
                <a:ea typeface="Times New Roman" panose="02020603050405020304" pitchFamily="18" charset="0"/>
              </a:rPr>
              <a:t>direitos</a:t>
            </a:r>
            <a:r>
              <a:rPr lang="de-DE" kern="0" dirty="0">
                <a:ea typeface="Times New Roman" panose="02020603050405020304" pitchFamily="18" charset="0"/>
              </a:rPr>
              <a:t> </a:t>
            </a:r>
            <a:r>
              <a:rPr lang="de-DE" kern="0" dirty="0" err="1">
                <a:ea typeface="Times New Roman" panose="02020603050405020304" pitchFamily="18" charset="0"/>
              </a:rPr>
              <a:t>sem</a:t>
            </a:r>
            <a:r>
              <a:rPr lang="de-DE" kern="0" dirty="0">
                <a:ea typeface="Times New Roman" panose="02020603050405020304" pitchFamily="18" charset="0"/>
              </a:rPr>
              <a:t> </a:t>
            </a:r>
            <a:r>
              <a:rPr lang="de-DE" kern="0" dirty="0" err="1">
                <a:ea typeface="Times New Roman" panose="02020603050405020304" pitchFamily="18" charset="0"/>
              </a:rPr>
              <a:t>soluções</a:t>
            </a:r>
            <a:r>
              <a:rPr lang="de-DE" kern="0" dirty="0">
                <a:ea typeface="Times New Roman" panose="02020603050405020304" pitchFamily="18" charset="0"/>
              </a:rPr>
              <a:t> </a:t>
            </a:r>
            <a:r>
              <a:rPr lang="de-DE" kern="0" dirty="0" err="1">
                <a:ea typeface="Times New Roman" panose="02020603050405020304" pitchFamily="18" charset="0"/>
              </a:rPr>
              <a:t>legais</a:t>
            </a:r>
            <a:r>
              <a:rPr lang="de-DE" kern="0" dirty="0">
                <a:ea typeface="Times New Roman" panose="02020603050405020304" pitchFamily="18" charset="0"/>
              </a:rPr>
              <a:t>.</a:t>
            </a:r>
            <a:endParaRPr lang="en-US" dirty="0"/>
          </a:p>
          <a:p>
            <a:endParaRPr lang="en-US" dirty="0"/>
          </a:p>
          <a:p>
            <a:r>
              <a:rPr lang="en-US" dirty="0"/>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50206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modelo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útil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entender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impacto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regras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regem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permanecem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estão</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alguns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direitos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alterados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natureza</a:t>
            </a:r>
            <a:r>
              <a:rPr lang="en-US" sz="1100" dirty="0">
                <a:latin typeface="Calibri" panose="020F0502020204030204" pitchFamily="34" charset="0"/>
                <a:cs typeface="Calibri" panose="020F0502020204030204" pitchFamily="34" charset="0"/>
              </a:rPr>
              <a:t> digital do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empacotado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um token. </a:t>
            </a:r>
            <a:r>
              <a:rPr lang="en-US" sz="1100" dirty="0" err="1">
                <a:latin typeface="Calibri" panose="020F0502020204030204" pitchFamily="34" charset="0"/>
                <a:cs typeface="Calibri" panose="020F0502020204030204" pitchFamily="34" charset="0"/>
              </a:rPr>
              <a:t>Aqui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está</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pensam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tokens de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nova </a:t>
            </a:r>
            <a:r>
              <a:rPr lang="en-US" sz="1100" dirty="0" err="1">
                <a:latin typeface="Calibri" panose="020F0502020204030204" pitchFamily="34" charset="0"/>
                <a:cs typeface="Calibri" panose="020F0502020204030204" pitchFamily="34" charset="0"/>
              </a:rPr>
              <a:t>classe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títulos</a:t>
            </a:r>
            <a:r>
              <a:rPr lang="en-US" sz="1100" dirty="0">
                <a:latin typeface="Calibri" panose="020F0502020204030204" pitchFamily="34" charset="0"/>
                <a:cs typeface="Calibri" panose="020F0502020204030204" pitchFamily="34" charset="0"/>
              </a:rPr>
              <a:t>. Mas o Token Container Model </a:t>
            </a:r>
            <a:r>
              <a:rPr lang="en-US" sz="1100" dirty="0" err="1">
                <a:latin typeface="Calibri" panose="020F0502020204030204" pitchFamily="34" charset="0"/>
                <a:cs typeface="Calibri" panose="020F0502020204030204" pitchFamily="34" charset="0"/>
              </a:rPr>
              <a:t>deixa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claro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um token de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nada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título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todas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regras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licenças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deveres</a:t>
            </a:r>
            <a:r>
              <a:rPr lang="en-US" sz="1100" dirty="0">
                <a:latin typeface="Calibri" panose="020F0502020204030204" pitchFamily="34" charset="0"/>
                <a:cs typeface="Calibri" panose="020F0502020204030204" pitchFamily="34" charset="0"/>
              </a:rPr>
              <a:t> etc. </a:t>
            </a:r>
            <a:r>
              <a:rPr lang="en-US" sz="1100" dirty="0" err="1">
                <a:latin typeface="Calibri" panose="020F0502020204030204" pitchFamily="34" charset="0"/>
                <a:cs typeface="Calibri" panose="020F0502020204030204" pitchFamily="34" charset="0"/>
              </a:rPr>
              <a:t>aplicáveis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ele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tecnicamente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empacotado</a:t>
            </a:r>
            <a:r>
              <a:rPr lang="en-US" sz="1100" dirty="0">
                <a:latin typeface="Calibri" panose="020F0502020204030204" pitchFamily="34" charset="0"/>
                <a:cs typeface="Calibri" panose="020F0502020204030204" pitchFamily="34" charset="0"/>
              </a:rPr>
              <a:t>” no token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carrega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título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contentor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palavra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recipiente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entendida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literalmente</a:t>
            </a:r>
            <a:r>
              <a:rPr lang="en-US" sz="1100" dirty="0">
                <a:latin typeface="Calibri" panose="020F0502020204030204" pitchFamily="34" charset="0"/>
                <a:cs typeface="Calibri" panose="020F0502020204030204" pitchFamily="34" charset="0"/>
              </a:rPr>
              <a:t>. O token agora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transferido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proprietários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gerenciado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portfólio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provedor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custódia</a:t>
            </a:r>
            <a:r>
              <a:rPr lang="en-US" sz="1100" dirty="0">
                <a:latin typeface="Calibri" panose="020F0502020204030204" pitchFamily="34" charset="0"/>
                <a:cs typeface="Calibri" panose="020F0502020204030204" pitchFamily="34" charset="0"/>
              </a:rPr>
              <a:t> - </a:t>
            </a:r>
            <a:r>
              <a:rPr lang="en-US" sz="1100" dirty="0" err="1">
                <a:latin typeface="Calibri" panose="020F0502020204030204" pitchFamily="34" charset="0"/>
                <a:cs typeface="Calibri" panose="020F0502020204030204" pitchFamily="34" charset="0"/>
              </a:rPr>
              <a:t>sem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ativo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dentro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contentor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alterados</a:t>
            </a:r>
            <a:r>
              <a:rPr lang="en-US" sz="1100" dirty="0">
                <a:latin typeface="Calibri" panose="020F0502020204030204" pitchFamily="34" charset="0"/>
                <a:cs typeface="Calibri" panose="020F0502020204030204" pitchFamily="34" charset="0"/>
              </a:rPr>
              <a:t>.</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latin typeface="Calibri" panose="020F0502020204030204" pitchFamily="34" charset="0"/>
                <a:cs typeface="Calibri" panose="020F0502020204030204" pitchFamily="34" charset="0"/>
              </a:rPr>
              <a:t>Para </a:t>
            </a:r>
            <a:r>
              <a:rPr lang="en-US" sz="1100" dirty="0" err="1">
                <a:latin typeface="Calibri" panose="020F0502020204030204" pitchFamily="34" charset="0"/>
                <a:cs typeface="Calibri" panose="020F0502020204030204" pitchFamily="34" charset="0"/>
              </a:rPr>
              <a:t>ilustrar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para </a:t>
            </a:r>
            <a:r>
              <a:rPr lang="en-US" sz="1100" dirty="0" err="1">
                <a:latin typeface="Calibri" panose="020F0502020204030204" pitchFamily="34" charset="0"/>
                <a:cs typeface="Calibri" panose="020F0502020204030204" pitchFamily="34" charset="0"/>
              </a:rPr>
              <a:t>maior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clareza</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virtualmente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a:t>
            </a:r>
            <a:r>
              <a:rPr lang="en-US" sz="1100" dirty="0">
                <a:latin typeface="Calibri" panose="020F0502020204030204" pitchFamily="34" charset="0"/>
                <a:cs typeface="Calibri" panose="020F0502020204030204" pitchFamily="34" charset="0"/>
              </a:rPr>
              <a:t> num </a:t>
            </a:r>
            <a:r>
              <a:rPr lang="en-US" sz="1100" dirty="0" err="1">
                <a:latin typeface="Calibri" panose="020F0502020204030204" pitchFamily="34" charset="0"/>
                <a:cs typeface="Calibri" panose="020F0502020204030204" pitchFamily="34" charset="0"/>
              </a:rPr>
              <a:t>contentor</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representa</a:t>
            </a:r>
            <a:r>
              <a:rPr lang="en-US" sz="1100" dirty="0">
                <a:latin typeface="Calibri" panose="020F0502020204030204" pitchFamily="34" charset="0"/>
                <a:cs typeface="Calibri" panose="020F0502020204030204" pitchFamily="34" charset="0"/>
              </a:rPr>
              <a:t> o token e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executado</a:t>
            </a:r>
            <a:r>
              <a:rPr lang="en-US" sz="1100" dirty="0">
                <a:latin typeface="Calibri" panose="020F0502020204030204" pitchFamily="34" charset="0"/>
                <a:cs typeface="Calibri" panose="020F0502020204030204" pitchFamily="34" charset="0"/>
              </a:rPr>
              <a:t> num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blockchain. 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ser,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propriedade</a:t>
            </a:r>
            <a:r>
              <a:rPr lang="en-US" sz="1100" dirty="0">
                <a:latin typeface="Calibri" panose="020F0502020204030204" pitchFamily="34" charset="0"/>
                <a:cs typeface="Calibri" panose="020F0502020204030204" pitchFamily="34" charset="0"/>
              </a:rPr>
              <a:t> de um diamante.</a:t>
            </a: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Quem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possui</a:t>
            </a:r>
            <a:r>
              <a:rPr lang="en-US" sz="1100" dirty="0">
                <a:latin typeface="Calibri" panose="020F0502020204030204" pitchFamily="34" charset="0"/>
                <a:cs typeface="Calibri" panose="020F0502020204030204" pitchFamily="34" charset="0"/>
              </a:rPr>
              <a:t> o token </a:t>
            </a:r>
            <a:r>
              <a:rPr lang="en-US" sz="1100" dirty="0" err="1">
                <a:latin typeface="Calibri" panose="020F0502020204030204" pitchFamily="34" charset="0"/>
                <a:cs typeface="Calibri" panose="020F0502020204030204" pitchFamily="34" charset="0"/>
              </a:rPr>
              <a:t>possui</a:t>
            </a:r>
            <a:r>
              <a:rPr lang="en-US" sz="1100" dirty="0">
                <a:latin typeface="Calibri" panose="020F0502020204030204" pitchFamily="34" charset="0"/>
                <a:cs typeface="Calibri" panose="020F0502020204030204" pitchFamily="34" charset="0"/>
              </a:rPr>
              <a:t> o diamante — </a:t>
            </a:r>
            <a:r>
              <a:rPr lang="en-US" sz="1100" dirty="0" err="1">
                <a:latin typeface="Calibri" panose="020F0502020204030204" pitchFamily="34" charset="0"/>
                <a:cs typeface="Calibri" panose="020F0502020204030204" pitchFamily="34" charset="0"/>
              </a:rPr>
              <a:t>exatamente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estabelecida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Token Container Model. O diamante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precisa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mudar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localização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física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permanecer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cofre</a:t>
            </a:r>
            <a:r>
              <a:rPr lang="en-US" sz="1100" dirty="0">
                <a:latin typeface="Calibri" panose="020F0502020204030204" pitchFamily="34" charset="0"/>
                <a:cs typeface="Calibri" panose="020F0502020204030204" pitchFamily="34" charset="0"/>
              </a:rPr>
              <a:t>. Mas a </a:t>
            </a:r>
            <a:r>
              <a:rPr lang="en-US" sz="1100" dirty="0" err="1">
                <a:latin typeface="Calibri" panose="020F0502020204030204" pitchFamily="34" charset="0"/>
                <a:cs typeface="Calibri" panose="020F0502020204030204" pitchFamily="34" charset="0"/>
              </a:rPr>
              <a:t>propriedade</a:t>
            </a:r>
            <a:r>
              <a:rPr lang="en-US" sz="1100" dirty="0">
                <a:latin typeface="Calibri" panose="020F0502020204030204" pitchFamily="34" charset="0"/>
                <a:cs typeface="Calibri" panose="020F0502020204030204" pitchFamily="34" charset="0"/>
              </a:rPr>
              <a:t> do diamante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mudar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transferindo</a:t>
            </a:r>
            <a:r>
              <a:rPr lang="en-US" sz="1100" dirty="0">
                <a:latin typeface="Calibri" panose="020F0502020204030204" pitchFamily="34" charset="0"/>
                <a:cs typeface="Calibri" panose="020F0502020204030204" pitchFamily="34" charset="0"/>
              </a:rPr>
              <a:t> o token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outras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sentido</a:t>
            </a:r>
            <a:r>
              <a:rPr lang="en-US" sz="1100" dirty="0">
                <a:latin typeface="Calibri" panose="020F0502020204030204" pitchFamily="34" charset="0"/>
                <a:cs typeface="Calibri" panose="020F0502020204030204" pitchFamily="34" charset="0"/>
              </a:rPr>
              <a:t> para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privada</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armazena</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possuir</a:t>
            </a:r>
            <a:r>
              <a:rPr lang="en-US" sz="1100" dirty="0">
                <a:latin typeface="Calibri" panose="020F0502020204030204" pitchFamily="34" charset="0"/>
                <a:cs typeface="Calibri" panose="020F0502020204030204" pitchFamily="34" charset="0"/>
              </a:rPr>
              <a:t> um diamante, mas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para </a:t>
            </a:r>
            <a:r>
              <a:rPr lang="en-US" sz="1100" dirty="0" err="1">
                <a:latin typeface="Calibri" panose="020F0502020204030204" pitchFamily="34" charset="0"/>
                <a:cs typeface="Calibri" panose="020F0502020204030204" pitchFamily="34" charset="0"/>
              </a:rPr>
              <a:t>investidores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institucionais</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constroem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carteiras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inteiras</a:t>
            </a:r>
            <a:r>
              <a:rPr lang="en-US" sz="1100" dirty="0">
                <a:latin typeface="Calibri" panose="020F0502020204030204" pitchFamily="34" charset="0"/>
                <a:cs typeface="Calibri" panose="020F0502020204030204" pitchFamily="34" charset="0"/>
              </a:rPr>
              <a:t> de diamantes de </a:t>
            </a:r>
            <a:r>
              <a:rPr lang="en-US" sz="1100" dirty="0" err="1">
                <a:latin typeface="Calibri" panose="020F0502020204030204" pitchFamily="34" charset="0"/>
                <a:cs typeface="Calibri" panose="020F0502020204030204" pitchFamily="34" charset="0"/>
              </a:rPr>
              <a:t>propriedade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fracionária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pense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1.000 </a:t>
            </a:r>
            <a:r>
              <a:rPr lang="en-US" sz="1100" dirty="0" err="1">
                <a:latin typeface="Calibri" panose="020F0502020204030204" pitchFamily="34" charset="0"/>
                <a:cs typeface="Calibri" panose="020F0502020204030204" pitchFamily="34" charset="0"/>
              </a:rPr>
              <a:t>investimentos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frações</a:t>
            </a:r>
            <a:r>
              <a:rPr lang="en-US" sz="1100" dirty="0">
                <a:latin typeface="Calibri" panose="020F0502020204030204" pitchFamily="34" charset="0"/>
                <a:cs typeface="Calibri" panose="020F0502020204030204" pitchFamily="34" charset="0"/>
              </a:rPr>
              <a:t> de um diamante para fins de </a:t>
            </a:r>
            <a:r>
              <a:rPr lang="en-US" sz="1100" dirty="0" err="1">
                <a:latin typeface="Calibri" panose="020F0502020204030204" pitchFamily="34" charset="0"/>
                <a:cs typeface="Calibri" panose="020F0502020204030204" pitchFamily="34" charset="0"/>
              </a:rPr>
              <a:t>diversificação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4" name="Picture Placeholder 33">
            <a:extLst>
              <a:ext uri="{FF2B5EF4-FFF2-40B4-BE49-F238E27FC236}">
                <a16:creationId xmlns:a16="http://schemas.microsoft.com/office/drawing/2014/main" id="{C9AA101A-4C3D-56F6-3486-A578AF6EEA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69146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101</a:t>
            </a:fld>
            <a:endParaRPr lang="en-US"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1343" t="25503" r="6962" b="23803"/>
          <a:stretch/>
        </p:blipFill>
        <p:spPr>
          <a:xfrm>
            <a:off x="471607" y="1296620"/>
            <a:ext cx="6616460" cy="1283047"/>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749286"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dirty="0">
                <a:solidFill>
                  <a:srgbClr val="F79037"/>
                </a:solidFill>
                <a:latin typeface="Calibri" panose="020F0502020204030204" pitchFamily="34" charset="0"/>
                <a:cs typeface="Calibri" panose="020F0502020204030204" pitchFamily="34" charset="0"/>
              </a:rPr>
              <a:t>2.</a:t>
            </a: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Token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representa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direito</a:t>
            </a:r>
            <a:endParaRPr lang="x-none" sz="11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5147027"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3.</a:t>
            </a: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a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disposição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o Token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resulta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disposição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direito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a:t>
            </a:r>
            <a:endParaRPr lang="x-none" sz="1100" i="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dirty="0">
                <a:solidFill>
                  <a:srgbClr val="F79037"/>
                </a:solidFill>
                <a:latin typeface="Calibri" panose="020F0502020204030204" pitchFamily="34" charset="0"/>
                <a:cs typeface="Calibri" panose="020F0502020204030204" pitchFamily="34" charset="0"/>
              </a:rPr>
              <a:t>1.</a:t>
            </a: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leva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ativo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físico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sob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custódia</a:t>
            </a:r>
            <a:endParaRPr lang="x-none" sz="1100" i="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3715972"/>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12: Token Container Model a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representar</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direito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um diamante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num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contentor</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modo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possa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transferido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facilmente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sem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mover o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ativo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físico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sob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custódia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Fonte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NÄGELE Attorneys at Law LLC, 2019)</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84653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rPr>
              <a:t>Esse</a:t>
            </a:r>
            <a:r>
              <a:rPr lang="en-US" dirty="0">
                <a:solidFill>
                  <a:srgbClr val="000000"/>
                </a:solidFill>
              </a:rPr>
              <a:t> </a:t>
            </a:r>
            <a:r>
              <a:rPr lang="en-US" dirty="0" err="1">
                <a:solidFill>
                  <a:srgbClr val="000000"/>
                </a:solidFill>
              </a:rPr>
              <a:t>modelo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progressivo</a:t>
            </a:r>
            <a:r>
              <a:rPr lang="en-US" dirty="0">
                <a:solidFill>
                  <a:srgbClr val="000000"/>
                </a:solidFill>
              </a:rPr>
              <a:t> e </a:t>
            </a:r>
            <a:r>
              <a:rPr lang="en-US" dirty="0" err="1">
                <a:solidFill>
                  <a:srgbClr val="000000"/>
                </a:solidFill>
              </a:rPr>
              <a:t>oferece</a:t>
            </a:r>
            <a:r>
              <a:rPr lang="en-US" dirty="0">
                <a:solidFill>
                  <a:srgbClr val="000000"/>
                </a:solidFill>
              </a:rPr>
              <a:t> </a:t>
            </a:r>
            <a:r>
              <a:rPr lang="en-US" dirty="0" err="1">
                <a:solidFill>
                  <a:srgbClr val="000000"/>
                </a:solidFill>
              </a:rPr>
              <a:t>segurança</a:t>
            </a:r>
            <a:r>
              <a:rPr lang="en-US" dirty="0">
                <a:solidFill>
                  <a:srgbClr val="000000"/>
                </a:solidFill>
              </a:rPr>
              <a:t> </a:t>
            </a:r>
            <a:r>
              <a:rPr lang="en-US" dirty="0" err="1">
                <a:solidFill>
                  <a:srgbClr val="000000"/>
                </a:solidFill>
              </a:rPr>
              <a:t>jurídica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direitos</a:t>
            </a:r>
            <a:r>
              <a:rPr lang="en-US" dirty="0">
                <a:solidFill>
                  <a:srgbClr val="000000"/>
                </a:solidFill>
              </a:rPr>
              <a:t> </a:t>
            </a:r>
            <a:r>
              <a:rPr lang="en-US" dirty="0" err="1">
                <a:solidFill>
                  <a:srgbClr val="000000"/>
                </a:solidFill>
              </a:rPr>
              <a:t>pré-existentes</a:t>
            </a:r>
            <a:r>
              <a:rPr lang="en-US" dirty="0">
                <a:solidFill>
                  <a:srgbClr val="000000"/>
                </a:solidFill>
              </a:rPr>
              <a:t> </a:t>
            </a:r>
            <a:r>
              <a:rPr lang="en-US" dirty="0" err="1">
                <a:solidFill>
                  <a:srgbClr val="000000"/>
                </a:solidFill>
              </a:rPr>
              <a:t>que</a:t>
            </a:r>
            <a:r>
              <a:rPr lang="en-US" dirty="0">
                <a:solidFill>
                  <a:srgbClr val="000000"/>
                </a:solidFill>
              </a:rPr>
              <a:t> são </a:t>
            </a:r>
            <a:r>
              <a:rPr lang="en-US" dirty="0" err="1">
                <a:solidFill>
                  <a:srgbClr val="000000"/>
                </a:solidFill>
              </a:rPr>
              <a:t>tokenizados</a:t>
            </a:r>
            <a:r>
              <a:rPr lang="en-US" dirty="0">
                <a:solidFill>
                  <a:srgbClr val="000000"/>
                </a:solidFill>
              </a:rPr>
              <a:t>, </a:t>
            </a:r>
            <a:r>
              <a:rPr lang="en-US" dirty="0" err="1">
                <a:solidFill>
                  <a:srgbClr val="000000"/>
                </a:solidFill>
              </a:rPr>
              <a:t>bem</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para</a:t>
            </a:r>
            <a:r>
              <a:rPr lang="en-US" dirty="0">
                <a:solidFill>
                  <a:srgbClr val="000000"/>
                </a:solidFill>
              </a:rPr>
              <a:t> as </a:t>
            </a:r>
            <a:r>
              <a:rPr lang="en-US" dirty="0" err="1">
                <a:solidFill>
                  <a:srgbClr val="000000"/>
                </a:solidFill>
              </a:rPr>
              <a:t>informações</a:t>
            </a:r>
            <a:r>
              <a:rPr lang="en-US" dirty="0">
                <a:solidFill>
                  <a:srgbClr val="000000"/>
                </a:solidFill>
              </a:rPr>
              <a:t> </a:t>
            </a:r>
            <a:r>
              <a:rPr lang="en-US" dirty="0" err="1">
                <a:solidFill>
                  <a:srgbClr val="000000"/>
                </a:solidFill>
              </a:rPr>
              <a:t>armazenadas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sistemas</a:t>
            </a:r>
            <a:r>
              <a:rPr lang="en-US" dirty="0">
                <a:solidFill>
                  <a:srgbClr val="000000"/>
                </a:solidFill>
              </a:rPr>
              <a:t> </a:t>
            </a:r>
            <a:r>
              <a:rPr lang="en-US" dirty="0" err="1">
                <a:solidFill>
                  <a:srgbClr val="000000"/>
                </a:solidFill>
              </a:rPr>
              <a:t>baseados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blockchain</a:t>
            </a:r>
            <a:r>
              <a:rPr lang="en-US" dirty="0">
                <a:solidFill>
                  <a:srgbClr val="000000"/>
                </a:solidFill>
              </a:rPr>
              <a:t>. Observe </a:t>
            </a:r>
            <a:r>
              <a:rPr lang="en-US" dirty="0" err="1">
                <a:solidFill>
                  <a:srgbClr val="000000"/>
                </a:solidFill>
              </a:rPr>
              <a:t>que</a:t>
            </a:r>
            <a:r>
              <a:rPr lang="en-US" dirty="0">
                <a:solidFill>
                  <a:srgbClr val="000000"/>
                </a:solidFill>
              </a:rPr>
              <a:t> Liechtenstein </a:t>
            </a:r>
            <a:r>
              <a:rPr lang="en-US" dirty="0" err="1">
                <a:solidFill>
                  <a:srgbClr val="000000"/>
                </a:solidFill>
              </a:rPr>
              <a:t>alterou</a:t>
            </a:r>
            <a:r>
              <a:rPr lang="en-US" dirty="0">
                <a:solidFill>
                  <a:srgbClr val="000000"/>
                </a:solidFill>
              </a:rPr>
              <a:t> a </a:t>
            </a:r>
            <a:r>
              <a:rPr lang="en-US" dirty="0" err="1">
                <a:solidFill>
                  <a:srgbClr val="000000"/>
                </a:solidFill>
              </a:rPr>
              <a:t>sua</a:t>
            </a:r>
            <a:r>
              <a:rPr lang="en-US" dirty="0">
                <a:solidFill>
                  <a:srgbClr val="000000"/>
                </a:solidFill>
              </a:rPr>
              <a:t> lei civil </a:t>
            </a:r>
            <a:r>
              <a:rPr lang="en-US" dirty="0" err="1">
                <a:solidFill>
                  <a:srgbClr val="000000"/>
                </a:solidFill>
              </a:rPr>
              <a:t>para</a:t>
            </a:r>
            <a:r>
              <a:rPr lang="en-US" dirty="0">
                <a:solidFill>
                  <a:srgbClr val="000000"/>
                </a:solidFill>
              </a:rPr>
              <a:t> </a:t>
            </a:r>
            <a:r>
              <a:rPr lang="en-US" dirty="0" err="1">
                <a:solidFill>
                  <a:srgbClr val="000000"/>
                </a:solidFill>
              </a:rPr>
              <a:t>permitir</a:t>
            </a:r>
            <a:r>
              <a:rPr lang="en-US" dirty="0">
                <a:solidFill>
                  <a:srgbClr val="000000"/>
                </a:solidFill>
              </a:rPr>
              <a:t> </a:t>
            </a:r>
            <a:r>
              <a:rPr lang="en-US" dirty="0" err="1">
                <a:solidFill>
                  <a:srgbClr val="000000"/>
                </a:solidFill>
              </a:rPr>
              <a:t>que</a:t>
            </a:r>
            <a:r>
              <a:rPr lang="en-US" dirty="0">
                <a:solidFill>
                  <a:srgbClr val="000000"/>
                </a:solidFill>
              </a:rPr>
              <a:t> o </a:t>
            </a:r>
            <a:r>
              <a:rPr lang="en-US" dirty="0" err="1">
                <a:solidFill>
                  <a:srgbClr val="000000"/>
                </a:solidFill>
              </a:rPr>
              <a:t>mundo</a:t>
            </a:r>
            <a:r>
              <a:rPr lang="en-US" dirty="0">
                <a:solidFill>
                  <a:srgbClr val="000000"/>
                </a:solidFill>
              </a:rPr>
              <a:t> dos tokens </a:t>
            </a:r>
            <a:r>
              <a:rPr lang="en-US" dirty="0" err="1">
                <a:solidFill>
                  <a:srgbClr val="000000"/>
                </a:solidFill>
              </a:rPr>
              <a:t>tenha</a:t>
            </a:r>
            <a:r>
              <a:rPr lang="en-US" dirty="0">
                <a:solidFill>
                  <a:srgbClr val="000000"/>
                </a:solidFill>
              </a:rPr>
              <a:t> </a:t>
            </a:r>
            <a:r>
              <a:rPr lang="en-US" dirty="0" err="1">
                <a:solidFill>
                  <a:srgbClr val="000000"/>
                </a:solidFill>
              </a:rPr>
              <a:t>prioridade</a:t>
            </a:r>
            <a:r>
              <a:rPr lang="en-US" dirty="0">
                <a:solidFill>
                  <a:srgbClr val="000000"/>
                </a:solidFill>
              </a:rPr>
              <a:t> </a:t>
            </a:r>
            <a:r>
              <a:rPr lang="en-US" dirty="0" err="1">
                <a:solidFill>
                  <a:srgbClr val="000000"/>
                </a:solidFill>
              </a:rPr>
              <a:t>sobre</a:t>
            </a:r>
            <a:r>
              <a:rPr lang="en-US" dirty="0">
                <a:solidFill>
                  <a:srgbClr val="000000"/>
                </a:solidFill>
              </a:rPr>
              <a:t> o </a:t>
            </a:r>
            <a:r>
              <a:rPr lang="en-US" dirty="0" err="1">
                <a:solidFill>
                  <a:srgbClr val="000000"/>
                </a:solidFill>
              </a:rPr>
              <a:t>mundo</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nos</a:t>
            </a:r>
            <a:r>
              <a:rPr lang="en-US" dirty="0">
                <a:solidFill>
                  <a:srgbClr val="000000"/>
                </a:solidFill>
              </a:rPr>
              <a:t> </a:t>
            </a:r>
            <a:r>
              <a:rPr lang="en-US" dirty="0" err="1">
                <a:solidFill>
                  <a:srgbClr val="000000"/>
                </a:solidFill>
              </a:rPr>
              <a:t>casos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existam</a:t>
            </a:r>
            <a:r>
              <a:rPr lang="en-US" dirty="0">
                <a:solidFill>
                  <a:srgbClr val="000000"/>
                </a:solidFill>
              </a:rPr>
              <a:t> tokens </a:t>
            </a:r>
            <a:r>
              <a:rPr lang="en-US" dirty="0" err="1">
                <a:solidFill>
                  <a:srgbClr val="000000"/>
                </a:solidFill>
              </a:rPr>
              <a:t>para</a:t>
            </a:r>
            <a:r>
              <a:rPr lang="en-US" dirty="0">
                <a:solidFill>
                  <a:srgbClr val="000000"/>
                </a:solidFill>
              </a:rPr>
              <a:t> </a:t>
            </a:r>
            <a:r>
              <a:rPr lang="en-US" dirty="0" err="1">
                <a:solidFill>
                  <a:srgbClr val="000000"/>
                </a:solidFill>
              </a:rPr>
              <a:t>direitos</a:t>
            </a:r>
            <a:r>
              <a:rPr lang="en-US" dirty="0">
                <a:solidFill>
                  <a:srgbClr val="000000"/>
                </a:solidFill>
              </a:rPr>
              <a:t> e </a:t>
            </a:r>
            <a:r>
              <a:rPr lang="en-US" dirty="0" err="1">
                <a:solidFill>
                  <a:srgbClr val="000000"/>
                </a:solidFill>
              </a:rPr>
              <a:t>ativos</a:t>
            </a:r>
            <a:r>
              <a:rPr lang="en-US" dirty="0">
                <a:solidFill>
                  <a:srgbClr val="000000"/>
                </a:solidFill>
              </a:rPr>
              <a:t>.</a:t>
            </a:r>
          </a:p>
        </p:txBody>
      </p:sp>
      <p:sp>
        <p:nvSpPr>
          <p:cNvPr id="8" name="Text Placeholder 17">
            <a:extLst>
              <a:ext uri="{FF2B5EF4-FFF2-40B4-BE49-F238E27FC236}">
                <a16:creationId xmlns:a16="http://schemas.microsoft.com/office/drawing/2014/main" id="{22E35F6D-9332-3EC2-6AB8-DAB72FD4D154}"/>
              </a:ext>
            </a:extLst>
          </p:cNvPr>
          <p:cNvSpPr txBox="1">
            <a:spLocks/>
          </p:cNvSpPr>
          <p:nvPr/>
        </p:nvSpPr>
        <p:spPr>
          <a:xfrm>
            <a:off x="3865397" y="2405297"/>
            <a:ext cx="1086733" cy="24411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Right</a:t>
            </a:r>
            <a:endParaRPr lang="x-none"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 Placeholder 17">
            <a:extLst>
              <a:ext uri="{FF2B5EF4-FFF2-40B4-BE49-F238E27FC236}">
                <a16:creationId xmlns:a16="http://schemas.microsoft.com/office/drawing/2014/main" id="{9838ACB8-924B-9A06-5174-5C202012C865}"/>
              </a:ext>
            </a:extLst>
          </p:cNvPr>
          <p:cNvSpPr txBox="1">
            <a:spLocks/>
          </p:cNvSpPr>
          <p:nvPr/>
        </p:nvSpPr>
        <p:spPr>
          <a:xfrm>
            <a:off x="765233" y="5973369"/>
            <a:ext cx="6051578" cy="42340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O </a:t>
            </a:r>
            <a:r>
              <a:rPr lang="en-US" b="1" dirty="0" err="1">
                <a:solidFill>
                  <a:srgbClr val="F79037"/>
                </a:solidFill>
              </a:rPr>
              <a:t>validador</a:t>
            </a:r>
            <a:r>
              <a:rPr lang="en-US" b="1" dirty="0">
                <a:solidFill>
                  <a:srgbClr val="F79037"/>
                </a:solidFill>
              </a:rPr>
              <a:t> </a:t>
            </a:r>
            <a:r>
              <a:rPr lang="en-US" b="1" dirty="0" err="1">
                <a:solidFill>
                  <a:srgbClr val="F79037"/>
                </a:solidFill>
              </a:rPr>
              <a:t>físico</a:t>
            </a:r>
            <a:r>
              <a:rPr lang="en-US" b="1" dirty="0">
                <a:solidFill>
                  <a:srgbClr val="F79037"/>
                </a:solidFill>
              </a:rPr>
              <a:t> tem o </a:t>
            </a:r>
            <a:r>
              <a:rPr lang="en-US" b="1" dirty="0" err="1">
                <a:solidFill>
                  <a:srgbClr val="F79037"/>
                </a:solidFill>
              </a:rPr>
              <a:t>dever</a:t>
            </a:r>
            <a:r>
              <a:rPr lang="en-US" b="1" dirty="0">
                <a:solidFill>
                  <a:srgbClr val="F79037"/>
                </a:solidFill>
              </a:rPr>
              <a:t> de </a:t>
            </a:r>
            <a:r>
              <a:rPr lang="en-US" b="1" dirty="0" err="1">
                <a:solidFill>
                  <a:srgbClr val="F79037"/>
                </a:solidFill>
              </a:rPr>
              <a:t>integrar</a:t>
            </a:r>
            <a:r>
              <a:rPr lang="en-US" b="1" dirty="0">
                <a:solidFill>
                  <a:srgbClr val="F79037"/>
                </a:solidFill>
              </a:rPr>
              <a:t> o </a:t>
            </a:r>
            <a:r>
              <a:rPr lang="en-US" b="1" dirty="0" err="1">
                <a:solidFill>
                  <a:srgbClr val="F79037"/>
                </a:solidFill>
              </a:rPr>
              <a:t>mundo</a:t>
            </a:r>
            <a:r>
              <a:rPr lang="en-US" b="1" dirty="0">
                <a:solidFill>
                  <a:srgbClr val="F79037"/>
                </a:solidFill>
              </a:rPr>
              <a:t> </a:t>
            </a:r>
            <a:r>
              <a:rPr lang="en-US" b="1" dirty="0" err="1">
                <a:solidFill>
                  <a:srgbClr val="F79037"/>
                </a:solidFill>
              </a:rPr>
              <a:t>físico</a:t>
            </a:r>
            <a:r>
              <a:rPr lang="en-US" b="1" dirty="0">
                <a:solidFill>
                  <a:srgbClr val="F79037"/>
                </a:solidFill>
              </a:rPr>
              <a:t> com o digital</a:t>
            </a:r>
          </a:p>
          <a:p>
            <a:r>
              <a:rPr lang="en-US" dirty="0">
                <a:solidFill>
                  <a:srgbClr val="000000"/>
                </a:solidFill>
              </a:rPr>
              <a:t>Um </a:t>
            </a:r>
            <a:r>
              <a:rPr lang="en-US" dirty="0" err="1">
                <a:solidFill>
                  <a:srgbClr val="000000"/>
                </a:solidFill>
              </a:rPr>
              <a:t>princípio</a:t>
            </a:r>
            <a:r>
              <a:rPr lang="en-US" dirty="0">
                <a:solidFill>
                  <a:srgbClr val="000000"/>
                </a:solidFill>
              </a:rPr>
              <a:t> </a:t>
            </a:r>
            <a:r>
              <a:rPr lang="en-US" dirty="0" err="1">
                <a:solidFill>
                  <a:srgbClr val="000000"/>
                </a:solidFill>
              </a:rPr>
              <a:t>orientador</a:t>
            </a:r>
            <a:r>
              <a:rPr lang="en-US" dirty="0">
                <a:solidFill>
                  <a:srgbClr val="000000"/>
                </a:solidFill>
              </a:rPr>
              <a:t> do Liechtenstein </a:t>
            </a:r>
            <a:r>
              <a:rPr lang="en-US" dirty="0" err="1">
                <a:solidFill>
                  <a:srgbClr val="000000"/>
                </a:solidFill>
              </a:rPr>
              <a:t>Blockchain</a:t>
            </a:r>
            <a:r>
              <a:rPr lang="en-US" dirty="0">
                <a:solidFill>
                  <a:srgbClr val="000000"/>
                </a:solidFill>
              </a:rPr>
              <a:t> Act </a:t>
            </a:r>
            <a:r>
              <a:rPr lang="en-US" dirty="0" err="1">
                <a:solidFill>
                  <a:srgbClr val="000000"/>
                </a:solidFill>
              </a:rPr>
              <a:t>é</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alguns</a:t>
            </a:r>
            <a:r>
              <a:rPr lang="en-US" dirty="0">
                <a:solidFill>
                  <a:srgbClr val="000000"/>
                </a:solidFill>
              </a:rPr>
              <a:t> </a:t>
            </a:r>
            <a:r>
              <a:rPr lang="en-US" dirty="0" err="1">
                <a:solidFill>
                  <a:srgbClr val="000000"/>
                </a:solidFill>
              </a:rPr>
              <a:t>novos</a:t>
            </a:r>
            <a:r>
              <a:rPr lang="en-US" dirty="0">
                <a:solidFill>
                  <a:srgbClr val="000000"/>
                </a:solidFill>
              </a:rPr>
              <a:t> </a:t>
            </a:r>
            <a:r>
              <a:rPr lang="en-US" dirty="0" err="1">
                <a:solidFill>
                  <a:srgbClr val="000000"/>
                </a:solidFill>
              </a:rPr>
              <a:t>provedores</a:t>
            </a:r>
            <a:r>
              <a:rPr lang="en-US" dirty="0">
                <a:solidFill>
                  <a:srgbClr val="000000"/>
                </a:solidFill>
              </a:rPr>
              <a:t> de </a:t>
            </a:r>
            <a:r>
              <a:rPr lang="en-US" dirty="0" err="1">
                <a:solidFill>
                  <a:srgbClr val="000000"/>
                </a:solidFill>
              </a:rPr>
              <a:t>serviços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interagem</a:t>
            </a:r>
            <a:r>
              <a:rPr lang="en-US" dirty="0">
                <a:solidFill>
                  <a:srgbClr val="000000"/>
                </a:solidFill>
              </a:rPr>
              <a:t> com o </a:t>
            </a:r>
            <a:r>
              <a:rPr lang="en-US" dirty="0" err="1">
                <a:solidFill>
                  <a:srgbClr val="000000"/>
                </a:solidFill>
              </a:rPr>
              <a:t>blockchain</a:t>
            </a:r>
            <a:r>
              <a:rPr lang="en-US" dirty="0">
                <a:solidFill>
                  <a:srgbClr val="000000"/>
                </a:solidFill>
              </a:rPr>
              <a:t> e </a:t>
            </a:r>
            <a:r>
              <a:rPr lang="en-US" dirty="0" err="1">
                <a:solidFill>
                  <a:srgbClr val="000000"/>
                </a:solidFill>
              </a:rPr>
              <a:t>os</a:t>
            </a:r>
            <a:r>
              <a:rPr lang="en-US" dirty="0">
                <a:solidFill>
                  <a:srgbClr val="000000"/>
                </a:solidFill>
              </a:rPr>
              <a:t> tokens </a:t>
            </a:r>
            <a:r>
              <a:rPr lang="en-US" dirty="0" err="1">
                <a:solidFill>
                  <a:srgbClr val="000000"/>
                </a:solidFill>
              </a:rPr>
              <a:t>precisam</a:t>
            </a:r>
            <a:r>
              <a:rPr lang="en-US" dirty="0">
                <a:solidFill>
                  <a:srgbClr val="000000"/>
                </a:solidFill>
              </a:rPr>
              <a:t> de </a:t>
            </a:r>
            <a:r>
              <a:rPr lang="en-US" dirty="0" err="1">
                <a:solidFill>
                  <a:srgbClr val="000000"/>
                </a:solidFill>
              </a:rPr>
              <a:t>ser</a:t>
            </a:r>
            <a:r>
              <a:rPr lang="en-US" dirty="0">
                <a:solidFill>
                  <a:srgbClr val="000000"/>
                </a:solidFill>
              </a:rPr>
              <a:t> </a:t>
            </a:r>
            <a:r>
              <a:rPr lang="en-US" dirty="0" err="1">
                <a:solidFill>
                  <a:srgbClr val="000000"/>
                </a:solidFill>
              </a:rPr>
              <a:t>regulamentados</a:t>
            </a:r>
            <a:r>
              <a:rPr lang="en-US" dirty="0">
                <a:solidFill>
                  <a:srgbClr val="000000"/>
                </a:solidFill>
              </a:rPr>
              <a:t>. </a:t>
            </a:r>
            <a:r>
              <a:rPr lang="en-US" dirty="0" err="1">
                <a:solidFill>
                  <a:srgbClr val="000000"/>
                </a:solidFill>
              </a:rPr>
              <a:t>Alguns</a:t>
            </a:r>
            <a:r>
              <a:rPr lang="en-US" dirty="0">
                <a:solidFill>
                  <a:srgbClr val="000000"/>
                </a:solidFill>
              </a:rPr>
              <a:t> </a:t>
            </a:r>
            <a:r>
              <a:rPr lang="en-US" dirty="0" err="1">
                <a:solidFill>
                  <a:srgbClr val="000000"/>
                </a:solidFill>
              </a:rPr>
              <a:t>desses</a:t>
            </a:r>
            <a:r>
              <a:rPr lang="en-US" dirty="0">
                <a:solidFill>
                  <a:srgbClr val="000000"/>
                </a:solidFill>
              </a:rPr>
              <a:t> </a:t>
            </a:r>
            <a:r>
              <a:rPr lang="en-US" dirty="0" err="1">
                <a:solidFill>
                  <a:srgbClr val="000000"/>
                </a:solidFill>
              </a:rPr>
              <a:t>novos</a:t>
            </a:r>
            <a:r>
              <a:rPr lang="en-US" dirty="0">
                <a:solidFill>
                  <a:srgbClr val="000000"/>
                </a:solidFill>
              </a:rPr>
              <a:t> </a:t>
            </a:r>
            <a:r>
              <a:rPr lang="en-US" dirty="0" err="1">
                <a:solidFill>
                  <a:srgbClr val="000000"/>
                </a:solidFill>
              </a:rPr>
              <a:t>formatos</a:t>
            </a:r>
            <a:r>
              <a:rPr lang="en-US" dirty="0">
                <a:solidFill>
                  <a:srgbClr val="000000"/>
                </a:solidFill>
              </a:rPr>
              <a:t> de </a:t>
            </a:r>
            <a:r>
              <a:rPr lang="en-US" dirty="0" err="1">
                <a:solidFill>
                  <a:srgbClr val="000000"/>
                </a:solidFill>
              </a:rPr>
              <a:t>provedores</a:t>
            </a:r>
            <a:r>
              <a:rPr lang="en-US" dirty="0">
                <a:solidFill>
                  <a:srgbClr val="000000"/>
                </a:solidFill>
              </a:rPr>
              <a:t> de </a:t>
            </a:r>
            <a:r>
              <a:rPr lang="en-US" dirty="0" err="1">
                <a:solidFill>
                  <a:srgbClr val="000000"/>
                </a:solidFill>
              </a:rPr>
              <a:t>serviços</a:t>
            </a:r>
            <a:r>
              <a:rPr lang="en-US" dirty="0">
                <a:solidFill>
                  <a:srgbClr val="000000"/>
                </a:solidFill>
              </a:rPr>
              <a:t> </a:t>
            </a:r>
            <a:r>
              <a:rPr lang="en-US" dirty="0" err="1">
                <a:solidFill>
                  <a:srgbClr val="000000"/>
                </a:solidFill>
              </a:rPr>
              <a:t>precisam</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apenas</a:t>
            </a:r>
            <a:r>
              <a:rPr lang="en-US" dirty="0">
                <a:solidFill>
                  <a:srgbClr val="000000"/>
                </a:solidFill>
              </a:rPr>
              <a:t> de um </a:t>
            </a:r>
            <a:r>
              <a:rPr lang="en-US" dirty="0" err="1">
                <a:solidFill>
                  <a:srgbClr val="000000"/>
                </a:solidFill>
              </a:rPr>
              <a:t>registro</a:t>
            </a:r>
            <a:r>
              <a:rPr lang="en-US" dirty="0">
                <a:solidFill>
                  <a:srgbClr val="000000"/>
                </a:solidFill>
              </a:rPr>
              <a:t> </a:t>
            </a:r>
            <a:r>
              <a:rPr lang="en-US" dirty="0" err="1">
                <a:solidFill>
                  <a:srgbClr val="000000"/>
                </a:solidFill>
              </a:rPr>
              <a:t>na</a:t>
            </a:r>
            <a:r>
              <a:rPr lang="en-US" dirty="0">
                <a:solidFill>
                  <a:srgbClr val="000000"/>
                </a:solidFill>
              </a:rPr>
              <a:t> Liechtenstein Financial Market Authority (FMA), mas </a:t>
            </a:r>
            <a:r>
              <a:rPr lang="en-US" dirty="0" err="1">
                <a:solidFill>
                  <a:srgbClr val="000000"/>
                </a:solidFill>
              </a:rPr>
              <a:t>também</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licença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operar</a:t>
            </a:r>
            <a:r>
              <a:rPr lang="en-US" dirty="0">
                <a:solidFill>
                  <a:srgbClr val="000000"/>
                </a:solidFill>
              </a:rPr>
              <a:t>. Uma </a:t>
            </a:r>
            <a:r>
              <a:rPr lang="en-US" dirty="0" err="1">
                <a:solidFill>
                  <a:srgbClr val="000000"/>
                </a:solidFill>
              </a:rPr>
              <a:t>dessas</a:t>
            </a:r>
            <a:r>
              <a:rPr lang="en-US" dirty="0">
                <a:solidFill>
                  <a:srgbClr val="000000"/>
                </a:solidFill>
              </a:rPr>
              <a:t> </a:t>
            </a:r>
            <a:r>
              <a:rPr lang="en-US" dirty="0" err="1">
                <a:solidFill>
                  <a:srgbClr val="000000"/>
                </a:solidFill>
              </a:rPr>
              <a:t>novas</a:t>
            </a:r>
            <a:r>
              <a:rPr lang="en-US" dirty="0">
                <a:solidFill>
                  <a:srgbClr val="000000"/>
                </a:solidFill>
              </a:rPr>
              <a:t> </a:t>
            </a:r>
            <a:r>
              <a:rPr lang="en-US" dirty="0" err="1">
                <a:solidFill>
                  <a:srgbClr val="000000"/>
                </a:solidFill>
              </a:rPr>
              <a:t>funções</a:t>
            </a:r>
            <a:r>
              <a:rPr lang="en-US" dirty="0">
                <a:solidFill>
                  <a:srgbClr val="000000"/>
                </a:solidFill>
              </a:rPr>
              <a:t> </a:t>
            </a:r>
            <a:r>
              <a:rPr lang="en-US" dirty="0" err="1">
                <a:solidFill>
                  <a:srgbClr val="000000"/>
                </a:solidFill>
              </a:rPr>
              <a:t>é</a:t>
            </a:r>
            <a:r>
              <a:rPr lang="en-US" dirty="0">
                <a:solidFill>
                  <a:srgbClr val="000000"/>
                </a:solidFill>
              </a:rPr>
              <a:t> o </a:t>
            </a:r>
            <a:r>
              <a:rPr lang="en-US" dirty="0" err="1">
                <a:solidFill>
                  <a:srgbClr val="000000"/>
                </a:solidFill>
              </a:rPr>
              <a:t>chamado</a:t>
            </a:r>
            <a:r>
              <a:rPr lang="en-US" dirty="0">
                <a:solidFill>
                  <a:srgbClr val="000000"/>
                </a:solidFill>
              </a:rPr>
              <a:t>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O </a:t>
            </a:r>
            <a:r>
              <a:rPr lang="en-US" dirty="0" err="1">
                <a:solidFill>
                  <a:srgbClr val="000000"/>
                </a:solidFill>
              </a:rPr>
              <a:t>seu</a:t>
            </a:r>
            <a:r>
              <a:rPr lang="en-US" dirty="0">
                <a:solidFill>
                  <a:srgbClr val="000000"/>
                </a:solidFill>
              </a:rPr>
              <a:t> </a:t>
            </a:r>
            <a:r>
              <a:rPr lang="en-US" dirty="0" err="1">
                <a:solidFill>
                  <a:srgbClr val="000000"/>
                </a:solidFill>
              </a:rPr>
              <a:t>papel</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integrar</a:t>
            </a:r>
            <a:r>
              <a:rPr lang="en-US" dirty="0">
                <a:solidFill>
                  <a:srgbClr val="000000"/>
                </a:solidFill>
              </a:rPr>
              <a:t> o </a:t>
            </a:r>
            <a:r>
              <a:rPr lang="en-US" dirty="0" err="1">
                <a:solidFill>
                  <a:srgbClr val="000000"/>
                </a:solidFill>
              </a:rPr>
              <a:t>mundo</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mundo</a:t>
            </a:r>
            <a:r>
              <a:rPr lang="en-US" dirty="0">
                <a:solidFill>
                  <a:srgbClr val="000000"/>
                </a:solidFill>
              </a:rPr>
              <a:t> digital.</a:t>
            </a:r>
          </a:p>
          <a:p>
            <a:r>
              <a:rPr lang="en-US" dirty="0">
                <a:solidFill>
                  <a:srgbClr val="000000"/>
                </a:solidFill>
              </a:rPr>
              <a:t> </a:t>
            </a:r>
          </a:p>
          <a:p>
            <a:r>
              <a:rPr lang="en-US" dirty="0">
                <a:solidFill>
                  <a:srgbClr val="000000"/>
                </a:solidFill>
              </a:rPr>
              <a:t>O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tem o </a:t>
            </a:r>
            <a:r>
              <a:rPr lang="en-US" dirty="0" err="1">
                <a:solidFill>
                  <a:srgbClr val="000000"/>
                </a:solidFill>
              </a:rPr>
              <a:t>dever</a:t>
            </a:r>
            <a:r>
              <a:rPr lang="en-US" dirty="0">
                <a:solidFill>
                  <a:srgbClr val="000000"/>
                </a:solidFill>
              </a:rPr>
              <a:t> de </a:t>
            </a:r>
            <a:r>
              <a:rPr lang="en-US" dirty="0" err="1">
                <a:solidFill>
                  <a:srgbClr val="000000"/>
                </a:solidFill>
              </a:rPr>
              <a:t>identificar</a:t>
            </a:r>
            <a:r>
              <a:rPr lang="en-US" dirty="0">
                <a:solidFill>
                  <a:srgbClr val="000000"/>
                </a:solidFill>
              </a:rPr>
              <a:t> o titular dos tokens. No </a:t>
            </a:r>
            <a:r>
              <a:rPr lang="en-US" dirty="0" err="1">
                <a:solidFill>
                  <a:srgbClr val="000000"/>
                </a:solidFill>
              </a:rPr>
              <a:t>exemplo</a:t>
            </a:r>
            <a:r>
              <a:rPr lang="en-US" dirty="0">
                <a:solidFill>
                  <a:srgbClr val="000000"/>
                </a:solidFill>
              </a:rPr>
              <a:t> anterior com o diamante </a:t>
            </a:r>
            <a:r>
              <a:rPr lang="en-US" dirty="0" err="1">
                <a:solidFill>
                  <a:srgbClr val="000000"/>
                </a:solidFill>
              </a:rPr>
              <a:t>tokenizado</a:t>
            </a:r>
            <a:r>
              <a:rPr lang="en-US" dirty="0">
                <a:solidFill>
                  <a:srgbClr val="000000"/>
                </a:solidFill>
              </a:rPr>
              <a:t>, o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sabe</a:t>
            </a:r>
            <a:r>
              <a:rPr lang="en-US" dirty="0">
                <a:solidFill>
                  <a:srgbClr val="000000"/>
                </a:solidFill>
              </a:rPr>
              <a:t> a </a:t>
            </a:r>
            <a:r>
              <a:rPr lang="en-US" dirty="0" err="1">
                <a:solidFill>
                  <a:srgbClr val="000000"/>
                </a:solidFill>
              </a:rPr>
              <a:t>quem</a:t>
            </a:r>
            <a:r>
              <a:rPr lang="en-US" dirty="0">
                <a:solidFill>
                  <a:srgbClr val="000000"/>
                </a:solidFill>
              </a:rPr>
              <a:t> </a:t>
            </a:r>
            <a:r>
              <a:rPr lang="en-US" dirty="0" err="1">
                <a:solidFill>
                  <a:srgbClr val="000000"/>
                </a:solidFill>
              </a:rPr>
              <a:t>pertence</a:t>
            </a:r>
            <a:r>
              <a:rPr lang="en-US" dirty="0">
                <a:solidFill>
                  <a:srgbClr val="000000"/>
                </a:solidFill>
              </a:rPr>
              <a:t> o token e, com </a:t>
            </a:r>
            <a:r>
              <a:rPr lang="en-US" dirty="0" err="1">
                <a:solidFill>
                  <a:srgbClr val="000000"/>
                </a:solidFill>
              </a:rPr>
              <a:t>ele</a:t>
            </a:r>
            <a:r>
              <a:rPr lang="en-US" dirty="0">
                <a:solidFill>
                  <a:srgbClr val="000000"/>
                </a:solidFill>
              </a:rPr>
              <a:t>, o diamante e tem o </a:t>
            </a:r>
            <a:r>
              <a:rPr lang="en-US" dirty="0" err="1">
                <a:solidFill>
                  <a:srgbClr val="000000"/>
                </a:solidFill>
              </a:rPr>
              <a:t>dever</a:t>
            </a:r>
            <a:r>
              <a:rPr lang="en-US" dirty="0">
                <a:solidFill>
                  <a:srgbClr val="000000"/>
                </a:solidFill>
              </a:rPr>
              <a:t> de </a:t>
            </a:r>
            <a:r>
              <a:rPr lang="en-US" dirty="0" err="1">
                <a:solidFill>
                  <a:srgbClr val="000000"/>
                </a:solidFill>
              </a:rPr>
              <a:t>assegurar</a:t>
            </a:r>
            <a:r>
              <a:rPr lang="en-US" dirty="0">
                <a:solidFill>
                  <a:srgbClr val="000000"/>
                </a:solidFill>
              </a:rPr>
              <a:t> a </a:t>
            </a:r>
            <a:r>
              <a:rPr lang="en-US" dirty="0" err="1">
                <a:solidFill>
                  <a:srgbClr val="000000"/>
                </a:solidFill>
              </a:rPr>
              <a:t>execução</a:t>
            </a:r>
            <a:r>
              <a:rPr lang="en-US" dirty="0">
                <a:solidFill>
                  <a:srgbClr val="000000"/>
                </a:solidFill>
              </a:rPr>
              <a:t> </a:t>
            </a:r>
            <a:r>
              <a:rPr lang="en-US" dirty="0" err="1">
                <a:solidFill>
                  <a:srgbClr val="000000"/>
                </a:solidFill>
              </a:rPr>
              <a:t>contratual</a:t>
            </a:r>
            <a:r>
              <a:rPr lang="en-US" dirty="0">
                <a:solidFill>
                  <a:srgbClr val="000000"/>
                </a:solidFill>
              </a:rPr>
              <a:t> dos </a:t>
            </a:r>
            <a:r>
              <a:rPr lang="en-US" dirty="0" err="1">
                <a:solidFill>
                  <a:srgbClr val="000000"/>
                </a:solidFill>
              </a:rPr>
              <a:t>direitos</a:t>
            </a:r>
            <a:r>
              <a:rPr lang="en-US" dirty="0">
                <a:solidFill>
                  <a:srgbClr val="000000"/>
                </a:solidFill>
              </a:rPr>
              <a:t> e </a:t>
            </a:r>
            <a:r>
              <a:rPr lang="en-US" dirty="0" err="1">
                <a:solidFill>
                  <a:srgbClr val="000000"/>
                </a:solidFill>
              </a:rPr>
              <a:t>obrigações</a:t>
            </a:r>
            <a:r>
              <a:rPr lang="en-US" dirty="0">
                <a:solidFill>
                  <a:srgbClr val="000000"/>
                </a:solidFill>
              </a:rPr>
              <a:t> </a:t>
            </a:r>
            <a:r>
              <a:rPr lang="en-US" dirty="0" err="1">
                <a:solidFill>
                  <a:srgbClr val="000000"/>
                </a:solidFill>
              </a:rPr>
              <a:t>representados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guardando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ativos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direitos</a:t>
            </a:r>
            <a:r>
              <a:rPr lang="en-US" dirty="0">
                <a:solidFill>
                  <a:srgbClr val="000000"/>
                </a:solidFill>
              </a:rPr>
              <a:t> ) do </a:t>
            </a:r>
            <a:r>
              <a:rPr lang="en-US" dirty="0" err="1">
                <a:solidFill>
                  <a:srgbClr val="000000"/>
                </a:solidFill>
              </a:rPr>
              <a:t>mundo</a:t>
            </a:r>
            <a:r>
              <a:rPr lang="en-US" dirty="0">
                <a:solidFill>
                  <a:srgbClr val="000000"/>
                </a:solidFill>
              </a:rPr>
              <a:t> real </a:t>
            </a:r>
            <a:r>
              <a:rPr lang="en-US" dirty="0" err="1">
                <a:solidFill>
                  <a:srgbClr val="000000"/>
                </a:solidFill>
              </a:rPr>
              <a:t>num</a:t>
            </a:r>
            <a:r>
              <a:rPr lang="en-US" dirty="0">
                <a:solidFill>
                  <a:srgbClr val="000000"/>
                </a:solidFill>
              </a:rPr>
              <a:t> </a:t>
            </a:r>
            <a:r>
              <a:rPr lang="en-US" dirty="0" err="1">
                <a:solidFill>
                  <a:srgbClr val="000000"/>
                </a:solidFill>
              </a:rPr>
              <a:t>cofre</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feito</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Ele</a:t>
            </a:r>
            <a:r>
              <a:rPr lang="en-US" dirty="0">
                <a:solidFill>
                  <a:srgbClr val="000000"/>
                </a:solidFill>
              </a:rPr>
              <a:t> </a:t>
            </a:r>
            <a:r>
              <a:rPr lang="en-US" dirty="0" err="1">
                <a:solidFill>
                  <a:srgbClr val="000000"/>
                </a:solidFill>
              </a:rPr>
              <a:t>também</a:t>
            </a:r>
            <a:r>
              <a:rPr lang="en-US" dirty="0">
                <a:solidFill>
                  <a:srgbClr val="000000"/>
                </a:solidFill>
              </a:rPr>
              <a:t> tem a </a:t>
            </a:r>
            <a:r>
              <a:rPr lang="en-US" dirty="0" err="1">
                <a:solidFill>
                  <a:srgbClr val="000000"/>
                </a:solidFill>
              </a:rPr>
              <a:t>responsabilidade</a:t>
            </a:r>
            <a:r>
              <a:rPr lang="en-US" dirty="0">
                <a:solidFill>
                  <a:srgbClr val="000000"/>
                </a:solidFill>
              </a:rPr>
              <a:t> de </a:t>
            </a:r>
            <a:r>
              <a:rPr lang="en-US" dirty="0" err="1">
                <a:solidFill>
                  <a:srgbClr val="000000"/>
                </a:solidFill>
              </a:rPr>
              <a:t>estabelecer</a:t>
            </a:r>
            <a:r>
              <a:rPr lang="en-US" dirty="0">
                <a:solidFill>
                  <a:srgbClr val="000000"/>
                </a:solidFill>
              </a:rPr>
              <a:t> </a:t>
            </a:r>
            <a:r>
              <a:rPr lang="en-US" dirty="0" err="1">
                <a:solidFill>
                  <a:srgbClr val="000000"/>
                </a:solidFill>
              </a:rPr>
              <a:t>processos</a:t>
            </a:r>
            <a:r>
              <a:rPr lang="en-US" dirty="0">
                <a:solidFill>
                  <a:srgbClr val="000000"/>
                </a:solidFill>
              </a:rPr>
              <a:t> de </a:t>
            </a:r>
            <a:r>
              <a:rPr lang="en-US" dirty="0" err="1">
                <a:solidFill>
                  <a:srgbClr val="000000"/>
                </a:solidFill>
              </a:rPr>
              <a:t>negócios</a:t>
            </a:r>
            <a:r>
              <a:rPr lang="en-US" dirty="0">
                <a:solidFill>
                  <a:srgbClr val="000000"/>
                </a:solidFill>
              </a:rPr>
              <a:t> </a:t>
            </a:r>
            <a:r>
              <a:rPr lang="en-US" dirty="0" err="1">
                <a:solidFill>
                  <a:srgbClr val="000000"/>
                </a:solidFill>
              </a:rPr>
              <a:t>corretos</a:t>
            </a:r>
            <a:r>
              <a:rPr lang="en-US" dirty="0">
                <a:solidFill>
                  <a:srgbClr val="000000"/>
                </a:solidFill>
              </a:rPr>
              <a:t>. </a:t>
            </a:r>
          </a:p>
          <a:p>
            <a:r>
              <a:rPr lang="en-US" dirty="0">
                <a:solidFill>
                  <a:srgbClr val="000000"/>
                </a:solidFill>
              </a:rPr>
              <a:t>Se </a:t>
            </a:r>
            <a:r>
              <a:rPr lang="en-US" dirty="0" err="1">
                <a:solidFill>
                  <a:srgbClr val="000000"/>
                </a:solidFill>
              </a:rPr>
              <a:t>ocorrerem</a:t>
            </a:r>
            <a:r>
              <a:rPr lang="en-US" dirty="0">
                <a:solidFill>
                  <a:srgbClr val="000000"/>
                </a:solidFill>
              </a:rPr>
              <a:t> </a:t>
            </a:r>
            <a:r>
              <a:rPr lang="en-US" dirty="0" err="1">
                <a:solidFill>
                  <a:srgbClr val="000000"/>
                </a:solidFill>
              </a:rPr>
              <a:t>erros</a:t>
            </a:r>
            <a:r>
              <a:rPr lang="en-US" dirty="0">
                <a:solidFill>
                  <a:srgbClr val="000000"/>
                </a:solidFill>
              </a:rPr>
              <a:t>, se </a:t>
            </a:r>
            <a:r>
              <a:rPr lang="en-US" dirty="0" err="1">
                <a:solidFill>
                  <a:srgbClr val="000000"/>
                </a:solidFill>
              </a:rPr>
              <a:t>os</a:t>
            </a:r>
            <a:r>
              <a:rPr lang="en-US" dirty="0">
                <a:solidFill>
                  <a:srgbClr val="000000"/>
                </a:solidFill>
              </a:rPr>
              <a:t> bens </a:t>
            </a:r>
            <a:r>
              <a:rPr lang="en-US" dirty="0" err="1">
                <a:solidFill>
                  <a:srgbClr val="000000"/>
                </a:solidFill>
              </a:rPr>
              <a:t>físicos</a:t>
            </a:r>
            <a:r>
              <a:rPr lang="en-US" dirty="0">
                <a:solidFill>
                  <a:srgbClr val="000000"/>
                </a:solidFill>
              </a:rPr>
              <a:t> </a:t>
            </a:r>
            <a:r>
              <a:rPr lang="en-US" dirty="0" err="1">
                <a:solidFill>
                  <a:srgbClr val="000000"/>
                </a:solidFill>
              </a:rPr>
              <a:t>forem</a:t>
            </a:r>
            <a:r>
              <a:rPr lang="en-US" dirty="0">
                <a:solidFill>
                  <a:srgbClr val="000000"/>
                </a:solidFill>
              </a:rPr>
              <a:t> </a:t>
            </a:r>
            <a:r>
              <a:rPr lang="en-US" dirty="0" err="1">
                <a:solidFill>
                  <a:srgbClr val="000000"/>
                </a:solidFill>
              </a:rPr>
              <a:t>roubados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danificados</a:t>
            </a:r>
            <a:r>
              <a:rPr lang="en-US" dirty="0">
                <a:solidFill>
                  <a:srgbClr val="000000"/>
                </a:solidFill>
              </a:rPr>
              <a:t>, </a:t>
            </a:r>
            <a:r>
              <a:rPr lang="en-US" dirty="0" err="1">
                <a:solidFill>
                  <a:srgbClr val="000000"/>
                </a:solidFill>
              </a:rPr>
              <a:t>ou</a:t>
            </a:r>
            <a:r>
              <a:rPr lang="en-US" dirty="0">
                <a:solidFill>
                  <a:srgbClr val="000000"/>
                </a:solidFill>
              </a:rPr>
              <a:t> se </a:t>
            </a:r>
            <a:r>
              <a:rPr lang="en-US" dirty="0" err="1">
                <a:solidFill>
                  <a:srgbClr val="000000"/>
                </a:solidFill>
              </a:rPr>
              <a:t>ele</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cumprir</a:t>
            </a:r>
            <a:r>
              <a:rPr lang="en-US" dirty="0">
                <a:solidFill>
                  <a:srgbClr val="000000"/>
                </a:solidFill>
              </a:rPr>
              <a:t> as </a:t>
            </a:r>
            <a:r>
              <a:rPr lang="en-US" dirty="0" err="1">
                <a:solidFill>
                  <a:srgbClr val="000000"/>
                </a:solidFill>
              </a:rPr>
              <a:t>regras</a:t>
            </a:r>
            <a:r>
              <a:rPr lang="en-US" dirty="0">
                <a:solidFill>
                  <a:srgbClr val="000000"/>
                </a:solidFill>
              </a:rPr>
              <a:t>, </a:t>
            </a:r>
            <a:r>
              <a:rPr lang="en-US" dirty="0" err="1">
                <a:solidFill>
                  <a:srgbClr val="000000"/>
                </a:solidFill>
              </a:rPr>
              <a:t>é</a:t>
            </a:r>
            <a:r>
              <a:rPr lang="en-US" dirty="0">
                <a:solidFill>
                  <a:srgbClr val="000000"/>
                </a:solidFill>
              </a:rPr>
              <a:t> a </a:t>
            </a:r>
            <a:r>
              <a:rPr lang="en-US" dirty="0" err="1">
                <a:solidFill>
                  <a:srgbClr val="000000"/>
                </a:solidFill>
              </a:rPr>
              <a:t>sua</a:t>
            </a:r>
            <a:r>
              <a:rPr lang="en-US" dirty="0">
                <a:solidFill>
                  <a:srgbClr val="000000"/>
                </a:solidFill>
              </a:rPr>
              <a:t> </a:t>
            </a:r>
            <a:r>
              <a:rPr lang="en-US" dirty="0" err="1">
                <a:solidFill>
                  <a:srgbClr val="000000"/>
                </a:solidFill>
              </a:rPr>
              <a:t>responsabilidade</a:t>
            </a:r>
            <a:r>
              <a:rPr lang="en-US" dirty="0">
                <a:solidFill>
                  <a:srgbClr val="000000"/>
                </a:solidFill>
              </a:rPr>
              <a:t> resolver </a:t>
            </a:r>
            <a:r>
              <a:rPr lang="en-US" dirty="0" err="1">
                <a:solidFill>
                  <a:srgbClr val="000000"/>
                </a:solidFill>
              </a:rPr>
              <a:t>esses</a:t>
            </a:r>
            <a:r>
              <a:rPr lang="en-US" dirty="0">
                <a:solidFill>
                  <a:srgbClr val="000000"/>
                </a:solidFill>
              </a:rPr>
              <a:t> </a:t>
            </a:r>
            <a:r>
              <a:rPr lang="en-US" dirty="0" err="1">
                <a:solidFill>
                  <a:srgbClr val="000000"/>
                </a:solidFill>
              </a:rPr>
              <a:t>problemas</a:t>
            </a:r>
            <a:r>
              <a:rPr lang="en-US" dirty="0">
                <a:solidFill>
                  <a:srgbClr val="000000"/>
                </a:solidFill>
              </a:rPr>
              <a:t>. </a:t>
            </a:r>
            <a:r>
              <a:rPr lang="en-US" dirty="0" err="1">
                <a:solidFill>
                  <a:srgbClr val="000000"/>
                </a:solidFill>
              </a:rPr>
              <a:t>Caso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seja</a:t>
            </a:r>
            <a:r>
              <a:rPr lang="en-US" dirty="0">
                <a:solidFill>
                  <a:srgbClr val="000000"/>
                </a:solidFill>
              </a:rPr>
              <a:t> </a:t>
            </a:r>
            <a:r>
              <a:rPr lang="en-US" dirty="0" err="1">
                <a:solidFill>
                  <a:srgbClr val="000000"/>
                </a:solidFill>
              </a:rPr>
              <a:t>capaz</a:t>
            </a:r>
            <a:r>
              <a:rPr lang="en-US" dirty="0">
                <a:solidFill>
                  <a:srgbClr val="000000"/>
                </a:solidFill>
              </a:rPr>
              <a:t>, </a:t>
            </a:r>
            <a:r>
              <a:rPr lang="en-US" dirty="0" err="1">
                <a:solidFill>
                  <a:srgbClr val="000000"/>
                </a:solidFill>
              </a:rPr>
              <a:t>arrisca</a:t>
            </a:r>
            <a:r>
              <a:rPr lang="en-US" dirty="0">
                <a:solidFill>
                  <a:srgbClr val="000000"/>
                </a:solidFill>
              </a:rPr>
              <a:t> a </a:t>
            </a:r>
            <a:r>
              <a:rPr lang="en-US" dirty="0" err="1">
                <a:solidFill>
                  <a:srgbClr val="000000"/>
                </a:solidFill>
              </a:rPr>
              <a:t>licença</a:t>
            </a:r>
            <a:r>
              <a:rPr lang="en-US" dirty="0">
                <a:solidFill>
                  <a:srgbClr val="000000"/>
                </a:solidFill>
              </a:rPr>
              <a:t> de </a:t>
            </a:r>
            <a:r>
              <a:rPr lang="en-US" dirty="0" err="1">
                <a:solidFill>
                  <a:srgbClr val="000000"/>
                </a:solidFill>
              </a:rPr>
              <a:t>prestador</a:t>
            </a:r>
            <a:r>
              <a:rPr lang="en-US" dirty="0">
                <a:solidFill>
                  <a:srgbClr val="000000"/>
                </a:solidFill>
              </a:rPr>
              <a:t> de </a:t>
            </a:r>
            <a:r>
              <a:rPr lang="en-US" dirty="0" err="1">
                <a:solidFill>
                  <a:srgbClr val="000000"/>
                </a:solidFill>
              </a:rPr>
              <a:t>serviço</a:t>
            </a:r>
            <a:r>
              <a:rPr lang="en-US" dirty="0">
                <a:solidFill>
                  <a:srgbClr val="000000"/>
                </a:solidFill>
              </a:rPr>
              <a:t> e, </a:t>
            </a:r>
            <a:r>
              <a:rPr lang="en-US" dirty="0" err="1">
                <a:solidFill>
                  <a:srgbClr val="000000"/>
                </a:solidFill>
              </a:rPr>
              <a:t>portanto</a:t>
            </a:r>
            <a:r>
              <a:rPr lang="en-US" dirty="0">
                <a:solidFill>
                  <a:srgbClr val="000000"/>
                </a:solidFill>
              </a:rPr>
              <a:t>, </a:t>
            </a:r>
            <a:r>
              <a:rPr lang="en-US" dirty="0" err="1">
                <a:solidFill>
                  <a:srgbClr val="000000"/>
                </a:solidFill>
              </a:rPr>
              <a:t>perde</a:t>
            </a:r>
            <a:r>
              <a:rPr lang="en-US" dirty="0">
                <a:solidFill>
                  <a:srgbClr val="000000"/>
                </a:solidFill>
              </a:rPr>
              <a:t> o </a:t>
            </a:r>
            <a:r>
              <a:rPr lang="en-US" dirty="0" err="1">
                <a:solidFill>
                  <a:srgbClr val="000000"/>
                </a:solidFill>
              </a:rPr>
              <a:t>direito</a:t>
            </a:r>
            <a:r>
              <a:rPr lang="en-US" dirty="0">
                <a:solidFill>
                  <a:srgbClr val="000000"/>
                </a:solidFill>
              </a:rPr>
              <a:t> de </a:t>
            </a:r>
            <a:r>
              <a:rPr lang="en-US" dirty="0" err="1">
                <a:solidFill>
                  <a:srgbClr val="000000"/>
                </a:solidFill>
              </a:rPr>
              <a:t>operar</a:t>
            </a:r>
            <a:r>
              <a:rPr lang="en-US" dirty="0">
                <a:solidFill>
                  <a:srgbClr val="000000"/>
                </a:solidFill>
              </a:rPr>
              <a:t>. Com </a:t>
            </a:r>
            <a:r>
              <a:rPr lang="en-US" dirty="0" err="1">
                <a:solidFill>
                  <a:srgbClr val="000000"/>
                </a:solidFill>
              </a:rPr>
              <a:t>essa</a:t>
            </a:r>
            <a:r>
              <a:rPr lang="en-US" dirty="0">
                <a:solidFill>
                  <a:srgbClr val="000000"/>
                </a:solidFill>
              </a:rPr>
              <a:t> </a:t>
            </a:r>
            <a:r>
              <a:rPr lang="en-US" dirty="0" err="1">
                <a:solidFill>
                  <a:srgbClr val="000000"/>
                </a:solidFill>
              </a:rPr>
              <a:t>abordagem</a:t>
            </a:r>
            <a:r>
              <a:rPr lang="en-US" dirty="0">
                <a:solidFill>
                  <a:srgbClr val="000000"/>
                </a:solidFill>
              </a:rPr>
              <a:t>, o Liechtenstein </a:t>
            </a:r>
            <a:r>
              <a:rPr lang="en-US" dirty="0" err="1">
                <a:solidFill>
                  <a:srgbClr val="000000"/>
                </a:solidFill>
              </a:rPr>
              <a:t>Blockchain</a:t>
            </a:r>
            <a:r>
              <a:rPr lang="en-US" dirty="0">
                <a:solidFill>
                  <a:srgbClr val="000000"/>
                </a:solidFill>
              </a:rPr>
              <a:t> Act </a:t>
            </a:r>
            <a:r>
              <a:rPr lang="en-US" dirty="0" err="1">
                <a:solidFill>
                  <a:srgbClr val="000000"/>
                </a:solidFill>
              </a:rPr>
              <a:t>atribui</a:t>
            </a:r>
            <a:r>
              <a:rPr lang="en-US" dirty="0">
                <a:solidFill>
                  <a:srgbClr val="000000"/>
                </a:solidFill>
              </a:rPr>
              <a:t> a </a:t>
            </a:r>
            <a:r>
              <a:rPr lang="en-US" dirty="0" err="1">
                <a:solidFill>
                  <a:srgbClr val="000000"/>
                </a:solidFill>
              </a:rPr>
              <a:t>responsabilidade</a:t>
            </a:r>
            <a:r>
              <a:rPr lang="en-US" dirty="0">
                <a:solidFill>
                  <a:srgbClr val="000000"/>
                </a:solidFill>
              </a:rPr>
              <a:t> de </a:t>
            </a:r>
            <a:r>
              <a:rPr lang="en-US" dirty="0" err="1">
                <a:solidFill>
                  <a:srgbClr val="000000"/>
                </a:solidFill>
              </a:rPr>
              <a:t>garantir</a:t>
            </a:r>
            <a:r>
              <a:rPr lang="en-US" dirty="0">
                <a:solidFill>
                  <a:srgbClr val="000000"/>
                </a:solidFill>
              </a:rPr>
              <a:t> a </a:t>
            </a:r>
            <a:r>
              <a:rPr lang="en-US" dirty="0" err="1">
                <a:solidFill>
                  <a:srgbClr val="000000"/>
                </a:solidFill>
              </a:rPr>
              <a:t>perfeita</a:t>
            </a:r>
            <a:r>
              <a:rPr lang="en-US" dirty="0">
                <a:solidFill>
                  <a:srgbClr val="000000"/>
                </a:solidFill>
              </a:rPr>
              <a:t> </a:t>
            </a:r>
            <a:r>
              <a:rPr lang="en-US" dirty="0" err="1">
                <a:solidFill>
                  <a:srgbClr val="000000"/>
                </a:solidFill>
              </a:rPr>
              <a:t>sincronia</a:t>
            </a:r>
            <a:r>
              <a:rPr lang="en-US" dirty="0">
                <a:solidFill>
                  <a:srgbClr val="000000"/>
                </a:solidFill>
              </a:rPr>
              <a:t> do </a:t>
            </a:r>
            <a:r>
              <a:rPr lang="en-US" dirty="0" err="1">
                <a:solidFill>
                  <a:srgbClr val="000000"/>
                </a:solidFill>
              </a:rPr>
              <a:t>mundo</a:t>
            </a:r>
            <a:r>
              <a:rPr lang="en-US" dirty="0">
                <a:solidFill>
                  <a:srgbClr val="000000"/>
                </a:solidFill>
              </a:rPr>
              <a:t> </a:t>
            </a:r>
            <a:r>
              <a:rPr lang="en-US" dirty="0" err="1">
                <a:solidFill>
                  <a:srgbClr val="000000"/>
                </a:solidFill>
              </a:rPr>
              <a:t>físico</a:t>
            </a:r>
            <a:r>
              <a:rPr lang="en-US" dirty="0">
                <a:solidFill>
                  <a:srgbClr val="000000"/>
                </a:solidFill>
              </a:rPr>
              <a:t> e do </a:t>
            </a:r>
            <a:r>
              <a:rPr lang="en-US" dirty="0" err="1">
                <a:solidFill>
                  <a:srgbClr val="000000"/>
                </a:solidFill>
              </a:rPr>
              <a:t>mundo</a:t>
            </a:r>
            <a:r>
              <a:rPr lang="en-US" dirty="0">
                <a:solidFill>
                  <a:srgbClr val="000000"/>
                </a:solidFill>
              </a:rPr>
              <a:t> digital </a:t>
            </a:r>
            <a:r>
              <a:rPr lang="en-US" dirty="0" err="1">
                <a:solidFill>
                  <a:srgbClr val="000000"/>
                </a:solidFill>
              </a:rPr>
              <a:t>ao</a:t>
            </a:r>
            <a:r>
              <a:rPr lang="en-US" dirty="0">
                <a:solidFill>
                  <a:srgbClr val="000000"/>
                </a:solidFill>
              </a:rPr>
              <a:t>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Portanto</a:t>
            </a:r>
            <a:r>
              <a:rPr lang="en-US" dirty="0">
                <a:solidFill>
                  <a:srgbClr val="000000"/>
                </a:solidFill>
              </a:rPr>
              <a:t>, o </a:t>
            </a:r>
            <a:r>
              <a:rPr lang="en-US" dirty="0" err="1">
                <a:solidFill>
                  <a:srgbClr val="000000"/>
                </a:solidFill>
              </a:rPr>
              <a:t>papel</a:t>
            </a:r>
            <a:r>
              <a:rPr lang="en-US" dirty="0">
                <a:solidFill>
                  <a:srgbClr val="000000"/>
                </a:solidFill>
              </a:rPr>
              <a:t> </a:t>
            </a:r>
            <a:r>
              <a:rPr lang="en-US" dirty="0" err="1">
                <a:solidFill>
                  <a:srgbClr val="000000"/>
                </a:solidFill>
              </a:rPr>
              <a:t>recém-definido</a:t>
            </a:r>
            <a:r>
              <a:rPr lang="en-US" dirty="0">
                <a:solidFill>
                  <a:srgbClr val="000000"/>
                </a:solidFill>
              </a:rPr>
              <a:t> do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altamente</a:t>
            </a:r>
            <a:r>
              <a:rPr lang="en-US" dirty="0">
                <a:solidFill>
                  <a:srgbClr val="000000"/>
                </a:solidFill>
              </a:rPr>
              <a:t> </a:t>
            </a:r>
            <a:r>
              <a:rPr lang="en-US" dirty="0" err="1">
                <a:solidFill>
                  <a:srgbClr val="000000"/>
                </a:solidFill>
              </a:rPr>
              <a:t>importante</a:t>
            </a:r>
            <a:r>
              <a:rPr lang="en-US" dirty="0">
                <a:solidFill>
                  <a:srgbClr val="000000"/>
                </a:solidFill>
              </a:rPr>
              <a:t>, </a:t>
            </a:r>
            <a:r>
              <a:rPr lang="en-US" dirty="0" err="1">
                <a:solidFill>
                  <a:srgbClr val="000000"/>
                </a:solidFill>
              </a:rPr>
              <a:t>pois</a:t>
            </a:r>
            <a:r>
              <a:rPr lang="en-US" dirty="0">
                <a:solidFill>
                  <a:srgbClr val="000000"/>
                </a:solidFill>
              </a:rPr>
              <a:t> </a:t>
            </a:r>
            <a:r>
              <a:rPr lang="en-US" dirty="0" err="1">
                <a:solidFill>
                  <a:srgbClr val="000000"/>
                </a:solidFill>
              </a:rPr>
              <a:t>permite</a:t>
            </a:r>
            <a:r>
              <a:rPr lang="en-US" dirty="0">
                <a:solidFill>
                  <a:srgbClr val="000000"/>
                </a:solidFill>
              </a:rPr>
              <a:t> a </a:t>
            </a:r>
            <a:r>
              <a:rPr lang="en-US" dirty="0" err="1">
                <a:solidFill>
                  <a:srgbClr val="000000"/>
                </a:solidFill>
              </a:rPr>
              <a:t>economia</a:t>
            </a:r>
            <a:r>
              <a:rPr lang="en-US" dirty="0">
                <a:solidFill>
                  <a:srgbClr val="000000"/>
                </a:solidFill>
              </a:rPr>
              <a:t> de tokens: </a:t>
            </a:r>
            <a:r>
              <a:rPr lang="en-US" dirty="0" err="1">
                <a:solidFill>
                  <a:srgbClr val="000000"/>
                </a:solidFill>
              </a:rPr>
              <a:t>fornecer</a:t>
            </a:r>
            <a:r>
              <a:rPr lang="en-US" dirty="0">
                <a:solidFill>
                  <a:srgbClr val="000000"/>
                </a:solidFill>
              </a:rPr>
              <a:t> </a:t>
            </a:r>
            <a:r>
              <a:rPr lang="en-US" dirty="0" err="1">
                <a:solidFill>
                  <a:srgbClr val="000000"/>
                </a:solidFill>
              </a:rPr>
              <a:t>certeza</a:t>
            </a:r>
            <a:r>
              <a:rPr lang="en-US" dirty="0">
                <a:solidFill>
                  <a:srgbClr val="000000"/>
                </a:solidFill>
              </a:rPr>
              <a:t> e </a:t>
            </a:r>
            <a:r>
              <a:rPr lang="en-US" dirty="0" err="1">
                <a:solidFill>
                  <a:srgbClr val="000000"/>
                </a:solidFill>
              </a:rPr>
              <a:t>permitir</a:t>
            </a:r>
            <a:r>
              <a:rPr lang="en-US" dirty="0">
                <a:solidFill>
                  <a:srgbClr val="000000"/>
                </a:solidFill>
              </a:rPr>
              <a:t> a </a:t>
            </a:r>
            <a:r>
              <a:rPr lang="en-US" dirty="0" err="1">
                <a:solidFill>
                  <a:srgbClr val="000000"/>
                </a:solidFill>
              </a:rPr>
              <a:t>tokenização</a:t>
            </a:r>
            <a:r>
              <a:rPr lang="en-US" dirty="0">
                <a:solidFill>
                  <a:srgbClr val="000000"/>
                </a:solidFill>
              </a:rPr>
              <a:t> de um </a:t>
            </a:r>
            <a:r>
              <a:rPr lang="en-US" dirty="0" err="1">
                <a:solidFill>
                  <a:srgbClr val="000000"/>
                </a:solidFill>
              </a:rPr>
              <a:t>direito</a:t>
            </a:r>
            <a:r>
              <a:rPr lang="en-US" dirty="0">
                <a:solidFill>
                  <a:srgbClr val="000000"/>
                </a:solidFill>
              </a:rPr>
              <a:t> </a:t>
            </a:r>
            <a:r>
              <a:rPr lang="en-US" dirty="0" err="1">
                <a:solidFill>
                  <a:srgbClr val="000000"/>
                </a:solidFill>
              </a:rPr>
              <a:t>existente</a:t>
            </a:r>
            <a:r>
              <a:rPr lang="en-US" dirty="0">
                <a:solidFill>
                  <a:srgbClr val="000000"/>
                </a:solidFill>
              </a:rPr>
              <a:t> e a </a:t>
            </a:r>
            <a:r>
              <a:rPr lang="en-US" dirty="0" err="1">
                <a:solidFill>
                  <a:srgbClr val="000000"/>
                </a:solidFill>
              </a:rPr>
              <a:t>sua</a:t>
            </a:r>
            <a:r>
              <a:rPr lang="en-US" dirty="0">
                <a:solidFill>
                  <a:srgbClr val="000000"/>
                </a:solidFill>
              </a:rPr>
              <a:t> </a:t>
            </a:r>
            <a:r>
              <a:rPr lang="en-US" dirty="0" err="1">
                <a:solidFill>
                  <a:srgbClr val="000000"/>
                </a:solidFill>
              </a:rPr>
              <a:t>subsequente</a:t>
            </a:r>
            <a:r>
              <a:rPr lang="en-US" dirty="0">
                <a:solidFill>
                  <a:srgbClr val="000000"/>
                </a:solidFill>
              </a:rPr>
              <a:t> </a:t>
            </a:r>
            <a:r>
              <a:rPr lang="en-US" dirty="0" err="1">
                <a:solidFill>
                  <a:srgbClr val="000000"/>
                </a:solidFill>
              </a:rPr>
              <a:t>transferência</a:t>
            </a:r>
            <a:r>
              <a:rPr lang="en-US" dirty="0">
                <a:solidFill>
                  <a:srgbClr val="000000"/>
                </a:solidFill>
              </a:rPr>
              <a:t> </a:t>
            </a:r>
            <a:r>
              <a:rPr lang="en-US" dirty="0" err="1">
                <a:solidFill>
                  <a:srgbClr val="000000"/>
                </a:solidFill>
              </a:rPr>
              <a:t>válida</a:t>
            </a:r>
            <a:r>
              <a:rPr lang="en-US" dirty="0">
                <a:solidFill>
                  <a:srgbClr val="000000"/>
                </a:solidFill>
              </a:rPr>
              <a:t> </a:t>
            </a:r>
            <a:r>
              <a:rPr lang="en-US" dirty="0" err="1">
                <a:solidFill>
                  <a:srgbClr val="000000"/>
                </a:solidFill>
              </a:rPr>
              <a:t>para</a:t>
            </a:r>
            <a:r>
              <a:rPr lang="en-US" dirty="0">
                <a:solidFill>
                  <a:srgbClr val="000000"/>
                </a:solidFill>
              </a:rPr>
              <a:t> um </a:t>
            </a:r>
            <a:r>
              <a:rPr lang="en-US" dirty="0" err="1">
                <a:solidFill>
                  <a:srgbClr val="000000"/>
                </a:solidFill>
              </a:rPr>
              <a:t>sistema</a:t>
            </a:r>
            <a:r>
              <a:rPr lang="en-US" dirty="0">
                <a:solidFill>
                  <a:srgbClr val="000000"/>
                </a:solidFill>
              </a:rPr>
              <a:t> </a:t>
            </a:r>
            <a:r>
              <a:rPr lang="en-US" dirty="0" err="1">
                <a:solidFill>
                  <a:srgbClr val="000000"/>
                </a:solidFill>
              </a:rPr>
              <a:t>blockchain</a:t>
            </a:r>
            <a:r>
              <a:rPr lang="en-US" dirty="0">
                <a:solidFill>
                  <a:srgbClr val="000000"/>
                </a:solidFill>
              </a:rPr>
              <a:t>.</a:t>
            </a:r>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0163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102</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342557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Tokenização</a:t>
            </a:r>
            <a:r>
              <a:rPr lang="en-US" b="1" dirty="0">
                <a:solidFill>
                  <a:srgbClr val="F79037"/>
                </a:solidFill>
                <a:cs typeface="+mn-cs"/>
              </a:rPr>
              <a:t> de </a:t>
            </a:r>
            <a:r>
              <a:rPr lang="en-US" b="1" dirty="0" err="1">
                <a:solidFill>
                  <a:srgbClr val="F79037"/>
                </a:solidFill>
                <a:cs typeface="+mn-cs"/>
              </a:rPr>
              <a:t>qualquer</a:t>
            </a:r>
            <a:r>
              <a:rPr lang="en-US" b="1" dirty="0">
                <a:solidFill>
                  <a:srgbClr val="F79037"/>
                </a:solidFill>
                <a:cs typeface="+mn-cs"/>
              </a:rPr>
              <a:t> </a:t>
            </a:r>
            <a:r>
              <a:rPr lang="en-US" b="1" dirty="0" err="1">
                <a:solidFill>
                  <a:srgbClr val="F79037"/>
                </a:solidFill>
                <a:cs typeface="+mn-cs"/>
              </a:rPr>
              <a:t>direito</a:t>
            </a:r>
            <a:r>
              <a:rPr lang="en-US" b="1" dirty="0">
                <a:solidFill>
                  <a:srgbClr val="F79037"/>
                </a:solidFill>
                <a:cs typeface="+mn-cs"/>
              </a:rPr>
              <a:t> e </a:t>
            </a:r>
            <a:r>
              <a:rPr lang="en-US" b="1" dirty="0" err="1">
                <a:solidFill>
                  <a:srgbClr val="F79037"/>
                </a:solidFill>
                <a:cs typeface="+mn-cs"/>
              </a:rPr>
              <a:t>ativo</a:t>
            </a:r>
            <a:endParaRPr lang="en-US" b="1" dirty="0">
              <a:solidFill>
                <a:srgbClr val="F79037"/>
              </a:solidFill>
              <a:cs typeface="+mn-cs"/>
            </a:endParaRPr>
          </a:p>
          <a:p>
            <a:pPr>
              <a:tabLst>
                <a:tab pos="93663" algn="l"/>
              </a:tabLst>
            </a:pPr>
            <a:r>
              <a:rPr lang="en-US" dirty="0">
                <a:solidFill>
                  <a:srgbClr val="000000"/>
                </a:solidFill>
                <a:cs typeface="+mn-cs"/>
              </a:rPr>
              <a:t>De </a:t>
            </a:r>
            <a:r>
              <a:rPr lang="en-US" dirty="0" err="1">
                <a:solidFill>
                  <a:srgbClr val="000000"/>
                </a:solidFill>
                <a:cs typeface="+mn-cs"/>
              </a:rPr>
              <a:t>acordo</a:t>
            </a:r>
            <a:r>
              <a:rPr lang="en-US" dirty="0">
                <a:solidFill>
                  <a:srgbClr val="000000"/>
                </a:solidFill>
                <a:cs typeface="+mn-cs"/>
              </a:rPr>
              <a:t> com o Token Container Model, </a:t>
            </a:r>
            <a:r>
              <a:rPr lang="en-US" dirty="0" err="1">
                <a:solidFill>
                  <a:srgbClr val="000000"/>
                </a:solidFill>
                <a:cs typeface="+mn-cs"/>
              </a:rPr>
              <a:t>qualquer</a:t>
            </a:r>
            <a:r>
              <a:rPr lang="en-US" dirty="0">
                <a:solidFill>
                  <a:srgbClr val="000000"/>
                </a:solidFill>
                <a:cs typeface="+mn-cs"/>
              </a:rPr>
              <a:t> </a:t>
            </a:r>
            <a:r>
              <a:rPr lang="en-US" dirty="0" err="1">
                <a:solidFill>
                  <a:srgbClr val="000000"/>
                </a:solidFill>
                <a:cs typeface="+mn-cs"/>
              </a:rPr>
              <a:t>bem</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direito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basicamente</a:t>
            </a:r>
            <a:r>
              <a:rPr lang="en-US" dirty="0">
                <a:solidFill>
                  <a:srgbClr val="000000"/>
                </a:solidFill>
                <a:cs typeface="+mn-cs"/>
              </a:rPr>
              <a:t> </a:t>
            </a:r>
            <a:r>
              <a:rPr lang="en-US" dirty="0" err="1">
                <a:solidFill>
                  <a:srgbClr val="000000"/>
                </a:solidFill>
                <a:cs typeface="+mn-cs"/>
              </a:rPr>
              <a:t>representado</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um token. </a:t>
            </a:r>
            <a:r>
              <a:rPr lang="en-US" dirty="0" err="1">
                <a:solidFill>
                  <a:srgbClr val="000000"/>
                </a:solidFill>
                <a:cs typeface="+mn-cs"/>
              </a:rPr>
              <a:t>Alguns</a:t>
            </a:r>
            <a:r>
              <a:rPr lang="en-US" dirty="0">
                <a:solidFill>
                  <a:srgbClr val="000000"/>
                </a:solidFill>
                <a:cs typeface="+mn-cs"/>
              </a:rPr>
              <a:t> </a:t>
            </a:r>
            <a:r>
              <a:rPr lang="en-US" dirty="0" err="1">
                <a:solidFill>
                  <a:srgbClr val="000000"/>
                </a:solidFill>
                <a:cs typeface="+mn-cs"/>
              </a:rPr>
              <a:t>exemplos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vistos</a:t>
            </a:r>
            <a:r>
              <a:rPr lang="en-US" dirty="0">
                <a:solidFill>
                  <a:srgbClr val="000000"/>
                </a:solidFill>
                <a:cs typeface="+mn-cs"/>
              </a:rPr>
              <a:t> a </a:t>
            </a:r>
            <a:r>
              <a:rPr lang="en-US" dirty="0" err="1">
                <a:solidFill>
                  <a:srgbClr val="000000"/>
                </a:solidFill>
                <a:cs typeface="+mn-cs"/>
              </a:rPr>
              <a:t>seguir</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um </a:t>
            </a:r>
            <a:r>
              <a:rPr lang="en-US" dirty="0" err="1">
                <a:solidFill>
                  <a:srgbClr val="000000"/>
                </a:solidFill>
                <a:cs typeface="+mn-cs"/>
              </a:rPr>
              <a:t>direito</a:t>
            </a:r>
            <a:r>
              <a:rPr lang="en-US" dirty="0">
                <a:solidFill>
                  <a:srgbClr val="000000"/>
                </a:solidFill>
                <a:cs typeface="+mn-cs"/>
              </a:rPr>
              <a:t> de </a:t>
            </a:r>
            <a:r>
              <a:rPr lang="en-US" dirty="0" err="1">
                <a:solidFill>
                  <a:srgbClr val="000000"/>
                </a:solidFill>
                <a:cs typeface="+mn-cs"/>
              </a:rPr>
              <a:t>licença</a:t>
            </a:r>
            <a:r>
              <a:rPr lang="en-US" dirty="0">
                <a:solidFill>
                  <a:srgbClr val="000000"/>
                </a:solidFill>
                <a:cs typeface="+mn-cs"/>
              </a:rPr>
              <a:t> de software </a:t>
            </a:r>
            <a:r>
              <a:rPr lang="en-US" dirty="0" err="1">
                <a:solidFill>
                  <a:srgbClr val="000000"/>
                </a:solidFill>
                <a:cs typeface="+mn-cs"/>
              </a:rPr>
              <a:t>ou</a:t>
            </a:r>
            <a:r>
              <a:rPr lang="en-US" dirty="0">
                <a:solidFill>
                  <a:srgbClr val="000000"/>
                </a:solidFill>
                <a:cs typeface="+mn-cs"/>
              </a:rPr>
              <a:t> um </a:t>
            </a:r>
            <a:r>
              <a:rPr lang="en-US" dirty="0" err="1">
                <a:solidFill>
                  <a:srgbClr val="000000"/>
                </a:solidFill>
                <a:cs typeface="+mn-cs"/>
              </a:rPr>
              <a:t>direito</a:t>
            </a:r>
            <a:r>
              <a:rPr lang="en-US" dirty="0">
                <a:solidFill>
                  <a:srgbClr val="000000"/>
                </a:solidFill>
                <a:cs typeface="+mn-cs"/>
              </a:rPr>
              <a:t> de </a:t>
            </a:r>
            <a:r>
              <a:rPr lang="en-US" dirty="0" err="1">
                <a:solidFill>
                  <a:srgbClr val="000000"/>
                </a:solidFill>
                <a:cs typeface="+mn-cs"/>
              </a:rPr>
              <a:t>acesso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colocado</a:t>
            </a:r>
            <a:r>
              <a:rPr lang="en-US" dirty="0">
                <a:solidFill>
                  <a:srgbClr val="000000"/>
                </a:solidFill>
                <a:cs typeface="+mn-cs"/>
              </a:rPr>
              <a:t> no </a:t>
            </a:r>
            <a:r>
              <a:rPr lang="en-US" dirty="0" err="1">
                <a:solidFill>
                  <a:srgbClr val="000000"/>
                </a:solidFill>
                <a:cs typeface="+mn-cs"/>
              </a:rPr>
              <a:t>contentor</a:t>
            </a:r>
            <a:r>
              <a:rPr lang="en-US" dirty="0">
                <a:solidFill>
                  <a:srgbClr val="000000"/>
                </a:solidFill>
                <a:cs typeface="+mn-cs"/>
              </a:rPr>
              <a:t> de token. Na </a:t>
            </a:r>
            <a:r>
              <a:rPr lang="en-US" dirty="0" err="1">
                <a:solidFill>
                  <a:srgbClr val="000000"/>
                </a:solidFill>
                <a:cs typeface="+mn-cs"/>
              </a:rPr>
              <a:t>maioria</a:t>
            </a:r>
            <a:r>
              <a:rPr lang="en-US" dirty="0">
                <a:solidFill>
                  <a:srgbClr val="000000"/>
                </a:solidFill>
                <a:cs typeface="+mn-cs"/>
              </a:rPr>
              <a:t> das </a:t>
            </a:r>
            <a:r>
              <a:rPr lang="en-US" dirty="0" err="1">
                <a:solidFill>
                  <a:srgbClr val="000000"/>
                </a:solidFill>
                <a:cs typeface="+mn-cs"/>
              </a:rPr>
              <a:t>jurisdições</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seria</a:t>
            </a:r>
            <a:r>
              <a:rPr lang="en-US" dirty="0">
                <a:solidFill>
                  <a:srgbClr val="000000"/>
                </a:solidFill>
                <a:cs typeface="+mn-cs"/>
              </a:rPr>
              <a:t> </a:t>
            </a:r>
            <a:r>
              <a:rPr lang="en-US" dirty="0" err="1">
                <a:solidFill>
                  <a:srgbClr val="000000"/>
                </a:solidFill>
                <a:cs typeface="+mn-cs"/>
              </a:rPr>
              <a:t>classificado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token de </a:t>
            </a:r>
            <a:r>
              <a:rPr lang="en-US" dirty="0" err="1">
                <a:solidFill>
                  <a:srgbClr val="000000"/>
                </a:solidFill>
                <a:cs typeface="+mn-cs"/>
              </a:rPr>
              <a:t>utilidade</a:t>
            </a:r>
            <a:r>
              <a:rPr lang="en-US" dirty="0">
                <a:solidFill>
                  <a:srgbClr val="000000"/>
                </a:solidFill>
                <a:cs typeface="+mn-cs"/>
              </a:rPr>
              <a:t>. Se o token for </a:t>
            </a:r>
            <a:r>
              <a:rPr lang="en-US" dirty="0" err="1">
                <a:solidFill>
                  <a:srgbClr val="000000"/>
                </a:solidFill>
                <a:cs typeface="+mn-cs"/>
              </a:rPr>
              <a:t>vendido</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mercado</a:t>
            </a:r>
            <a:r>
              <a:rPr lang="en-US" dirty="0">
                <a:solidFill>
                  <a:srgbClr val="000000"/>
                </a:solidFill>
                <a:cs typeface="+mn-cs"/>
              </a:rPr>
              <a:t> antes </a:t>
            </a:r>
            <a:r>
              <a:rPr lang="en-US" dirty="0" err="1">
                <a:solidFill>
                  <a:srgbClr val="000000"/>
                </a:solidFill>
                <a:cs typeface="+mn-cs"/>
              </a:rPr>
              <a:t>que</a:t>
            </a:r>
            <a:r>
              <a:rPr lang="en-US" dirty="0">
                <a:solidFill>
                  <a:srgbClr val="000000"/>
                </a:solidFill>
                <a:cs typeface="+mn-cs"/>
              </a:rPr>
              <a:t> o </a:t>
            </a:r>
            <a:r>
              <a:rPr lang="en-US" dirty="0" err="1">
                <a:solidFill>
                  <a:srgbClr val="000000"/>
                </a:solidFill>
                <a:cs typeface="+mn-cs"/>
              </a:rPr>
              <a:t>desenvolvimento</a:t>
            </a:r>
            <a:r>
              <a:rPr lang="en-US" dirty="0">
                <a:solidFill>
                  <a:srgbClr val="000000"/>
                </a:solidFill>
                <a:cs typeface="+mn-cs"/>
              </a:rPr>
              <a:t> do </a:t>
            </a:r>
            <a:r>
              <a:rPr lang="en-US" dirty="0" err="1">
                <a:solidFill>
                  <a:srgbClr val="000000"/>
                </a:solidFill>
                <a:cs typeface="+mn-cs"/>
              </a:rPr>
              <a:t>produto</a:t>
            </a:r>
            <a:r>
              <a:rPr lang="en-US" dirty="0">
                <a:solidFill>
                  <a:srgbClr val="000000"/>
                </a:solidFill>
                <a:cs typeface="+mn-cs"/>
              </a:rPr>
              <a:t> </a:t>
            </a:r>
            <a:r>
              <a:rPr lang="en-US" dirty="0" err="1">
                <a:solidFill>
                  <a:srgbClr val="000000"/>
                </a:solidFill>
                <a:cs typeface="+mn-cs"/>
              </a:rPr>
              <a:t>tenha</a:t>
            </a:r>
            <a:r>
              <a:rPr lang="en-US" dirty="0">
                <a:solidFill>
                  <a:srgbClr val="000000"/>
                </a:solidFill>
                <a:cs typeface="+mn-cs"/>
              </a:rPr>
              <a:t> </a:t>
            </a:r>
            <a:r>
              <a:rPr lang="en-US" dirty="0" err="1">
                <a:solidFill>
                  <a:srgbClr val="000000"/>
                </a:solidFill>
                <a:cs typeface="+mn-cs"/>
              </a:rPr>
              <a:t>sido</a:t>
            </a:r>
            <a:r>
              <a:rPr lang="en-US" dirty="0">
                <a:solidFill>
                  <a:srgbClr val="000000"/>
                </a:solidFill>
                <a:cs typeface="+mn-cs"/>
              </a:rPr>
              <a:t> </a:t>
            </a:r>
            <a:r>
              <a:rPr lang="en-US" dirty="0" err="1">
                <a:solidFill>
                  <a:srgbClr val="000000"/>
                </a:solidFill>
                <a:cs typeface="+mn-cs"/>
              </a:rPr>
              <a:t>realmente</a:t>
            </a:r>
            <a:r>
              <a:rPr lang="en-US" dirty="0">
                <a:solidFill>
                  <a:srgbClr val="000000"/>
                </a:solidFill>
                <a:cs typeface="+mn-cs"/>
              </a:rPr>
              <a:t> </a:t>
            </a:r>
            <a:r>
              <a:rPr lang="en-US" dirty="0" err="1">
                <a:solidFill>
                  <a:srgbClr val="000000"/>
                </a:solidFill>
                <a:cs typeface="+mn-cs"/>
              </a:rPr>
              <a:t>finalizado</a:t>
            </a:r>
            <a:r>
              <a:rPr lang="en-US" dirty="0">
                <a:solidFill>
                  <a:srgbClr val="000000"/>
                </a:solidFill>
                <a:cs typeface="+mn-cs"/>
              </a:rPr>
              <a:t>, </a:t>
            </a:r>
            <a:r>
              <a:rPr lang="en-US" dirty="0" err="1">
                <a:solidFill>
                  <a:srgbClr val="000000"/>
                </a:solidFill>
                <a:cs typeface="+mn-cs"/>
              </a:rPr>
              <a:t>esse</a:t>
            </a:r>
            <a:r>
              <a:rPr lang="en-US" dirty="0">
                <a:solidFill>
                  <a:srgbClr val="000000"/>
                </a:solidFill>
                <a:cs typeface="+mn-cs"/>
              </a:rPr>
              <a:t> </a:t>
            </a:r>
            <a:r>
              <a:rPr lang="en-US" dirty="0" err="1">
                <a:solidFill>
                  <a:srgbClr val="000000"/>
                </a:solidFill>
                <a:cs typeface="+mn-cs"/>
              </a:rPr>
              <a:t>processo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chamado</a:t>
            </a:r>
            <a:r>
              <a:rPr lang="en-US" dirty="0">
                <a:solidFill>
                  <a:srgbClr val="000000"/>
                </a:solidFill>
                <a:cs typeface="+mn-cs"/>
              </a:rPr>
              <a:t> de </a:t>
            </a:r>
            <a:r>
              <a:rPr lang="en-US" dirty="0" err="1">
                <a:solidFill>
                  <a:srgbClr val="000000"/>
                </a:solidFill>
                <a:cs typeface="+mn-cs"/>
              </a:rPr>
              <a:t>Oferta</a:t>
            </a:r>
            <a:r>
              <a:rPr lang="en-US" dirty="0">
                <a:solidFill>
                  <a:srgbClr val="000000"/>
                </a:solidFill>
                <a:cs typeface="+mn-cs"/>
              </a:rPr>
              <a:t> </a:t>
            </a:r>
            <a:r>
              <a:rPr lang="en-US" dirty="0" err="1">
                <a:solidFill>
                  <a:srgbClr val="000000"/>
                </a:solidFill>
                <a:cs typeface="+mn-cs"/>
              </a:rPr>
              <a:t>Inicial</a:t>
            </a:r>
            <a:r>
              <a:rPr lang="en-US" dirty="0">
                <a:solidFill>
                  <a:srgbClr val="000000"/>
                </a:solidFill>
                <a:cs typeface="+mn-cs"/>
              </a:rPr>
              <a:t> de </a:t>
            </a:r>
            <a:r>
              <a:rPr lang="en-US" dirty="0" err="1">
                <a:solidFill>
                  <a:srgbClr val="000000"/>
                </a:solidFill>
                <a:cs typeface="+mn-cs"/>
              </a:rPr>
              <a:t>Moeda</a:t>
            </a:r>
            <a:r>
              <a:rPr lang="en-US" dirty="0">
                <a:solidFill>
                  <a:srgbClr val="000000"/>
                </a:solidFill>
                <a:cs typeface="+mn-cs"/>
              </a:rPr>
              <a:t> (ICO).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seguida</a:t>
            </a:r>
            <a:r>
              <a:rPr lang="en-US" dirty="0">
                <a:solidFill>
                  <a:srgbClr val="000000"/>
                </a:solidFill>
                <a:cs typeface="+mn-cs"/>
              </a:rPr>
              <a:t>, </a:t>
            </a:r>
            <a:r>
              <a:rPr lang="en-US" dirty="0" err="1">
                <a:solidFill>
                  <a:srgbClr val="000000"/>
                </a:solidFill>
                <a:cs typeface="+mn-cs"/>
              </a:rPr>
              <a:t>aplicar</a:t>
            </a:r>
            <a:r>
              <a:rPr lang="en-US" dirty="0">
                <a:solidFill>
                  <a:srgbClr val="000000"/>
                </a:solidFill>
                <a:cs typeface="+mn-cs"/>
              </a:rPr>
              <a:t> a </a:t>
            </a:r>
            <a:r>
              <a:rPr lang="en-US" dirty="0" err="1">
                <a:solidFill>
                  <a:srgbClr val="000000"/>
                </a:solidFill>
                <a:cs typeface="+mn-cs"/>
              </a:rPr>
              <a:t>estrutura</a:t>
            </a:r>
            <a:r>
              <a:rPr lang="en-US" dirty="0">
                <a:solidFill>
                  <a:srgbClr val="000000"/>
                </a:solidFill>
                <a:cs typeface="+mn-cs"/>
              </a:rPr>
              <a:t> do E-Money </a:t>
            </a:r>
            <a:r>
              <a:rPr lang="en-US" dirty="0" err="1">
                <a:solidFill>
                  <a:srgbClr val="000000"/>
                </a:solidFill>
                <a:cs typeface="+mn-cs"/>
              </a:rPr>
              <a:t>europeu</a:t>
            </a:r>
            <a:r>
              <a:rPr lang="en-US" dirty="0">
                <a:solidFill>
                  <a:srgbClr val="000000"/>
                </a:solidFill>
                <a:cs typeface="+mn-cs"/>
              </a:rPr>
              <a:t> </a:t>
            </a:r>
            <a:r>
              <a:rPr lang="en-US" dirty="0" err="1">
                <a:solidFill>
                  <a:srgbClr val="000000"/>
                </a:solidFill>
                <a:cs typeface="+mn-cs"/>
              </a:rPr>
              <a:t>permitiria</a:t>
            </a:r>
            <a:r>
              <a:rPr lang="en-US" dirty="0">
                <a:solidFill>
                  <a:srgbClr val="000000"/>
                </a:solidFill>
                <a:cs typeface="+mn-cs"/>
              </a:rPr>
              <a:t> </a:t>
            </a:r>
            <a:r>
              <a:rPr lang="en-US" dirty="0" err="1">
                <a:solidFill>
                  <a:srgbClr val="000000"/>
                </a:solidFill>
                <a:cs typeface="+mn-cs"/>
              </a:rPr>
              <a:t>empacotar</a:t>
            </a:r>
            <a:r>
              <a:rPr lang="en-US" dirty="0">
                <a:solidFill>
                  <a:srgbClr val="000000"/>
                </a:solidFill>
                <a:cs typeface="+mn-cs"/>
              </a:rPr>
              <a:t> </a:t>
            </a:r>
            <a:r>
              <a:rPr lang="en-US" dirty="0" err="1">
                <a:solidFill>
                  <a:srgbClr val="000000"/>
                </a:solidFill>
                <a:cs typeface="+mn-cs"/>
              </a:rPr>
              <a:t>moedas</a:t>
            </a:r>
            <a:r>
              <a:rPr lang="en-US" dirty="0">
                <a:solidFill>
                  <a:srgbClr val="000000"/>
                </a:solidFill>
                <a:cs typeface="+mn-cs"/>
              </a:rPr>
              <a:t> </a:t>
            </a:r>
            <a:r>
              <a:rPr lang="en-US" dirty="0" err="1">
                <a:solidFill>
                  <a:srgbClr val="000000"/>
                </a:solidFill>
                <a:cs typeface="+mn-cs"/>
              </a:rPr>
              <a:t>tradicionais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o Euro </a:t>
            </a:r>
            <a:r>
              <a:rPr lang="en-US" dirty="0" err="1">
                <a:solidFill>
                  <a:srgbClr val="000000"/>
                </a:solidFill>
                <a:cs typeface="+mn-cs"/>
              </a:rPr>
              <a:t>ou</a:t>
            </a:r>
            <a:r>
              <a:rPr lang="en-US" dirty="0">
                <a:solidFill>
                  <a:srgbClr val="000000"/>
                </a:solidFill>
                <a:cs typeface="+mn-cs"/>
              </a:rPr>
              <a:t> o Franco </a:t>
            </a:r>
            <a:r>
              <a:rPr lang="en-US" dirty="0" err="1">
                <a:solidFill>
                  <a:srgbClr val="000000"/>
                </a:solidFill>
                <a:cs typeface="+mn-cs"/>
              </a:rPr>
              <a:t>Suíço</a:t>
            </a:r>
            <a:r>
              <a:rPr lang="en-US" dirty="0">
                <a:solidFill>
                  <a:srgbClr val="000000"/>
                </a:solidFill>
                <a:cs typeface="+mn-cs"/>
              </a:rPr>
              <a:t> </a:t>
            </a:r>
            <a:r>
              <a:rPr lang="en-US" dirty="0" err="1">
                <a:solidFill>
                  <a:srgbClr val="000000"/>
                </a:solidFill>
                <a:cs typeface="+mn-cs"/>
              </a:rPr>
              <a:t>num</a:t>
            </a:r>
            <a:r>
              <a:rPr lang="en-US" dirty="0">
                <a:solidFill>
                  <a:srgbClr val="000000"/>
                </a:solidFill>
                <a:cs typeface="+mn-cs"/>
              </a:rPr>
              <a:t> token. </a:t>
            </a:r>
            <a:r>
              <a:rPr lang="en-US" dirty="0" err="1">
                <a:solidFill>
                  <a:srgbClr val="000000"/>
                </a:solidFill>
                <a:cs typeface="+mn-cs"/>
              </a:rPr>
              <a:t>Esses</a:t>
            </a:r>
            <a:r>
              <a:rPr lang="en-US" dirty="0">
                <a:solidFill>
                  <a:srgbClr val="000000"/>
                </a:solidFill>
                <a:cs typeface="+mn-cs"/>
              </a:rPr>
              <a:t> tokens </a:t>
            </a:r>
            <a:r>
              <a:rPr lang="en-US" dirty="0" err="1">
                <a:solidFill>
                  <a:srgbClr val="000000"/>
                </a:solidFill>
                <a:cs typeface="+mn-cs"/>
              </a:rPr>
              <a:t>seriam</a:t>
            </a:r>
            <a:r>
              <a:rPr lang="en-US" dirty="0">
                <a:solidFill>
                  <a:srgbClr val="000000"/>
                </a:solidFill>
                <a:cs typeface="+mn-cs"/>
              </a:rPr>
              <a:t> </a:t>
            </a:r>
            <a:r>
              <a:rPr lang="en-US" dirty="0" err="1">
                <a:solidFill>
                  <a:srgbClr val="000000"/>
                </a:solidFill>
                <a:cs typeface="+mn-cs"/>
              </a:rPr>
              <a:t>classificados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tokens de </a:t>
            </a:r>
            <a:r>
              <a:rPr lang="en-US" dirty="0" err="1">
                <a:solidFill>
                  <a:srgbClr val="000000"/>
                </a:solidFill>
                <a:cs typeface="+mn-cs"/>
              </a:rPr>
              <a:t>pagamento</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precisamente</a:t>
            </a:r>
            <a:r>
              <a:rPr lang="en-US" dirty="0">
                <a:solidFill>
                  <a:srgbClr val="000000"/>
                </a:solidFill>
                <a:cs typeface="+mn-cs"/>
              </a:rPr>
              <a:t>, tokens Euro, Euro digital, Euro </a:t>
            </a:r>
            <a:r>
              <a:rPr lang="en-US" dirty="0" err="1">
                <a:solidFill>
                  <a:srgbClr val="000000"/>
                </a:solidFill>
                <a:cs typeface="+mn-cs"/>
              </a:rPr>
              <a:t>em</a:t>
            </a:r>
            <a:r>
              <a:rPr lang="en-US" dirty="0">
                <a:solidFill>
                  <a:srgbClr val="000000"/>
                </a:solidFill>
                <a:cs typeface="+mn-cs"/>
              </a:rPr>
              <a:t> blockchain, </a:t>
            </a:r>
            <a:r>
              <a:rPr lang="en-US" dirty="0" err="1">
                <a:solidFill>
                  <a:srgbClr val="000000"/>
                </a:solidFill>
                <a:cs typeface="+mn-cs"/>
              </a:rPr>
              <a:t>dinheiro</a:t>
            </a:r>
            <a:r>
              <a:rPr lang="en-US" dirty="0">
                <a:solidFill>
                  <a:srgbClr val="000000"/>
                </a:solidFill>
                <a:cs typeface="+mn-cs"/>
              </a:rPr>
              <a:t> no </a:t>
            </a:r>
            <a:r>
              <a:rPr lang="en-US" dirty="0" err="1">
                <a:solidFill>
                  <a:srgbClr val="000000"/>
                </a:solidFill>
                <a:cs typeface="+mn-cs"/>
              </a:rPr>
              <a:t>livro</a:t>
            </a:r>
            <a:r>
              <a:rPr lang="en-US" dirty="0">
                <a:solidFill>
                  <a:srgbClr val="000000"/>
                </a:solidFill>
                <a:cs typeface="+mn-cs"/>
              </a:rPr>
              <a:t> </a:t>
            </a:r>
            <a:r>
              <a:rPr lang="en-US" dirty="0" err="1">
                <a:solidFill>
                  <a:srgbClr val="000000"/>
                </a:solidFill>
                <a:cs typeface="+mn-cs"/>
              </a:rPr>
              <a:t>razão</a:t>
            </a:r>
            <a:r>
              <a:rPr lang="en-US" dirty="0">
                <a:solidFill>
                  <a:srgbClr val="000000"/>
                </a:solidFill>
                <a:cs typeface="+mn-cs"/>
              </a:rPr>
              <a:t>, etc. </a:t>
            </a: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nada </a:t>
            </a:r>
            <a:r>
              <a:rPr lang="en-US" dirty="0" err="1">
                <a:solidFill>
                  <a:srgbClr val="000000"/>
                </a:solidFill>
                <a:cs typeface="+mn-cs"/>
              </a:rPr>
              <a:t>mais</a:t>
            </a:r>
            <a:r>
              <a:rPr lang="en-US" dirty="0">
                <a:solidFill>
                  <a:srgbClr val="000000"/>
                </a:solidFill>
                <a:cs typeface="+mn-cs"/>
              </a:rPr>
              <a:t> do que </a:t>
            </a:r>
            <a:r>
              <a:rPr lang="en-US" dirty="0" err="1">
                <a:solidFill>
                  <a:srgbClr val="000000"/>
                </a:solidFill>
                <a:cs typeface="+mn-cs"/>
              </a:rPr>
              <a:t>colocar</a:t>
            </a:r>
            <a:r>
              <a:rPr lang="en-US" dirty="0">
                <a:solidFill>
                  <a:srgbClr val="000000"/>
                </a:solidFill>
                <a:cs typeface="+mn-cs"/>
              </a:rPr>
              <a:t> um Euro num token </a:t>
            </a:r>
            <a:r>
              <a:rPr lang="en-US" dirty="0" err="1">
                <a:solidFill>
                  <a:srgbClr val="000000"/>
                </a:solidFill>
                <a:cs typeface="+mn-cs"/>
              </a:rPr>
              <a:t>aplicando</a:t>
            </a:r>
            <a:r>
              <a:rPr lang="en-US" dirty="0">
                <a:solidFill>
                  <a:srgbClr val="000000"/>
                </a:solidFill>
                <a:cs typeface="+mn-cs"/>
              </a:rPr>
              <a:t> </a:t>
            </a:r>
            <a:r>
              <a:rPr lang="en-US" dirty="0" err="1">
                <a:solidFill>
                  <a:srgbClr val="000000"/>
                </a:solidFill>
                <a:cs typeface="+mn-cs"/>
              </a:rPr>
              <a:t>regras</a:t>
            </a:r>
            <a:r>
              <a:rPr lang="en-US" dirty="0">
                <a:solidFill>
                  <a:srgbClr val="000000"/>
                </a:solidFill>
                <a:cs typeface="+mn-cs"/>
              </a:rPr>
              <a:t> de E-Money para o </a:t>
            </a:r>
            <a:r>
              <a:rPr lang="en-US" dirty="0" err="1">
                <a:solidFill>
                  <a:srgbClr val="000000"/>
                </a:solidFill>
                <a:cs typeface="+mn-cs"/>
              </a:rPr>
              <a:t>conteúdo</a:t>
            </a:r>
            <a:r>
              <a:rPr lang="en-US" dirty="0">
                <a:solidFill>
                  <a:srgbClr val="000000"/>
                </a:solidFill>
                <a:cs typeface="+mn-cs"/>
              </a:rPr>
              <a:t> do </a:t>
            </a:r>
            <a:r>
              <a:rPr lang="en-US" dirty="0" err="1">
                <a:solidFill>
                  <a:srgbClr val="000000"/>
                </a:solidFill>
                <a:cs typeface="+mn-cs"/>
              </a:rPr>
              <a:t>recipiente</a:t>
            </a:r>
            <a:r>
              <a:rPr lang="en-US" dirty="0">
                <a:solidFill>
                  <a:srgbClr val="000000"/>
                </a:solidFill>
                <a:cs typeface="+mn-cs"/>
              </a:rPr>
              <a:t>.  Por </a:t>
            </a:r>
            <a:r>
              <a:rPr lang="en-US" dirty="0" err="1">
                <a:solidFill>
                  <a:srgbClr val="000000"/>
                </a:solidFill>
                <a:cs typeface="+mn-cs"/>
              </a:rPr>
              <a:t>fim</a:t>
            </a:r>
            <a:r>
              <a:rPr lang="en-US" dirty="0">
                <a:solidFill>
                  <a:srgbClr val="000000"/>
                </a:solidFill>
                <a:cs typeface="+mn-cs"/>
              </a:rPr>
              <a:t>, um </a:t>
            </a:r>
            <a:r>
              <a:rPr lang="en-US" dirty="0" err="1">
                <a:solidFill>
                  <a:srgbClr val="000000"/>
                </a:solidFill>
                <a:cs typeface="+mn-cs"/>
              </a:rPr>
              <a:t>título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ser </a:t>
            </a:r>
            <a:r>
              <a:rPr lang="en-US" dirty="0" err="1">
                <a:solidFill>
                  <a:srgbClr val="000000"/>
                </a:solidFill>
                <a:cs typeface="+mn-cs"/>
              </a:rPr>
              <a:t>empacotado</a:t>
            </a:r>
            <a:r>
              <a:rPr lang="en-US" dirty="0">
                <a:solidFill>
                  <a:srgbClr val="000000"/>
                </a:solidFill>
                <a:cs typeface="+mn-cs"/>
              </a:rPr>
              <a:t> no token. </a:t>
            </a:r>
            <a:r>
              <a:rPr lang="en-US" dirty="0" err="1">
                <a:solidFill>
                  <a:srgbClr val="000000"/>
                </a:solidFill>
                <a:cs typeface="+mn-cs"/>
              </a:rPr>
              <a:t>Então</a:t>
            </a:r>
            <a:r>
              <a:rPr lang="en-US" dirty="0">
                <a:solidFill>
                  <a:srgbClr val="000000"/>
                </a:solidFill>
                <a:cs typeface="+mn-cs"/>
              </a:rPr>
              <a:t>, </a:t>
            </a:r>
            <a:r>
              <a:rPr lang="en-US" dirty="0" err="1">
                <a:solidFill>
                  <a:srgbClr val="000000"/>
                </a:solidFill>
                <a:cs typeface="+mn-cs"/>
              </a:rPr>
              <a:t>todas</a:t>
            </a:r>
            <a:r>
              <a:rPr lang="en-US" dirty="0">
                <a:solidFill>
                  <a:srgbClr val="000000"/>
                </a:solidFill>
                <a:cs typeface="+mn-cs"/>
              </a:rPr>
              <a:t> as leis de </a:t>
            </a:r>
            <a:r>
              <a:rPr lang="en-US" dirty="0" err="1">
                <a:solidFill>
                  <a:srgbClr val="000000"/>
                </a:solidFill>
                <a:cs typeface="+mn-cs"/>
              </a:rPr>
              <a:t>valores</a:t>
            </a:r>
            <a:r>
              <a:rPr lang="en-US" dirty="0">
                <a:solidFill>
                  <a:srgbClr val="000000"/>
                </a:solidFill>
                <a:cs typeface="+mn-cs"/>
              </a:rPr>
              <a:t> </a:t>
            </a:r>
            <a:r>
              <a:rPr lang="en-US" dirty="0" err="1">
                <a:solidFill>
                  <a:srgbClr val="000000"/>
                </a:solidFill>
                <a:cs typeface="+mn-cs"/>
              </a:rPr>
              <a:t>mobiliários</a:t>
            </a:r>
            <a:r>
              <a:rPr lang="en-US" dirty="0">
                <a:solidFill>
                  <a:srgbClr val="000000"/>
                </a:solidFill>
                <a:cs typeface="+mn-cs"/>
              </a:rPr>
              <a:t> </a:t>
            </a:r>
            <a:r>
              <a:rPr lang="en-US" dirty="0" err="1">
                <a:solidFill>
                  <a:srgbClr val="000000"/>
                </a:solidFill>
                <a:cs typeface="+mn-cs"/>
              </a:rPr>
              <a:t>aplicam</a:t>
            </a:r>
            <a:r>
              <a:rPr lang="en-US" dirty="0">
                <a:solidFill>
                  <a:srgbClr val="000000"/>
                </a:solidFill>
                <a:cs typeface="+mn-cs"/>
              </a:rPr>
              <a:t>-se e o </a:t>
            </a:r>
            <a:r>
              <a:rPr lang="en-US" dirty="0" err="1">
                <a:solidFill>
                  <a:srgbClr val="000000"/>
                </a:solidFill>
                <a:cs typeface="+mn-cs"/>
              </a:rPr>
              <a:t>resultado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um token de </a:t>
            </a:r>
            <a:r>
              <a:rPr lang="en-US" dirty="0" err="1">
                <a:solidFill>
                  <a:srgbClr val="000000"/>
                </a:solidFill>
                <a:cs typeface="+mn-cs"/>
              </a:rPr>
              <a:t>segurança</a:t>
            </a:r>
            <a:r>
              <a:rPr lang="en-US" dirty="0">
                <a:solidFill>
                  <a:srgbClr val="000000"/>
                </a:solidFill>
                <a:cs typeface="+mn-cs"/>
              </a:rPr>
              <a:t>. Se </a:t>
            </a:r>
            <a:r>
              <a:rPr lang="en-US" dirty="0" err="1">
                <a:solidFill>
                  <a:srgbClr val="000000"/>
                </a:solidFill>
                <a:cs typeface="+mn-cs"/>
              </a:rPr>
              <a:t>vendido</a:t>
            </a:r>
            <a:r>
              <a:rPr lang="en-US" dirty="0">
                <a:solidFill>
                  <a:srgbClr val="000000"/>
                </a:solidFill>
                <a:cs typeface="+mn-cs"/>
              </a:rPr>
              <a:t> a </a:t>
            </a:r>
            <a:r>
              <a:rPr lang="en-US" dirty="0" err="1">
                <a:solidFill>
                  <a:srgbClr val="000000"/>
                </a:solidFill>
                <a:cs typeface="+mn-cs"/>
              </a:rPr>
              <a:t>investidores</a:t>
            </a:r>
            <a:r>
              <a:rPr lang="en-US" dirty="0">
                <a:solidFill>
                  <a:srgbClr val="000000"/>
                </a:solidFill>
                <a:cs typeface="+mn-cs"/>
              </a:rPr>
              <a:t>, </a:t>
            </a:r>
            <a:r>
              <a:rPr lang="en-US" dirty="0" err="1">
                <a:solidFill>
                  <a:srgbClr val="000000"/>
                </a:solidFill>
                <a:cs typeface="+mn-cs"/>
              </a:rPr>
              <a:t>chamamos</a:t>
            </a:r>
            <a:r>
              <a:rPr lang="en-US" dirty="0">
                <a:solidFill>
                  <a:srgbClr val="000000"/>
                </a:solidFill>
                <a:cs typeface="+mn-cs"/>
              </a:rPr>
              <a:t> </a:t>
            </a:r>
            <a:r>
              <a:rPr lang="en-US" dirty="0" err="1">
                <a:solidFill>
                  <a:srgbClr val="000000"/>
                </a:solidFill>
                <a:cs typeface="+mn-cs"/>
              </a:rPr>
              <a:t>esse</a:t>
            </a:r>
            <a:r>
              <a:rPr lang="en-US" dirty="0">
                <a:solidFill>
                  <a:srgbClr val="000000"/>
                </a:solidFill>
                <a:cs typeface="+mn-cs"/>
              </a:rPr>
              <a:t> </a:t>
            </a:r>
            <a:r>
              <a:rPr lang="en-US" dirty="0" err="1">
                <a:solidFill>
                  <a:srgbClr val="000000"/>
                </a:solidFill>
                <a:cs typeface="+mn-cs"/>
              </a:rPr>
              <a:t>processo</a:t>
            </a:r>
            <a:r>
              <a:rPr lang="en-US" dirty="0">
                <a:solidFill>
                  <a:srgbClr val="000000"/>
                </a:solidFill>
                <a:cs typeface="+mn-cs"/>
              </a:rPr>
              <a:t> de </a:t>
            </a:r>
            <a:r>
              <a:rPr lang="en-US" dirty="0" err="1">
                <a:solidFill>
                  <a:srgbClr val="000000"/>
                </a:solidFill>
                <a:cs typeface="+mn-cs"/>
              </a:rPr>
              <a:t>oferta</a:t>
            </a:r>
            <a:r>
              <a:rPr lang="en-US" dirty="0">
                <a:solidFill>
                  <a:srgbClr val="000000"/>
                </a:solidFill>
                <a:cs typeface="+mn-cs"/>
              </a:rPr>
              <a:t> de token de </a:t>
            </a:r>
            <a:r>
              <a:rPr lang="en-US" dirty="0" err="1">
                <a:solidFill>
                  <a:srgbClr val="000000"/>
                </a:solidFill>
                <a:cs typeface="+mn-cs"/>
              </a:rPr>
              <a:t>segurança</a:t>
            </a:r>
            <a:r>
              <a:rPr lang="en-US" dirty="0">
                <a:solidFill>
                  <a:srgbClr val="000000"/>
                </a:solidFill>
                <a:cs typeface="+mn-cs"/>
              </a:rPr>
              <a:t> (STO).</a:t>
            </a: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4348" y="4324911"/>
            <a:ext cx="6150978" cy="4567298"/>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890132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13: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Exemplos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o Token Container Model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baseado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Dünser</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2018)</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1076241" y="679069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Licença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software</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0" name="Text Placeholder 17">
            <a:extLst>
              <a:ext uri="{FF2B5EF4-FFF2-40B4-BE49-F238E27FC236}">
                <a16:creationId xmlns:a16="http://schemas.microsoft.com/office/drawing/2014/main" id="{58BDCE8D-19DF-06C8-344B-CCA8F2B38151}"/>
              </a:ext>
            </a:extLst>
          </p:cNvPr>
          <p:cNvSpPr txBox="1">
            <a:spLocks/>
          </p:cNvSpPr>
          <p:nvPr/>
        </p:nvSpPr>
        <p:spPr>
          <a:xfrm>
            <a:off x="1102746" y="782436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(Nada)</a:t>
            </a:r>
          </a:p>
        </p:txBody>
      </p:sp>
      <p:sp>
        <p:nvSpPr>
          <p:cNvPr id="14" name="Text Placeholder 17">
            <a:extLst>
              <a:ext uri="{FF2B5EF4-FFF2-40B4-BE49-F238E27FC236}">
                <a16:creationId xmlns:a16="http://schemas.microsoft.com/office/drawing/2014/main" id="{0DBBB384-B474-1E6E-6C90-E4FA1B996678}"/>
              </a:ext>
            </a:extLst>
          </p:cNvPr>
          <p:cNvSpPr txBox="1">
            <a:spLocks/>
          </p:cNvSpPr>
          <p:nvPr/>
        </p:nvSpPr>
        <p:spPr>
          <a:xfrm>
            <a:off x="4733839" y="4753641"/>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Token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segurança</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2" name="Text Placeholder 17">
            <a:extLst>
              <a:ext uri="{FF2B5EF4-FFF2-40B4-BE49-F238E27FC236}">
                <a16:creationId xmlns:a16="http://schemas.microsoft.com/office/drawing/2014/main" id="{4C12667B-7008-2542-BCBC-2DC6A5F15DEA}"/>
              </a:ext>
            </a:extLst>
          </p:cNvPr>
          <p:cNvSpPr txBox="1">
            <a:spLocks/>
          </p:cNvSpPr>
          <p:nvPr/>
        </p:nvSpPr>
        <p:spPr>
          <a:xfrm>
            <a:off x="4773596" y="5800562"/>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Euro digital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dinheiro</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a:t>
            </a:r>
          </a:p>
          <a:p>
            <a:pPr algn="ct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moeda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estável</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4" name="Text Placeholder 17">
            <a:extLst>
              <a:ext uri="{FF2B5EF4-FFF2-40B4-BE49-F238E27FC236}">
                <a16:creationId xmlns:a16="http://schemas.microsoft.com/office/drawing/2014/main" id="{FD75C665-752C-3290-1592-44C3CEE47879}"/>
              </a:ext>
            </a:extLst>
          </p:cNvPr>
          <p:cNvSpPr txBox="1">
            <a:spLocks/>
          </p:cNvSpPr>
          <p:nvPr/>
        </p:nvSpPr>
        <p:spPr>
          <a:xfrm>
            <a:off x="4786848" y="6820980"/>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Token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utilidade</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6" name="Text Placeholder 17">
            <a:extLst>
              <a:ext uri="{FF2B5EF4-FFF2-40B4-BE49-F238E27FC236}">
                <a16:creationId xmlns:a16="http://schemas.microsoft.com/office/drawing/2014/main" id="{398BF576-3CFC-E747-87BE-A847B0C94B13}"/>
              </a:ext>
            </a:extLst>
          </p:cNvPr>
          <p:cNvSpPr txBox="1">
            <a:spLocks/>
          </p:cNvSpPr>
          <p:nvPr/>
        </p:nvSpPr>
        <p:spPr>
          <a:xfrm>
            <a:off x="4773596" y="7828146"/>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Moeda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criptográfica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a:t>
            </a:r>
          </a:p>
          <a:p>
            <a:pPr algn="ct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cripto</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ativo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2186884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C442AB-B911-4537-43F8-6E1A68FEF5B6}"/>
              </a:ext>
            </a:extLst>
          </p:cNvPr>
          <p:cNvSpPr/>
          <p:nvPr/>
        </p:nvSpPr>
        <p:spPr>
          <a:xfrm>
            <a:off x="-6316" y="3529263"/>
            <a:ext cx="7572306" cy="1815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103</a:t>
            </a:fld>
            <a:endParaRPr lang="en-US" dirty="0"/>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02858" y="9163937"/>
            <a:ext cx="1737292"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3"/>
            <a:ext cx="6051635" cy="2864100"/>
          </a:xfrm>
        </p:spPr>
        <p:txBody>
          <a:bodyPr numCol="1"/>
          <a:lstStyle/>
          <a:p>
            <a:r>
              <a:rPr lang="en-US" b="1" dirty="0">
                <a:solidFill>
                  <a:srgbClr val="F79037"/>
                </a:solidFill>
                <a:ea typeface="Times New Roman" panose="02020603050405020304" pitchFamily="18" charset="0"/>
              </a:rPr>
              <a:t>A </a:t>
            </a:r>
            <a:r>
              <a:rPr lang="en-US" b="1" dirty="0" err="1">
                <a:solidFill>
                  <a:srgbClr val="F79037"/>
                </a:solidFill>
                <a:ea typeface="Times New Roman" panose="02020603050405020304" pitchFamily="18" charset="0"/>
              </a:rPr>
              <a:t>tokenização</a:t>
            </a:r>
            <a:r>
              <a:rPr lang="en-US" b="1" dirty="0">
                <a:solidFill>
                  <a:srgbClr val="F79037"/>
                </a:solidFill>
                <a:ea typeface="Times New Roman" panose="02020603050405020304" pitchFamily="18" charset="0"/>
              </a:rPr>
              <a:t> segue um </a:t>
            </a:r>
            <a:r>
              <a:rPr lang="en-US" b="1" dirty="0" err="1">
                <a:solidFill>
                  <a:srgbClr val="F79037"/>
                </a:solidFill>
                <a:ea typeface="Times New Roman" panose="02020603050405020304" pitchFamily="18" charset="0"/>
              </a:rPr>
              <a:t>ciclo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vida</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Quando</a:t>
            </a:r>
            <a:r>
              <a:rPr lang="en-US" dirty="0">
                <a:ea typeface="Times New Roman" panose="02020603050405020304" pitchFamily="18" charset="0"/>
              </a:rPr>
              <a:t> um </a:t>
            </a:r>
            <a:r>
              <a:rPr lang="en-US" dirty="0" err="1">
                <a:ea typeface="Times New Roman" panose="02020603050405020304" pitchFamily="18" charset="0"/>
              </a:rPr>
              <a:t>direito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um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tokenizado</a:t>
            </a:r>
            <a:r>
              <a:rPr lang="en-US" dirty="0">
                <a:ea typeface="Times New Roman" panose="02020603050405020304" pitchFamily="18" charset="0"/>
              </a:rPr>
              <a:t>, </a:t>
            </a:r>
            <a:r>
              <a:rPr lang="en-US" dirty="0" err="1">
                <a:ea typeface="Times New Roman" panose="02020603050405020304" pitchFamily="18" charset="0"/>
              </a:rPr>
              <a:t>primeiro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tokens </a:t>
            </a:r>
            <a:r>
              <a:rPr lang="en-US" dirty="0" err="1">
                <a:ea typeface="Times New Roman" panose="02020603050405020304" pitchFamily="18" charset="0"/>
              </a:rPr>
              <a:t>precisam</a:t>
            </a:r>
            <a:r>
              <a:rPr lang="en-US" dirty="0">
                <a:ea typeface="Times New Roman" panose="02020603050405020304" pitchFamily="18" charset="0"/>
              </a:rPr>
              <a:t> de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gerados</a:t>
            </a:r>
            <a:r>
              <a:rPr lang="en-US" dirty="0">
                <a:ea typeface="Times New Roman" panose="02020603050405020304" pitchFamily="18" charset="0"/>
              </a:rPr>
              <a:t> </a:t>
            </a:r>
            <a:r>
              <a:rPr lang="en-US" dirty="0" err="1">
                <a:ea typeface="Times New Roman" panose="02020603050405020304" pitchFamily="18" charset="0"/>
              </a:rPr>
              <a:t>tecnicamente</a:t>
            </a:r>
            <a:r>
              <a:rPr lang="en-US" dirty="0">
                <a:ea typeface="Times New Roman" panose="02020603050405020304" pitchFamily="18" charset="0"/>
              </a:rPr>
              <a:t>. De </a:t>
            </a:r>
            <a:r>
              <a:rPr lang="en-US" dirty="0" err="1">
                <a:ea typeface="Times New Roman" panose="02020603050405020304" pitchFamily="18" charset="0"/>
              </a:rPr>
              <a:t>seguida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tokens </a:t>
            </a:r>
            <a:r>
              <a:rPr lang="en-US" dirty="0" err="1">
                <a:ea typeface="Times New Roman" panose="02020603050405020304" pitchFamily="18" charset="0"/>
              </a:rPr>
              <a:t>precisam</a:t>
            </a:r>
            <a:r>
              <a:rPr lang="en-US" dirty="0">
                <a:ea typeface="Times New Roman" panose="02020603050405020304" pitchFamily="18" charset="0"/>
              </a:rPr>
              <a:t> de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emitidos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novos</a:t>
            </a:r>
            <a:r>
              <a:rPr lang="en-US" dirty="0">
                <a:ea typeface="Times New Roman" panose="02020603050405020304" pitchFamily="18" charset="0"/>
              </a:rPr>
              <a:t> </a:t>
            </a:r>
            <a:r>
              <a:rPr lang="en-US" dirty="0" err="1">
                <a:ea typeface="Times New Roman" panose="02020603050405020304" pitchFamily="18" charset="0"/>
              </a:rPr>
              <a:t>detentores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ocorrer</a:t>
            </a:r>
            <a:r>
              <a:rPr lang="en-US" dirty="0">
                <a:ea typeface="Times New Roman" panose="02020603050405020304" pitchFamily="18" charset="0"/>
              </a:rPr>
              <a:t> </a:t>
            </a:r>
            <a:r>
              <a:rPr lang="en-US" dirty="0" err="1">
                <a:ea typeface="Times New Roman" panose="02020603050405020304" pitchFamily="18" charset="0"/>
              </a:rPr>
              <a:t>numa</a:t>
            </a:r>
            <a:r>
              <a:rPr lang="en-US" dirty="0">
                <a:ea typeface="Times New Roman" panose="02020603050405020304" pitchFamily="18" charset="0"/>
              </a:rPr>
              <a:t> </a:t>
            </a:r>
            <a:r>
              <a:rPr lang="en-US" dirty="0" err="1">
                <a:ea typeface="Times New Roman" panose="02020603050405020304" pitchFamily="18" charset="0"/>
              </a:rPr>
              <a:t>venda</a:t>
            </a:r>
            <a:r>
              <a:rPr lang="en-US" dirty="0">
                <a:ea typeface="Times New Roman" panose="02020603050405020304" pitchFamily="18" charset="0"/>
              </a:rPr>
              <a:t> de token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STO, IEO, ICO). </a:t>
            </a:r>
            <a:r>
              <a:rPr lang="en-US" dirty="0" err="1">
                <a:ea typeface="Times New Roman" panose="02020603050405020304" pitchFamily="18" charset="0"/>
              </a:rPr>
              <a:t>Os</a:t>
            </a:r>
            <a:r>
              <a:rPr lang="en-US" dirty="0">
                <a:ea typeface="Times New Roman" panose="02020603050405020304" pitchFamily="18" charset="0"/>
              </a:rPr>
              <a:t> tokens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trocados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outros tokens e,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maioria</a:t>
            </a:r>
            <a:r>
              <a:rPr lang="en-US" dirty="0">
                <a:ea typeface="Times New Roman" panose="02020603050405020304" pitchFamily="18" charset="0"/>
              </a:rPr>
              <a:t> dos </a:t>
            </a:r>
            <a:r>
              <a:rPr lang="en-US" dirty="0" err="1">
                <a:ea typeface="Times New Roman" panose="02020603050405020304" pitchFamily="18" charset="0"/>
              </a:rPr>
              <a:t>casos</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precisam</a:t>
            </a:r>
            <a:r>
              <a:rPr lang="en-US" dirty="0">
                <a:ea typeface="Times New Roman" panose="02020603050405020304" pitchFamily="18" charset="0"/>
              </a:rPr>
              <a:t> de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custodiados</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tokens - no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financeiro</a:t>
            </a:r>
            <a:r>
              <a:rPr lang="en-US" dirty="0">
                <a:ea typeface="Times New Roman" panose="02020603050405020304" pitchFamily="18" charset="0"/>
              </a:rPr>
              <a:t> -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comprados</a:t>
            </a:r>
            <a:r>
              <a:rPr lang="en-US" dirty="0">
                <a:ea typeface="Times New Roman" panose="02020603050405020304" pitchFamily="18" charset="0"/>
              </a:rPr>
              <a:t> e </a:t>
            </a:r>
            <a:r>
              <a:rPr lang="en-US" dirty="0" err="1">
                <a:ea typeface="Times New Roman" panose="02020603050405020304" pitchFamily="18" charset="0"/>
              </a:rPr>
              <a:t>colocados</a:t>
            </a:r>
            <a:r>
              <a:rPr lang="en-US" dirty="0">
                <a:ea typeface="Times New Roman" panose="02020603050405020304" pitchFamily="18" charset="0"/>
              </a:rPr>
              <a:t> </a:t>
            </a:r>
            <a:r>
              <a:rPr lang="en-US" dirty="0" err="1">
                <a:ea typeface="Times New Roman" panose="02020603050405020304" pitchFamily="18" charset="0"/>
              </a:rPr>
              <a:t>numa</a:t>
            </a:r>
            <a:r>
              <a:rPr lang="en-US" dirty="0">
                <a:ea typeface="Times New Roman" panose="02020603050405020304" pitchFamily="18" charset="0"/>
              </a:rPr>
              <a:t> </a:t>
            </a:r>
            <a:r>
              <a:rPr lang="en-US" dirty="0" err="1">
                <a:ea typeface="Times New Roman" panose="02020603050405020304" pitchFamily="18" charset="0"/>
              </a:rPr>
              <a:t>carteira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fins de </a:t>
            </a:r>
            <a:r>
              <a:rPr lang="en-US" dirty="0" err="1">
                <a:ea typeface="Times New Roman" panose="02020603050405020304" pitchFamily="18" charset="0"/>
              </a:rPr>
              <a:t>investimento</a:t>
            </a:r>
            <a:r>
              <a:rPr lang="en-US" dirty="0">
                <a:ea typeface="Times New Roman" panose="02020603050405020304" pitchFamily="18" charset="0"/>
              </a:rPr>
              <a:t>, etc.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poucas</a:t>
            </a:r>
            <a:r>
              <a:rPr lang="en-US" dirty="0">
                <a:ea typeface="Times New Roman" panose="02020603050405020304" pitchFamily="18" charset="0"/>
              </a:rPr>
              <a:t> </a:t>
            </a:r>
            <a:r>
              <a:rPr lang="en-US" dirty="0" err="1">
                <a:ea typeface="Times New Roman" panose="02020603050405020304" pitchFamily="18" charset="0"/>
              </a:rPr>
              <a:t>palavras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tokens </a:t>
            </a:r>
            <a:r>
              <a:rPr lang="en-US" dirty="0" err="1">
                <a:ea typeface="Times New Roman" panose="02020603050405020304" pitchFamily="18" charset="0"/>
              </a:rPr>
              <a:t>têm</a:t>
            </a:r>
            <a:r>
              <a:rPr lang="en-US" dirty="0">
                <a:ea typeface="Times New Roman" panose="02020603050405020304" pitchFamily="18" charset="0"/>
              </a:rPr>
              <a:t> um </a:t>
            </a:r>
            <a:r>
              <a:rPr lang="en-US" dirty="0" err="1">
                <a:ea typeface="Times New Roman" panose="02020603050405020304" pitchFamily="18" charset="0"/>
              </a:rPr>
              <a:t>ciclo</a:t>
            </a:r>
            <a:r>
              <a:rPr lang="en-US" dirty="0">
                <a:ea typeface="Times New Roman" panose="02020603050405020304" pitchFamily="18" charset="0"/>
              </a:rPr>
              <a:t> de </a:t>
            </a:r>
            <a:r>
              <a:rPr lang="en-US" dirty="0" err="1">
                <a:ea typeface="Times New Roman" panose="02020603050405020304" pitchFamily="18" charset="0"/>
              </a:rPr>
              <a:t>vida</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eventos</a:t>
            </a:r>
            <a:r>
              <a:rPr lang="en-US" dirty="0">
                <a:ea typeface="Times New Roman" panose="02020603050405020304" pitchFamily="18" charset="0"/>
              </a:rPr>
              <a:t> no </a:t>
            </a:r>
            <a:r>
              <a:rPr lang="en-US" dirty="0" err="1">
                <a:ea typeface="Times New Roman" panose="02020603050405020304" pitchFamily="18" charset="0"/>
              </a:rPr>
              <a:t>ciclo</a:t>
            </a:r>
            <a:r>
              <a:rPr lang="en-US" dirty="0">
                <a:ea typeface="Times New Roman" panose="02020603050405020304" pitchFamily="18" charset="0"/>
              </a:rPr>
              <a:t> de </a:t>
            </a:r>
            <a:r>
              <a:rPr lang="en-US" dirty="0" err="1">
                <a:ea typeface="Times New Roman" panose="02020603050405020304" pitchFamily="18" charset="0"/>
              </a:rPr>
              <a:t>vida</a:t>
            </a:r>
            <a:r>
              <a:rPr lang="en-US" dirty="0">
                <a:ea typeface="Times New Roman" panose="02020603050405020304" pitchFamily="18" charset="0"/>
              </a:rPr>
              <a:t> do token </a:t>
            </a:r>
            <a:r>
              <a:rPr lang="en-US" dirty="0" err="1">
                <a:ea typeface="Times New Roman" panose="02020603050405020304" pitchFamily="18" charset="0"/>
              </a:rPr>
              <a:t>indicam</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requisitos</a:t>
            </a:r>
            <a:r>
              <a:rPr lang="en-US" dirty="0">
                <a:ea typeface="Times New Roman" panose="02020603050405020304" pitchFamily="18" charset="0"/>
              </a:rPr>
              <a:t> dos </a:t>
            </a:r>
            <a:r>
              <a:rPr lang="en-US" dirty="0" err="1">
                <a:ea typeface="Times New Roman" panose="02020603050405020304" pitchFamily="18" charset="0"/>
              </a:rPr>
              <a:t>atores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gerador</a:t>
            </a:r>
            <a:r>
              <a:rPr lang="en-US" dirty="0">
                <a:ea typeface="Times New Roman" panose="02020603050405020304" pitchFamily="18" charset="0"/>
              </a:rPr>
              <a:t> de token, </a:t>
            </a:r>
            <a:r>
              <a:rPr lang="en-US" dirty="0" err="1">
                <a:ea typeface="Times New Roman" panose="02020603050405020304" pitchFamily="18" charset="0"/>
              </a:rPr>
              <a:t>emissor</a:t>
            </a:r>
            <a:r>
              <a:rPr lang="en-US" dirty="0">
                <a:ea typeface="Times New Roman" panose="02020603050405020304" pitchFamily="18" charset="0"/>
              </a:rPr>
              <a:t> de token, </a:t>
            </a:r>
            <a:r>
              <a:rPr lang="en-US" dirty="0" err="1">
                <a:ea typeface="Times New Roman" panose="02020603050405020304" pitchFamily="18" charset="0"/>
              </a:rPr>
              <a:t>depositário</a:t>
            </a:r>
            <a:r>
              <a:rPr lang="en-US" dirty="0">
                <a:ea typeface="Times New Roman" panose="02020603050405020304" pitchFamily="18" charset="0"/>
              </a:rPr>
              <a:t> de token. O Liechtenstein </a:t>
            </a:r>
            <a:r>
              <a:rPr lang="en-US" dirty="0" err="1">
                <a:ea typeface="Times New Roman" panose="02020603050405020304" pitchFamily="18" charset="0"/>
              </a:rPr>
              <a:t>Blockchain</a:t>
            </a:r>
            <a:r>
              <a:rPr lang="en-US" dirty="0">
                <a:ea typeface="Times New Roman" panose="02020603050405020304" pitchFamily="18" charset="0"/>
              </a:rPr>
              <a:t> Act,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oferece</a:t>
            </a:r>
            <a:r>
              <a:rPr lang="en-US" dirty="0">
                <a:ea typeface="Times New Roman" panose="02020603050405020304" pitchFamily="18" charset="0"/>
              </a:rPr>
              <a:t> </a:t>
            </a:r>
            <a:r>
              <a:rPr lang="en-US" dirty="0" err="1">
                <a:ea typeface="Times New Roman" panose="02020603050405020304" pitchFamily="18" charset="0"/>
              </a:rPr>
              <a:t>múltiplas</a:t>
            </a:r>
            <a:r>
              <a:rPr lang="en-US" dirty="0">
                <a:ea typeface="Times New Roman" panose="02020603050405020304" pitchFamily="18" charset="0"/>
              </a:rPr>
              <a:t> </a:t>
            </a:r>
            <a:r>
              <a:rPr lang="en-US" dirty="0" err="1">
                <a:ea typeface="Times New Roman" panose="02020603050405020304" pitchFamily="18" charset="0"/>
              </a:rPr>
              <a:t>possibilidades</a:t>
            </a:r>
            <a:r>
              <a:rPr lang="en-US" dirty="0">
                <a:ea typeface="Times New Roman" panose="02020603050405020304" pitchFamily="18" charset="0"/>
              </a:rPr>
              <a:t> de </a:t>
            </a:r>
            <a:r>
              <a:rPr lang="en-US" dirty="0" err="1">
                <a:ea typeface="Times New Roman" panose="02020603050405020304" pitchFamily="18" charset="0"/>
              </a:rPr>
              <a:t>registro</a:t>
            </a:r>
            <a:r>
              <a:rPr lang="en-US" dirty="0">
                <a:ea typeface="Times New Roman" panose="02020603050405020304" pitchFamily="18" charset="0"/>
              </a:rPr>
              <a:t> no FMA, de </a:t>
            </a:r>
            <a:r>
              <a:rPr lang="en-US" dirty="0" err="1">
                <a:ea typeface="Times New Roman" panose="02020603050405020304" pitchFamily="18" charset="0"/>
              </a:rPr>
              <a:t>modo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empresas</a:t>
            </a:r>
            <a:r>
              <a:rPr lang="en-US" dirty="0">
                <a:ea typeface="Times New Roman" panose="02020603050405020304" pitchFamily="18" charset="0"/>
              </a:rPr>
              <a:t> </a:t>
            </a:r>
            <a:r>
              <a:rPr lang="en-US" dirty="0" err="1">
                <a:ea typeface="Times New Roman" panose="02020603050405020304" pitchFamily="18" charset="0"/>
              </a:rPr>
              <a:t>possam</a:t>
            </a:r>
            <a:r>
              <a:rPr lang="en-US" dirty="0">
                <a:ea typeface="Times New Roman" panose="02020603050405020304" pitchFamily="18" charset="0"/>
              </a:rPr>
              <a:t> </a:t>
            </a:r>
            <a:r>
              <a:rPr lang="en-US" dirty="0" err="1">
                <a:ea typeface="Times New Roman" panose="02020603050405020304" pitchFamily="18" charset="0"/>
              </a:rPr>
              <a:t>atuar</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longo</a:t>
            </a:r>
            <a:r>
              <a:rPr lang="en-US" dirty="0">
                <a:ea typeface="Times New Roman" panose="02020603050405020304" pitchFamily="18" charset="0"/>
              </a:rPr>
              <a:t> do </a:t>
            </a:r>
            <a:r>
              <a:rPr lang="en-US" dirty="0" err="1">
                <a:ea typeface="Times New Roman" panose="02020603050405020304" pitchFamily="18" charset="0"/>
              </a:rPr>
              <a:t>ciclo</a:t>
            </a:r>
            <a:r>
              <a:rPr lang="en-US" dirty="0">
                <a:ea typeface="Times New Roman" panose="02020603050405020304" pitchFamily="18" charset="0"/>
              </a:rPr>
              <a:t> de </a:t>
            </a:r>
            <a:r>
              <a:rPr lang="en-US" dirty="0" err="1">
                <a:ea typeface="Times New Roman" panose="02020603050405020304" pitchFamily="18" charset="0"/>
              </a:rPr>
              <a:t>vida</a:t>
            </a:r>
            <a:r>
              <a:rPr lang="en-US" dirty="0">
                <a:ea typeface="Times New Roman" panose="02020603050405020304" pitchFamily="18" charset="0"/>
              </a:rPr>
              <a:t> dos tokens. Como </a:t>
            </a:r>
            <a:r>
              <a:rPr lang="en-US" dirty="0" err="1">
                <a:ea typeface="Times New Roman" panose="02020603050405020304" pitchFamily="18" charset="0"/>
              </a:rPr>
              <a:t>mostra</a:t>
            </a:r>
            <a:r>
              <a:rPr lang="en-US" dirty="0">
                <a:ea typeface="Times New Roman" panose="02020603050405020304" pitchFamily="18" charset="0"/>
              </a:rPr>
              <a:t> a </a:t>
            </a:r>
            <a:r>
              <a:rPr lang="en-US" dirty="0" err="1">
                <a:ea typeface="Times New Roman" panose="02020603050405020304" pitchFamily="18" charset="0"/>
              </a:rPr>
              <a:t>Figura</a:t>
            </a:r>
            <a:r>
              <a:rPr lang="en-US" dirty="0">
                <a:ea typeface="Times New Roman" panose="02020603050405020304" pitchFamily="18" charset="0"/>
              </a:rPr>
              <a:t> 4, as </a:t>
            </a:r>
            <a:r>
              <a:rPr lang="en-US" dirty="0" err="1">
                <a:ea typeface="Times New Roman" panose="02020603050405020304" pitchFamily="18" charset="0"/>
              </a:rPr>
              <a:t>empresas</a:t>
            </a:r>
            <a:r>
              <a:rPr lang="en-US" dirty="0">
                <a:ea typeface="Times New Roman" panose="02020603050405020304" pitchFamily="18" charset="0"/>
              </a:rPr>
              <a:t> </a:t>
            </a:r>
            <a:r>
              <a:rPr lang="en-US" dirty="0" err="1">
                <a:ea typeface="Times New Roman" panose="02020603050405020304" pitchFamily="18" charset="0"/>
              </a:rPr>
              <a:t>poderão</a:t>
            </a:r>
            <a:r>
              <a:rPr lang="en-US" dirty="0">
                <a:ea typeface="Times New Roman" panose="02020603050405020304" pitchFamily="18" charset="0"/>
              </a:rPr>
              <a:t> </a:t>
            </a:r>
            <a:r>
              <a:rPr lang="en-US" dirty="0" err="1">
                <a:ea typeface="Times New Roman" panose="02020603050405020304" pitchFamily="18" charset="0"/>
              </a:rPr>
              <a:t>solicitar</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registos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breve</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requisitos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candidato</a:t>
            </a:r>
            <a:r>
              <a:rPr lang="en-US" dirty="0">
                <a:ea typeface="Times New Roman" panose="02020603050405020304" pitchFamily="18" charset="0"/>
              </a:rPr>
              <a:t>. E, </a:t>
            </a:r>
            <a:r>
              <a:rPr lang="en-US" dirty="0" err="1">
                <a:ea typeface="Times New Roman" panose="02020603050405020304" pitchFamily="18" charset="0"/>
              </a:rPr>
              <a:t>claro</a:t>
            </a:r>
            <a:r>
              <a:rPr lang="en-US" dirty="0">
                <a:ea typeface="Times New Roman" panose="02020603050405020304" pitchFamily="18" charset="0"/>
              </a:rPr>
              <a:t>, as </a:t>
            </a:r>
            <a:r>
              <a:rPr lang="en-US" dirty="0" err="1">
                <a:ea typeface="Times New Roman" panose="02020603050405020304" pitchFamily="18" charset="0"/>
              </a:rPr>
              <a:t>licenças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gratuitas</a:t>
            </a:r>
            <a:r>
              <a:rPr lang="en-US" dirty="0">
                <a:ea typeface="Times New Roman" panose="02020603050405020304" pitchFamily="18" charset="0"/>
              </a:rPr>
              <a:t>. Mas a </a:t>
            </a:r>
            <a:r>
              <a:rPr lang="en-US" dirty="0" err="1">
                <a:ea typeface="Times New Roman" panose="02020603050405020304" pitchFamily="18" charset="0"/>
              </a:rPr>
              <a:t>comparação</a:t>
            </a:r>
            <a:r>
              <a:rPr lang="en-US" dirty="0">
                <a:ea typeface="Times New Roman" panose="02020603050405020304" pitchFamily="18" charset="0"/>
              </a:rPr>
              <a:t> das </a:t>
            </a:r>
            <a:r>
              <a:rPr lang="en-US" dirty="0" err="1">
                <a:ea typeface="Times New Roman" panose="02020603050405020304" pitchFamily="18" charset="0"/>
              </a:rPr>
              <a:t>taxas</a:t>
            </a:r>
            <a:r>
              <a:rPr lang="en-US" dirty="0">
                <a:ea typeface="Times New Roman" panose="02020603050405020304" pitchFamily="18" charset="0"/>
              </a:rPr>
              <a:t> e </a:t>
            </a:r>
            <a:r>
              <a:rPr lang="en-US" dirty="0" err="1">
                <a:ea typeface="Times New Roman" panose="02020603050405020304" pitchFamily="18" charset="0"/>
              </a:rPr>
              <a:t>requisitos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outros </a:t>
            </a:r>
            <a:r>
              <a:rPr lang="en-US" dirty="0" err="1">
                <a:ea typeface="Times New Roman" panose="02020603050405020304" pitchFamily="18" charset="0"/>
              </a:rPr>
              <a:t>registos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licenças</a:t>
            </a:r>
            <a:r>
              <a:rPr lang="en-US" dirty="0">
                <a:ea typeface="Times New Roman" panose="02020603050405020304" pitchFamily="18" charset="0"/>
              </a:rPr>
              <a:t> das </a:t>
            </a:r>
            <a:r>
              <a:rPr lang="en-US" dirty="0" err="1">
                <a:ea typeface="Times New Roman" panose="02020603050405020304" pitchFamily="18" charset="0"/>
              </a:rPr>
              <a:t>autoridades</a:t>
            </a:r>
            <a:r>
              <a:rPr lang="en-US" dirty="0">
                <a:ea typeface="Times New Roman" panose="02020603050405020304" pitchFamily="18" charset="0"/>
              </a:rPr>
              <a:t> </a:t>
            </a:r>
            <a:r>
              <a:rPr lang="en-US" dirty="0" err="1">
                <a:ea typeface="Times New Roman" panose="02020603050405020304" pitchFamily="18" charset="0"/>
              </a:rPr>
              <a:t>financeiras</a:t>
            </a:r>
            <a:r>
              <a:rPr lang="en-US" dirty="0">
                <a:ea typeface="Times New Roman" panose="02020603050405020304" pitchFamily="18" charset="0"/>
              </a:rPr>
              <a:t> </a:t>
            </a:r>
            <a:r>
              <a:rPr lang="en-US" dirty="0" err="1">
                <a:ea typeface="Times New Roman" panose="02020603050405020304" pitchFamily="18" charset="0"/>
              </a:rPr>
              <a:t>indica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taxas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licenças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Liechtenstein são </a:t>
            </a:r>
            <a:r>
              <a:rPr lang="en-US" dirty="0" err="1">
                <a:ea typeface="Times New Roman" panose="02020603050405020304" pitchFamily="18" charset="0"/>
              </a:rPr>
              <a:t>razoáveis</a:t>
            </a:r>
            <a:r>
              <a:rPr lang="en-US" dirty="0">
                <a:ea typeface="Times New Roman" panose="02020603050405020304" pitchFamily="18" charset="0"/>
              </a:rPr>
              <a:t>. Uma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registos</a:t>
            </a:r>
            <a:r>
              <a:rPr lang="en-US" dirty="0">
                <a:ea typeface="Times New Roman" panose="02020603050405020304" pitchFamily="18" charset="0"/>
              </a:rPr>
              <a:t> </a:t>
            </a:r>
            <a:r>
              <a:rPr lang="en-US" dirty="0" err="1">
                <a:ea typeface="Times New Roman" panose="02020603050405020304" pitchFamily="18" charset="0"/>
              </a:rPr>
              <a:t>claramente</a:t>
            </a:r>
            <a:r>
              <a:rPr lang="en-US" dirty="0">
                <a:ea typeface="Times New Roman" panose="02020603050405020304" pitchFamily="18" charset="0"/>
              </a:rPr>
              <a:t> </a:t>
            </a:r>
            <a:r>
              <a:rPr lang="en-US" dirty="0" err="1">
                <a:ea typeface="Times New Roman" panose="02020603050405020304" pitchFamily="18" charset="0"/>
              </a:rPr>
              <a:t>definidos</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caso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Liechtenstein, 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tokenização</a:t>
            </a:r>
            <a:r>
              <a:rPr lang="en-US" dirty="0">
                <a:ea typeface="Times New Roman" panose="02020603050405020304" pitchFamily="18" charset="0"/>
              </a:rPr>
              <a:t> e </a:t>
            </a:r>
            <a:r>
              <a:rPr lang="en-US" dirty="0" err="1">
                <a:ea typeface="Times New Roman" panose="02020603050405020304" pitchFamily="18" charset="0"/>
              </a:rPr>
              <a:t>contratos</a:t>
            </a:r>
            <a:r>
              <a:rPr lang="en-US" dirty="0">
                <a:ea typeface="Times New Roman" panose="02020603050405020304" pitchFamily="18" charset="0"/>
              </a:rPr>
              <a:t> </a:t>
            </a:r>
            <a:r>
              <a:rPr lang="en-US" dirty="0" err="1">
                <a:ea typeface="Times New Roman" panose="02020603050405020304" pitchFamily="18" charset="0"/>
              </a:rPr>
              <a:t>inteligentes</a:t>
            </a:r>
            <a:r>
              <a:rPr lang="en-US" dirty="0">
                <a:ea typeface="Times New Roman" panose="02020603050405020304" pitchFamily="18" charset="0"/>
              </a:rPr>
              <a:t> </a:t>
            </a:r>
            <a:r>
              <a:rPr lang="en-US" dirty="0" err="1">
                <a:ea typeface="Times New Roman" panose="02020603050405020304" pitchFamily="18" charset="0"/>
              </a:rPr>
              <a:t>tornem</a:t>
            </a:r>
            <a:r>
              <a:rPr lang="en-US" dirty="0">
                <a:ea typeface="Times New Roman" panose="02020603050405020304" pitchFamily="18" charset="0"/>
              </a:rPr>
              <a:t>-se </a:t>
            </a:r>
            <a:r>
              <a:rPr lang="en-US" dirty="0" err="1">
                <a:ea typeface="Times New Roman" panose="02020603050405020304" pitchFamily="18" charset="0"/>
              </a:rPr>
              <a:t>padronizados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de </a:t>
            </a:r>
            <a:r>
              <a:rPr lang="en-US" dirty="0" err="1">
                <a:ea typeface="Times New Roman" panose="02020603050405020304" pitchFamily="18" charset="0"/>
              </a:rPr>
              <a:t>tokenização</a:t>
            </a:r>
            <a:r>
              <a:rPr lang="en-US" dirty="0">
                <a:ea typeface="Times New Roman" panose="02020603050405020304" pitchFamily="18" charset="0"/>
              </a:rPr>
              <a:t> de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reduzidos</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r>
              <a:rPr lang="en-US" b="1" dirty="0">
                <a:effectLst/>
                <a:ea typeface="Times New Roman" panose="02020603050405020304" pitchFamily="18" charset="0"/>
              </a:rPr>
              <a:t> </a:t>
            </a:r>
            <a:endParaRPr lang="x-none" dirty="0">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63" t="-3152" r="-2856" b="-3919"/>
          <a:stretch/>
        </p:blipFill>
        <p:spPr>
          <a:xfrm>
            <a:off x="201076" y="3665604"/>
            <a:ext cx="7157522" cy="5621999"/>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87764" y="918120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14: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Visão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geral</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5 dos 10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requisitos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registro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fonte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NÄGELE Attorneys at Law LLC, 2019)</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291451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508363"/>
            <a:ext cx="2693750" cy="5921904"/>
          </a:xfrm>
        </p:spPr>
        <p:txBody>
          <a:bodyPr/>
          <a:lstStyle/>
          <a:p>
            <a:pPr algn="just"/>
            <a:r>
              <a:rPr lang="en-US" b="1" dirty="0">
                <a:solidFill>
                  <a:srgbClr val="F79037"/>
                </a:solidFill>
                <a:ea typeface="Times New Roman" panose="02020603050405020304" pitchFamily="18" charset="0"/>
              </a:rPr>
              <a:t>Liechtenstein e outros </a:t>
            </a:r>
            <a:r>
              <a:rPr lang="en-US" b="1" dirty="0" err="1">
                <a:solidFill>
                  <a:srgbClr val="F79037"/>
                </a:solidFill>
                <a:ea typeface="Times New Roman" panose="02020603050405020304" pitchFamily="18" charset="0"/>
              </a:rPr>
              <a:t>países</a:t>
            </a:r>
            <a:endParaRPr lang="en-US" b="1" dirty="0">
              <a:solidFill>
                <a:srgbClr val="F79037"/>
              </a:solidFill>
              <a:ea typeface="Times New Roman" panose="02020603050405020304" pitchFamily="18" charset="0"/>
            </a:endParaRPr>
          </a:p>
          <a:p>
            <a:pPr algn="just"/>
            <a:r>
              <a:rPr lang="en-US" dirty="0">
                <a:ea typeface="Times New Roman" panose="02020603050405020304" pitchFamily="18" charset="0"/>
              </a:rPr>
              <a:t>Liechtenstein </a:t>
            </a:r>
            <a:r>
              <a:rPr lang="en-US" dirty="0" err="1">
                <a:ea typeface="Times New Roman" panose="02020603050405020304" pitchFamily="18" charset="0"/>
              </a:rPr>
              <a:t>estabelece</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estrutura</a:t>
            </a:r>
            <a:r>
              <a:rPr lang="en-US" dirty="0">
                <a:ea typeface="Times New Roman" panose="02020603050405020304" pitchFamily="18" charset="0"/>
              </a:rPr>
              <a:t> </a:t>
            </a:r>
            <a:r>
              <a:rPr lang="en-US" dirty="0" err="1">
                <a:ea typeface="Times New Roman" panose="02020603050405020304" pitchFamily="18" charset="0"/>
              </a:rPr>
              <a:t>tecnologicamente</a:t>
            </a:r>
            <a:r>
              <a:rPr lang="en-US" dirty="0">
                <a:ea typeface="Times New Roman" panose="02020603050405020304" pitchFamily="18" charset="0"/>
              </a:rPr>
              <a:t> </a:t>
            </a:r>
            <a:r>
              <a:rPr lang="en-US" dirty="0" err="1">
                <a:ea typeface="Times New Roman" panose="02020603050405020304" pitchFamily="18" charset="0"/>
              </a:rPr>
              <a:t>neutra</a:t>
            </a:r>
            <a:r>
              <a:rPr lang="en-US" dirty="0">
                <a:ea typeface="Times New Roman" panose="02020603050405020304" pitchFamily="18" charset="0"/>
              </a:rPr>
              <a:t> e </a:t>
            </a:r>
            <a:r>
              <a:rPr lang="en-US" dirty="0" err="1">
                <a:ea typeface="Times New Roman" panose="02020603050405020304" pitchFamily="18" charset="0"/>
              </a:rPr>
              <a:t>abrangente</a:t>
            </a:r>
            <a:r>
              <a:rPr lang="en-US" dirty="0">
                <a:ea typeface="Times New Roman" panose="02020603050405020304" pitchFamily="18" charset="0"/>
              </a:rPr>
              <a:t>, </a:t>
            </a:r>
            <a:r>
              <a:rPr lang="en-US" dirty="0" err="1">
                <a:ea typeface="Times New Roman" panose="02020603050405020304" pitchFamily="18" charset="0"/>
              </a:rPr>
              <a:t>projetada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capturar</a:t>
            </a:r>
            <a:r>
              <a:rPr lang="en-US" dirty="0">
                <a:ea typeface="Times New Roman" panose="02020603050405020304" pitchFamily="18" charset="0"/>
              </a:rPr>
              <a:t>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aspectos</a:t>
            </a:r>
            <a:r>
              <a:rPr lang="en-US" dirty="0">
                <a:ea typeface="Times New Roman" panose="02020603050405020304" pitchFamily="18" charset="0"/>
              </a:rPr>
              <a:t> da </a:t>
            </a:r>
            <a:r>
              <a:rPr lang="en-US" dirty="0" err="1">
                <a:ea typeface="Times New Roman" panose="02020603050405020304" pitchFamily="18" charset="0"/>
              </a:rPr>
              <a:t>tokenização</a:t>
            </a:r>
            <a:r>
              <a:rPr lang="en-US" dirty="0">
                <a:ea typeface="Times New Roman" panose="02020603050405020304" pitchFamily="18" charset="0"/>
              </a:rPr>
              <a:t>. </a:t>
            </a:r>
            <a:r>
              <a:rPr lang="en-US" dirty="0" err="1">
                <a:ea typeface="Times New Roman" panose="02020603050405020304" pitchFamily="18" charset="0"/>
              </a:rPr>
              <a:t>Devido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status de Liechtenstein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membro</a:t>
            </a:r>
            <a:r>
              <a:rPr lang="en-US" dirty="0">
                <a:ea typeface="Times New Roman" panose="02020603050405020304" pitchFamily="18" charset="0"/>
              </a:rPr>
              <a:t> da </a:t>
            </a:r>
            <a:r>
              <a:rPr lang="en-US" dirty="0" err="1">
                <a:ea typeface="Times New Roman" panose="02020603050405020304" pitchFamily="18" charset="0"/>
              </a:rPr>
              <a:t>Associação</a:t>
            </a:r>
            <a:r>
              <a:rPr lang="en-US" dirty="0">
                <a:ea typeface="Times New Roman" panose="02020603050405020304" pitchFamily="18" charset="0"/>
              </a:rPr>
              <a:t> </a:t>
            </a:r>
            <a:r>
              <a:rPr lang="en-US" dirty="0" err="1">
                <a:ea typeface="Times New Roman" panose="02020603050405020304" pitchFamily="18" charset="0"/>
              </a:rPr>
              <a:t>Económica</a:t>
            </a:r>
            <a:r>
              <a:rPr lang="en-US" dirty="0">
                <a:ea typeface="Times New Roman" panose="02020603050405020304" pitchFamily="18" charset="0"/>
              </a:rPr>
              <a:t> </a:t>
            </a:r>
            <a:r>
              <a:rPr lang="en-US" dirty="0" err="1">
                <a:ea typeface="Times New Roman" panose="02020603050405020304" pitchFamily="18" charset="0"/>
              </a:rPr>
              <a:t>Europeia</a:t>
            </a:r>
            <a:r>
              <a:rPr lang="en-US" dirty="0">
                <a:ea typeface="Times New Roman" panose="02020603050405020304" pitchFamily="18" charset="0"/>
              </a:rPr>
              <a:t> (EEA),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necessária</a:t>
            </a:r>
            <a:r>
              <a:rPr lang="en-US" dirty="0">
                <a:ea typeface="Times New Roman" panose="02020603050405020304" pitchFamily="18" charset="0"/>
              </a:rPr>
              <a:t> a </a:t>
            </a:r>
            <a:r>
              <a:rPr lang="en-US" dirty="0" err="1">
                <a:ea typeface="Times New Roman" panose="02020603050405020304" pitchFamily="18" charset="0"/>
              </a:rPr>
              <a:t>conformidade</a:t>
            </a:r>
            <a:r>
              <a:rPr lang="en-US" dirty="0">
                <a:ea typeface="Times New Roman" panose="02020603050405020304" pitchFamily="18" charset="0"/>
              </a:rPr>
              <a:t> com as </a:t>
            </a:r>
            <a:r>
              <a:rPr lang="en-US" dirty="0" err="1">
                <a:ea typeface="Times New Roman" panose="02020603050405020304" pitchFamily="18" charset="0"/>
              </a:rPr>
              <a:t>diretrizes</a:t>
            </a:r>
            <a:r>
              <a:rPr lang="en-US" dirty="0">
                <a:ea typeface="Times New Roman" panose="02020603050405020304" pitchFamily="18" charset="0"/>
              </a:rPr>
              <a:t> e </a:t>
            </a:r>
            <a:r>
              <a:rPr lang="en-US" dirty="0" err="1">
                <a:ea typeface="Times New Roman" panose="02020603050405020304" pitchFamily="18" charset="0"/>
              </a:rPr>
              <a:t>regulamentos</a:t>
            </a:r>
            <a:r>
              <a:rPr lang="en-US" dirty="0">
                <a:ea typeface="Times New Roman" panose="02020603050405020304" pitchFamily="18" charset="0"/>
              </a:rPr>
              <a:t> </a:t>
            </a:r>
            <a:r>
              <a:rPr lang="en-US" dirty="0" err="1">
                <a:ea typeface="Times New Roman" panose="02020603050405020304" pitchFamily="18" charset="0"/>
              </a:rPr>
              <a:t>codificados</a:t>
            </a:r>
            <a:r>
              <a:rPr lang="en-US" dirty="0">
                <a:ea typeface="Times New Roman" panose="02020603050405020304" pitchFamily="18" charset="0"/>
              </a:rPr>
              <a:t> da UE/EEE.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regulamentos</a:t>
            </a:r>
            <a:r>
              <a:rPr lang="en-US" dirty="0">
                <a:ea typeface="Times New Roman" panose="02020603050405020304" pitchFamily="18" charset="0"/>
              </a:rPr>
              <a:t> </a:t>
            </a:r>
            <a:r>
              <a:rPr lang="en-US" dirty="0" err="1">
                <a:ea typeface="Times New Roman" panose="02020603050405020304" pitchFamily="18" charset="0"/>
              </a:rPr>
              <a:t>básicos</a:t>
            </a:r>
            <a:r>
              <a:rPr lang="en-US" dirty="0">
                <a:ea typeface="Times New Roman" panose="02020603050405020304" pitchFamily="18" charset="0"/>
              </a:rPr>
              <a:t> </a:t>
            </a:r>
            <a:r>
              <a:rPr lang="en-US" dirty="0" err="1">
                <a:ea typeface="Times New Roman" panose="02020603050405020304" pitchFamily="18" charset="0"/>
              </a:rPr>
              <a:t>criam</a:t>
            </a:r>
            <a:r>
              <a:rPr lang="en-US" dirty="0">
                <a:ea typeface="Times New Roman" panose="02020603050405020304" pitchFamily="18" charset="0"/>
              </a:rPr>
              <a:t> um </a:t>
            </a:r>
            <a:r>
              <a:rPr lang="en-US" dirty="0" err="1">
                <a:ea typeface="Times New Roman" panose="02020603050405020304" pitchFamily="18" charset="0"/>
              </a:rPr>
              <a:t>piso</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o </a:t>
            </a:r>
            <a:r>
              <a:rPr lang="en-US" dirty="0" err="1">
                <a:ea typeface="Times New Roman" panose="02020603050405020304" pitchFamily="18" charset="0"/>
              </a:rPr>
              <a:t>qual</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legisladores</a:t>
            </a:r>
            <a:r>
              <a:rPr lang="en-US" dirty="0">
                <a:ea typeface="Times New Roman" panose="02020603050405020304" pitchFamily="18" charset="0"/>
              </a:rPr>
              <a:t> de Liechtenstein se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basear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registos</a:t>
            </a:r>
            <a:r>
              <a:rPr lang="en-US" dirty="0">
                <a:ea typeface="Times New Roman" panose="02020603050405020304" pitchFamily="18" charset="0"/>
              </a:rPr>
              <a:t> e </a:t>
            </a:r>
            <a:r>
              <a:rPr lang="en-US" dirty="0" err="1">
                <a:ea typeface="Times New Roman" panose="02020603050405020304" pitchFamily="18" charset="0"/>
              </a:rPr>
              <a:t>licenças</a:t>
            </a:r>
            <a:r>
              <a:rPr lang="en-US" dirty="0">
                <a:ea typeface="Times New Roman" panose="02020603050405020304" pitchFamily="18" charset="0"/>
              </a:rPr>
              <a:t> </a:t>
            </a:r>
            <a:r>
              <a:rPr lang="en-US" dirty="0" err="1">
                <a:ea typeface="Times New Roman" panose="02020603050405020304" pitchFamily="18" charset="0"/>
              </a:rPr>
              <a:t>emitidos</a:t>
            </a:r>
            <a:r>
              <a:rPr lang="en-US" dirty="0">
                <a:ea typeface="Times New Roman" panose="02020603050405020304" pitchFamily="18" charset="0"/>
              </a:rPr>
              <a:t> de </a:t>
            </a:r>
            <a:r>
              <a:rPr lang="en-US" dirty="0" err="1">
                <a:ea typeface="Times New Roman" panose="02020603050405020304" pitchFamily="18" charset="0"/>
              </a:rPr>
              <a:t>acordo</a:t>
            </a:r>
            <a:r>
              <a:rPr lang="en-US" dirty="0">
                <a:ea typeface="Times New Roman" panose="02020603050405020304" pitchFamily="18" charset="0"/>
              </a:rPr>
              <a:t> com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regulamentos</a:t>
            </a:r>
            <a:r>
              <a:rPr lang="en-US" dirty="0">
                <a:ea typeface="Times New Roman" panose="02020603050405020304" pitchFamily="18" charset="0"/>
              </a:rPr>
              <a:t> e </a:t>
            </a:r>
            <a:r>
              <a:rPr lang="en-US" dirty="0" err="1">
                <a:ea typeface="Times New Roman" panose="02020603050405020304" pitchFamily="18" charset="0"/>
              </a:rPr>
              <a:t>diretrizes</a:t>
            </a:r>
            <a:r>
              <a:rPr lang="en-US" dirty="0">
                <a:ea typeface="Times New Roman" panose="02020603050405020304" pitchFamily="18" charset="0"/>
              </a:rPr>
              <a:t> </a:t>
            </a:r>
            <a:r>
              <a:rPr lang="en-US" dirty="0" err="1">
                <a:ea typeface="Times New Roman" panose="02020603050405020304" pitchFamily="18" charset="0"/>
              </a:rPr>
              <a:t>fundamentais</a:t>
            </a:r>
            <a:r>
              <a:rPr lang="en-US" dirty="0">
                <a:ea typeface="Times New Roman" panose="02020603050405020304" pitchFamily="18" charset="0"/>
              </a:rPr>
              <a:t> da UE/EEE são </a:t>
            </a:r>
            <a:r>
              <a:rPr lang="en-US" dirty="0" err="1">
                <a:ea typeface="Times New Roman" panose="02020603050405020304" pitchFamily="18" charset="0"/>
              </a:rPr>
              <a:t>passáveis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outros </a:t>
            </a:r>
            <a:r>
              <a:rPr lang="en-US" dirty="0" err="1">
                <a:ea typeface="Times New Roman" panose="02020603050405020304" pitchFamily="18" charset="0"/>
              </a:rPr>
              <a:t>estados</a:t>
            </a:r>
            <a:r>
              <a:rPr lang="en-US" dirty="0">
                <a:ea typeface="Times New Roman" panose="02020603050405020304" pitchFamily="18" charset="0"/>
              </a:rPr>
              <a:t> </a:t>
            </a:r>
            <a:r>
              <a:rPr lang="en-US" dirty="0" err="1">
                <a:ea typeface="Times New Roman" panose="02020603050405020304" pitchFamily="18" charset="0"/>
              </a:rPr>
              <a:t>membros</a:t>
            </a:r>
            <a:r>
              <a:rPr lang="en-US" dirty="0">
                <a:ea typeface="Times New Roman" panose="02020603050405020304" pitchFamily="18" charset="0"/>
              </a:rPr>
              <a:t> da UE/EEE, </a:t>
            </a:r>
            <a:r>
              <a:rPr lang="en-US" dirty="0" err="1">
                <a:ea typeface="Times New Roman" panose="02020603050405020304" pitchFamily="18" charset="0"/>
              </a:rPr>
              <a:t>enquanto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registos</a:t>
            </a:r>
            <a:r>
              <a:rPr lang="en-US" dirty="0">
                <a:ea typeface="Times New Roman" panose="02020603050405020304" pitchFamily="18" charset="0"/>
              </a:rPr>
              <a:t> </a:t>
            </a:r>
            <a:r>
              <a:rPr lang="en-US" dirty="0" err="1">
                <a:ea typeface="Times New Roman" panose="02020603050405020304" pitchFamily="18" charset="0"/>
              </a:rPr>
              <a:t>únicos</a:t>
            </a:r>
            <a:r>
              <a:rPr lang="en-US" dirty="0">
                <a:ea typeface="Times New Roman" panose="02020603050405020304" pitchFamily="18" charset="0"/>
              </a:rPr>
              <a:t> de Liechtenstein sob a Lei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passáveis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claro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regulamentações</a:t>
            </a:r>
            <a:r>
              <a:rPr lang="en-US" dirty="0">
                <a:ea typeface="Times New Roman" panose="02020603050405020304" pitchFamily="18" charset="0"/>
              </a:rPr>
              <a:t> </a:t>
            </a:r>
            <a:r>
              <a:rPr lang="en-US" dirty="0" err="1">
                <a:ea typeface="Times New Roman" panose="02020603050405020304" pitchFamily="18" charset="0"/>
              </a:rPr>
              <a:t>tributárias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outros </a:t>
            </a:r>
            <a:r>
              <a:rPr lang="en-US" dirty="0" err="1">
                <a:ea typeface="Times New Roman" panose="02020603050405020304" pitchFamily="18" charset="0"/>
              </a:rPr>
              <a:t>países</a:t>
            </a:r>
            <a:r>
              <a:rPr lang="en-US" dirty="0">
                <a:ea typeface="Times New Roman" panose="02020603050405020304" pitchFamily="18" charset="0"/>
              </a:rPr>
              <a:t> e a </a:t>
            </a:r>
            <a:r>
              <a:rPr lang="en-US" dirty="0" err="1">
                <a:ea typeface="Times New Roman" panose="02020603050405020304" pitchFamily="18" charset="0"/>
              </a:rPr>
              <a:t>futura</a:t>
            </a:r>
            <a:r>
              <a:rPr lang="en-US" dirty="0">
                <a:ea typeface="Times New Roman" panose="02020603050405020304" pitchFamily="18" charset="0"/>
              </a:rPr>
              <a:t> "</a:t>
            </a:r>
            <a:r>
              <a:rPr lang="en-US" dirty="0" err="1">
                <a:ea typeface="Times New Roman" panose="02020603050405020304" pitchFamily="18" charset="0"/>
              </a:rPr>
              <a:t>licença</a:t>
            </a:r>
            <a:r>
              <a:rPr lang="en-US" dirty="0">
                <a:ea typeface="Times New Roman" panose="02020603050405020304" pitchFamily="18" charset="0"/>
              </a:rPr>
              <a:t> de </a:t>
            </a:r>
            <a:r>
              <a:rPr lang="en-US" dirty="0" err="1">
                <a:ea typeface="Times New Roman" panose="02020603050405020304" pitchFamily="18" charset="0"/>
              </a:rPr>
              <a:t>criptografia</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Alemanha</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tornar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empreendimentos</a:t>
            </a:r>
            <a:r>
              <a:rPr lang="en-US" dirty="0">
                <a:ea typeface="Times New Roman" panose="02020603050405020304" pitchFamily="18" charset="0"/>
              </a:rPr>
              <a:t> </a:t>
            </a:r>
            <a:r>
              <a:rPr lang="en-US" dirty="0" err="1">
                <a:ea typeface="Times New Roman" panose="02020603050405020304" pitchFamily="18" charset="0"/>
              </a:rPr>
              <a:t>comerciais</a:t>
            </a:r>
            <a:r>
              <a:rPr lang="en-US" dirty="0">
                <a:ea typeface="Times New Roman" panose="02020603050405020304" pitchFamily="18" charset="0"/>
              </a:rPr>
              <a:t> </a:t>
            </a:r>
            <a:r>
              <a:rPr lang="en-US" dirty="0" err="1">
                <a:ea typeface="Times New Roman" panose="02020603050405020304" pitchFamily="18" charset="0"/>
              </a:rPr>
              <a:t>aqui</a:t>
            </a:r>
            <a:r>
              <a:rPr lang="en-US" dirty="0">
                <a:ea typeface="Times New Roman" panose="02020603050405020304" pitchFamily="18" charset="0"/>
              </a:rPr>
              <a:t> e </a:t>
            </a:r>
            <a:r>
              <a:rPr lang="en-US" dirty="0" err="1">
                <a:ea typeface="Times New Roman" panose="02020603050405020304" pitchFamily="18" charset="0"/>
              </a:rPr>
              <a:t>ali</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complexos</a:t>
            </a:r>
            <a:r>
              <a:rPr lang="en-US" dirty="0">
                <a:ea typeface="Times New Roman" panose="02020603050405020304" pitchFamily="18" charset="0"/>
              </a:rPr>
              <a:t>, mas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inviáveis</a:t>
            </a:r>
            <a:r>
              <a:rPr lang="en-US" dirty="0">
                <a:ea typeface="Times New Roman" panose="02020603050405020304" pitchFamily="18" charset="0"/>
              </a:rPr>
              <a:t>.</a:t>
            </a:r>
          </a:p>
          <a:p>
            <a:pPr algn="just"/>
            <a:r>
              <a:rPr lang="en-US" dirty="0">
                <a:effectLst/>
                <a:ea typeface="Times New Roman" panose="02020603050405020304" pitchFamily="18" charset="0"/>
              </a:rPr>
              <a:t> </a:t>
            </a:r>
          </a:p>
          <a:p>
            <a:pPr algn="just"/>
            <a:r>
              <a:rPr lang="en-US" dirty="0">
                <a:ea typeface="Times New Roman" panose="02020603050405020304" pitchFamily="18" charset="0"/>
              </a:rPr>
              <a:t>No </a:t>
            </a:r>
            <a:r>
              <a:rPr lang="en-US" dirty="0" err="1">
                <a:ea typeface="Times New Roman" panose="02020603050405020304" pitchFamily="18" charset="0"/>
              </a:rPr>
              <a:t>fundo</a:t>
            </a:r>
            <a:r>
              <a:rPr lang="en-US" dirty="0">
                <a:ea typeface="Times New Roman" panose="02020603050405020304" pitchFamily="18" charset="0"/>
              </a:rPr>
              <a:t>, o Liechtenstein </a:t>
            </a:r>
            <a:r>
              <a:rPr lang="en-US" dirty="0" err="1">
                <a:ea typeface="Times New Roman" panose="02020603050405020304" pitchFamily="18" charset="0"/>
              </a:rPr>
              <a:t>Blockchain</a:t>
            </a:r>
            <a:r>
              <a:rPr lang="en-US" dirty="0">
                <a:ea typeface="Times New Roman" panose="02020603050405020304" pitchFamily="18" charset="0"/>
              </a:rPr>
              <a:t> Act </a:t>
            </a:r>
            <a:r>
              <a:rPr lang="en-US" dirty="0" err="1">
                <a:ea typeface="Times New Roman" panose="02020603050405020304" pitchFamily="18" charset="0"/>
              </a:rPr>
              <a:t>está</a:t>
            </a:r>
            <a:r>
              <a:rPr lang="en-US" dirty="0">
                <a:ea typeface="Times New Roman" panose="02020603050405020304" pitchFamily="18" charset="0"/>
              </a:rPr>
              <a:t> </a:t>
            </a:r>
            <a:r>
              <a:rPr lang="en-US" dirty="0" err="1">
                <a:ea typeface="Times New Roman" panose="02020603050405020304" pitchFamily="18" charset="0"/>
              </a:rPr>
              <a:t>focado</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adaptação</a:t>
            </a:r>
            <a:r>
              <a:rPr lang="en-US" dirty="0">
                <a:ea typeface="Times New Roman" panose="02020603050405020304" pitchFamily="18" charset="0"/>
              </a:rPr>
              <a:t> de leis </a:t>
            </a:r>
            <a:r>
              <a:rPr lang="en-US" dirty="0" err="1">
                <a:ea typeface="Times New Roman" panose="02020603050405020304" pitchFamily="18" charset="0"/>
              </a:rPr>
              <a:t>pré-existentes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promover</a:t>
            </a:r>
            <a:r>
              <a:rPr lang="en-US" dirty="0">
                <a:ea typeface="Times New Roman" panose="02020603050405020304" pitchFamily="18" charset="0"/>
              </a:rPr>
              <a:t> a </a:t>
            </a:r>
            <a:r>
              <a:rPr lang="en-US" dirty="0" err="1">
                <a:ea typeface="Times New Roman" panose="02020603050405020304" pitchFamily="18" charset="0"/>
              </a:rPr>
              <a:t>segurança</a:t>
            </a:r>
            <a:r>
              <a:rPr lang="en-US" dirty="0">
                <a:ea typeface="Times New Roman" panose="02020603050405020304" pitchFamily="18" charset="0"/>
              </a:rPr>
              <a:t> </a:t>
            </a:r>
            <a:r>
              <a:rPr lang="en-US" dirty="0" err="1">
                <a:ea typeface="Times New Roman" panose="02020603050405020304" pitchFamily="18" charset="0"/>
              </a:rPr>
              <a:t>jurídica</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economia</a:t>
            </a:r>
            <a:r>
              <a:rPr lang="en-US" dirty="0">
                <a:ea typeface="Times New Roman" panose="02020603050405020304" pitchFamily="18" charset="0"/>
              </a:rPr>
              <a:t> de tokens. </a:t>
            </a:r>
            <a:r>
              <a:rPr lang="en-US" dirty="0" err="1">
                <a:ea typeface="Times New Roman" panose="02020603050405020304" pitchFamily="18" charset="0"/>
              </a:rPr>
              <a:t>Traçando</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linha</a:t>
            </a:r>
            <a:r>
              <a:rPr lang="en-US" dirty="0">
                <a:ea typeface="Times New Roman" panose="02020603050405020304" pitchFamily="18" charset="0"/>
              </a:rPr>
              <a:t> </a:t>
            </a:r>
            <a:r>
              <a:rPr lang="en-US" dirty="0" err="1">
                <a:ea typeface="Times New Roman" panose="02020603050405020304" pitchFamily="18" charset="0"/>
              </a:rPr>
              <a:t>clara</a:t>
            </a:r>
            <a:r>
              <a:rPr lang="en-US" dirty="0">
                <a:ea typeface="Times New Roman" panose="02020603050405020304" pitchFamily="18" charset="0"/>
              </a:rPr>
              <a:t> entre o </a:t>
            </a:r>
            <a:r>
              <a:rPr lang="en-US" dirty="0" err="1">
                <a:ea typeface="Times New Roman" panose="02020603050405020304" pitchFamily="18" charset="0"/>
              </a:rPr>
              <a:t>que</a:t>
            </a:r>
            <a:r>
              <a:rPr lang="en-US" dirty="0">
                <a:ea typeface="Times New Roman" panose="02020603050405020304" pitchFamily="18" charset="0"/>
              </a:rPr>
              <a:t> se </a:t>
            </a:r>
            <a:r>
              <a:rPr lang="en-US" dirty="0" err="1">
                <a:ea typeface="Times New Roman" panose="02020603050405020304" pitchFamily="18" charset="0"/>
              </a:rPr>
              <a:t>enquadra</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lei civil versus a lei </a:t>
            </a:r>
            <a:r>
              <a:rPr lang="en-US" dirty="0" err="1">
                <a:ea typeface="Times New Roman" panose="02020603050405020304" pitchFamily="18" charset="0"/>
              </a:rPr>
              <a:t>regulatória</a:t>
            </a:r>
            <a:r>
              <a:rPr lang="en-US" dirty="0">
                <a:ea typeface="Times New Roman" panose="02020603050405020304" pitchFamily="18" charset="0"/>
              </a:rPr>
              <a:t> e de </a:t>
            </a:r>
            <a:r>
              <a:rPr lang="en-US" dirty="0" err="1">
                <a:ea typeface="Times New Roman" panose="02020603050405020304" pitchFamily="18" charset="0"/>
              </a:rPr>
              <a:t>supervisão</a:t>
            </a:r>
            <a:r>
              <a:rPr lang="en-US" dirty="0">
                <a:ea typeface="Times New Roman" panose="02020603050405020304" pitchFamily="18" charset="0"/>
              </a:rPr>
              <a:t>, a Lei </a:t>
            </a:r>
            <a:r>
              <a:rPr lang="en-US" dirty="0" err="1">
                <a:ea typeface="Times New Roman" panose="02020603050405020304" pitchFamily="18" charset="0"/>
              </a:rPr>
              <a:t>Blockchain</a:t>
            </a:r>
            <a:r>
              <a:rPr lang="en-US" dirty="0">
                <a:ea typeface="Times New Roman" panose="02020603050405020304" pitchFamily="18" charset="0"/>
              </a:rPr>
              <a:t> de Liechtenstein </a:t>
            </a:r>
            <a:r>
              <a:rPr lang="en-US" dirty="0" err="1">
                <a:ea typeface="Times New Roman" panose="02020603050405020304" pitchFamily="18" charset="0"/>
              </a:rPr>
              <a:t>inclui</a:t>
            </a:r>
            <a:r>
              <a:rPr lang="en-US" dirty="0">
                <a:ea typeface="Times New Roman" panose="02020603050405020304" pitchFamily="18" charset="0"/>
              </a:rPr>
              <a:t> </a:t>
            </a:r>
            <a:r>
              <a:rPr lang="en-US" dirty="0" err="1">
                <a:ea typeface="Times New Roman" panose="02020603050405020304" pitchFamily="18" charset="0"/>
              </a:rPr>
              <a:t>alterações</a:t>
            </a:r>
            <a:r>
              <a:rPr lang="en-US" dirty="0">
                <a:ea typeface="Times New Roman" panose="02020603050405020304" pitchFamily="18" charset="0"/>
              </a:rPr>
              <a:t> da Lei de </a:t>
            </a:r>
            <a:r>
              <a:rPr lang="en-US" dirty="0" err="1">
                <a:ea typeface="Times New Roman" panose="02020603050405020304" pitchFamily="18" charset="0"/>
              </a:rPr>
              <a:t>Pessoas</a:t>
            </a:r>
            <a:r>
              <a:rPr lang="en-US" dirty="0">
                <a:ea typeface="Times New Roman" panose="02020603050405020304" pitchFamily="18" charset="0"/>
              </a:rPr>
              <a:t> e </a:t>
            </a:r>
            <a:r>
              <a:rPr lang="en-US" dirty="0" err="1">
                <a:ea typeface="Times New Roman" panose="02020603050405020304" pitchFamily="18" charset="0"/>
              </a:rPr>
              <a:t>Empresas</a:t>
            </a:r>
            <a:r>
              <a:rPr lang="en-US" dirty="0">
                <a:ea typeface="Times New Roman" panose="02020603050405020304" pitchFamily="18" charset="0"/>
              </a:rPr>
              <a:t> de Liechtenstein, Lei </a:t>
            </a:r>
            <a:r>
              <a:rPr lang="en-US" dirty="0" err="1">
                <a:ea typeface="Times New Roman" panose="02020603050405020304" pitchFamily="18" charset="0"/>
              </a:rPr>
              <a:t>Comercial</a:t>
            </a:r>
            <a:r>
              <a:rPr lang="en-US" dirty="0">
                <a:ea typeface="Times New Roman" panose="02020603050405020304" pitchFamily="18" charset="0"/>
              </a:rPr>
              <a:t>, Lei de Due Diligence e Lei da </a:t>
            </a:r>
            <a:r>
              <a:rPr lang="en-US" dirty="0" err="1">
                <a:ea typeface="Times New Roman" panose="02020603050405020304" pitchFamily="18" charset="0"/>
              </a:rPr>
              <a:t>Autoridade</a:t>
            </a:r>
            <a:r>
              <a:rPr lang="en-US" dirty="0">
                <a:ea typeface="Times New Roman" panose="02020603050405020304" pitchFamily="18" charset="0"/>
              </a:rPr>
              <a:t> do Mercado </a:t>
            </a:r>
            <a:r>
              <a:rPr lang="en-US" dirty="0" err="1">
                <a:ea typeface="Times New Roman" panose="02020603050405020304" pitchFamily="18" charset="0"/>
              </a:rPr>
              <a:t>Financeiro</a:t>
            </a:r>
            <a:r>
              <a:rPr lang="en-US" dirty="0">
                <a:ea typeface="Times New Roman" panose="02020603050405020304" pitchFamily="18" charset="0"/>
              </a:rPr>
              <a:t>. </a:t>
            </a:r>
            <a:r>
              <a:rPr lang="en-US" dirty="0" err="1">
                <a:ea typeface="Times New Roman" panose="02020603050405020304" pitchFamily="18" charset="0"/>
              </a:rPr>
              <a:t>Provavelmente</a:t>
            </a:r>
            <a:r>
              <a:rPr lang="en-US" dirty="0">
                <a:ea typeface="Times New Roman" panose="02020603050405020304" pitchFamily="18" charset="0"/>
              </a:rPr>
              <a:t>, o </a:t>
            </a:r>
            <a:r>
              <a:rPr lang="en-US" dirty="0" err="1">
                <a:ea typeface="Times New Roman" panose="02020603050405020304" pitchFamily="18" charset="0"/>
              </a:rPr>
              <a:t>aspecto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importante</a:t>
            </a:r>
            <a:r>
              <a:rPr lang="en-US" dirty="0">
                <a:ea typeface="Times New Roman" panose="02020603050405020304" pitchFamily="18" charset="0"/>
              </a:rPr>
              <a:t> são as </a:t>
            </a:r>
            <a:r>
              <a:rPr lang="en-US" dirty="0" err="1">
                <a:ea typeface="Times New Roman" panose="02020603050405020304" pitchFamily="18" charset="0"/>
              </a:rPr>
              <a:t>mudanças</a:t>
            </a:r>
            <a:r>
              <a:rPr lang="en-US" dirty="0">
                <a:ea typeface="Times New Roman" panose="02020603050405020304" pitchFamily="18" charset="0"/>
              </a:rPr>
              <a:t> no </a:t>
            </a:r>
            <a:r>
              <a:rPr lang="en-US" dirty="0" err="1">
                <a:ea typeface="Times New Roman" panose="02020603050405020304" pitchFamily="18" charset="0"/>
              </a:rPr>
              <a:t>direito</a:t>
            </a:r>
            <a:r>
              <a:rPr lang="en-US" dirty="0">
                <a:ea typeface="Times New Roman" panose="02020603050405020304" pitchFamily="18" charset="0"/>
              </a:rPr>
              <a:t> civil,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direito</a:t>
            </a:r>
            <a:r>
              <a:rPr lang="en-US" dirty="0">
                <a:ea typeface="Times New Roman" panose="02020603050405020304" pitchFamily="18" charset="0"/>
              </a:rPr>
              <a:t> </a:t>
            </a:r>
            <a:r>
              <a:rPr lang="en-US" dirty="0" err="1">
                <a:ea typeface="Times New Roman" panose="02020603050405020304" pitchFamily="18" charset="0"/>
              </a:rPr>
              <a:t>subjacente</a:t>
            </a:r>
            <a:r>
              <a:rPr lang="en-US" dirty="0">
                <a:ea typeface="Times New Roman" panose="02020603050405020304" pitchFamily="18" charset="0"/>
              </a:rPr>
              <a:t> </a:t>
            </a:r>
            <a:r>
              <a:rPr lang="en-US" dirty="0" err="1">
                <a:ea typeface="Times New Roman" panose="02020603050405020304" pitchFamily="18" charset="0"/>
              </a:rPr>
              <a:t>representado</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token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efetivamente</a:t>
            </a:r>
            <a:r>
              <a:rPr lang="en-US" dirty="0">
                <a:ea typeface="Times New Roman" panose="02020603050405020304" pitchFamily="18" charset="0"/>
              </a:rPr>
              <a:t> </a:t>
            </a:r>
            <a:r>
              <a:rPr lang="en-US" dirty="0" err="1">
                <a:ea typeface="Times New Roman" panose="02020603050405020304" pitchFamily="18" charset="0"/>
              </a:rPr>
              <a:t>transferido</a:t>
            </a:r>
            <a:r>
              <a:rPr lang="en-US" dirty="0">
                <a:ea typeface="Times New Roman" panose="02020603050405020304" pitchFamily="18" charset="0"/>
              </a:rPr>
              <a:t> da parte A </a:t>
            </a:r>
            <a:r>
              <a:rPr lang="en-US" dirty="0" err="1">
                <a:ea typeface="Times New Roman" panose="02020603050405020304" pitchFamily="18" charset="0"/>
              </a:rPr>
              <a:t>para</a:t>
            </a:r>
            <a:r>
              <a:rPr lang="en-US" dirty="0">
                <a:ea typeface="Times New Roman" panose="02020603050405020304" pitchFamily="18" charset="0"/>
              </a:rPr>
              <a:t> a parte B. </a:t>
            </a:r>
            <a:r>
              <a:rPr lang="en-US" dirty="0" err="1">
                <a:ea typeface="Times New Roman" panose="02020603050405020304" pitchFamily="18" charset="0"/>
              </a:rPr>
              <a:t>Além</a:t>
            </a:r>
            <a:r>
              <a:rPr lang="en-US" dirty="0">
                <a:ea typeface="Times New Roman" panose="02020603050405020304" pitchFamily="18" charset="0"/>
              </a:rPr>
              <a:t> disso, a lei </a:t>
            </a:r>
            <a:r>
              <a:rPr lang="en-US" dirty="0" err="1">
                <a:ea typeface="Times New Roman" panose="02020603050405020304" pitchFamily="18" charset="0"/>
              </a:rPr>
              <a:t>fornece</a:t>
            </a:r>
            <a:r>
              <a:rPr lang="en-US" dirty="0">
                <a:ea typeface="Times New Roman" panose="02020603050405020304" pitchFamily="18" charset="0"/>
              </a:rPr>
              <a:t> </a:t>
            </a:r>
            <a:r>
              <a:rPr lang="en-US" dirty="0" err="1">
                <a:ea typeface="Times New Roman" panose="02020603050405020304" pitchFamily="18" charset="0"/>
              </a:rPr>
              <a:t>regras</a:t>
            </a:r>
            <a:r>
              <a:rPr lang="en-US" dirty="0">
                <a:ea typeface="Times New Roman" panose="02020603050405020304" pitchFamily="18" charset="0"/>
              </a:rPr>
              <a:t> </a:t>
            </a:r>
            <a:r>
              <a:rPr lang="en-US" dirty="0" err="1">
                <a:ea typeface="Times New Roman" panose="02020603050405020304" pitchFamily="18" charset="0"/>
              </a:rPr>
              <a:t>regulatórias</a:t>
            </a:r>
            <a:r>
              <a:rPr lang="en-US" dirty="0">
                <a:ea typeface="Times New Roman" panose="02020603050405020304" pitchFamily="18" charset="0"/>
              </a:rPr>
              <a:t> e de </a:t>
            </a:r>
            <a:r>
              <a:rPr lang="en-US" dirty="0" err="1">
                <a:ea typeface="Times New Roman" panose="02020603050405020304" pitchFamily="18" charset="0"/>
              </a:rPr>
              <a:t>supervisão</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a:t>
            </a:r>
            <a:r>
              <a:rPr lang="en-US" dirty="0" err="1">
                <a:ea typeface="Times New Roman" panose="02020603050405020304" pitchFamily="18" charset="0"/>
              </a:rPr>
              <a:t>aqueles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interagem</a:t>
            </a:r>
            <a:r>
              <a:rPr lang="en-US" dirty="0">
                <a:ea typeface="Times New Roman" panose="02020603050405020304" pitchFamily="18" charset="0"/>
              </a:rPr>
              <a:t> com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 </a:t>
            </a:r>
            <a:r>
              <a:rPr lang="en-US" dirty="0" err="1">
                <a:ea typeface="Times New Roman" panose="02020603050405020304" pitchFamily="18" charset="0"/>
              </a:rPr>
              <a:t>incluindo</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a:t>
            </a:r>
            <a:r>
              <a:rPr lang="en-US" dirty="0" err="1">
                <a:ea typeface="Times New Roman" panose="02020603050405020304" pitchFamily="18" charset="0"/>
              </a:rPr>
              <a:t>prestadores</a:t>
            </a:r>
            <a:r>
              <a:rPr lang="en-US" dirty="0">
                <a:ea typeface="Times New Roman" panose="02020603050405020304" pitchFamily="18" charset="0"/>
              </a:rPr>
              <a:t> de </a:t>
            </a:r>
            <a:r>
              <a:rPr lang="en-US" dirty="0" err="1">
                <a:ea typeface="Times New Roman" panose="02020603050405020304" pitchFamily="18" charset="0"/>
              </a:rPr>
              <a:t>serviços</a:t>
            </a:r>
            <a:r>
              <a:rPr lang="en-US" dirty="0">
                <a:ea typeface="Times New Roman" panose="02020603050405020304" pitchFamily="18" charset="0"/>
              </a:rPr>
              <a:t> e </a:t>
            </a:r>
            <a:r>
              <a:rPr lang="en-US" dirty="0" err="1">
                <a:ea typeface="Times New Roman" panose="02020603050405020304" pitchFamily="18" charset="0"/>
              </a:rPr>
              <a:t>intermediários</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r>
              <a:rPr lang="en-US" b="1" dirty="0">
                <a:effectLst/>
                <a:ea typeface="Times New Roman" panose="02020603050405020304" pitchFamily="18" charset="0"/>
              </a:rPr>
              <a:t> </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104</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509212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6F147696-0F33-4ECD-FB33-DDB1C8399CAB}"/>
              </a:ext>
            </a:extLst>
          </p:cNvPr>
          <p:cNvSpPr/>
          <p:nvPr/>
        </p:nvSpPr>
        <p:spPr>
          <a:xfrm flipV="1">
            <a:off x="740928" y="6601289"/>
            <a:ext cx="6832572" cy="351427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105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83"/>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1" y="3390247"/>
            <a:ext cx="6372783" cy="227494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Liechtenstein: “</a:t>
            </a:r>
            <a:r>
              <a:rPr lang="en-US" sz="1100" b="1" dirty="0" err="1">
                <a:solidFill>
                  <a:srgbClr val="F79037"/>
                </a:solidFill>
                <a:latin typeface="Calibri" panose="020F0502020204030204" pitchFamily="34" charset="0"/>
                <a:cs typeface="Calibri" panose="020F0502020204030204" pitchFamily="34" charset="0"/>
              </a:rPr>
              <a:t>tokenização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direta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sem</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soluções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alternativas</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Caso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tokenizar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direitos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difícil</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desafiante</a:t>
            </a:r>
            <a:r>
              <a:rPr lang="en-US" sz="1100" dirty="0">
                <a:latin typeface="Calibri" panose="020F0502020204030204" pitchFamily="34" charset="0"/>
                <a:cs typeface="Calibri" panose="020F0502020204030204" pitchFamily="34" charset="0"/>
              </a:rPr>
              <a:t> com as leis </a:t>
            </a:r>
            <a:r>
              <a:rPr lang="en-US" sz="1100" dirty="0" err="1">
                <a:latin typeface="Calibri" panose="020F0502020204030204" pitchFamily="34" charset="0"/>
                <a:cs typeface="Calibri" panose="020F0502020204030204" pitchFamily="34" charset="0"/>
              </a:rPr>
              <a:t>locais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vigor. Na </a:t>
            </a:r>
            <a:r>
              <a:rPr lang="en-US" sz="1100" dirty="0" err="1">
                <a:latin typeface="Calibri" panose="020F0502020204030204" pitchFamily="34" charset="0"/>
                <a:cs typeface="Calibri" panose="020F0502020204030204" pitchFamily="34" charset="0"/>
              </a:rPr>
              <a:t>Alemanha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dívida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tokenizadas</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títulos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agora. Um </a:t>
            </a:r>
            <a:r>
              <a:rPr lang="en-US" sz="1100" dirty="0" err="1">
                <a:latin typeface="Calibri" panose="020F0502020204030204" pitchFamily="34" charset="0"/>
                <a:cs typeface="Calibri" panose="020F0502020204030204" pitchFamily="34" charset="0"/>
              </a:rPr>
              <a:t>advogado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especializado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sempre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necessário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encontrar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solução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a:t>
            </a:r>
            <a:r>
              <a:rPr lang="en-US" sz="1100" dirty="0">
                <a:latin typeface="Calibri" panose="020F0502020204030204" pitchFamily="34" charset="0"/>
                <a:cs typeface="Calibri" panose="020F0502020204030204" pitchFamily="34" charset="0"/>
              </a:rPr>
              <a:t> e - </a:t>
            </a:r>
            <a:r>
              <a:rPr lang="en-US" sz="1100" dirty="0" err="1">
                <a:latin typeface="Calibri" panose="020F0502020204030204" pitchFamily="34" charset="0"/>
                <a:cs typeface="Calibri" panose="020F0502020204030204" pitchFamily="34" charset="0"/>
              </a:rPr>
              <a:t>posteriormente</a:t>
            </a:r>
            <a:r>
              <a:rPr lang="en-US" sz="1100" dirty="0">
                <a:latin typeface="Calibri" panose="020F0502020204030204" pitchFamily="34" charset="0"/>
                <a:cs typeface="Calibri" panose="020F0502020204030204" pitchFamily="34" charset="0"/>
              </a:rPr>
              <a:t> - </a:t>
            </a:r>
            <a:r>
              <a:rPr lang="en-US" sz="1100" dirty="0" err="1">
                <a:latin typeface="Calibri" panose="020F0502020204030204" pitchFamily="34" charset="0"/>
                <a:cs typeface="Calibri" panose="020F0502020204030204" pitchFamily="34" charset="0"/>
              </a:rPr>
              <a:t>convencer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órgãos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solução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proposta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está</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acordo</a:t>
            </a:r>
            <a:r>
              <a:rPr lang="en-US" sz="1100" dirty="0">
                <a:latin typeface="Calibri" panose="020F0502020204030204" pitchFamily="34" charset="0"/>
                <a:cs typeface="Calibri" panose="020F0502020204030204" pitchFamily="34" charset="0"/>
              </a:rPr>
              <a:t> com a lei local, </a:t>
            </a:r>
            <a:r>
              <a:rPr lang="en-US" sz="1100" dirty="0" err="1">
                <a:latin typeface="Calibri" panose="020F0502020204030204" pitchFamily="34" charset="0"/>
                <a:cs typeface="Calibri" panose="020F0502020204030204" pitchFamily="34" charset="0"/>
              </a:rPr>
              <a:t>interpretando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parágrafo</a:t>
            </a:r>
            <a:r>
              <a:rPr lang="en-US" sz="1100" dirty="0">
                <a:latin typeface="Calibri" panose="020F0502020204030204" pitchFamily="34" charset="0"/>
                <a:cs typeface="Calibri" panose="020F0502020204030204" pitchFamily="34" charset="0"/>
              </a:rPr>
              <a:t> da lei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maneira</a:t>
            </a:r>
            <a:r>
              <a:rPr lang="en-US" sz="1100" dirty="0">
                <a:latin typeface="Calibri" panose="020F0502020204030204" pitchFamily="34" charset="0"/>
                <a:cs typeface="Calibri" panose="020F0502020204030204" pitchFamily="34" charset="0"/>
              </a:rPr>
              <a:t> "nova". O </a:t>
            </a:r>
            <a:r>
              <a:rPr lang="en-US" sz="1100" dirty="0" err="1">
                <a:latin typeface="Calibri" panose="020F0502020204030204" pitchFamily="34" charset="0"/>
                <a:cs typeface="Calibri" panose="020F0502020204030204" pitchFamily="34" charset="0"/>
              </a:rPr>
              <a:t>advogado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claro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nunca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solução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solução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possível</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fácil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Normalmente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soluções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caras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ainda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sujeitas</a:t>
            </a:r>
            <a:r>
              <a:rPr lang="en-US" sz="1100" dirty="0">
                <a:latin typeface="Calibri" panose="020F0502020204030204" pitchFamily="34" charset="0"/>
                <a:cs typeface="Calibri" panose="020F0502020204030204" pitchFamily="34" charset="0"/>
              </a:rPr>
              <a:t> a um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padronizado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Liechtenstein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destino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atraente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esforços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esforços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demorados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caros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direitos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tokenizados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maneira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direta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solução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necessária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outros </a:t>
            </a:r>
            <a:r>
              <a:rPr lang="en-US" sz="1100" dirty="0" err="1">
                <a:latin typeface="Calibri" panose="020F0502020204030204" pitchFamily="34" charset="0"/>
                <a:cs typeface="Calibri" panose="020F0502020204030204" pitchFamily="34" charset="0"/>
              </a:rPr>
              <a:t>países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padronizou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processos</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diminuiu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significativamente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custos</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processos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desde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introdução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quantidade</a:t>
            </a:r>
            <a:r>
              <a:rPr lang="en-US" sz="1100" dirty="0">
                <a:latin typeface="Calibri" panose="020F0502020204030204" pitchFamily="34" charset="0"/>
                <a:cs typeface="Calibri" panose="020F0502020204030204" pitchFamily="34" charset="0"/>
              </a:rPr>
              <a:t> de bens </a:t>
            </a:r>
            <a:r>
              <a:rPr lang="en-US" sz="1100" dirty="0" err="1">
                <a:latin typeface="Calibri" panose="020F0502020204030204" pitchFamily="34" charset="0"/>
                <a:cs typeface="Calibri" panose="020F0502020204030204" pitchFamily="34" charset="0"/>
              </a:rPr>
              <a:t>tokenizados</a:t>
            </a:r>
            <a:r>
              <a:rPr lang="en-US" sz="1100" dirty="0">
                <a:latin typeface="Calibri" panose="020F0502020204030204" pitchFamily="34" charset="0"/>
                <a:cs typeface="Calibri" panose="020F0502020204030204" pitchFamily="34" charset="0"/>
              </a:rPr>
              <a:t> com o TVTG </a:t>
            </a:r>
            <a:r>
              <a:rPr lang="en-US" sz="1100" dirty="0" err="1">
                <a:latin typeface="Calibri" panose="020F0502020204030204" pitchFamily="34" charset="0"/>
                <a:cs typeface="Calibri" panose="020F0502020204030204" pitchFamily="34" charset="0"/>
              </a:rPr>
              <a:t>ficou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abaixo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números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esperados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4" name="Text Placeholder 17">
            <a:extLst>
              <a:ext uri="{FF2B5EF4-FFF2-40B4-BE49-F238E27FC236}">
                <a16:creationId xmlns:a16="http://schemas.microsoft.com/office/drawing/2014/main" id="{F3198A58-0D60-3309-97FE-3783224E8B6B}"/>
              </a:ext>
            </a:extLst>
          </p:cNvPr>
          <p:cNvSpPr txBox="1">
            <a:spLocks/>
          </p:cNvSpPr>
          <p:nvPr/>
        </p:nvSpPr>
        <p:spPr>
          <a:xfrm>
            <a:off x="752536" y="5680865"/>
            <a:ext cx="6005741" cy="92042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Para </a:t>
            </a:r>
            <a:r>
              <a:rPr lang="en-US" sz="1100" dirty="0" err="1">
                <a:latin typeface="Calibri" panose="020F0502020204030204" pitchFamily="34" charset="0"/>
                <a:cs typeface="Calibri" panose="020F0502020204030204" pitchFamily="34" charset="0"/>
              </a:rPr>
              <a:t>mergulhar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regulamentação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especificamente</a:t>
            </a:r>
            <a:r>
              <a:rPr lang="en-US" sz="1100" dirty="0">
                <a:latin typeface="Calibri" panose="020F0502020204030204" pitchFamily="34" charset="0"/>
                <a:cs typeface="Calibri" panose="020F0502020204030204" pitchFamily="34" charset="0"/>
              </a:rPr>
              <a:t> e no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assista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vídeo</a:t>
            </a:r>
            <a:r>
              <a:rPr lang="en-US" sz="1100" dirty="0">
                <a:latin typeface="Calibri" panose="020F0502020204030204" pitchFamily="34" charset="0"/>
                <a:cs typeface="Calibri" panose="020F0502020204030204" pitchFamily="34" charset="0"/>
              </a:rPr>
              <a:t> da Generation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5747433"/>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833022"/>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152137"/>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8"/>
                </a:rPr>
                <a:t>CLICA PARA </a:t>
              </a:r>
              <a:r>
                <a:rPr lang="en-US" sz="1200" b="1" u="sng" dirty="0">
                  <a:solidFill>
                    <a:srgbClr val="59911D"/>
                  </a:solidFill>
                  <a:latin typeface="Calibri" panose="020F0502020204030204" pitchFamily="34" charset="0"/>
                  <a:cs typeface="Calibri" panose="020F0502020204030204" pitchFamily="34" charset="0"/>
                  <a:hlinkClick r:id="rId8"/>
                </a:rPr>
                <a:t>VER</a:t>
              </a:r>
              <a:endParaRPr lang="en-US" sz="1200" b="1" u="sng" dirty="0">
                <a:solidFill>
                  <a:srgbClr val="59911D"/>
                </a:solidFill>
                <a:latin typeface="Calibri" panose="020F0502020204030204" pitchFamily="34" charset="0"/>
                <a:cs typeface="Calibri" panose="020F0502020204030204" pitchFamily="34" charset="0"/>
              </a:endParaRPr>
            </a:p>
          </p:txBody>
        </p:sp>
      </p:grpSp>
      <p:sp>
        <p:nvSpPr>
          <p:cNvPr id="18" name="Text Placeholder 17">
            <a:extLst>
              <a:ext uri="{FF2B5EF4-FFF2-40B4-BE49-F238E27FC236}">
                <a16:creationId xmlns:a16="http://schemas.microsoft.com/office/drawing/2014/main" id="{9F56B398-EB95-99E2-AEBB-76912864B8D0}"/>
              </a:ext>
            </a:extLst>
          </p:cNvPr>
          <p:cNvSpPr>
            <a:spLocks noGrp="1"/>
          </p:cNvSpPr>
          <p:nvPr/>
        </p:nvSpPr>
        <p:spPr>
          <a:xfrm>
            <a:off x="968744" y="6740098"/>
            <a:ext cx="6143488" cy="35762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a:ea typeface="Times New Roman" panose="02020603050405020304" pitchFamily="18" charset="0"/>
              </a:rPr>
              <a:t>O </a:t>
            </a:r>
            <a:r>
              <a:rPr lang="en-US" dirty="0" err="1">
                <a:ea typeface="Times New Roman" panose="02020603050405020304" pitchFamily="18" charset="0"/>
              </a:rPr>
              <a:t>atual</a:t>
            </a:r>
            <a:r>
              <a:rPr lang="en-US" dirty="0">
                <a:ea typeface="Times New Roman" panose="02020603050405020304" pitchFamily="18" charset="0"/>
              </a:rPr>
              <a:t> </a:t>
            </a:r>
            <a:r>
              <a:rPr lang="en-US" dirty="0" err="1">
                <a:ea typeface="Times New Roman" panose="02020603050405020304" pitchFamily="18" charset="0"/>
              </a:rPr>
              <a:t>mercado</a:t>
            </a:r>
            <a:r>
              <a:rPr lang="en-US" dirty="0">
                <a:ea typeface="Times New Roman" panose="02020603050405020304" pitchFamily="18" charset="0"/>
              </a:rPr>
              <a:t> da UE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torno</a:t>
            </a:r>
            <a:r>
              <a:rPr lang="en-US" dirty="0">
                <a:ea typeface="Times New Roman" panose="02020603050405020304" pitchFamily="18" charset="0"/>
              </a:rPr>
              <a:t> de </a:t>
            </a:r>
            <a:r>
              <a:rPr lang="en-US" dirty="0" err="1">
                <a:ea typeface="Times New Roman" panose="02020603050405020304" pitchFamily="18" charset="0"/>
              </a:rPr>
              <a:t>criptoativos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caracterizado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forte </a:t>
            </a:r>
            <a:r>
              <a:rPr lang="en-US" dirty="0" err="1">
                <a:ea typeface="Times New Roman" panose="02020603050405020304" pitchFamily="18" charset="0"/>
              </a:rPr>
              <a:t>crescimento</a:t>
            </a:r>
            <a:r>
              <a:rPr lang="en-US" dirty="0">
                <a:ea typeface="Times New Roman" panose="02020603050405020304" pitchFamily="18" charset="0"/>
              </a:rPr>
              <a:t> </a:t>
            </a:r>
            <a:r>
              <a:rPr lang="en-US" dirty="0" err="1">
                <a:ea typeface="Times New Roman" panose="02020603050405020304" pitchFamily="18" charset="0"/>
              </a:rPr>
              <a:t>contínuo</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ampla</a:t>
            </a:r>
            <a:r>
              <a:rPr lang="en-US" dirty="0">
                <a:ea typeface="Times New Roman" panose="02020603050405020304" pitchFamily="18" charset="0"/>
              </a:rPr>
              <a:t> </a:t>
            </a:r>
            <a:r>
              <a:rPr lang="en-US" dirty="0" err="1">
                <a:ea typeface="Times New Roman" panose="02020603050405020304" pitchFamily="18" charset="0"/>
              </a:rPr>
              <a:t>variedade</a:t>
            </a:r>
            <a:r>
              <a:rPr lang="en-US" dirty="0">
                <a:ea typeface="Times New Roman" panose="02020603050405020304" pitchFamily="18" charset="0"/>
              </a:rPr>
              <a:t> de </a:t>
            </a:r>
            <a:r>
              <a:rPr lang="en-US" dirty="0" err="1">
                <a:ea typeface="Times New Roman" panose="02020603050405020304" pitchFamily="18" charset="0"/>
              </a:rPr>
              <a:t>casos</a:t>
            </a:r>
            <a:r>
              <a:rPr lang="en-US" dirty="0">
                <a:ea typeface="Times New Roman" panose="02020603050405020304" pitchFamily="18" charset="0"/>
              </a:rPr>
              <a:t> de </a:t>
            </a:r>
            <a:r>
              <a:rPr lang="en-US" dirty="0" err="1">
                <a:ea typeface="Times New Roman" panose="02020603050405020304" pitchFamily="18" charset="0"/>
              </a:rPr>
              <a:t>uso</a:t>
            </a:r>
            <a:r>
              <a:rPr lang="en-US" dirty="0">
                <a:ea typeface="Times New Roman" panose="02020603050405020304" pitchFamily="18" charset="0"/>
              </a:rPr>
              <a:t>. </a:t>
            </a:r>
            <a:r>
              <a:rPr lang="en-US" dirty="0" err="1">
                <a:ea typeface="Times New Roman" panose="02020603050405020304" pitchFamily="18" charset="0"/>
              </a:rPr>
              <a:t>Impulsionado</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interesse</a:t>
            </a:r>
            <a:r>
              <a:rPr lang="en-US" dirty="0">
                <a:ea typeface="Times New Roman" panose="02020603050405020304" pitchFamily="18" charset="0"/>
              </a:rPr>
              <a:t> de </a:t>
            </a:r>
            <a:r>
              <a:rPr lang="en-US" dirty="0" err="1">
                <a:ea typeface="Times New Roman" panose="02020603050405020304" pitchFamily="18" charset="0"/>
              </a:rPr>
              <a:t>particulares</a:t>
            </a:r>
            <a:r>
              <a:rPr lang="en-US" dirty="0">
                <a:ea typeface="Times New Roman" panose="02020603050405020304" pitchFamily="18" charset="0"/>
              </a:rPr>
              <a:t>, </a:t>
            </a:r>
            <a:r>
              <a:rPr lang="en-US" dirty="0" err="1">
                <a:ea typeface="Times New Roman" panose="02020603050405020304" pitchFamily="18" charset="0"/>
              </a:rPr>
              <a:t>investidores</a:t>
            </a:r>
            <a:r>
              <a:rPr lang="en-US" dirty="0">
                <a:ea typeface="Times New Roman" panose="02020603050405020304" pitchFamily="18" charset="0"/>
              </a:rPr>
              <a:t> e </a:t>
            </a:r>
            <a:r>
              <a:rPr lang="en-US" dirty="0" err="1">
                <a:ea typeface="Times New Roman" panose="02020603050405020304" pitchFamily="18" charset="0"/>
              </a:rPr>
              <a:t>empresas</a:t>
            </a:r>
            <a:r>
              <a:rPr lang="en-US" dirty="0">
                <a:ea typeface="Times New Roman" panose="02020603050405020304" pitchFamily="18" charset="0"/>
              </a:rPr>
              <a:t> de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setores</a:t>
            </a:r>
            <a:r>
              <a:rPr lang="en-US" dirty="0">
                <a:ea typeface="Times New Roman" panose="02020603050405020304" pitchFamily="18" charset="0"/>
              </a:rPr>
              <a:t>, o </a:t>
            </a:r>
            <a:r>
              <a:rPr lang="en-US" dirty="0" err="1">
                <a:ea typeface="Times New Roman" panose="02020603050405020304" pitchFamily="18" charset="0"/>
              </a:rPr>
              <a:t>setor</a:t>
            </a:r>
            <a:r>
              <a:rPr lang="en-US" dirty="0">
                <a:ea typeface="Times New Roman" panose="02020603050405020304" pitchFamily="18" charset="0"/>
              </a:rPr>
              <a:t> continua a </a:t>
            </a:r>
            <a:r>
              <a:rPr lang="en-US" dirty="0" err="1">
                <a:ea typeface="Times New Roman" panose="02020603050405020304" pitchFamily="18" charset="0"/>
              </a:rPr>
              <a:t>atrair</a:t>
            </a:r>
            <a:r>
              <a:rPr lang="en-US" dirty="0">
                <a:ea typeface="Times New Roman" panose="02020603050405020304" pitchFamily="18" charset="0"/>
              </a:rPr>
              <a:t> </a:t>
            </a:r>
            <a:r>
              <a:rPr lang="en-US" dirty="0" err="1">
                <a:ea typeface="Times New Roman" panose="02020603050405020304" pitchFamily="18" charset="0"/>
              </a:rPr>
              <a:t>elevada</a:t>
            </a:r>
            <a:r>
              <a:rPr lang="en-US" dirty="0">
                <a:ea typeface="Times New Roman" panose="02020603050405020304" pitchFamily="18" charset="0"/>
              </a:rPr>
              <a:t> </a:t>
            </a:r>
            <a:r>
              <a:rPr lang="en-US" dirty="0" err="1">
                <a:ea typeface="Times New Roman" panose="02020603050405020304" pitchFamily="18" charset="0"/>
              </a:rPr>
              <a:t>procura</a:t>
            </a:r>
            <a:r>
              <a:rPr lang="en-US" dirty="0">
                <a:ea typeface="Times New Roman" panose="02020603050405020304" pitchFamily="18" charset="0"/>
              </a:rPr>
              <a:t>, </a:t>
            </a:r>
            <a:r>
              <a:rPr lang="en-US" dirty="0" err="1">
                <a:ea typeface="Times New Roman" panose="02020603050405020304" pitchFamily="18" charset="0"/>
              </a:rPr>
              <a:t>apesar</a:t>
            </a:r>
            <a:r>
              <a:rPr lang="en-US" dirty="0">
                <a:ea typeface="Times New Roman" panose="02020603050405020304" pitchFamily="18" charset="0"/>
              </a:rPr>
              <a:t> das </a:t>
            </a:r>
            <a:r>
              <a:rPr lang="en-US" dirty="0" err="1">
                <a:ea typeface="Times New Roman" panose="02020603050405020304" pitchFamily="18" charset="0"/>
              </a:rPr>
              <a:t>extremas</a:t>
            </a:r>
            <a:r>
              <a:rPr lang="en-US" dirty="0">
                <a:ea typeface="Times New Roman" panose="02020603050405020304" pitchFamily="18" charset="0"/>
              </a:rPr>
              <a:t> </a:t>
            </a:r>
            <a:r>
              <a:rPr lang="en-US" dirty="0" err="1">
                <a:ea typeface="Times New Roman" panose="02020603050405020304" pitchFamily="18" charset="0"/>
              </a:rPr>
              <a:t>flutuações</a:t>
            </a:r>
            <a:r>
              <a:rPr lang="en-US" dirty="0">
                <a:ea typeface="Times New Roman" panose="02020603050405020304" pitchFamily="18" charset="0"/>
              </a:rPr>
              <a:t> de </a:t>
            </a:r>
            <a:r>
              <a:rPr lang="en-US" dirty="0" err="1">
                <a:ea typeface="Times New Roman" panose="02020603050405020304" pitchFamily="18" charset="0"/>
              </a:rPr>
              <a:t>preços</a:t>
            </a:r>
            <a:r>
              <a:rPr lang="en-US" dirty="0">
                <a:ea typeface="Times New Roman" panose="02020603050405020304" pitchFamily="18" charset="0"/>
              </a:rPr>
              <a:t>.</a:t>
            </a:r>
            <a:endParaRPr lang="x-none" dirty="0">
              <a:effectLst/>
              <a:latin typeface="Times New Roman" panose="02020603050405020304" pitchFamily="18" charset="0"/>
              <a:ea typeface="Times New Roman" panose="02020603050405020304" pitchFamily="18" charset="0"/>
            </a:endParaRPr>
          </a:p>
        </p:txBody>
      </p:sp>
      <p:sp>
        <p:nvSpPr>
          <p:cNvPr id="19" name="Text Placeholder 16">
            <a:extLst>
              <a:ext uri="{FF2B5EF4-FFF2-40B4-BE49-F238E27FC236}">
                <a16:creationId xmlns:a16="http://schemas.microsoft.com/office/drawing/2014/main" id="{EC2F57B0-AE10-0245-C065-34135ED23FAA}"/>
              </a:ext>
            </a:extLst>
          </p:cNvPr>
          <p:cNvSpPr>
            <a:spLocks noGrp="1"/>
          </p:cNvSpPr>
          <p:nvPr/>
        </p:nvSpPr>
        <p:spPr>
          <a:xfrm>
            <a:off x="968743" y="6966149"/>
            <a:ext cx="2991079"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dirty="0"/>
              <a:t>1.3 Um </a:t>
            </a:r>
            <a:r>
              <a:rPr lang="en-US" sz="1800" b="0" dirty="0" err="1"/>
              <a:t>mergulho</a:t>
            </a:r>
            <a:r>
              <a:rPr lang="en-US" sz="1800" b="0" dirty="0"/>
              <a:t> </a:t>
            </a:r>
            <a:r>
              <a:rPr lang="en-US" sz="1800" b="0" dirty="0" err="1"/>
              <a:t>na</a:t>
            </a:r>
            <a:r>
              <a:rPr lang="en-US" sz="1800" b="0" dirty="0"/>
              <a:t> </a:t>
            </a:r>
            <a:r>
              <a:rPr lang="en-US" sz="1800" b="0" dirty="0" err="1"/>
              <a:t>regulamentação</a:t>
            </a:r>
            <a:r>
              <a:rPr lang="en-US" sz="1800" b="0" dirty="0"/>
              <a:t> e </a:t>
            </a:r>
            <a:r>
              <a:rPr lang="en-US" sz="1800" b="0" dirty="0" err="1"/>
              <a:t>legislação</a:t>
            </a:r>
            <a:r>
              <a:rPr lang="en-US" sz="1800" b="0" dirty="0"/>
              <a:t> da UE</a:t>
            </a:r>
            <a:endParaRPr lang="x-none" sz="1800" b="0" dirty="0"/>
          </a:p>
        </p:txBody>
      </p:sp>
      <p:grpSp>
        <p:nvGrpSpPr>
          <p:cNvPr id="20" name="Group 19">
            <a:extLst>
              <a:ext uri="{FF2B5EF4-FFF2-40B4-BE49-F238E27FC236}">
                <a16:creationId xmlns:a16="http://schemas.microsoft.com/office/drawing/2014/main" id="{E1F30357-27A9-631E-5197-0F1B79C47CD3}"/>
              </a:ext>
            </a:extLst>
          </p:cNvPr>
          <p:cNvGrpSpPr/>
          <p:nvPr/>
        </p:nvGrpSpPr>
        <p:grpSpPr>
          <a:xfrm flipH="1">
            <a:off x="5197628" y="8026617"/>
            <a:ext cx="2590078" cy="2250924"/>
            <a:chOff x="-220413" y="5470274"/>
            <a:chExt cx="2590078" cy="2250924"/>
          </a:xfrm>
        </p:grpSpPr>
        <p:sp>
          <p:nvSpPr>
            <p:cNvPr id="21" name="Freeform 20">
              <a:extLst>
                <a:ext uri="{FF2B5EF4-FFF2-40B4-BE49-F238E27FC236}">
                  <a16:creationId xmlns:a16="http://schemas.microsoft.com/office/drawing/2014/main" id="{75CCB1D4-2E83-85C9-DA39-F946488CCE60}"/>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94675A00-7F4F-6FA6-EABD-00FD4CFA07F7}"/>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77D7F5AC-6789-C86E-CE44-CE87B615DA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60DBDD-9182-8E5E-7E31-78E61085F61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1C013075-61D3-0528-2791-6D13DEA38B2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43A4D5A4-E7FF-8C99-56AC-E3CE06B2DC2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BA335D7-CEBC-F12A-4F3E-71CDCD7F28C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81F0F05-AFA4-B069-7BC3-A757CD344A9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7F232A04-32EE-FD49-D452-A7827059A1D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AA5FDE3-2435-DD12-2BD8-42E99777285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51E372A3-3734-1248-916C-743D6E976664}"/>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704F885B-E661-39C7-FE8A-9F2FF083C000}"/>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2C9B42FA-6811-6AB3-5ED9-BD6D13353D2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E4A71B01-B5C9-0142-8574-55DEF54A1E8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9CE3ED6-F2D0-AFB1-1E90-37C3211662B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C7970765-7B72-117B-F5BF-A81FF52E7E6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E80FCD6D-48DB-8145-71BB-2C44E5214CBC}"/>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04EFCA20-268C-06E9-0E93-CCD4ABC645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515574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470401"/>
            <a:ext cx="6036131" cy="723368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Definição</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uma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criptomoeda</a:t>
            </a:r>
            <a:r>
              <a:rPr lang="en-US" sz="1100" b="1" dirty="0">
                <a:solidFill>
                  <a:srgbClr val="F79037"/>
                </a:solidFill>
                <a:latin typeface="Calibri" panose="020F0502020204030204" pitchFamily="34" charset="0"/>
                <a:cs typeface="Calibri" panose="020F0502020204030204" pitchFamily="34" charset="0"/>
              </a:rPr>
              <a:t> sob a Lei </a:t>
            </a:r>
            <a:r>
              <a:rPr lang="en-US" sz="1100" b="1" dirty="0" err="1">
                <a:solidFill>
                  <a:srgbClr val="F79037"/>
                </a:solidFill>
                <a:latin typeface="Calibri" panose="020F0502020204030204" pitchFamily="34" charset="0"/>
                <a:cs typeface="Calibri" panose="020F0502020204030204" pitchFamily="34" charset="0"/>
              </a:rPr>
              <a:t>Bancária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Alemã</a:t>
            </a:r>
            <a:r>
              <a:rPr lang="en-US" sz="1100" b="1" dirty="0">
                <a:solidFill>
                  <a:srgbClr val="F79037"/>
                </a:solidFill>
                <a:latin typeface="Calibri" panose="020F0502020204030204" pitchFamily="34" charset="0"/>
                <a:cs typeface="Calibri" panose="020F0502020204030204" pitchFamily="34" charset="0"/>
              </a:rPr>
              <a:t> (KWG)</a:t>
            </a:r>
          </a:p>
          <a:p>
            <a:pPr algn="just"/>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tempo,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havia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uniforme</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termo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criptomoeda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termo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sinónimo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aspectos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ecossistema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Regulamento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Mercados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Europeus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MiCAR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da Lei </a:t>
            </a:r>
            <a:r>
              <a:rPr lang="en-US" sz="1100" dirty="0" err="1">
                <a:latin typeface="Calibri" panose="020F0502020204030204" pitchFamily="34" charset="0"/>
                <a:cs typeface="Calibri" panose="020F0502020204030204" pitchFamily="34" charset="0"/>
              </a:rPr>
              <a:t>Bancária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Alemã</a:t>
            </a:r>
            <a:r>
              <a:rPr lang="en-US" sz="1100" dirty="0">
                <a:latin typeface="Calibri" panose="020F0502020204030204" pitchFamily="34" charset="0"/>
                <a:cs typeface="Calibri" panose="020F0502020204030204" pitchFamily="34" charset="0"/>
              </a:rPr>
              <a:t> (KWG), </a:t>
            </a:r>
            <a:r>
              <a:rPr lang="en-US" sz="1100" dirty="0" err="1">
                <a:latin typeface="Calibri" panose="020F0502020204030204" pitchFamily="34" charset="0"/>
                <a:cs typeface="Calibri" panose="020F0502020204030204" pitchFamily="34" charset="0"/>
              </a:rPr>
              <a:t>duas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estabelecidas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área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europeia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ambas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definições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introduzem</a:t>
            </a:r>
            <a:r>
              <a:rPr lang="en-US" sz="1100" dirty="0">
                <a:latin typeface="Calibri" panose="020F0502020204030204" pitchFamily="34" charset="0"/>
                <a:cs typeface="Calibri" panose="020F0502020204030204" pitchFamily="34" charset="0"/>
              </a:rPr>
              <a:t> o novo </a:t>
            </a:r>
            <a:r>
              <a:rPr lang="en-US" sz="1100" dirty="0" err="1">
                <a:latin typeface="Calibri" panose="020F0502020204030204" pitchFamily="34" charset="0"/>
                <a:cs typeface="Calibri" panose="020F0502020204030204" pitchFamily="34" charset="0"/>
              </a:rPr>
              <a:t>termo</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criptográfico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criptomoeda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definição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preliminar</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MiCAR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ampla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inclui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subcategorias</a:t>
            </a:r>
            <a:r>
              <a:rPr lang="en-US" sz="1100" dirty="0">
                <a:latin typeface="Calibri" panose="020F0502020204030204" pitchFamily="34" charset="0"/>
                <a:cs typeface="Calibri" panose="020F0502020204030204" pitchFamily="34" charset="0"/>
              </a:rPr>
              <a:t>. O KWG </a:t>
            </a:r>
            <a:r>
              <a:rPr lang="en-US" sz="1100" dirty="0" err="1">
                <a:latin typeface="Calibri" panose="020F0502020204030204" pitchFamily="34" charset="0"/>
                <a:cs typeface="Calibri" panose="020F0502020204030204" pitchFamily="34" charset="0"/>
              </a:rPr>
              <a:t>mostra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paralelos</a:t>
            </a:r>
            <a:r>
              <a:rPr lang="en-US" sz="1100" dirty="0">
                <a:latin typeface="Calibri" panose="020F0502020204030204" pitchFamily="34" charset="0"/>
                <a:cs typeface="Calibri" panose="020F0502020204030204" pitchFamily="34" charset="0"/>
              </a:rPr>
              <a:t> com o </a:t>
            </a:r>
            <a:r>
              <a:rPr lang="en-US" sz="1100" dirty="0" err="1">
                <a:latin typeface="Calibri" panose="020F0502020204030204" pitchFamily="34" charset="0"/>
                <a:cs typeface="Calibri" panose="020F0502020204030204" pitchFamily="34" charset="0"/>
              </a:rPr>
              <a:t>MiCAR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mapeamento</a:t>
            </a:r>
            <a:r>
              <a:rPr lang="en-US" sz="1100" dirty="0">
                <a:latin typeface="Calibri" panose="020F0502020204030204" pitchFamily="34" charset="0"/>
                <a:cs typeface="Calibri" panose="020F0502020204030204" pitchFamily="34" charset="0"/>
              </a:rPr>
              <a:t> digital e </a:t>
            </a:r>
            <a:r>
              <a:rPr lang="en-US" sz="1100" dirty="0" err="1">
                <a:latin typeface="Calibri" panose="020F0502020204030204" pitchFamily="34" charset="0"/>
                <a:cs typeface="Calibri" panose="020F0502020204030204" pitchFamily="34" charset="0"/>
              </a:rPr>
              <a:t>transferibilidade</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adota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abordagem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definição</a:t>
            </a:r>
            <a:r>
              <a:rPr lang="en-US" sz="1100" dirty="0">
                <a:latin typeface="Calibri" panose="020F0502020204030204" pitchFamily="34" charset="0"/>
                <a:cs typeface="Calibri" panose="020F0502020204030204" pitchFamily="34" charset="0"/>
              </a:rPr>
              <a:t>, o KWG </a:t>
            </a:r>
            <a:r>
              <a:rPr lang="en-US" sz="1100" dirty="0" err="1">
                <a:latin typeface="Calibri" panose="020F0502020204030204" pitchFamily="34" charset="0"/>
                <a:cs typeface="Calibri" panose="020F0502020204030204" pitchFamily="34" charset="0"/>
              </a:rPr>
              <a:t>especifica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descentralização</a:t>
            </a:r>
            <a:r>
              <a:rPr lang="en-US" sz="1100" dirty="0">
                <a:latin typeface="Calibri" panose="020F0502020204030204" pitchFamily="34" charset="0"/>
                <a:cs typeface="Calibri" panose="020F0502020204030204" pitchFamily="34" charset="0"/>
              </a:rPr>
              <a:t> e a </a:t>
            </a:r>
            <a:r>
              <a:rPr lang="en-US" sz="1100" dirty="0" err="1">
                <a:latin typeface="Calibri" panose="020F0502020204030204" pitchFamily="34" charset="0"/>
                <a:cs typeface="Calibri" panose="020F0502020204030204" pitchFamily="34" charset="0"/>
              </a:rPr>
              <a:t>governança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correspondente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distingue </a:t>
            </a:r>
            <a:r>
              <a:rPr lang="en-US" sz="1100" dirty="0" err="1">
                <a:latin typeface="Calibri" panose="020F0502020204030204" pitchFamily="34" charset="0"/>
                <a:cs typeface="Calibri" panose="020F0502020204030204" pitchFamily="34" charset="0"/>
              </a:rPr>
              <a:t>claramente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monetários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existentes</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definição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acordo</a:t>
            </a:r>
            <a:r>
              <a:rPr lang="en-US" sz="1100" dirty="0">
                <a:latin typeface="Calibri" panose="020F0502020204030204" pitchFamily="34" charset="0"/>
                <a:cs typeface="Calibri" panose="020F0502020204030204" pitchFamily="34" charset="0"/>
              </a:rPr>
              <a:t> com a </a:t>
            </a:r>
            <a:r>
              <a:rPr lang="en-US" sz="1100" dirty="0" err="1">
                <a:latin typeface="Calibri" panose="020F0502020204030204" pitchFamily="34" charset="0"/>
                <a:cs typeface="Calibri" panose="020F0502020204030204" pitchFamily="34" charset="0"/>
              </a:rPr>
              <a:t>seção</a:t>
            </a:r>
            <a:r>
              <a:rPr lang="en-US" sz="1100" dirty="0">
                <a:latin typeface="Calibri" panose="020F0502020204030204" pitchFamily="34" charset="0"/>
                <a:cs typeface="Calibri" panose="020F0502020204030204" pitchFamily="34" charset="0"/>
              </a:rPr>
              <a:t> 1 par. 11 </a:t>
            </a:r>
            <a:r>
              <a:rPr lang="en-US" sz="1100" dirty="0" err="1">
                <a:latin typeface="Calibri" panose="020F0502020204030204" pitchFamily="34" charset="0"/>
                <a:cs typeface="Calibri" panose="020F0502020204030204" pitchFamily="34" charset="0"/>
              </a:rPr>
              <a:t>sentença</a:t>
            </a:r>
            <a:r>
              <a:rPr lang="en-US" sz="1100" dirty="0">
                <a:latin typeface="Calibri" panose="020F0502020204030204" pitchFamily="34" charset="0"/>
                <a:cs typeface="Calibri" panose="020F0502020204030204" pitchFamily="34" charset="0"/>
              </a:rPr>
              <a:t> 4 do KWG: "Para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fins </a:t>
            </a:r>
            <a:r>
              <a:rPr lang="en-US" sz="1100" dirty="0" err="1">
                <a:latin typeface="Calibri" panose="020F0502020204030204" pitchFamily="34" charset="0"/>
                <a:cs typeface="Calibri" panose="020F0502020204030204" pitchFamily="34" charset="0"/>
              </a:rPr>
              <a:t>desta</a:t>
            </a:r>
            <a:r>
              <a:rPr lang="en-US" sz="1100" dirty="0">
                <a:latin typeface="Calibri" panose="020F0502020204030204" pitchFamily="34" charset="0"/>
                <a:cs typeface="Calibri" panose="020F0502020204030204" pitchFamily="34" charset="0"/>
              </a:rPr>
              <a:t> Lei,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representações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de um valor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garantido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central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autoridade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tem o status legal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utilizados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físicas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jurídicas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jurídicas</a:t>
            </a:r>
            <a:r>
              <a:rPr lang="en-US" sz="1100" dirty="0">
                <a:latin typeface="Calibri" panose="020F0502020204030204" pitchFamily="34" charset="0"/>
                <a:cs typeface="Calibri" panose="020F0502020204030204" pitchFamily="34" charset="0"/>
              </a:rPr>
              <a:t> com base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troca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real,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fins de </a:t>
            </a:r>
            <a:r>
              <a:rPr lang="en-US" sz="1100" dirty="0" err="1">
                <a:latin typeface="Calibri" panose="020F0502020204030204" pitchFamily="34" charset="0"/>
                <a:cs typeface="Calibri" panose="020F0502020204030204" pitchFamily="34" charset="0"/>
              </a:rPr>
              <a:t>investimento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transmitidos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negociados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eletronicamente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negociados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eletrónicos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categoria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Com base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definição</a:t>
            </a:r>
            <a:r>
              <a:rPr lang="en-US" sz="1100" dirty="0">
                <a:latin typeface="Calibri" panose="020F0502020204030204" pitchFamily="34" charset="0"/>
                <a:cs typeface="Calibri" panose="020F0502020204030204" pitchFamily="34" charset="0"/>
              </a:rPr>
              <a:t> do KWG,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definidos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seguinte</a:t>
            </a:r>
            <a:r>
              <a:rPr lang="en-US" sz="1100" dirty="0">
                <a:latin typeface="Calibri" panose="020F0502020204030204" pitchFamily="34" charset="0"/>
                <a:cs typeface="Calibri" panose="020F0502020204030204" pitchFamily="34" charset="0"/>
              </a:rPr>
              <a:t> forma:</a:t>
            </a:r>
            <a:endParaRPr lang="en-US" sz="1100" dirty="0">
              <a:solidFill>
                <a:schemeClr val="tx1"/>
              </a:solidFill>
              <a:latin typeface="Calibri" panose="020F0502020204030204" pitchFamily="34" charset="0"/>
              <a:cs typeface="Calibri" panose="020F0502020204030204" pitchFamily="34" charset="0"/>
            </a:endParaRP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4399165"/>
            <a:ext cx="2739551" cy="293391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Um valor </a:t>
            </a:r>
            <a:r>
              <a:rPr lang="en-US" dirty="0" err="1">
                <a:solidFill>
                  <a:srgbClr val="000000"/>
                </a:solidFill>
              </a:rPr>
              <a:t>criptográfico</a:t>
            </a:r>
            <a:r>
              <a:rPr lang="en-US" dirty="0">
                <a:solidFill>
                  <a:srgbClr val="000000"/>
                </a:solidFill>
              </a:rPr>
              <a:t> </a:t>
            </a:r>
            <a:r>
              <a:rPr lang="en-US" dirty="0" err="1">
                <a:solidFill>
                  <a:srgbClr val="000000"/>
                </a:solidFill>
              </a:rPr>
              <a:t>é</a:t>
            </a:r>
            <a:r>
              <a:rPr lang="en-US" dirty="0">
                <a:solidFill>
                  <a:srgbClr val="000000"/>
                </a:solidFill>
              </a:rPr>
              <a:t> um </a:t>
            </a:r>
            <a:r>
              <a:rPr lang="en-US" dirty="0" err="1">
                <a:solidFill>
                  <a:srgbClr val="000000"/>
                </a:solidFill>
              </a:rPr>
              <a:t>ativo</a:t>
            </a:r>
            <a:r>
              <a:rPr lang="en-US" dirty="0">
                <a:solidFill>
                  <a:srgbClr val="000000"/>
                </a:solidFill>
              </a:rPr>
              <a:t> digital </a:t>
            </a:r>
            <a:r>
              <a:rPr lang="en-US" dirty="0" err="1">
                <a:solidFill>
                  <a:srgbClr val="000000"/>
                </a:solidFill>
              </a:rPr>
              <a:t>criado</a:t>
            </a:r>
            <a:r>
              <a:rPr lang="en-US" dirty="0">
                <a:solidFill>
                  <a:srgbClr val="000000"/>
                </a:solidFill>
              </a:rPr>
              <a:t> </a:t>
            </a:r>
            <a:r>
              <a:rPr lang="en-US" dirty="0" err="1">
                <a:solidFill>
                  <a:srgbClr val="000000"/>
                </a:solidFill>
              </a:rPr>
              <a:t>usando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tecnologia</a:t>
            </a:r>
            <a:r>
              <a:rPr lang="en-US" dirty="0">
                <a:solidFill>
                  <a:srgbClr val="000000"/>
                </a:solidFill>
              </a:rPr>
              <a:t> de </a:t>
            </a:r>
            <a:r>
              <a:rPr lang="en-US" dirty="0" err="1">
                <a:solidFill>
                  <a:srgbClr val="000000"/>
                </a:solidFill>
              </a:rPr>
              <a:t>contabilidade</a:t>
            </a:r>
            <a:r>
              <a:rPr lang="en-US" dirty="0">
                <a:solidFill>
                  <a:srgbClr val="000000"/>
                </a:solidFill>
              </a:rPr>
              <a:t> </a:t>
            </a:r>
            <a:r>
              <a:rPr lang="en-US" dirty="0" err="1">
                <a:solidFill>
                  <a:srgbClr val="000000"/>
                </a:solidFill>
              </a:rPr>
              <a:t>distribuída</a:t>
            </a:r>
            <a:r>
              <a:rPr lang="en-US" dirty="0">
                <a:solidFill>
                  <a:srgbClr val="000000"/>
                </a:solidFill>
              </a:rPr>
              <a:t> (DLT) e </a:t>
            </a:r>
            <a:r>
              <a:rPr lang="en-US" dirty="0" err="1">
                <a:solidFill>
                  <a:srgbClr val="000000"/>
                </a:solidFill>
              </a:rPr>
              <a:t>protegido</a:t>
            </a:r>
            <a:r>
              <a:rPr lang="en-US" dirty="0">
                <a:solidFill>
                  <a:srgbClr val="000000"/>
                </a:solidFill>
              </a:rPr>
              <a:t> </a:t>
            </a:r>
            <a:r>
              <a:rPr lang="en-US" dirty="0" err="1">
                <a:solidFill>
                  <a:srgbClr val="000000"/>
                </a:solidFill>
              </a:rPr>
              <a:t>criptograficamente</a:t>
            </a:r>
            <a:r>
              <a:rPr lang="en-US" dirty="0">
                <a:solidFill>
                  <a:srgbClr val="000000"/>
                </a:solidFill>
              </a:rPr>
              <a:t>.</a:t>
            </a:r>
          </a:p>
          <a:p>
            <a:endParaRPr lang="en-US" dirty="0">
              <a:solidFill>
                <a:srgbClr val="000000"/>
              </a:solidFill>
            </a:endParaRPr>
          </a:p>
          <a:p>
            <a:pPr marL="11113" lvl="1"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criptoativos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possuem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autoridade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existente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exemplo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forma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agência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governamental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pessoa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jurídica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marL="11113" lvl="1"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1113" lvl="1" algn="just"/>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valor </a:t>
            </a:r>
            <a:r>
              <a:rPr lang="en-US" sz="1100" dirty="0" err="1">
                <a:latin typeface="Calibri" panose="020F0502020204030204" pitchFamily="34" charset="0"/>
                <a:ea typeface="Times New Roman" panose="02020603050405020304" pitchFamily="18" charset="0"/>
                <a:cs typeface="Calibri" panose="020F0502020204030204" pitchFamily="34" charset="0"/>
              </a:rPr>
              <a:t>intrínseco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cobertos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com valor </a:t>
            </a:r>
            <a:r>
              <a:rPr lang="en-US" sz="1100" dirty="0" err="1">
                <a:latin typeface="Calibri" panose="020F0502020204030204" pitchFamily="34" charset="0"/>
                <a:ea typeface="Times New Roman" panose="02020603050405020304" pitchFamily="18" charset="0"/>
                <a:cs typeface="Calibri" panose="020F0502020204030204" pitchFamily="34" charset="0"/>
              </a:rPr>
              <a:t>intrínseco</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421989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523618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Box 10">
            <a:extLst>
              <a:ext uri="{FF2B5EF4-FFF2-40B4-BE49-F238E27FC236}">
                <a16:creationId xmlns:a16="http://schemas.microsoft.com/office/drawing/2014/main" id="{5D82F7E5-21B5-D768-4666-E1614B36DCE5}"/>
              </a:ext>
            </a:extLst>
          </p:cNvPr>
          <p:cNvSpPr txBox="1"/>
          <p:nvPr/>
        </p:nvSpPr>
        <p:spPr>
          <a:xfrm>
            <a:off x="3667344" y="625247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13" name="Picture 12">
            <a:extLst>
              <a:ext uri="{FF2B5EF4-FFF2-40B4-BE49-F238E27FC236}">
                <a16:creationId xmlns:a16="http://schemas.microsoft.com/office/drawing/2014/main" id="{3C6330E8-34D2-4ADA-057F-02CC9683FDB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127309"/>
          </a:xfrm>
          <a:prstGeom prst="rect">
            <a:avLst/>
          </a:prstGeom>
        </p:spPr>
      </p:pic>
      <p:grpSp>
        <p:nvGrpSpPr>
          <p:cNvPr id="15" name="Group 14">
            <a:extLst>
              <a:ext uri="{FF2B5EF4-FFF2-40B4-BE49-F238E27FC236}">
                <a16:creationId xmlns:a16="http://schemas.microsoft.com/office/drawing/2014/main" id="{C7C29B7E-ADCB-58B6-D43C-0CA20D78E1F1}"/>
              </a:ext>
            </a:extLst>
          </p:cNvPr>
          <p:cNvGrpSpPr/>
          <p:nvPr/>
        </p:nvGrpSpPr>
        <p:grpSpPr>
          <a:xfrm flipV="1">
            <a:off x="6351212" y="2442038"/>
            <a:ext cx="1389318" cy="1309652"/>
            <a:chOff x="-1915504" y="2196046"/>
            <a:chExt cx="1389318" cy="1309652"/>
          </a:xfrm>
        </p:grpSpPr>
        <p:sp>
          <p:nvSpPr>
            <p:cNvPr id="16" name="Freeform 15">
              <a:extLst>
                <a:ext uri="{FF2B5EF4-FFF2-40B4-BE49-F238E27FC236}">
                  <a16:creationId xmlns:a16="http://schemas.microsoft.com/office/drawing/2014/main" id="{DFF35684-2CAA-FDCB-7FFB-9402A45233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29071BE5-41A0-989E-E676-AF5E090A8C29}"/>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0C47BC7-0795-832D-CE2A-72798988DB24}"/>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2AEC8AA-20C2-BAEF-80CD-08026751F4C8}"/>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D2F99B6-473E-D8C7-55CE-5DA90F4DD5E6}"/>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102C3EF-830F-8A4E-5860-84E6CE0D2302}"/>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2" name="Text Placeholder 17">
            <a:extLst>
              <a:ext uri="{FF2B5EF4-FFF2-40B4-BE49-F238E27FC236}">
                <a16:creationId xmlns:a16="http://schemas.microsoft.com/office/drawing/2014/main" id="{01F58CCF-869B-FFEC-BA5C-11579FB9E378}"/>
              </a:ext>
            </a:extLst>
          </p:cNvPr>
          <p:cNvSpPr>
            <a:spLocks noGrp="1"/>
          </p:cNvSpPr>
          <p:nvPr/>
        </p:nvSpPr>
        <p:spPr>
          <a:xfrm>
            <a:off x="968744" y="8220931"/>
            <a:ext cx="6143488" cy="1764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Markets in Crypto Assets (MiCAR)</a:t>
            </a:r>
          </a:p>
          <a:p>
            <a:pPr algn="just"/>
            <a:r>
              <a:rPr lang="en-US">
                <a:effectLst/>
                <a:latin typeface="Calibri" panose="020F0502020204030204" pitchFamily="34" charset="0"/>
                <a:ea typeface="Times New Roman" panose="02020603050405020304" pitchFamily="18" charset="0"/>
              </a:rPr>
              <a:t>To understand crypto assets, it is important to establish some definitions and content boundaries. For this purpose, we use the existing legal texts from the European area as a basis. The law is set to create parameters for how each of the European Union's member nations regulates crypto. It is expected to create a common licensing regime, enabling companies operating in one member nation to launch in the others, as well as define rules for issues such as stablecoin issuance. The MiCAR’s definition of crypto assets is not compatible with the term used in the German Banking Act (KWG), thus changes are also expected to the German market.</a:t>
            </a:r>
          </a:p>
        </p:txBody>
      </p:sp>
    </p:spTree>
    <p:extLst>
      <p:ext uri="{BB962C8B-B14F-4D97-AF65-F5344CB8AC3E}">
        <p14:creationId xmlns:p14="http://schemas.microsoft.com/office/powerpoint/2010/main" val="512609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0" y="3449072"/>
            <a:ext cx="7559675" cy="14045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ea typeface="Times New Roman" panose="02020603050405020304" pitchFamily="18" charset="0"/>
              </a:rPr>
              <a:t>O </a:t>
            </a:r>
            <a:r>
              <a:rPr lang="en-US" dirty="0" err="1">
                <a:ea typeface="Times New Roman" panose="02020603050405020304" pitchFamily="18" charset="0"/>
              </a:rPr>
              <a:t>MiCAR</a:t>
            </a:r>
            <a:r>
              <a:rPr lang="en-US" dirty="0">
                <a:ea typeface="Times New Roman" panose="02020603050405020304" pitchFamily="18" charset="0"/>
              </a:rPr>
              <a:t> </a:t>
            </a:r>
            <a:r>
              <a:rPr lang="en-US" dirty="0" err="1">
                <a:ea typeface="Times New Roman" panose="02020603050405020304" pitchFamily="18" charset="0"/>
              </a:rPr>
              <a:t>contém</a:t>
            </a:r>
            <a:r>
              <a:rPr lang="en-US" dirty="0">
                <a:ea typeface="Times New Roman" panose="02020603050405020304" pitchFamily="18" charset="0"/>
              </a:rPr>
              <a:t> as </a:t>
            </a:r>
            <a:r>
              <a:rPr lang="en-US" dirty="0" err="1">
                <a:ea typeface="Times New Roman" panose="02020603050405020304" pitchFamily="18" charset="0"/>
              </a:rPr>
              <a:t>três</a:t>
            </a:r>
            <a:r>
              <a:rPr lang="en-US" dirty="0">
                <a:ea typeface="Times New Roman" panose="02020603050405020304" pitchFamily="18" charset="0"/>
              </a:rPr>
              <a:t> </a:t>
            </a:r>
            <a:r>
              <a:rPr lang="en-US" dirty="0" err="1">
                <a:ea typeface="Times New Roman" panose="02020603050405020304" pitchFamily="18" charset="0"/>
              </a:rPr>
              <a:t>seções</a:t>
            </a:r>
            <a:r>
              <a:rPr lang="en-US" dirty="0">
                <a:ea typeface="Times New Roman" panose="02020603050405020304" pitchFamily="18" charset="0"/>
              </a:rPr>
              <a:t> a </a:t>
            </a:r>
            <a:r>
              <a:rPr lang="en-US" dirty="0" err="1">
                <a:ea typeface="Times New Roman" panose="02020603050405020304" pitchFamily="18" charset="0"/>
              </a:rPr>
              <a:t>seguir</a:t>
            </a:r>
            <a:r>
              <a:rPr lang="en-US" dirty="0">
                <a:ea typeface="Times New Roman" panose="02020603050405020304" pitchFamily="18" charset="0"/>
              </a:rPr>
              <a:t>:</a:t>
            </a:r>
            <a:endParaRPr lang="x-none" dirty="0">
              <a:effectLst/>
              <a:latin typeface="Times New Roman" panose="02020603050405020304" pitchFamily="18" charset="0"/>
              <a:ea typeface="Times New Roman" panose="02020603050405020304" pitchFamily="18" charset="0"/>
            </a:endParaRP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4237654"/>
            <a:ext cx="6051578" cy="418163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ea typeface="Times New Roman" panose="02020603050405020304" pitchFamily="18" charset="0"/>
              </a:rPr>
              <a:t>O </a:t>
            </a:r>
            <a:r>
              <a:rPr lang="en-US" dirty="0" err="1">
                <a:solidFill>
                  <a:srgbClr val="000000"/>
                </a:solidFill>
                <a:ea typeface="Times New Roman" panose="02020603050405020304" pitchFamily="18" charset="0"/>
              </a:rPr>
              <a:t>MiCAR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foi</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criado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introduzir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regulamentos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sobre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licenciamento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supervisão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provedores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criptoativos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seus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emissores</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foco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emissores</a:t>
            </a:r>
            <a:r>
              <a:rPr lang="en-US" dirty="0">
                <a:solidFill>
                  <a:srgbClr val="000000"/>
                </a:solidFill>
                <a:ea typeface="Times New Roman" panose="02020603050405020304" pitchFamily="18" charset="0"/>
              </a:rPr>
              <a:t> de tokens </a:t>
            </a:r>
            <a:r>
              <a:rPr lang="en-US" dirty="0" err="1">
                <a:solidFill>
                  <a:srgbClr val="000000"/>
                </a:solidFill>
                <a:ea typeface="Times New Roman" panose="02020603050405020304" pitchFamily="18" charset="0"/>
              </a:rPr>
              <a:t>referenciados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ativos</a:t>
            </a:r>
            <a:r>
              <a:rPr lang="en-US" dirty="0">
                <a:solidFill>
                  <a:srgbClr val="000000"/>
                </a:solidFill>
                <a:ea typeface="Times New Roman" panose="02020603050405020304" pitchFamily="18" charset="0"/>
              </a:rPr>
              <a:t> e tokens de </a:t>
            </a:r>
            <a:r>
              <a:rPr lang="en-US" dirty="0" err="1">
                <a:solidFill>
                  <a:srgbClr val="000000"/>
                </a:solidFill>
                <a:ea typeface="Times New Roman" panose="02020603050405020304" pitchFamily="18" charset="0"/>
              </a:rPr>
              <a:t>dinheiro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eletrónico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Assim</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partir</a:t>
            </a:r>
            <a:r>
              <a:rPr lang="en-US" dirty="0">
                <a:solidFill>
                  <a:srgbClr val="000000"/>
                </a:solidFill>
                <a:ea typeface="Times New Roman" panose="02020603050405020304" pitchFamily="18" charset="0"/>
              </a:rPr>
              <a:t> de 2024, </a:t>
            </a:r>
            <a:r>
              <a:rPr lang="en-US" dirty="0" err="1">
                <a:solidFill>
                  <a:srgbClr val="000000"/>
                </a:solidFill>
                <a:ea typeface="Times New Roman" panose="02020603050405020304" pitchFamily="18" charset="0"/>
              </a:rPr>
              <a:t>apenas</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pessoas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jurídicas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estabelecidas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UE 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tenham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recebido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correspondente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autorização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autoridade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competente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prestar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serviços</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componente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importante</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MiCAR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portanto</a:t>
            </a:r>
            <a:r>
              <a:rPr lang="en-US" dirty="0">
                <a:solidFill>
                  <a:srgbClr val="000000"/>
                </a:solidFill>
                <a:ea typeface="Times New Roman" panose="02020603050405020304" pitchFamily="18" charset="0"/>
              </a:rPr>
              <a:t>, o regime de </a:t>
            </a:r>
            <a:r>
              <a:rPr lang="en-US" dirty="0" err="1">
                <a:solidFill>
                  <a:srgbClr val="000000"/>
                </a:solidFill>
                <a:ea typeface="Times New Roman" panose="02020603050405020304" pitchFamily="18" charset="0"/>
              </a:rPr>
              <a:t>licenciamento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estabelecido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ele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pelas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respectivas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autoridades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competentes</a:t>
            </a:r>
            <a:r>
              <a:rPr lang="en-US" dirty="0">
                <a:solidFill>
                  <a:srgbClr val="000000"/>
                </a:solidFill>
                <a:ea typeface="Times New Roman" panose="02020603050405020304" pitchFamily="18" charset="0"/>
              </a:rPr>
              <a:t>.</a:t>
            </a:r>
          </a:p>
          <a:p>
            <a:endParaRPr lang="x-none" dirty="0">
              <a:effectLst/>
              <a:ea typeface="Times New Roman" panose="02020603050405020304" pitchFamily="18" charset="0"/>
            </a:endParaRPr>
          </a:p>
          <a:p>
            <a:r>
              <a:rPr lang="en-US" dirty="0">
                <a:solidFill>
                  <a:srgbClr val="262626"/>
                </a:solidFill>
                <a:ea typeface="Times New Roman" panose="02020603050405020304" pitchFamily="18" charset="0"/>
              </a:rPr>
              <a:t>De </a:t>
            </a:r>
            <a:r>
              <a:rPr lang="en-US" dirty="0" err="1">
                <a:solidFill>
                  <a:srgbClr val="262626"/>
                </a:solidFill>
                <a:ea typeface="Times New Roman" panose="02020603050405020304" pitchFamily="18" charset="0"/>
              </a:rPr>
              <a:t>acordo</a:t>
            </a:r>
            <a:r>
              <a:rPr lang="en-US" dirty="0">
                <a:solidFill>
                  <a:srgbClr val="262626"/>
                </a:solidFill>
                <a:ea typeface="Times New Roman" panose="02020603050405020304" pitchFamily="18" charset="0"/>
              </a:rPr>
              <a:t> com o </a:t>
            </a:r>
            <a:r>
              <a:rPr lang="en-US" dirty="0" err="1">
                <a:solidFill>
                  <a:srgbClr val="262626"/>
                </a:solidFill>
                <a:ea typeface="Times New Roman" panose="02020603050405020304" pitchFamily="18" charset="0"/>
              </a:rPr>
              <a:t>acordo</a:t>
            </a:r>
            <a:r>
              <a:rPr lang="en-US" dirty="0">
                <a:solidFill>
                  <a:srgbClr val="262626"/>
                </a:solidFill>
                <a:ea typeface="Times New Roman" panose="02020603050405020304" pitchFamily="18" charset="0"/>
              </a:rPr>
              <a:t> final, </a:t>
            </a:r>
            <a:r>
              <a:rPr lang="en-US" dirty="0" err="1">
                <a:solidFill>
                  <a:srgbClr val="262626"/>
                </a:solidFill>
                <a:ea typeface="Times New Roman" panose="02020603050405020304" pitchFamily="18" charset="0"/>
              </a:rPr>
              <a:t>qualquer</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provedor</a:t>
            </a:r>
            <a:r>
              <a:rPr lang="en-US" dirty="0">
                <a:solidFill>
                  <a:srgbClr val="262626"/>
                </a:solidFill>
                <a:ea typeface="Times New Roman" panose="02020603050405020304" pitchFamily="18" charset="0"/>
              </a:rPr>
              <a:t> de </a:t>
            </a:r>
            <a:r>
              <a:rPr lang="en-US" dirty="0" err="1">
                <a:solidFill>
                  <a:srgbClr val="262626"/>
                </a:solidFill>
                <a:ea typeface="Times New Roman" panose="02020603050405020304" pitchFamily="18" charset="0"/>
              </a:rPr>
              <a:t>serviços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criptográficos</a:t>
            </a:r>
            <a:r>
              <a:rPr lang="en-US" dirty="0">
                <a:solidFill>
                  <a:srgbClr val="262626"/>
                </a:solidFill>
                <a:ea typeface="Times New Roman" panose="02020603050405020304" pitchFamily="18" charset="0"/>
              </a:rPr>
              <a:t> com </a:t>
            </a:r>
            <a:r>
              <a:rPr lang="en-US" dirty="0" err="1">
                <a:solidFill>
                  <a:srgbClr val="262626"/>
                </a:solidFill>
                <a:ea typeface="Times New Roman" panose="02020603050405020304" pitchFamily="18" charset="0"/>
              </a:rPr>
              <a:t>mais</a:t>
            </a:r>
            <a:r>
              <a:rPr lang="en-US" dirty="0">
                <a:solidFill>
                  <a:srgbClr val="262626"/>
                </a:solidFill>
                <a:ea typeface="Times New Roman" panose="02020603050405020304" pitchFamily="18" charset="0"/>
              </a:rPr>
              <a:t> de 15 </a:t>
            </a:r>
            <a:r>
              <a:rPr lang="en-US" dirty="0" err="1">
                <a:solidFill>
                  <a:srgbClr val="262626"/>
                </a:solidFill>
                <a:ea typeface="Times New Roman" panose="02020603050405020304" pitchFamily="18" charset="0"/>
              </a:rPr>
              <a:t>milhões</a:t>
            </a:r>
            <a:r>
              <a:rPr lang="en-US" dirty="0">
                <a:solidFill>
                  <a:srgbClr val="262626"/>
                </a:solidFill>
                <a:ea typeface="Times New Roman" panose="02020603050405020304" pitchFamily="18" charset="0"/>
              </a:rPr>
              <a:t> de </a:t>
            </a:r>
            <a:r>
              <a:rPr lang="en-US" dirty="0" err="1">
                <a:solidFill>
                  <a:srgbClr val="262626"/>
                </a:solidFill>
                <a:ea typeface="Times New Roman" panose="02020603050405020304" pitchFamily="18" charset="0"/>
              </a:rPr>
              <a:t>usuários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ativos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estaria</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sujeito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à</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supervisão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em</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nível</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europeu</a:t>
            </a:r>
            <a:r>
              <a:rPr lang="en-US" dirty="0">
                <a:solidFill>
                  <a:srgbClr val="262626"/>
                </a:solidFill>
                <a:ea typeface="Times New Roman" panose="02020603050405020304" pitchFamily="18" charset="0"/>
              </a:rPr>
              <a:t> a </a:t>
            </a:r>
            <a:r>
              <a:rPr lang="en-US" dirty="0" err="1">
                <a:solidFill>
                  <a:srgbClr val="262626"/>
                </a:solidFill>
                <a:ea typeface="Times New Roman" panose="02020603050405020304" pitchFamily="18" charset="0"/>
              </a:rPr>
              <a:t>partir</a:t>
            </a:r>
            <a:r>
              <a:rPr lang="en-US" dirty="0">
                <a:solidFill>
                  <a:srgbClr val="262626"/>
                </a:solidFill>
                <a:ea typeface="Times New Roman" panose="02020603050405020304" pitchFamily="18" charset="0"/>
              </a:rPr>
              <a:t> de 2022, </a:t>
            </a:r>
            <a:r>
              <a:rPr lang="en-US" dirty="0" err="1">
                <a:solidFill>
                  <a:srgbClr val="262626"/>
                </a:solidFill>
                <a:ea typeface="Times New Roman" panose="02020603050405020304" pitchFamily="18" charset="0"/>
              </a:rPr>
              <a:t>quando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entrar</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em</a:t>
            </a:r>
            <a:r>
              <a:rPr lang="en-US" dirty="0">
                <a:solidFill>
                  <a:srgbClr val="262626"/>
                </a:solidFill>
                <a:ea typeface="Times New Roman" panose="02020603050405020304" pitchFamily="18" charset="0"/>
              </a:rPr>
              <a:t> vigor. </a:t>
            </a:r>
            <a:r>
              <a:rPr lang="en-US" dirty="0" err="1">
                <a:solidFill>
                  <a:srgbClr val="262626"/>
                </a:solidFill>
                <a:ea typeface="Times New Roman" panose="02020603050405020304" pitchFamily="18" charset="0"/>
              </a:rPr>
              <a:t>Após</a:t>
            </a:r>
            <a:r>
              <a:rPr lang="en-US" dirty="0">
                <a:solidFill>
                  <a:srgbClr val="262626"/>
                </a:solidFill>
                <a:ea typeface="Times New Roman" panose="02020603050405020304" pitchFamily="18" charset="0"/>
              </a:rPr>
              <a:t> um </a:t>
            </a:r>
            <a:r>
              <a:rPr lang="en-US" dirty="0" err="1">
                <a:solidFill>
                  <a:srgbClr val="262626"/>
                </a:solidFill>
                <a:ea typeface="Times New Roman" panose="02020603050405020304" pitchFamily="18" charset="0"/>
              </a:rPr>
              <a:t>período</a:t>
            </a:r>
            <a:r>
              <a:rPr lang="en-US" dirty="0">
                <a:solidFill>
                  <a:srgbClr val="262626"/>
                </a:solidFill>
                <a:ea typeface="Times New Roman" panose="02020603050405020304" pitchFamily="18" charset="0"/>
              </a:rPr>
              <a:t> de </a:t>
            </a:r>
            <a:r>
              <a:rPr lang="en-US" dirty="0" err="1">
                <a:solidFill>
                  <a:srgbClr val="262626"/>
                </a:solidFill>
                <a:ea typeface="Times New Roman" panose="02020603050405020304" pitchFamily="18" charset="0"/>
              </a:rPr>
              <a:t>transição</a:t>
            </a:r>
            <a:r>
              <a:rPr lang="en-US" dirty="0">
                <a:solidFill>
                  <a:srgbClr val="262626"/>
                </a:solidFill>
                <a:ea typeface="Times New Roman" panose="02020603050405020304" pitchFamily="18" charset="0"/>
              </a:rPr>
              <a:t> de 18 </a:t>
            </a:r>
            <a:r>
              <a:rPr lang="en-US" dirty="0" err="1">
                <a:solidFill>
                  <a:srgbClr val="262626"/>
                </a:solidFill>
                <a:ea typeface="Times New Roman" panose="02020603050405020304" pitchFamily="18" charset="0"/>
              </a:rPr>
              <a:t>meses</a:t>
            </a:r>
            <a:r>
              <a:rPr lang="en-US" dirty="0">
                <a:solidFill>
                  <a:srgbClr val="262626"/>
                </a:solidFill>
                <a:ea typeface="Times New Roman" panose="02020603050405020304" pitchFamily="18" charset="0"/>
              </a:rPr>
              <a:t>, o </a:t>
            </a:r>
            <a:r>
              <a:rPr lang="en-US" dirty="0" err="1">
                <a:solidFill>
                  <a:srgbClr val="262626"/>
                </a:solidFill>
                <a:ea typeface="Times New Roman" panose="02020603050405020304" pitchFamily="18" charset="0"/>
              </a:rPr>
              <a:t>MiCAR</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tornar</a:t>
            </a:r>
            <a:r>
              <a:rPr lang="en-US" dirty="0">
                <a:solidFill>
                  <a:srgbClr val="262626"/>
                </a:solidFill>
                <a:ea typeface="Times New Roman" panose="02020603050405020304" pitchFamily="18" charset="0"/>
              </a:rPr>
              <a:t>-se-</a:t>
            </a:r>
            <a:r>
              <a:rPr lang="en-US" dirty="0" err="1">
                <a:solidFill>
                  <a:srgbClr val="262626"/>
                </a:solidFill>
                <a:ea typeface="Times New Roman" panose="02020603050405020304" pitchFamily="18" charset="0"/>
              </a:rPr>
              <a:t>á</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diretamente</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aplicável</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em</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todos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estados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membros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Assim</a:t>
            </a:r>
            <a:r>
              <a:rPr lang="en-US" dirty="0">
                <a:solidFill>
                  <a:srgbClr val="262626"/>
                </a:solidFill>
                <a:ea typeface="Times New Roman" panose="02020603050405020304" pitchFamily="18" charset="0"/>
              </a:rPr>
              <a:t>, um </a:t>
            </a:r>
            <a:r>
              <a:rPr lang="en-US" dirty="0" err="1">
                <a:solidFill>
                  <a:srgbClr val="262626"/>
                </a:solidFill>
                <a:ea typeface="Times New Roman" panose="02020603050405020304" pitchFamily="18" charset="0"/>
              </a:rPr>
              <a:t>conjunto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harmonizado</a:t>
            </a:r>
            <a:r>
              <a:rPr lang="en-US" dirty="0">
                <a:solidFill>
                  <a:srgbClr val="262626"/>
                </a:solidFill>
                <a:ea typeface="Times New Roman" panose="02020603050405020304" pitchFamily="18" charset="0"/>
              </a:rPr>
              <a:t> de </a:t>
            </a:r>
            <a:r>
              <a:rPr lang="en-US" dirty="0" err="1">
                <a:solidFill>
                  <a:srgbClr val="262626"/>
                </a:solidFill>
                <a:ea typeface="Times New Roman" panose="02020603050405020304" pitchFamily="18" charset="0"/>
              </a:rPr>
              <a:t>regras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para</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criptoativos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na</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União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Europeia</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pode</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ser</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esperado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em</a:t>
            </a:r>
            <a:r>
              <a:rPr lang="en-US" dirty="0">
                <a:solidFill>
                  <a:srgbClr val="262626"/>
                </a:solidFill>
                <a:ea typeface="Times New Roman" panose="02020603050405020304" pitchFamily="18" charset="0"/>
              </a:rPr>
              <a:t> 2024.</a:t>
            </a:r>
            <a:endParaRPr lang="en-US" dirty="0">
              <a:solidFill>
                <a:srgbClr val="000000"/>
              </a:solidFill>
            </a:endParaRPr>
          </a:p>
          <a:p>
            <a:endParaRPr lang="en-US" dirty="0">
              <a:solidFill>
                <a:srgbClr val="000000"/>
              </a:solidFill>
              <a:effectLst/>
              <a:latin typeface="Calibri" panose="020F0502020204030204" pitchFamily="34" charset="0"/>
            </a:endParaRP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27440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798933" y="22804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215402" y="1272222"/>
            <a:ext cx="3222012" cy="28443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t>O </a:t>
            </a:r>
            <a:r>
              <a:rPr lang="en-US" dirty="0" err="1"/>
              <a:t>procedimento</a:t>
            </a:r>
            <a:r>
              <a:rPr lang="en-US" dirty="0"/>
              <a:t> de </a:t>
            </a:r>
            <a:r>
              <a:rPr lang="en-US" dirty="0" err="1"/>
              <a:t>autorização</a:t>
            </a:r>
            <a:r>
              <a:rPr lang="en-US" dirty="0"/>
              <a:t> </a:t>
            </a:r>
            <a:r>
              <a:rPr lang="en-US" dirty="0" err="1"/>
              <a:t>para</a:t>
            </a:r>
            <a:r>
              <a:rPr lang="en-US" dirty="0"/>
              <a:t> </a:t>
            </a:r>
            <a:r>
              <a:rPr lang="en-US" dirty="0" err="1"/>
              <a:t>emissores</a:t>
            </a:r>
            <a:r>
              <a:rPr lang="en-US" dirty="0"/>
              <a:t> de </a:t>
            </a:r>
            <a:r>
              <a:rPr lang="en-US" dirty="0" err="1"/>
              <a:t>criptoativos</a:t>
            </a:r>
            <a:r>
              <a:rPr lang="en-US" dirty="0"/>
              <a:t> e as </a:t>
            </a:r>
            <a:r>
              <a:rPr lang="en-US" dirty="0" err="1"/>
              <a:t>obrigações</a:t>
            </a:r>
            <a:r>
              <a:rPr lang="en-US" dirty="0"/>
              <a:t> </a:t>
            </a:r>
            <a:r>
              <a:rPr lang="en-US" dirty="0" err="1"/>
              <a:t>correspondentes</a:t>
            </a:r>
            <a:r>
              <a:rPr lang="en-US" dirty="0"/>
              <a:t> </a:t>
            </a:r>
            <a:r>
              <a:rPr lang="en-US" dirty="0" err="1"/>
              <a:t>para</a:t>
            </a:r>
            <a:r>
              <a:rPr lang="en-US" dirty="0"/>
              <a:t> </a:t>
            </a:r>
            <a:r>
              <a:rPr lang="en-US" dirty="0" err="1"/>
              <a:t>os</a:t>
            </a:r>
            <a:r>
              <a:rPr lang="en-US" dirty="0"/>
              <a:t> </a:t>
            </a:r>
            <a:r>
              <a:rPr lang="en-US" dirty="0" err="1"/>
              <a:t>tipos</a:t>
            </a:r>
            <a:r>
              <a:rPr lang="en-US" dirty="0"/>
              <a:t> de token </a:t>
            </a:r>
            <a:r>
              <a:rPr lang="en-US" dirty="0" err="1"/>
              <a:t>cobertos</a:t>
            </a:r>
            <a:r>
              <a:rPr lang="en-US" dirty="0"/>
              <a:t> </a:t>
            </a:r>
            <a:r>
              <a:rPr lang="en-US" dirty="0" err="1"/>
              <a:t>pelo</a:t>
            </a:r>
            <a:r>
              <a:rPr lang="en-US" dirty="0"/>
              <a:t> </a:t>
            </a:r>
            <a:r>
              <a:rPr lang="en-US" dirty="0" err="1"/>
              <a:t>regulamento</a:t>
            </a:r>
            <a:r>
              <a:rPr lang="en-US" dirty="0"/>
              <a:t> (tokens </a:t>
            </a:r>
            <a:r>
              <a:rPr lang="en-US" dirty="0" err="1"/>
              <a:t>referenciados</a:t>
            </a:r>
            <a:r>
              <a:rPr lang="en-US" dirty="0"/>
              <a:t> a </a:t>
            </a:r>
            <a:r>
              <a:rPr lang="en-US" dirty="0" err="1"/>
              <a:t>ativos</a:t>
            </a:r>
            <a:r>
              <a:rPr lang="en-US" dirty="0"/>
              <a:t>, tokens de </a:t>
            </a:r>
            <a:r>
              <a:rPr lang="en-US" dirty="0" err="1"/>
              <a:t>moeda</a:t>
            </a:r>
            <a:r>
              <a:rPr lang="en-US" dirty="0"/>
              <a:t> </a:t>
            </a:r>
            <a:r>
              <a:rPr lang="en-US" dirty="0" err="1"/>
              <a:t>eletrônica</a:t>
            </a:r>
            <a:r>
              <a:rPr lang="en-US" dirty="0"/>
              <a:t> e, </a:t>
            </a:r>
            <a:r>
              <a:rPr lang="en-US" dirty="0" err="1"/>
              <a:t>como</a:t>
            </a:r>
            <a:r>
              <a:rPr lang="en-US" dirty="0"/>
              <a:t> </a:t>
            </a:r>
            <a:r>
              <a:rPr lang="en-US" dirty="0" err="1"/>
              <a:t>uma</a:t>
            </a:r>
            <a:r>
              <a:rPr lang="en-US" dirty="0"/>
              <a:t> </a:t>
            </a:r>
            <a:r>
              <a:rPr lang="en-US" dirty="0" err="1"/>
              <a:t>disposição</a:t>
            </a:r>
            <a:r>
              <a:rPr lang="en-US" dirty="0"/>
              <a:t> </a:t>
            </a:r>
            <a:r>
              <a:rPr lang="en-US" dirty="0" err="1"/>
              <a:t>abrangente</a:t>
            </a:r>
            <a:r>
              <a:rPr lang="en-US" dirty="0"/>
              <a:t>, </a:t>
            </a:r>
            <a:r>
              <a:rPr lang="en-US" dirty="0" err="1"/>
              <a:t>criptoativos</a:t>
            </a:r>
            <a:r>
              <a:rPr lang="en-US" dirty="0"/>
              <a:t>).</a:t>
            </a:r>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17846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617151" y="119019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pic>
        <p:nvPicPr>
          <p:cNvPr id="25" name="Picture 24">
            <a:extLst>
              <a:ext uri="{FF2B5EF4-FFF2-40B4-BE49-F238E27FC236}">
                <a16:creationId xmlns:a16="http://schemas.microsoft.com/office/drawing/2014/main" id="{4AA8C6D4-859E-6335-ABE5-17AB6451B1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0630" y="4242118"/>
            <a:ext cx="3568659" cy="6448997"/>
          </a:xfrm>
          <a:prstGeom prst="rect">
            <a:avLst/>
          </a:prstGeom>
        </p:spPr>
      </p:pic>
      <p:grpSp>
        <p:nvGrpSpPr>
          <p:cNvPr id="26" name="Group 25">
            <a:extLst>
              <a:ext uri="{FF2B5EF4-FFF2-40B4-BE49-F238E27FC236}">
                <a16:creationId xmlns:a16="http://schemas.microsoft.com/office/drawing/2014/main" id="{7CB3B3B8-757F-4E83-7A3C-720662775BD3}"/>
              </a:ext>
            </a:extLst>
          </p:cNvPr>
          <p:cNvGrpSpPr/>
          <p:nvPr/>
        </p:nvGrpSpPr>
        <p:grpSpPr>
          <a:xfrm flipH="1">
            <a:off x="5489020" y="8874735"/>
            <a:ext cx="2253741" cy="1958628"/>
            <a:chOff x="-220413" y="5470274"/>
            <a:chExt cx="2590078" cy="2250924"/>
          </a:xfrm>
        </p:grpSpPr>
        <p:sp>
          <p:nvSpPr>
            <p:cNvPr id="27" name="Freeform 26">
              <a:extLst>
                <a:ext uri="{FF2B5EF4-FFF2-40B4-BE49-F238E27FC236}">
                  <a16:creationId xmlns:a16="http://schemas.microsoft.com/office/drawing/2014/main" id="{343C9432-869F-975E-C054-A9840D5F378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34CF83A3-8C5A-8AAC-8251-10F4CB9A53D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F7D0B06-A0EE-C6B3-AAE1-0822FA36FF0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0D7CEE9-FD5F-4F5E-6297-56FEAC853B99}"/>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6CF2D19B-8BAF-2A0F-B23F-AEA3922ADE2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47C03332-BA73-D2CE-61EF-3D4BD8F87F1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6B426CB7-9C51-4219-AFA7-C30072D6CCB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68B55FC2-A908-54B8-86C0-B1F1F578FAB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D2C621E-804D-6287-D27A-8163E7D825D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B292D64-50AE-3122-A205-0C38645FD38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42A26C63-B65B-D381-00D2-9F757369DE63}"/>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3B1EF605-381C-9F1B-E5C0-CF6533BAEC37}"/>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ED20EE1-9FF2-05E5-022D-999C0DA1D874}"/>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5D728CD-465C-A16D-0E16-BC7F3309D4E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0D0B98F-C200-1659-AE2C-AD091085FF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A08133D-B5AA-452F-07A8-7678677480A9}"/>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CF68B8F5-C31A-6F91-B855-B2EE7909A97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AE302DC3-8BDA-1C42-8B24-9F970C35E05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66" name="Group 65">
            <a:extLst>
              <a:ext uri="{FF2B5EF4-FFF2-40B4-BE49-F238E27FC236}">
                <a16:creationId xmlns:a16="http://schemas.microsoft.com/office/drawing/2014/main" id="{CDA2F3AC-37F5-B777-F4A9-8C2C8F752580}"/>
              </a:ext>
            </a:extLst>
          </p:cNvPr>
          <p:cNvGrpSpPr/>
          <p:nvPr/>
        </p:nvGrpSpPr>
        <p:grpSpPr>
          <a:xfrm flipH="1">
            <a:off x="-172078" y="8243904"/>
            <a:ext cx="1380420" cy="1309652"/>
            <a:chOff x="6346354" y="435340"/>
            <a:chExt cx="1380420" cy="1309652"/>
          </a:xfrm>
        </p:grpSpPr>
        <p:sp>
          <p:nvSpPr>
            <p:cNvPr id="67" name="Freeform 66">
              <a:extLst>
                <a:ext uri="{FF2B5EF4-FFF2-40B4-BE49-F238E27FC236}">
                  <a16:creationId xmlns:a16="http://schemas.microsoft.com/office/drawing/2014/main" id="{B81970C9-1179-BF25-4828-1024B1A20C8C}"/>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8" name="Freeform 67">
              <a:extLst>
                <a:ext uri="{FF2B5EF4-FFF2-40B4-BE49-F238E27FC236}">
                  <a16:creationId xmlns:a16="http://schemas.microsoft.com/office/drawing/2014/main" id="{20ABE6A6-76D4-E339-B0D9-2787256F10FD}"/>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FBB37FE-7524-5FE6-6592-2E4F000BD7E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5498A7B5-2CAD-BE50-922B-63E3064CE096}"/>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D1660CE-4B57-8C22-E117-6D006DD9D197}"/>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527FE8-7A03-55E3-F9DC-60F61E8FB520}"/>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 name="Text Placeholder 17">
            <a:extLst>
              <a:ext uri="{FF2B5EF4-FFF2-40B4-BE49-F238E27FC236}">
                <a16:creationId xmlns:a16="http://schemas.microsoft.com/office/drawing/2014/main" id="{A106049A-DD4B-593B-DBA9-0FCAAF5AA533}"/>
              </a:ext>
            </a:extLst>
          </p:cNvPr>
          <p:cNvSpPr txBox="1">
            <a:spLocks/>
          </p:cNvSpPr>
          <p:nvPr/>
        </p:nvSpPr>
        <p:spPr>
          <a:xfrm>
            <a:off x="3399701" y="2631643"/>
            <a:ext cx="2060196" cy="276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dirty="0">
                <a:ea typeface="Times New Roman" panose="02020603050405020304" pitchFamily="18" charset="0"/>
              </a:rPr>
              <a:t>O </a:t>
            </a:r>
            <a:r>
              <a:rPr lang="en-US" dirty="0" err="1">
                <a:ea typeface="Times New Roman" panose="02020603050405020304" pitchFamily="18" charset="0"/>
              </a:rPr>
              <a:t>procedimento</a:t>
            </a:r>
            <a:r>
              <a:rPr lang="en-US" dirty="0">
                <a:ea typeface="Times New Roman" panose="02020603050405020304" pitchFamily="18" charset="0"/>
              </a:rPr>
              <a:t> de </a:t>
            </a:r>
            <a:r>
              <a:rPr lang="en-US" dirty="0" err="1">
                <a:ea typeface="Times New Roman" panose="02020603050405020304" pitchFamily="18" charset="0"/>
              </a:rPr>
              <a:t>autorização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provedores</a:t>
            </a:r>
            <a:r>
              <a:rPr lang="en-US" dirty="0">
                <a:ea typeface="Times New Roman" panose="02020603050405020304" pitchFamily="18" charset="0"/>
              </a:rPr>
              <a:t> de </a:t>
            </a:r>
            <a:r>
              <a:rPr lang="en-US" dirty="0" err="1">
                <a:ea typeface="Times New Roman" panose="02020603050405020304" pitchFamily="18" charset="0"/>
              </a:rPr>
              <a:t>serviços</a:t>
            </a:r>
            <a:r>
              <a:rPr lang="en-US" dirty="0">
                <a:ea typeface="Times New Roman" panose="02020603050405020304" pitchFamily="18" charset="0"/>
              </a:rPr>
              <a:t> de </a:t>
            </a:r>
            <a:r>
              <a:rPr lang="en-US" dirty="0" err="1">
                <a:ea typeface="Times New Roman" panose="02020603050405020304" pitchFamily="18" charset="0"/>
              </a:rPr>
              <a:t>criptoativos</a:t>
            </a:r>
            <a:r>
              <a:rPr lang="en-US" dirty="0">
                <a:ea typeface="Times New Roman" panose="02020603050405020304" pitchFamily="18" charset="0"/>
              </a:rPr>
              <a:t>.</a:t>
            </a:r>
            <a:endParaRPr lang="x-none" dirty="0">
              <a:effectLst/>
              <a:latin typeface="Times New Roman" panose="02020603050405020304" pitchFamily="18" charset="0"/>
              <a:ea typeface="Times New Roman" panose="02020603050405020304" pitchFamily="18" charset="0"/>
            </a:endParaRPr>
          </a:p>
        </p:txBody>
      </p:sp>
      <p:sp>
        <p:nvSpPr>
          <p:cNvPr id="4" name="Text Placeholder 17">
            <a:extLst>
              <a:ext uri="{FF2B5EF4-FFF2-40B4-BE49-F238E27FC236}">
                <a16:creationId xmlns:a16="http://schemas.microsoft.com/office/drawing/2014/main" id="{33D04A49-3F96-E334-2C06-8D5BC990D365}"/>
              </a:ext>
            </a:extLst>
          </p:cNvPr>
          <p:cNvSpPr txBox="1">
            <a:spLocks/>
          </p:cNvSpPr>
          <p:nvPr/>
        </p:nvSpPr>
        <p:spPr>
          <a:xfrm>
            <a:off x="5175491" y="1548264"/>
            <a:ext cx="1953829" cy="2866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dirty="0">
                <a:ea typeface="Times New Roman" panose="02020603050405020304" pitchFamily="18" charset="0"/>
              </a:rPr>
              <a:t>As </a:t>
            </a:r>
            <a:r>
              <a:rPr lang="en-US" dirty="0" err="1">
                <a:ea typeface="Times New Roman" panose="02020603050405020304" pitchFamily="18" charset="0"/>
              </a:rPr>
              <a:t>autoridades</a:t>
            </a:r>
            <a:r>
              <a:rPr lang="en-US" dirty="0">
                <a:ea typeface="Times New Roman" panose="02020603050405020304" pitchFamily="18" charset="0"/>
              </a:rPr>
              <a:t> </a:t>
            </a:r>
            <a:r>
              <a:rPr lang="en-US" dirty="0" err="1">
                <a:ea typeface="Times New Roman" panose="02020603050405020304" pitchFamily="18" charset="0"/>
              </a:rPr>
              <a:t>competentes</a:t>
            </a:r>
            <a:r>
              <a:rPr lang="en-US" dirty="0">
                <a:ea typeface="Times New Roman" panose="02020603050405020304" pitchFamily="18" charset="0"/>
              </a:rPr>
              <a:t> e as </a:t>
            </a:r>
            <a:r>
              <a:rPr lang="en-US" dirty="0" err="1">
                <a:ea typeface="Times New Roman" panose="02020603050405020304" pitchFamily="18" charset="0"/>
              </a:rPr>
              <a:t>suas</a:t>
            </a:r>
            <a:r>
              <a:rPr lang="en-US" dirty="0">
                <a:ea typeface="Times New Roman" panose="02020603050405020304" pitchFamily="18" charset="0"/>
              </a:rPr>
              <a:t> </a:t>
            </a:r>
            <a:r>
              <a:rPr lang="en-US" dirty="0" err="1">
                <a:ea typeface="Times New Roman" panose="02020603050405020304" pitchFamily="18" charset="0"/>
              </a:rPr>
              <a:t>competências</a:t>
            </a:r>
            <a:r>
              <a:rPr lang="en-US" dirty="0">
                <a:ea typeface="Times New Roman" panose="02020603050405020304" pitchFamily="18" charset="0"/>
              </a:rPr>
              <a:t>.</a:t>
            </a:r>
            <a:endParaRPr lang="x-none"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14925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81D0469-841D-E628-1222-C1DEF9A235B2}"/>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71438" y="4862513"/>
            <a:ext cx="6505576" cy="3940175"/>
          </a:xfrm>
        </p:spPr>
      </p:pic>
      <p:sp>
        <p:nvSpPr>
          <p:cNvPr id="3" name="Text Placeholder 2">
            <a:extLst>
              <a:ext uri="{FF2B5EF4-FFF2-40B4-BE49-F238E27FC236}">
                <a16:creationId xmlns:a16="http://schemas.microsoft.com/office/drawing/2014/main" id="{41F34AE4-E942-24E7-88FD-2A65C9ED798F}"/>
              </a:ext>
            </a:extLst>
          </p:cNvPr>
          <p:cNvSpPr>
            <a:spLocks noGrp="1"/>
          </p:cNvSpPr>
          <p:nvPr>
            <p:ph type="body" sz="quarter" idx="14"/>
          </p:nvPr>
        </p:nvSpPr>
        <p:spPr>
          <a:xfrm rot="10800000">
            <a:off x="3149422" y="3836923"/>
            <a:ext cx="785328" cy="1056987"/>
          </a:xfrm>
        </p:spPr>
        <p:txBody>
          <a:bodyPr>
            <a:noAutofit/>
          </a:bodyPr>
          <a:lstStyle/>
          <a:p>
            <a:pPr marL="0" indent="0" algn="l" defTabSz="2073036" rtl="0" eaLnBrk="1" latinLnBrk="0" hangingPunct="1">
              <a:lnSpc>
                <a:spcPct val="100000"/>
              </a:lnSpc>
              <a:spcBef>
                <a:spcPts val="2267"/>
              </a:spcBef>
              <a:buFont typeface="Arial" panose="020B0604020202020204" pitchFamily="34" charset="0"/>
              <a:buNone/>
            </a:pPr>
            <a:r>
              <a:rPr lang="en-GB"/>
              <a:t>“</a:t>
            </a:r>
          </a:p>
        </p:txBody>
      </p:sp>
      <p:sp>
        <p:nvSpPr>
          <p:cNvPr id="4" name="Text Placeholder 3">
            <a:extLst>
              <a:ext uri="{FF2B5EF4-FFF2-40B4-BE49-F238E27FC236}">
                <a16:creationId xmlns:a16="http://schemas.microsoft.com/office/drawing/2014/main" id="{3022B8C3-8DA7-6DED-0CFD-F0D4AFF72ECD}"/>
              </a:ext>
            </a:extLst>
          </p:cNvPr>
          <p:cNvSpPr>
            <a:spLocks noGrp="1"/>
          </p:cNvSpPr>
          <p:nvPr>
            <p:ph type="body" sz="quarter" idx="13"/>
          </p:nvPr>
        </p:nvSpPr>
        <p:spPr>
          <a:xfrm>
            <a:off x="115760" y="695272"/>
            <a:ext cx="3818990" cy="3812559"/>
          </a:xfrm>
        </p:spPr>
        <p:txBody>
          <a:bodyPr>
            <a:noAutofit/>
          </a:bodyPr>
          <a:lstStyle/>
          <a:p>
            <a:r>
              <a:rPr lang="en-US" sz="1800" i="1" dirty="0">
                <a:ea typeface="Times New Roman" panose="02020603050405020304" pitchFamily="18" charset="0"/>
              </a:rPr>
              <a:t>O </a:t>
            </a:r>
            <a:r>
              <a:rPr lang="en-US" sz="1800" i="1" dirty="0" err="1">
                <a:ea typeface="Times New Roman" panose="02020603050405020304" pitchFamily="18" charset="0"/>
              </a:rPr>
              <a:t>texto</a:t>
            </a:r>
            <a:r>
              <a:rPr lang="en-US" sz="1800" i="1" dirty="0">
                <a:ea typeface="Times New Roman" panose="02020603050405020304" pitchFamily="18" charset="0"/>
              </a:rPr>
              <a:t> </a:t>
            </a:r>
            <a:r>
              <a:rPr lang="en-US" sz="1800" i="1" dirty="0" err="1">
                <a:ea typeface="Times New Roman" panose="02020603050405020304" pitchFamily="18" charset="0"/>
              </a:rPr>
              <a:t>deriva</a:t>
            </a:r>
            <a:r>
              <a:rPr lang="en-US" sz="1800" i="1" dirty="0">
                <a:ea typeface="Times New Roman" panose="02020603050405020304" pitchFamily="18" charset="0"/>
              </a:rPr>
              <a:t> do </a:t>
            </a:r>
            <a:r>
              <a:rPr lang="en-US" sz="1800" i="1" dirty="0" err="1">
                <a:ea typeface="Times New Roman" panose="02020603050405020304" pitchFamily="18" charset="0"/>
              </a:rPr>
              <a:t>artigo</a:t>
            </a:r>
            <a:r>
              <a:rPr lang="en-US" sz="1800" i="1" dirty="0">
                <a:ea typeface="Times New Roman" panose="02020603050405020304" pitchFamily="18" charset="0"/>
              </a:rPr>
              <a:t> </a:t>
            </a:r>
            <a:r>
              <a:rPr lang="en-US" sz="1800" i="1" dirty="0" err="1">
                <a:ea typeface="Times New Roman" panose="02020603050405020304" pitchFamily="18" charset="0"/>
              </a:rPr>
              <a:t>académico</a:t>
            </a:r>
            <a:r>
              <a:rPr lang="en-US" sz="1800" i="1" dirty="0">
                <a:ea typeface="Times New Roman" panose="02020603050405020304" pitchFamily="18" charset="0"/>
              </a:rPr>
              <a:t> “Liechtenstein </a:t>
            </a:r>
            <a:r>
              <a:rPr lang="en-US" sz="1800" i="1" dirty="0" err="1">
                <a:ea typeface="Times New Roman" panose="02020603050405020304" pitchFamily="18" charset="0"/>
              </a:rPr>
              <a:t>Blockchain</a:t>
            </a:r>
            <a:r>
              <a:rPr lang="en-US" sz="1800" i="1" dirty="0">
                <a:ea typeface="Times New Roman" panose="02020603050405020304" pitchFamily="18" charset="0"/>
              </a:rPr>
              <a:t> Act: Como </a:t>
            </a:r>
            <a:r>
              <a:rPr lang="en-US" sz="1800" i="1" dirty="0" err="1">
                <a:ea typeface="Times New Roman" panose="02020603050405020304" pitchFamily="18" charset="0"/>
              </a:rPr>
              <a:t>quase</a:t>
            </a:r>
            <a:r>
              <a:rPr lang="en-US" sz="1800" i="1" dirty="0">
                <a:ea typeface="Times New Roman" panose="02020603050405020304" pitchFamily="18" charset="0"/>
              </a:rPr>
              <a:t> </a:t>
            </a:r>
            <a:r>
              <a:rPr lang="en-US" sz="1800" i="1" dirty="0" err="1">
                <a:ea typeface="Times New Roman" panose="02020603050405020304" pitchFamily="18" charset="0"/>
              </a:rPr>
              <a:t>qualquer</a:t>
            </a:r>
            <a:r>
              <a:rPr lang="en-US" sz="1800" i="1" dirty="0">
                <a:ea typeface="Times New Roman" panose="02020603050405020304" pitchFamily="18" charset="0"/>
              </a:rPr>
              <a:t> </a:t>
            </a:r>
            <a:r>
              <a:rPr lang="en-US" sz="1800" i="1" dirty="0" err="1">
                <a:ea typeface="Times New Roman" panose="02020603050405020304" pitchFamily="18" charset="0"/>
              </a:rPr>
              <a:t>direito</a:t>
            </a:r>
            <a:r>
              <a:rPr lang="en-US" sz="1800" i="1" dirty="0">
                <a:ea typeface="Times New Roman" panose="02020603050405020304" pitchFamily="18" charset="0"/>
              </a:rPr>
              <a:t> e, </a:t>
            </a:r>
            <a:r>
              <a:rPr lang="en-US" sz="1800" i="1" dirty="0" err="1">
                <a:ea typeface="Times New Roman" panose="02020603050405020304" pitchFamily="18" charset="0"/>
              </a:rPr>
              <a:t>portanto</a:t>
            </a:r>
            <a:r>
              <a:rPr lang="en-US" sz="1800" i="1" dirty="0">
                <a:ea typeface="Times New Roman" panose="02020603050405020304" pitchFamily="18" charset="0"/>
              </a:rPr>
              <a:t>, </a:t>
            </a:r>
            <a:r>
              <a:rPr lang="en-US" sz="1800" i="1" dirty="0" err="1">
                <a:ea typeface="Times New Roman" panose="02020603050405020304" pitchFamily="18" charset="0"/>
              </a:rPr>
              <a:t>qualquer</a:t>
            </a:r>
            <a:r>
              <a:rPr lang="en-US" sz="1800" i="1" dirty="0">
                <a:ea typeface="Times New Roman" panose="02020603050405020304" pitchFamily="18" charset="0"/>
              </a:rPr>
              <a:t> </a:t>
            </a:r>
            <a:r>
              <a:rPr lang="en-US" sz="1800" i="1" dirty="0" err="1">
                <a:ea typeface="Times New Roman" panose="02020603050405020304" pitchFamily="18" charset="0"/>
              </a:rPr>
              <a:t>ativo</a:t>
            </a:r>
            <a:r>
              <a:rPr lang="en-US" sz="1800" i="1" dirty="0">
                <a:ea typeface="Times New Roman" panose="02020603050405020304" pitchFamily="18" charset="0"/>
              </a:rPr>
              <a:t> </a:t>
            </a:r>
            <a:r>
              <a:rPr lang="en-US" sz="1800" i="1" dirty="0" err="1">
                <a:ea typeface="Times New Roman" panose="02020603050405020304" pitchFamily="18" charset="0"/>
              </a:rPr>
              <a:t>pode</a:t>
            </a:r>
            <a:r>
              <a:rPr lang="en-US" sz="1800" i="1" dirty="0">
                <a:ea typeface="Times New Roman" panose="02020603050405020304" pitchFamily="18" charset="0"/>
              </a:rPr>
              <a:t> </a:t>
            </a:r>
            <a:r>
              <a:rPr lang="en-US" sz="1800" i="1" dirty="0" err="1">
                <a:ea typeface="Times New Roman" panose="02020603050405020304" pitchFamily="18" charset="0"/>
              </a:rPr>
              <a:t>ser</a:t>
            </a:r>
            <a:r>
              <a:rPr lang="en-US" sz="1800" i="1" dirty="0">
                <a:ea typeface="Times New Roman" panose="02020603050405020304" pitchFamily="18" charset="0"/>
              </a:rPr>
              <a:t> </a:t>
            </a:r>
            <a:r>
              <a:rPr lang="en-US" sz="1800" i="1" dirty="0" err="1">
                <a:ea typeface="Times New Roman" panose="02020603050405020304" pitchFamily="18" charset="0"/>
              </a:rPr>
              <a:t>tokenizado</a:t>
            </a:r>
            <a:r>
              <a:rPr lang="en-US" sz="1800" i="1" dirty="0">
                <a:ea typeface="Times New Roman" panose="02020603050405020304" pitchFamily="18" charset="0"/>
              </a:rPr>
              <a:t> com base no Token Container Model” </a:t>
            </a:r>
            <a:r>
              <a:rPr lang="en-US" sz="1800" i="1" dirty="0" err="1">
                <a:ea typeface="Times New Roman" panose="02020603050405020304" pitchFamily="18" charset="0"/>
              </a:rPr>
              <a:t>publicado</a:t>
            </a:r>
            <a:r>
              <a:rPr lang="en-US" sz="1800" i="1" dirty="0">
                <a:ea typeface="Times New Roman" panose="02020603050405020304" pitchFamily="18" charset="0"/>
              </a:rPr>
              <a:t> </a:t>
            </a:r>
            <a:r>
              <a:rPr lang="en-US" sz="1800" i="1" dirty="0" err="1">
                <a:ea typeface="Times New Roman" panose="02020603050405020304" pitchFamily="18" charset="0"/>
              </a:rPr>
              <a:t>em</a:t>
            </a:r>
            <a:r>
              <a:rPr lang="en-US" sz="1800" i="1" dirty="0">
                <a:ea typeface="Times New Roman" panose="02020603050405020304" pitchFamily="18" charset="0"/>
              </a:rPr>
              <a:t> 7 de </a:t>
            </a:r>
            <a:r>
              <a:rPr lang="en-US" sz="1800" i="1" dirty="0" err="1">
                <a:ea typeface="Times New Roman" panose="02020603050405020304" pitchFamily="18" charset="0"/>
              </a:rPr>
              <a:t>outubro</a:t>
            </a:r>
            <a:r>
              <a:rPr lang="en-US" sz="1800" i="1" dirty="0">
                <a:ea typeface="Times New Roman" panose="02020603050405020304" pitchFamily="18" charset="0"/>
              </a:rPr>
              <a:t> de 2019 </a:t>
            </a:r>
            <a:r>
              <a:rPr lang="en-US" sz="1800" i="1" dirty="0" err="1">
                <a:ea typeface="Times New Roman" panose="02020603050405020304" pitchFamily="18" charset="0"/>
              </a:rPr>
              <a:t>pelo</a:t>
            </a:r>
            <a:r>
              <a:rPr lang="en-US" sz="1800" i="1" dirty="0">
                <a:ea typeface="Times New Roman" panose="02020603050405020304" pitchFamily="18" charset="0"/>
              </a:rPr>
              <a:t> Prof. Dr. Philipp </a:t>
            </a:r>
            <a:r>
              <a:rPr lang="en-US" sz="1800" i="1" dirty="0" err="1">
                <a:ea typeface="Times New Roman" panose="02020603050405020304" pitchFamily="18" charset="0"/>
              </a:rPr>
              <a:t>Sandner</a:t>
            </a:r>
            <a:r>
              <a:rPr lang="en-US" sz="1800" i="1" dirty="0">
                <a:ea typeface="Times New Roman" panose="02020603050405020304" pitchFamily="18" charset="0"/>
              </a:rPr>
              <a:t>, Dr. Jonas Gross e Thomas </a:t>
            </a:r>
            <a:r>
              <a:rPr lang="en-US" sz="1800" i="1" dirty="0" err="1">
                <a:ea typeface="Times New Roman" panose="02020603050405020304" pitchFamily="18" charset="0"/>
              </a:rPr>
              <a:t>Nägele</a:t>
            </a:r>
            <a:r>
              <a:rPr lang="en-US" sz="1800" i="1" dirty="0">
                <a:ea typeface="Times New Roman" panose="02020603050405020304" pitchFamily="18" charset="0"/>
              </a:rPr>
              <a:t>. </a:t>
            </a:r>
            <a:r>
              <a:rPr lang="en-US" sz="1800" i="1" dirty="0" err="1">
                <a:ea typeface="Times New Roman" panose="02020603050405020304" pitchFamily="18" charset="0"/>
              </a:rPr>
              <a:t>Os</a:t>
            </a:r>
            <a:r>
              <a:rPr lang="en-US" sz="1800" i="1" dirty="0">
                <a:ea typeface="Times New Roman" panose="02020603050405020304" pitchFamily="18" charset="0"/>
              </a:rPr>
              <a:t> </a:t>
            </a:r>
            <a:r>
              <a:rPr lang="en-US" sz="1800" i="1" dirty="0" err="1">
                <a:ea typeface="Times New Roman" panose="02020603050405020304" pitchFamily="18" charset="0"/>
              </a:rPr>
              <a:t>autores</a:t>
            </a:r>
            <a:r>
              <a:rPr lang="en-US" sz="1800" i="1" dirty="0">
                <a:ea typeface="Times New Roman" panose="02020603050405020304" pitchFamily="18" charset="0"/>
              </a:rPr>
              <a:t> </a:t>
            </a:r>
            <a:r>
              <a:rPr lang="en-US" sz="1800" i="1" dirty="0" err="1">
                <a:ea typeface="Times New Roman" panose="02020603050405020304" pitchFamily="18" charset="0"/>
              </a:rPr>
              <a:t>concordaram</a:t>
            </a:r>
            <a:r>
              <a:rPr lang="en-US" sz="1800" i="1" dirty="0">
                <a:ea typeface="Times New Roman" panose="02020603050405020304" pitchFamily="18" charset="0"/>
              </a:rPr>
              <a:t> com o </a:t>
            </a:r>
            <a:r>
              <a:rPr lang="en-US" sz="1800" i="1" dirty="0" err="1">
                <a:ea typeface="Times New Roman" panose="02020603050405020304" pitchFamily="18" charset="0"/>
              </a:rPr>
              <a:t>uso</a:t>
            </a:r>
            <a:r>
              <a:rPr lang="en-US" sz="1800" i="1" dirty="0">
                <a:ea typeface="Times New Roman" panose="02020603050405020304" pitchFamily="18" charset="0"/>
              </a:rPr>
              <a:t> do </a:t>
            </a:r>
            <a:r>
              <a:rPr lang="en-US" sz="1800" i="1" dirty="0" err="1">
                <a:ea typeface="Times New Roman" panose="02020603050405020304" pitchFamily="18" charset="0"/>
              </a:rPr>
              <a:t>texto</a:t>
            </a:r>
            <a:r>
              <a:rPr lang="en-US" sz="1800" i="1" dirty="0">
                <a:ea typeface="Times New Roman" panose="02020603050405020304" pitchFamily="18" charset="0"/>
              </a:rPr>
              <a:t> </a:t>
            </a:r>
            <a:r>
              <a:rPr lang="en-US" sz="1800" i="1" dirty="0" err="1">
                <a:ea typeface="Times New Roman" panose="02020603050405020304" pitchFamily="18" charset="0"/>
              </a:rPr>
              <a:t>para</a:t>
            </a:r>
            <a:r>
              <a:rPr lang="en-US" sz="1800" i="1" dirty="0">
                <a:ea typeface="Times New Roman" panose="02020603050405020304" pitchFamily="18" charset="0"/>
              </a:rPr>
              <a:t> fins do </a:t>
            </a:r>
            <a:r>
              <a:rPr lang="en-US" sz="1800" i="1" dirty="0" err="1">
                <a:ea typeface="Times New Roman" panose="02020603050405020304" pitchFamily="18" charset="0"/>
              </a:rPr>
              <a:t>projeto</a:t>
            </a:r>
            <a:r>
              <a:rPr lang="en-US" sz="1800" i="1" dirty="0">
                <a:ea typeface="Times New Roman" panose="02020603050405020304" pitchFamily="18" charset="0"/>
              </a:rPr>
              <a:t> Generation </a:t>
            </a:r>
            <a:r>
              <a:rPr lang="en-US" sz="1800" i="1" dirty="0" err="1">
                <a:ea typeface="Times New Roman" panose="02020603050405020304" pitchFamily="18" charset="0"/>
              </a:rPr>
              <a:t>Blockchain</a:t>
            </a:r>
            <a:r>
              <a:rPr lang="en-US" sz="1800" i="1" dirty="0">
                <a:ea typeface="Times New Roman" panose="02020603050405020304" pitchFamily="18" charset="0"/>
              </a:rPr>
              <a:t>.</a:t>
            </a:r>
            <a:endParaRPr lang="x-none" sz="1800" dirty="0">
              <a:effectLst/>
              <a:latin typeface="Times New Roman" panose="02020603050405020304" pitchFamily="18" charset="0"/>
              <a:ea typeface="Times New Roman" panose="02020603050405020304" pitchFamily="18" charset="0"/>
            </a:endParaRPr>
          </a:p>
        </p:txBody>
      </p:sp>
      <p:sp>
        <p:nvSpPr>
          <p:cNvPr id="5" name="Text Placeholder 4">
            <a:extLst>
              <a:ext uri="{FF2B5EF4-FFF2-40B4-BE49-F238E27FC236}">
                <a16:creationId xmlns:a16="http://schemas.microsoft.com/office/drawing/2014/main" id="{E2F9609F-754A-FEFD-54A6-F38FB7D3C05F}"/>
              </a:ext>
            </a:extLst>
          </p:cNvPr>
          <p:cNvSpPr>
            <a:spLocks noGrp="1"/>
          </p:cNvSpPr>
          <p:nvPr>
            <p:ph type="body" sz="quarter" idx="15"/>
          </p:nvPr>
        </p:nvSpPr>
        <p:spPr>
          <a:xfrm>
            <a:off x="115760" y="-76235"/>
            <a:ext cx="2003444" cy="1079756"/>
          </a:xfrm>
        </p:spPr>
        <p:txBody>
          <a:bodyPr>
            <a:noAutofit/>
          </a:bodyPr>
          <a:lstStyle/>
          <a:p>
            <a:r>
              <a:rPr lang="en-GB" dirty="0"/>
              <a:t>“</a:t>
            </a:r>
          </a:p>
        </p:txBody>
      </p:sp>
      <p:sp>
        <p:nvSpPr>
          <p:cNvPr id="6" name="Slide Number Placeholder 5">
            <a:extLst>
              <a:ext uri="{FF2B5EF4-FFF2-40B4-BE49-F238E27FC236}">
                <a16:creationId xmlns:a16="http://schemas.microsoft.com/office/drawing/2014/main" id="{71CCF93A-4EE0-B5A3-4D78-EC97759B955D}"/>
              </a:ext>
            </a:extLst>
          </p:cNvPr>
          <p:cNvSpPr>
            <a:spLocks noGrp="1"/>
          </p:cNvSpPr>
          <p:nvPr>
            <p:ph type="sldNum" sz="quarter" idx="4"/>
          </p:nvPr>
        </p:nvSpPr>
        <p:spPr/>
        <p:txBody>
          <a:bodyPr/>
          <a:lstStyle/>
          <a:p>
            <a:fld id="{CB2079F2-58AF-ED44-82D7-E04B2F6FD686}" type="slidenum">
              <a:rPr lang="en-US" smtClean="0"/>
              <a:pPr/>
              <a:t>108</a:t>
            </a:fld>
            <a:endParaRPr lang="en-US" dirty="0"/>
          </a:p>
        </p:txBody>
      </p:sp>
    </p:spTree>
    <p:extLst>
      <p:ext uri="{BB962C8B-B14F-4D97-AF65-F5344CB8AC3E}">
        <p14:creationId xmlns:p14="http://schemas.microsoft.com/office/powerpoint/2010/main" val="249420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788929"/>
            <a:ext cx="6005740" cy="32774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ea typeface="Times New Roman" panose="02020603050405020304" pitchFamily="18" charset="0"/>
                <a:cs typeface="Calibri" panose="020F0502020204030204" pitchFamily="34" charset="0"/>
              </a:rPr>
              <a:t>O </a:t>
            </a:r>
            <a:r>
              <a:rPr lang="en-US" sz="1100" dirty="0" err="1">
                <a:latin typeface="Calibri" panose="020F0502020204030204" pitchFamily="34" charset="0"/>
                <a:ea typeface="Times New Roman" panose="02020603050405020304" pitchFamily="18" charset="0"/>
                <a:cs typeface="Calibri" panose="020F0502020204030204" pitchFamily="34" charset="0"/>
              </a:rPr>
              <a:t>cenário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regulatório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atualmente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fragmentado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impedimento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internacional</a:t>
            </a:r>
            <a:r>
              <a:rPr lang="en-US" sz="1100" dirty="0">
                <a:latin typeface="Calibri" panose="020F0502020204030204" pitchFamily="34" charset="0"/>
                <a:ea typeface="Times New Roman" panose="02020603050405020304" pitchFamily="18" charset="0"/>
                <a:cs typeface="Calibri" panose="020F0502020204030204" pitchFamily="34" charset="0"/>
              </a:rPr>
              <a:t>. Para </a:t>
            </a:r>
            <a:r>
              <a:rPr lang="en-US" sz="1100" dirty="0" err="1">
                <a:latin typeface="Calibri" panose="020F0502020204030204" pitchFamily="34" charset="0"/>
                <a:ea typeface="Times New Roman" panose="02020603050405020304" pitchFamily="18" charset="0"/>
                <a:cs typeface="Calibri" panose="020F0502020204030204" pitchFamily="34" charset="0"/>
              </a:rPr>
              <a:t>criar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eficientes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holísticos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manuseamento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necessidade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iniciativas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transfronteiriças</a:t>
            </a:r>
            <a:r>
              <a:rPr lang="en-US" sz="1100" dirty="0">
                <a:latin typeface="Calibri" panose="020F0502020204030204" pitchFamily="34" charset="0"/>
                <a:ea typeface="Times New Roman" panose="02020603050405020304" pitchFamily="18" charset="0"/>
                <a:cs typeface="Calibri" panose="020F0502020204030204" pitchFamily="34" charset="0"/>
              </a:rPr>
              <a:t>. Mas,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momento</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individuais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adotaram</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suas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próprias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abordagens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regular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consequentemente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diferem</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nível</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desenvolvimento</a:t>
            </a:r>
            <a:r>
              <a:rPr lang="en-US" sz="1100" dirty="0">
                <a:latin typeface="Calibri" panose="020F0502020204030204" pitchFamily="34" charset="0"/>
                <a:ea typeface="Times New Roman" panose="02020603050405020304" pitchFamily="18" charset="0"/>
                <a:cs typeface="Calibri" panose="020F0502020204030204" pitchFamily="34" charset="0"/>
              </a:rPr>
              <a:t>. Para </a:t>
            </a:r>
            <a:r>
              <a:rPr lang="en-US" sz="1100" dirty="0" err="1">
                <a:latin typeface="Calibri" panose="020F0502020204030204" pitchFamily="34" charset="0"/>
                <a:ea typeface="Times New Roman" panose="02020603050405020304" pitchFamily="18" charset="0"/>
                <a:cs typeface="Calibri" panose="020F0502020204030204" pitchFamily="34" charset="0"/>
              </a:rPr>
              <a:t>analisar</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progresso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legislações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padronizada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foi</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publicada</a:t>
            </a:r>
            <a:r>
              <a:rPr lang="en-US" sz="1100" dirty="0">
                <a:latin typeface="Calibri" panose="020F0502020204030204" pitchFamily="34" charset="0"/>
                <a:ea typeface="Times New Roman" panose="02020603050405020304" pitchFamily="18" charset="0"/>
                <a:cs typeface="Calibri" panose="020F0502020204030204" pitchFamily="34" charset="0"/>
              </a:rPr>
              <a:t> com base </a:t>
            </a:r>
            <a:r>
              <a:rPr lang="en-US" sz="1100" dirty="0" err="1">
                <a:latin typeface="Calibri" panose="020F0502020204030204" pitchFamily="34" charset="0"/>
                <a:ea typeface="Times New Roman" panose="02020603050405020304" pitchFamily="18" charset="0"/>
                <a:cs typeface="Calibri" panose="020F0502020204030204" pitchFamily="34" charset="0"/>
              </a:rPr>
              <a:t>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analisados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mostra</a:t>
            </a:r>
            <a:r>
              <a:rPr lang="en-US" sz="1100" dirty="0">
                <a:latin typeface="Calibri" panose="020F0502020204030204" pitchFamily="34" charset="0"/>
                <a:ea typeface="Times New Roman" panose="02020603050405020304" pitchFamily="18" charset="0"/>
                <a:cs typeface="Calibri" panose="020F0502020204030204" pitchFamily="34" charset="0"/>
              </a:rPr>
              <a:t> um status </a:t>
            </a:r>
            <a:r>
              <a:rPr lang="en-US" sz="1100" dirty="0" err="1">
                <a:latin typeface="Calibri" panose="020F0502020204030204" pitchFamily="34" charset="0"/>
                <a:ea typeface="Times New Roman" panose="02020603050405020304" pitchFamily="18" charset="0"/>
                <a:cs typeface="Calibri" panose="020F0502020204030204" pitchFamily="34" charset="0"/>
              </a:rPr>
              <a:t>holístico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regulamentação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respectiva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portanto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permite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comparações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avaliações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serve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ferramenta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identificar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regulatórios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relevantes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questões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regulatórias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contexto</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Antes de </a:t>
            </a:r>
            <a:r>
              <a:rPr lang="en-US" sz="1100" dirty="0" err="1">
                <a:latin typeface="Calibri" panose="020F0502020204030204" pitchFamily="34" charset="0"/>
                <a:ea typeface="Times New Roman" panose="02020603050405020304" pitchFamily="18" charset="0"/>
                <a:cs typeface="Calibri" panose="020F0502020204030204" pitchFamily="34" charset="0"/>
              </a:rPr>
              <a:t>avaliar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determinada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determinar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ponto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questão</a:t>
            </a:r>
            <a:r>
              <a:rPr lang="en-US" sz="1100" dirty="0">
                <a:latin typeface="Calibri" panose="020F0502020204030204" pitchFamily="34" charset="0"/>
                <a:ea typeface="Times New Roman" panose="02020603050405020304" pitchFamily="18" charset="0"/>
                <a:cs typeface="Calibri" panose="020F0502020204030204" pitchFamily="34" charset="0"/>
              </a:rPr>
              <a:t> tem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proibição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explícita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implícita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Uma </a:t>
            </a:r>
            <a:r>
              <a:rPr lang="en-US" sz="1100" dirty="0" err="1">
                <a:latin typeface="Calibri" panose="020F0502020204030204" pitchFamily="34" charset="0"/>
                <a:ea typeface="Times New Roman" panose="02020603050405020304" pitchFamily="18" charset="0"/>
                <a:cs typeface="Calibri" panose="020F0502020204030204" pitchFamily="34" charset="0"/>
              </a:rPr>
              <a:t>proibição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implícita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neste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contexto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exemplo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empresas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proibidas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oferecer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Nestes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aplicação</a:t>
            </a:r>
            <a:r>
              <a:rPr lang="en-US" sz="1100" dirty="0">
                <a:latin typeface="Calibri" panose="020F0502020204030204" pitchFamily="34" charset="0"/>
                <a:ea typeface="Times New Roman" panose="02020603050405020304" pitchFamily="18" charset="0"/>
                <a:cs typeface="Calibri" panose="020F0502020204030204" pitchFamily="34" charset="0"/>
              </a:rPr>
              <a:t> do framework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proposital</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consiste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duas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categorias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abrangentes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divididas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doze </a:t>
            </a:r>
            <a:r>
              <a:rPr lang="en-US" sz="1100" dirty="0" err="1">
                <a:latin typeface="Calibri" panose="020F0502020204030204" pitchFamily="34" charset="0"/>
                <a:ea typeface="Times New Roman" panose="02020603050405020304" pitchFamily="18" charset="0"/>
                <a:cs typeface="Calibri" panose="020F0502020204030204" pitchFamily="34" charset="0"/>
              </a:rPr>
              <a:t>critérios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avaliação</a:t>
            </a:r>
            <a:r>
              <a:rPr lang="en-US" sz="1100" dirty="0">
                <a:latin typeface="Calibri" panose="020F0502020204030204" pitchFamily="34" charset="0"/>
                <a:ea typeface="Times New Roman" panose="02020603050405020304" pitchFamily="18" charset="0"/>
                <a:cs typeface="Calibri" panose="020F0502020204030204" pitchFamily="34" charset="0"/>
              </a:rPr>
              <a:t>. Estes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avaliados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escala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classificação</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Na </a:t>
            </a:r>
            <a:r>
              <a:rPr lang="en-US" sz="1100" dirty="0" err="1">
                <a:latin typeface="Calibri" panose="020F0502020204030204" pitchFamily="34" charset="0"/>
                <a:ea typeface="Times New Roman" panose="02020603050405020304" pitchFamily="18" charset="0"/>
                <a:cs typeface="Calibri" panose="020F0502020204030204" pitchFamily="34" charset="0"/>
              </a:rPr>
              <a:t>primeira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categoria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tratamento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regulatório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financeiro</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avaliado</a:t>
            </a:r>
            <a:r>
              <a:rPr lang="en-US" sz="1100" dirty="0">
                <a:latin typeface="Calibri" panose="020F0502020204030204" pitchFamily="34" charset="0"/>
                <a:ea typeface="Times New Roman" panose="02020603050405020304" pitchFamily="18" charset="0"/>
                <a:cs typeface="Calibri" panose="020F0502020204030204" pitchFamily="34" charset="0"/>
              </a:rPr>
              <a:t> com base </a:t>
            </a:r>
            <a:r>
              <a:rPr lang="en-US" sz="1100" dirty="0" err="1">
                <a:latin typeface="Calibri" panose="020F0502020204030204" pitchFamily="34" charset="0"/>
                <a:ea typeface="Times New Roman" panose="02020603050405020304" pitchFamily="18" charset="0"/>
                <a:cs typeface="Calibri" panose="020F0502020204030204" pitchFamily="34" charset="0"/>
              </a:rPr>
              <a:t>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seguintes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fatores</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4478268"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1.4 A </a:t>
            </a:r>
            <a:r>
              <a:rPr lang="en-US" sz="1800" b="0" dirty="0" err="1"/>
              <a:t>Estrutura</a:t>
            </a:r>
            <a:r>
              <a:rPr lang="en-US" sz="1800" b="0" dirty="0"/>
              <a:t> de </a:t>
            </a:r>
            <a:r>
              <a:rPr lang="en-US" sz="1800" b="0" dirty="0" err="1"/>
              <a:t>condições</a:t>
            </a:r>
            <a:r>
              <a:rPr lang="en-US" sz="1800" b="0" dirty="0"/>
              <a:t> de </a:t>
            </a:r>
            <a:r>
              <a:rPr lang="en-US" sz="1800" b="0" dirty="0" err="1"/>
              <a:t>regulamentação</a:t>
            </a:r>
            <a:r>
              <a:rPr lang="en-US" sz="1800" b="0" dirty="0"/>
              <a:t> </a:t>
            </a:r>
            <a:r>
              <a:rPr lang="en-US" sz="1800" b="0" dirty="0" err="1"/>
              <a:t>apropriada</a:t>
            </a:r>
            <a:r>
              <a:rPr lang="en-US" sz="1800" b="0" dirty="0"/>
              <a:t> </a:t>
            </a:r>
            <a:r>
              <a:rPr lang="en-US" sz="1800" b="0" dirty="0" err="1"/>
              <a:t>para</a:t>
            </a:r>
            <a:r>
              <a:rPr lang="en-US" sz="1800" b="0" dirty="0"/>
              <a:t> </a:t>
            </a:r>
            <a:r>
              <a:rPr lang="en-US" sz="1800" b="0" dirty="0" err="1"/>
              <a:t>criptoativos</a:t>
            </a:r>
            <a:endParaRPr lang="en-US" sz="1400" b="0" dirty="0"/>
          </a:p>
          <a:p>
            <a:pPr>
              <a:spcBef>
                <a:spcPts val="0"/>
              </a:spcBef>
            </a:pPr>
            <a:endParaRPr lang="en-US" sz="1800" b="0" dirty="0"/>
          </a:p>
        </p:txBody>
      </p:sp>
      <p:sp>
        <p:nvSpPr>
          <p:cNvPr id="3" name="Text Placeholder 17">
            <a:extLst>
              <a:ext uri="{FF2B5EF4-FFF2-40B4-BE49-F238E27FC236}">
                <a16:creationId xmlns:a16="http://schemas.microsoft.com/office/drawing/2014/main" id="{2E7DAE1A-BDF5-9D08-8D3D-80A06A30D075}"/>
              </a:ext>
            </a:extLst>
          </p:cNvPr>
          <p:cNvSpPr txBox="1">
            <a:spLocks/>
          </p:cNvSpPr>
          <p:nvPr/>
        </p:nvSpPr>
        <p:spPr>
          <a:xfrm>
            <a:off x="2224884" y="5147588"/>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Valores</a:t>
            </a:r>
            <a:r>
              <a:rPr lang="en-US" b="1" dirty="0">
                <a:solidFill>
                  <a:srgbClr val="F79037"/>
                </a:solidFill>
                <a:cs typeface="+mn-cs"/>
              </a:rPr>
              <a:t> </a:t>
            </a:r>
            <a:r>
              <a:rPr lang="en-US" b="1" dirty="0" err="1">
                <a:solidFill>
                  <a:srgbClr val="F79037"/>
                </a:solidFill>
                <a:cs typeface="+mn-cs"/>
              </a:rPr>
              <a:t>criptográficos</a:t>
            </a:r>
            <a:r>
              <a:rPr lang="en-US" b="1" dirty="0">
                <a:solidFill>
                  <a:srgbClr val="F79037"/>
                </a:solidFill>
                <a:cs typeface="+mn-cs"/>
              </a:rPr>
              <a:t> </a:t>
            </a:r>
            <a:r>
              <a:rPr lang="en-US" b="1" dirty="0" err="1">
                <a:solidFill>
                  <a:srgbClr val="F79037"/>
                </a:solidFill>
                <a:cs typeface="+mn-cs"/>
              </a:rPr>
              <a:t>regulamentados</a:t>
            </a:r>
            <a:r>
              <a:rPr lang="en-US" b="1" dirty="0">
                <a:solidFill>
                  <a:srgbClr val="F79037"/>
                </a:solidFill>
                <a:cs typeface="+mn-cs"/>
              </a:rPr>
              <a:t> </a:t>
            </a:r>
            <a:r>
              <a:rPr lang="en-US" b="1" dirty="0" err="1">
                <a:solidFill>
                  <a:srgbClr val="F79037"/>
                </a:solidFill>
                <a:cs typeface="+mn-cs"/>
              </a:rPr>
              <a:t>como</a:t>
            </a:r>
            <a:r>
              <a:rPr lang="en-US" b="1" dirty="0">
                <a:solidFill>
                  <a:srgbClr val="F79037"/>
                </a:solidFill>
                <a:cs typeface="+mn-cs"/>
              </a:rPr>
              <a:t> </a:t>
            </a:r>
            <a:r>
              <a:rPr lang="en-US" b="1" dirty="0" err="1">
                <a:solidFill>
                  <a:srgbClr val="F79037"/>
                </a:solidFill>
                <a:cs typeface="+mn-cs"/>
              </a:rPr>
              <a:t>instrumentos</a:t>
            </a:r>
            <a:r>
              <a:rPr lang="en-US" b="1" dirty="0">
                <a:solidFill>
                  <a:srgbClr val="F79037"/>
                </a:solidFill>
                <a:cs typeface="+mn-cs"/>
              </a:rPr>
              <a:t> </a:t>
            </a:r>
            <a:r>
              <a:rPr lang="en-US" b="1" dirty="0" err="1">
                <a:solidFill>
                  <a:srgbClr val="F79037"/>
                </a:solidFill>
                <a:cs typeface="+mn-cs"/>
              </a:rPr>
              <a:t>financeiros</a:t>
            </a:r>
            <a:endParaRPr lang="en-US" b="1" dirty="0">
              <a:solidFill>
                <a:srgbClr val="F79037"/>
              </a:solidFill>
              <a:cs typeface="+mn-cs"/>
            </a:endParaRPr>
          </a:p>
          <a:p>
            <a:r>
              <a:rPr lang="en-US" dirty="0" err="1">
                <a:solidFill>
                  <a:srgbClr val="000000"/>
                </a:solidFill>
                <a:cs typeface="+mn-cs"/>
              </a:rPr>
              <a:t>Classificação</a:t>
            </a:r>
            <a:r>
              <a:rPr lang="en-US" dirty="0">
                <a:solidFill>
                  <a:srgbClr val="000000"/>
                </a:solidFill>
                <a:cs typeface="+mn-cs"/>
              </a:rPr>
              <a:t> de </a:t>
            </a:r>
            <a:r>
              <a:rPr lang="en-US" dirty="0" err="1">
                <a:solidFill>
                  <a:srgbClr val="000000"/>
                </a:solidFill>
                <a:cs typeface="+mn-cs"/>
              </a:rPr>
              <a:t>criptoativos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instrumentos</a:t>
            </a:r>
            <a:r>
              <a:rPr lang="en-US" dirty="0">
                <a:solidFill>
                  <a:srgbClr val="000000"/>
                </a:solidFill>
                <a:cs typeface="+mn-cs"/>
              </a:rPr>
              <a:t> </a:t>
            </a:r>
            <a:r>
              <a:rPr lang="en-US" dirty="0" err="1">
                <a:solidFill>
                  <a:srgbClr val="000000"/>
                </a:solidFill>
                <a:cs typeface="+mn-cs"/>
              </a:rPr>
              <a:t>financeiros</a:t>
            </a:r>
            <a:r>
              <a:rPr lang="en-US" dirty="0">
                <a:solidFill>
                  <a:srgbClr val="000000"/>
                </a:solidFill>
                <a:cs typeface="+mn-cs"/>
              </a:rPr>
              <a:t> </a:t>
            </a:r>
            <a:r>
              <a:rPr lang="en-US" dirty="0" err="1">
                <a:solidFill>
                  <a:srgbClr val="000000"/>
                </a:solidFill>
                <a:cs typeface="+mn-cs"/>
              </a:rPr>
              <a:t>reconhecidos</a:t>
            </a:r>
            <a:r>
              <a:rPr lang="en-US" dirty="0">
                <a:solidFill>
                  <a:srgbClr val="000000"/>
                </a:solidFill>
                <a:cs typeface="+mn-cs"/>
              </a:rPr>
              <a:t> </a:t>
            </a:r>
            <a:r>
              <a:rPr lang="en-US" dirty="0" err="1">
                <a:solidFill>
                  <a:srgbClr val="000000"/>
                </a:solidFill>
                <a:cs typeface="+mn-cs"/>
              </a:rPr>
              <a:t>pelos</a:t>
            </a:r>
            <a:r>
              <a:rPr lang="en-US" dirty="0">
                <a:solidFill>
                  <a:srgbClr val="000000"/>
                </a:solidFill>
                <a:cs typeface="+mn-cs"/>
              </a:rPr>
              <a:t> </a:t>
            </a:r>
            <a:r>
              <a:rPr lang="en-US" dirty="0" err="1">
                <a:solidFill>
                  <a:srgbClr val="000000"/>
                </a:solidFill>
                <a:cs typeface="+mn-cs"/>
              </a:rPr>
              <a:t>reguladores</a:t>
            </a:r>
            <a:r>
              <a:rPr lang="en-US" dirty="0">
                <a:solidFill>
                  <a:srgbClr val="000000"/>
                </a:solidFill>
                <a:cs typeface="+mn-cs"/>
              </a:rPr>
              <a:t>.</a:t>
            </a:r>
          </a:p>
          <a:p>
            <a:endParaRPr lang="en-US" dirty="0">
              <a:solidFill>
                <a:srgbClr val="000000"/>
              </a:solidFill>
              <a:cs typeface="+mn-cs"/>
            </a:endParaRPr>
          </a:p>
          <a:p>
            <a:r>
              <a:rPr lang="en-US" b="1" dirty="0" err="1">
                <a:solidFill>
                  <a:srgbClr val="F79037"/>
                </a:solidFill>
                <a:cs typeface="+mn-cs"/>
              </a:rPr>
              <a:t>Regulamentação</a:t>
            </a:r>
            <a:r>
              <a:rPr lang="en-US" b="1" dirty="0">
                <a:solidFill>
                  <a:srgbClr val="F79037"/>
                </a:solidFill>
                <a:cs typeface="+mn-cs"/>
              </a:rPr>
              <a:t> fiscal </a:t>
            </a:r>
            <a:r>
              <a:rPr lang="en-US" b="1" dirty="0" err="1">
                <a:solidFill>
                  <a:srgbClr val="F79037"/>
                </a:solidFill>
                <a:cs typeface="+mn-cs"/>
              </a:rPr>
              <a:t>em</a:t>
            </a:r>
            <a:r>
              <a:rPr lang="en-US" b="1" dirty="0">
                <a:solidFill>
                  <a:srgbClr val="F79037"/>
                </a:solidFill>
                <a:cs typeface="+mn-cs"/>
              </a:rPr>
              <a:t> vigor</a:t>
            </a:r>
          </a:p>
          <a:p>
            <a:r>
              <a:rPr lang="en-US" dirty="0" err="1">
                <a:solidFill>
                  <a:srgbClr val="000000"/>
                </a:solidFill>
                <a:cs typeface="+mn-cs"/>
              </a:rPr>
              <a:t>Regulamentos</a:t>
            </a:r>
            <a:r>
              <a:rPr lang="en-US" dirty="0">
                <a:solidFill>
                  <a:srgbClr val="000000"/>
                </a:solidFill>
                <a:cs typeface="+mn-cs"/>
              </a:rPr>
              <a:t> </a:t>
            </a:r>
            <a:r>
              <a:rPr lang="en-US" dirty="0" err="1">
                <a:solidFill>
                  <a:srgbClr val="000000"/>
                </a:solidFill>
                <a:cs typeface="+mn-cs"/>
              </a:rPr>
              <a:t>fiscais</a:t>
            </a:r>
            <a:r>
              <a:rPr lang="en-US" dirty="0">
                <a:solidFill>
                  <a:srgbClr val="000000"/>
                </a:solidFill>
                <a:cs typeface="+mn-cs"/>
              </a:rPr>
              <a:t> </a:t>
            </a:r>
            <a:r>
              <a:rPr lang="en-US" dirty="0" err="1">
                <a:solidFill>
                  <a:srgbClr val="000000"/>
                </a:solidFill>
                <a:cs typeface="+mn-cs"/>
              </a:rPr>
              <a:t>existentes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lidar</a:t>
            </a:r>
            <a:r>
              <a:rPr lang="en-US" dirty="0">
                <a:solidFill>
                  <a:srgbClr val="000000"/>
                </a:solidFill>
                <a:cs typeface="+mn-cs"/>
              </a:rPr>
              <a:t> com </a:t>
            </a:r>
            <a:r>
              <a:rPr lang="en-US" dirty="0" err="1">
                <a:solidFill>
                  <a:srgbClr val="000000"/>
                </a:solidFill>
                <a:cs typeface="+mn-cs"/>
              </a:rPr>
              <a:t>valores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indivíduos</a:t>
            </a:r>
            <a:r>
              <a:rPr lang="en-US" dirty="0">
                <a:solidFill>
                  <a:srgbClr val="000000"/>
                </a:solidFill>
                <a:cs typeface="+mn-cs"/>
              </a:rPr>
              <a:t> e </a:t>
            </a:r>
            <a:r>
              <a:rPr lang="en-US" dirty="0" err="1">
                <a:solidFill>
                  <a:srgbClr val="000000"/>
                </a:solidFill>
                <a:cs typeface="+mn-cs"/>
              </a:rPr>
              <a:t>empresas</a:t>
            </a:r>
            <a:r>
              <a:rPr lang="en-US" dirty="0">
                <a:solidFill>
                  <a:srgbClr val="000000"/>
                </a:solidFill>
                <a:cs typeface="+mn-cs"/>
              </a:rPr>
              <a:t>.</a:t>
            </a:r>
          </a:p>
          <a:p>
            <a:endParaRPr lang="en-US" dirty="0">
              <a:solidFill>
                <a:srgbClr val="000000"/>
              </a:solidFill>
              <a:cs typeface="+mn-cs"/>
            </a:endParaRPr>
          </a:p>
          <a:p>
            <a:r>
              <a:rPr lang="en-US" b="1" dirty="0" err="1">
                <a:solidFill>
                  <a:srgbClr val="F79037"/>
                </a:solidFill>
                <a:cs typeface="+mn-cs"/>
              </a:rPr>
              <a:t>Regulamentação</a:t>
            </a:r>
            <a:r>
              <a:rPr lang="en-US" b="1" dirty="0">
                <a:solidFill>
                  <a:srgbClr val="F79037"/>
                </a:solidFill>
                <a:cs typeface="+mn-cs"/>
              </a:rPr>
              <a:t> de </a:t>
            </a:r>
            <a:r>
              <a:rPr lang="en-US" b="1" dirty="0" err="1">
                <a:solidFill>
                  <a:srgbClr val="F79037"/>
                </a:solidFill>
                <a:cs typeface="+mn-cs"/>
              </a:rPr>
              <a:t>infraestruturas</a:t>
            </a:r>
            <a:r>
              <a:rPr lang="en-US" b="1" dirty="0">
                <a:solidFill>
                  <a:srgbClr val="F79037"/>
                </a:solidFill>
                <a:cs typeface="+mn-cs"/>
              </a:rPr>
              <a:t> de </a:t>
            </a:r>
            <a:r>
              <a:rPr lang="en-US" b="1" dirty="0" err="1">
                <a:solidFill>
                  <a:srgbClr val="F79037"/>
                </a:solidFill>
                <a:cs typeface="+mn-cs"/>
              </a:rPr>
              <a:t>carteira</a:t>
            </a:r>
            <a:r>
              <a:rPr lang="en-US" b="1" dirty="0">
                <a:solidFill>
                  <a:srgbClr val="F79037"/>
                </a:solidFill>
                <a:cs typeface="+mn-cs"/>
              </a:rPr>
              <a:t> </a:t>
            </a:r>
            <a:r>
              <a:rPr lang="en-US" b="1" dirty="0" err="1">
                <a:solidFill>
                  <a:srgbClr val="F79037"/>
                </a:solidFill>
                <a:cs typeface="+mn-cs"/>
              </a:rPr>
              <a:t>em</a:t>
            </a:r>
            <a:r>
              <a:rPr lang="en-US" b="1" dirty="0">
                <a:solidFill>
                  <a:srgbClr val="F79037"/>
                </a:solidFill>
                <a:cs typeface="+mn-cs"/>
              </a:rPr>
              <a:t> vigor</a:t>
            </a:r>
          </a:p>
          <a:p>
            <a:r>
              <a:rPr lang="en-US" dirty="0" err="1">
                <a:solidFill>
                  <a:schemeClr val="tx1"/>
                </a:solidFill>
                <a:ea typeface="Times New Roman" panose="02020603050405020304" pitchFamily="18" charset="0"/>
              </a:rPr>
              <a:t>Regulamentos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existentes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sobre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carteiras</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custódia</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não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custódia</a:t>
            </a:r>
            <a:r>
              <a:rPr lang="en-US" dirty="0">
                <a:solidFill>
                  <a:schemeClr val="tx1"/>
                </a:solidFill>
                <a:ea typeface="Times New Roman" panose="02020603050405020304" pitchFamily="18" charset="0"/>
              </a:rPr>
              <a:t> no </a:t>
            </a:r>
            <a:r>
              <a:rPr lang="en-US" dirty="0" err="1">
                <a:solidFill>
                  <a:schemeClr val="tx1"/>
                </a:solidFill>
                <a:ea typeface="Times New Roman" panose="02020603050405020304" pitchFamily="18" charset="0"/>
              </a:rPr>
              <a:t>contexto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chaves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privadas</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custódia</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criptoativos</a:t>
            </a:r>
            <a:r>
              <a:rPr lang="en-US" dirty="0">
                <a:solidFill>
                  <a:schemeClr val="tx1"/>
                </a:solidFill>
                <a:ea typeface="Times New Roman" panose="02020603050405020304" pitchFamily="18" charset="0"/>
              </a:rPr>
              <a:t>.</a:t>
            </a:r>
          </a:p>
          <a:p>
            <a:endParaRPr lang="en-US" dirty="0">
              <a:solidFill>
                <a:schemeClr val="tx1"/>
              </a:solidFill>
              <a:ea typeface="Times New Roman" panose="02020603050405020304" pitchFamily="18" charset="0"/>
            </a:endParaRPr>
          </a:p>
          <a:p>
            <a:r>
              <a:rPr lang="en-US" b="1" dirty="0" err="1">
                <a:solidFill>
                  <a:srgbClr val="F79037"/>
                </a:solidFill>
                <a:cs typeface="+mn-cs"/>
              </a:rPr>
              <a:t>Responsabilidade</a:t>
            </a:r>
            <a:r>
              <a:rPr lang="en-US" b="1" dirty="0">
                <a:solidFill>
                  <a:srgbClr val="F79037"/>
                </a:solidFill>
                <a:cs typeface="+mn-cs"/>
              </a:rPr>
              <a:t> </a:t>
            </a:r>
            <a:r>
              <a:rPr lang="en-US" b="1" dirty="0" err="1">
                <a:solidFill>
                  <a:srgbClr val="F79037"/>
                </a:solidFill>
                <a:cs typeface="+mn-cs"/>
              </a:rPr>
              <a:t>regulatória</a:t>
            </a:r>
            <a:r>
              <a:rPr lang="en-US" b="1" dirty="0">
                <a:solidFill>
                  <a:srgbClr val="F79037"/>
                </a:solidFill>
                <a:cs typeface="+mn-cs"/>
              </a:rPr>
              <a:t> </a:t>
            </a:r>
            <a:r>
              <a:rPr lang="en-US" b="1" dirty="0" err="1">
                <a:solidFill>
                  <a:srgbClr val="F79037"/>
                </a:solidFill>
                <a:cs typeface="+mn-cs"/>
              </a:rPr>
              <a:t>resolvida</a:t>
            </a:r>
            <a:endParaRPr lang="en-US" b="1" dirty="0">
              <a:solidFill>
                <a:srgbClr val="F79037"/>
              </a:solidFill>
              <a:cs typeface="+mn-cs"/>
            </a:endParaRPr>
          </a:p>
          <a:p>
            <a:r>
              <a:rPr lang="en-US" dirty="0" err="1">
                <a:solidFill>
                  <a:schemeClr val="tx1"/>
                </a:solidFill>
                <a:ea typeface="Times New Roman" panose="02020603050405020304" pitchFamily="18" charset="0"/>
              </a:rPr>
              <a:t>Mandato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claro</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delineamento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responsabilidades</a:t>
            </a:r>
            <a:r>
              <a:rPr lang="en-US" dirty="0">
                <a:solidFill>
                  <a:schemeClr val="tx1"/>
                </a:solidFill>
                <a:ea typeface="Times New Roman" panose="02020603050405020304" pitchFamily="18" charset="0"/>
              </a:rPr>
              <a:t> das </a:t>
            </a:r>
            <a:r>
              <a:rPr lang="en-US" dirty="0" err="1">
                <a:solidFill>
                  <a:schemeClr val="tx1"/>
                </a:solidFill>
                <a:ea typeface="Times New Roman" panose="02020603050405020304" pitchFamily="18" charset="0"/>
              </a:rPr>
              <a:t>autoridades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relação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deveres</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supervisão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lidar</a:t>
            </a:r>
            <a:r>
              <a:rPr lang="en-US" dirty="0">
                <a:solidFill>
                  <a:schemeClr val="tx1"/>
                </a:solidFill>
                <a:ea typeface="Times New Roman" panose="02020603050405020304" pitchFamily="18" charset="0"/>
              </a:rPr>
              <a:t> com </a:t>
            </a:r>
            <a:r>
              <a:rPr lang="en-US" dirty="0" err="1">
                <a:solidFill>
                  <a:schemeClr val="tx1"/>
                </a:solidFill>
                <a:ea typeface="Times New Roman" panose="02020603050405020304" pitchFamily="18" charset="0"/>
              </a:rPr>
              <a:t>criptoativos</a:t>
            </a:r>
            <a:r>
              <a:rPr lang="en-US" dirty="0">
                <a:solidFill>
                  <a:schemeClr val="tx1"/>
                </a:solidFill>
                <a:ea typeface="Times New Roman" panose="02020603050405020304" pitchFamily="18" charset="0"/>
              </a:rPr>
              <a:t>.</a:t>
            </a:r>
            <a:endParaRPr lang="x-none" dirty="0">
              <a:solidFill>
                <a:schemeClr val="tx1"/>
              </a:solidFill>
              <a:effectLst/>
              <a:ea typeface="Times New Roman" panose="02020603050405020304" pitchFamily="18" charset="0"/>
            </a:endParaRPr>
          </a:p>
          <a:p>
            <a:endParaRPr lang="x-none"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47" name="Group 46">
            <a:extLst>
              <a:ext uri="{FF2B5EF4-FFF2-40B4-BE49-F238E27FC236}">
                <a16:creationId xmlns:a16="http://schemas.microsoft.com/office/drawing/2014/main" id="{9965DB9F-9B66-F1DB-ED9E-7635BB49EC50}"/>
              </a:ext>
            </a:extLst>
          </p:cNvPr>
          <p:cNvGrpSpPr/>
          <p:nvPr/>
        </p:nvGrpSpPr>
        <p:grpSpPr>
          <a:xfrm>
            <a:off x="1241978" y="7245528"/>
            <a:ext cx="571938" cy="582430"/>
            <a:chOff x="5834687" y="3140849"/>
            <a:chExt cx="1290933" cy="1314614"/>
          </a:xfrm>
          <a:solidFill>
            <a:srgbClr val="F79037"/>
          </a:solidFill>
        </p:grpSpPr>
        <p:sp>
          <p:nvSpPr>
            <p:cNvPr id="48" name="Freeform 47">
              <a:extLst>
                <a:ext uri="{FF2B5EF4-FFF2-40B4-BE49-F238E27FC236}">
                  <a16:creationId xmlns:a16="http://schemas.microsoft.com/office/drawing/2014/main" id="{7F0E26CA-4D3B-8677-831A-731FABFA8BB1}"/>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49" name="Graphic 8">
              <a:extLst>
                <a:ext uri="{FF2B5EF4-FFF2-40B4-BE49-F238E27FC236}">
                  <a16:creationId xmlns:a16="http://schemas.microsoft.com/office/drawing/2014/main" id="{1E9560CC-8454-1A03-38C7-9C625D10F6FA}"/>
                </a:ext>
              </a:extLst>
            </p:cNvPr>
            <p:cNvGrpSpPr/>
            <p:nvPr/>
          </p:nvGrpSpPr>
          <p:grpSpPr>
            <a:xfrm>
              <a:off x="5834687" y="3140849"/>
              <a:ext cx="1290933" cy="1314614"/>
              <a:chOff x="5197376" y="5607922"/>
              <a:chExt cx="687857" cy="700475"/>
            </a:xfrm>
            <a:grpFill/>
          </p:grpSpPr>
          <p:grpSp>
            <p:nvGrpSpPr>
              <p:cNvPr id="50" name="Graphic 8">
                <a:extLst>
                  <a:ext uri="{FF2B5EF4-FFF2-40B4-BE49-F238E27FC236}">
                    <a16:creationId xmlns:a16="http://schemas.microsoft.com/office/drawing/2014/main" id="{80B04C84-8D75-8387-656B-517DCED6937D}"/>
                  </a:ext>
                </a:extLst>
              </p:cNvPr>
              <p:cNvGrpSpPr/>
              <p:nvPr/>
            </p:nvGrpSpPr>
            <p:grpSpPr>
              <a:xfrm>
                <a:off x="5234593" y="5645191"/>
                <a:ext cx="612999" cy="540390"/>
                <a:chOff x="5234593" y="5645191"/>
                <a:chExt cx="612999" cy="540390"/>
              </a:xfrm>
              <a:grpFill/>
            </p:grpSpPr>
            <p:grpSp>
              <p:nvGrpSpPr>
                <p:cNvPr id="54" name="Graphic 8">
                  <a:extLst>
                    <a:ext uri="{FF2B5EF4-FFF2-40B4-BE49-F238E27FC236}">
                      <a16:creationId xmlns:a16="http://schemas.microsoft.com/office/drawing/2014/main" id="{C1690DDA-3BDF-77F1-8BFB-DA527AAE9D87}"/>
                    </a:ext>
                  </a:extLst>
                </p:cNvPr>
                <p:cNvGrpSpPr/>
                <p:nvPr/>
              </p:nvGrpSpPr>
              <p:grpSpPr>
                <a:xfrm>
                  <a:off x="5234593" y="5645191"/>
                  <a:ext cx="612999" cy="540390"/>
                  <a:chOff x="5234593" y="5645191"/>
                  <a:chExt cx="612999" cy="540390"/>
                </a:xfrm>
                <a:grpFill/>
              </p:grpSpPr>
              <p:sp>
                <p:nvSpPr>
                  <p:cNvPr id="58" name="Freeform 57">
                    <a:extLst>
                      <a:ext uri="{FF2B5EF4-FFF2-40B4-BE49-F238E27FC236}">
                        <a16:creationId xmlns:a16="http://schemas.microsoft.com/office/drawing/2014/main" id="{F0A024B5-1437-CB80-ABF7-57BFF37C207F}"/>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C9426E6-3A26-BC5D-9D0D-989BA94B756A}"/>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55D149-FD5B-D8ED-A581-2D3FF0F4BD81}"/>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55" name="Freeform 54">
                  <a:extLst>
                    <a:ext uri="{FF2B5EF4-FFF2-40B4-BE49-F238E27FC236}">
                      <a16:creationId xmlns:a16="http://schemas.microsoft.com/office/drawing/2014/main" id="{D91A332B-33C7-6F27-DF25-0A7D4507D7D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3A528ED-E2BB-27F0-4355-A5530BF0DCD2}"/>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1C5D0D5-F965-3CAB-70DC-39005A68E9E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51" name="Freeform 50">
                <a:extLst>
                  <a:ext uri="{FF2B5EF4-FFF2-40B4-BE49-F238E27FC236}">
                    <a16:creationId xmlns:a16="http://schemas.microsoft.com/office/drawing/2014/main" id="{BCD35D5A-F01F-37A4-368B-0B8F061D82D6}"/>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EC77F82D-E107-DD9C-040E-BBFDC7E2640B}"/>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8D488FE-6CEE-2508-5EBA-3DDBCB2BAAF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grpSp>
        <p:nvGrpSpPr>
          <p:cNvPr id="61" name="Graphic 3">
            <a:extLst>
              <a:ext uri="{FF2B5EF4-FFF2-40B4-BE49-F238E27FC236}">
                <a16:creationId xmlns:a16="http://schemas.microsoft.com/office/drawing/2014/main" id="{CDD1758C-56CC-973B-7BEA-60728EEF20A3}"/>
              </a:ext>
            </a:extLst>
          </p:cNvPr>
          <p:cNvGrpSpPr/>
          <p:nvPr/>
        </p:nvGrpSpPr>
        <p:grpSpPr>
          <a:xfrm>
            <a:off x="1232841" y="5147588"/>
            <a:ext cx="590213" cy="603659"/>
            <a:chOff x="6488295" y="5309031"/>
            <a:chExt cx="1083393" cy="1108075"/>
          </a:xfrm>
          <a:solidFill>
            <a:srgbClr val="F79037"/>
          </a:solidFill>
        </p:grpSpPr>
        <p:sp>
          <p:nvSpPr>
            <p:cNvPr id="62" name="Freeform 61">
              <a:extLst>
                <a:ext uri="{FF2B5EF4-FFF2-40B4-BE49-F238E27FC236}">
                  <a16:creationId xmlns:a16="http://schemas.microsoft.com/office/drawing/2014/main" id="{07CB89A2-6F79-F884-F382-260F30895F58}"/>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3" name="Graphic 3">
              <a:extLst>
                <a:ext uri="{FF2B5EF4-FFF2-40B4-BE49-F238E27FC236}">
                  <a16:creationId xmlns:a16="http://schemas.microsoft.com/office/drawing/2014/main" id="{91165389-C5D2-A8DC-E74F-8618F27ADC63}"/>
                </a:ext>
              </a:extLst>
            </p:cNvPr>
            <p:cNvGrpSpPr/>
            <p:nvPr/>
          </p:nvGrpSpPr>
          <p:grpSpPr>
            <a:xfrm>
              <a:off x="6488295" y="5309031"/>
              <a:ext cx="1083393" cy="1108075"/>
              <a:chOff x="6488295" y="5309031"/>
              <a:chExt cx="1083393" cy="1108075"/>
            </a:xfrm>
            <a:grpFill/>
          </p:grpSpPr>
          <p:sp>
            <p:nvSpPr>
              <p:cNvPr id="64" name="Freeform 63">
                <a:extLst>
                  <a:ext uri="{FF2B5EF4-FFF2-40B4-BE49-F238E27FC236}">
                    <a16:creationId xmlns:a16="http://schemas.microsoft.com/office/drawing/2014/main" id="{4B9DA5E6-D919-7893-1624-F609B1A190A8}"/>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6D22F7D-AA0D-7FEA-052D-BC4F7F1DDAD7}"/>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8DE6FF1-0B4F-4EE2-40A3-76F3449A639B}"/>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B0949F4-B49C-85AD-83D9-56D41D8E1095}"/>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C2CA86B2-2AD3-AFC4-5D0F-4CBDDDD492F6}"/>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69" name="Graphic 3">
            <a:extLst>
              <a:ext uri="{FF2B5EF4-FFF2-40B4-BE49-F238E27FC236}">
                <a16:creationId xmlns:a16="http://schemas.microsoft.com/office/drawing/2014/main" id="{B745B6E0-45AE-7C75-F84C-2D5C504E54BE}"/>
              </a:ext>
            </a:extLst>
          </p:cNvPr>
          <p:cNvGrpSpPr/>
          <p:nvPr/>
        </p:nvGrpSpPr>
        <p:grpSpPr>
          <a:xfrm>
            <a:off x="1176046" y="5899413"/>
            <a:ext cx="703802" cy="512702"/>
            <a:chOff x="2616673" y="2155292"/>
            <a:chExt cx="1242473" cy="905111"/>
          </a:xfrm>
          <a:solidFill>
            <a:srgbClr val="F79037"/>
          </a:solidFill>
        </p:grpSpPr>
        <p:sp>
          <p:nvSpPr>
            <p:cNvPr id="70" name="Freeform 69">
              <a:extLst>
                <a:ext uri="{FF2B5EF4-FFF2-40B4-BE49-F238E27FC236}">
                  <a16:creationId xmlns:a16="http://schemas.microsoft.com/office/drawing/2014/main" id="{7204D6CF-F889-9A7C-B2D4-89FDF26522C4}"/>
                </a:ext>
              </a:extLst>
            </p:cNvPr>
            <p:cNvSpPr/>
            <p:nvPr/>
          </p:nvSpPr>
          <p:spPr>
            <a:xfrm>
              <a:off x="2655071" y="2371971"/>
              <a:ext cx="52113" cy="252334"/>
            </a:xfrm>
            <a:custGeom>
              <a:avLst/>
              <a:gdLst>
                <a:gd name="connsiteX0" fmla="*/ 52113 w 52113"/>
                <a:gd name="connsiteY0" fmla="*/ 238620 h 252334"/>
                <a:gd name="connsiteX1" fmla="*/ 38399 w 52113"/>
                <a:gd name="connsiteY1" fmla="*/ 252334 h 252334"/>
                <a:gd name="connsiteX2" fmla="*/ 13714 w 52113"/>
                <a:gd name="connsiteY2" fmla="*/ 252334 h 252334"/>
                <a:gd name="connsiteX3" fmla="*/ 0 w 52113"/>
                <a:gd name="connsiteY3" fmla="*/ 238620 h 252334"/>
                <a:gd name="connsiteX4" fmla="*/ 0 w 52113"/>
                <a:gd name="connsiteY4" fmla="*/ 238620 h 252334"/>
                <a:gd name="connsiteX5" fmla="*/ 0 w 52113"/>
                <a:gd name="connsiteY5" fmla="*/ 235877 h 252334"/>
                <a:gd name="connsiteX6" fmla="*/ 0 w 52113"/>
                <a:gd name="connsiteY6" fmla="*/ 13714 h 252334"/>
                <a:gd name="connsiteX7" fmla="*/ 13714 w 52113"/>
                <a:gd name="connsiteY7" fmla="*/ 0 h 252334"/>
                <a:gd name="connsiteX8" fmla="*/ 38399 w 52113"/>
                <a:gd name="connsiteY8" fmla="*/ 0 h 252334"/>
                <a:gd name="connsiteX9" fmla="*/ 52113 w 52113"/>
                <a:gd name="connsiteY9" fmla="*/ 13714 h 252334"/>
                <a:gd name="connsiteX10" fmla="*/ 52113 w 52113"/>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3" h="252334">
                  <a:moveTo>
                    <a:pt x="52113" y="238620"/>
                  </a:moveTo>
                  <a:cubicBezTo>
                    <a:pt x="52113" y="246849"/>
                    <a:pt x="46627" y="252334"/>
                    <a:pt x="38399" y="252334"/>
                  </a:cubicBezTo>
                  <a:lnTo>
                    <a:pt x="13714" y="252334"/>
                  </a:lnTo>
                  <a:cubicBezTo>
                    <a:pt x="5486" y="252334"/>
                    <a:pt x="0" y="246849"/>
                    <a:pt x="0" y="238620"/>
                  </a:cubicBezTo>
                  <a:cubicBezTo>
                    <a:pt x="0" y="238620"/>
                    <a:pt x="0" y="238620"/>
                    <a:pt x="0" y="238620"/>
                  </a:cubicBezTo>
                  <a:cubicBezTo>
                    <a:pt x="0" y="238620"/>
                    <a:pt x="0" y="238620"/>
                    <a:pt x="0" y="235877"/>
                  </a:cubicBezTo>
                  <a:lnTo>
                    <a:pt x="0" y="13714"/>
                  </a:lnTo>
                  <a:cubicBezTo>
                    <a:pt x="0" y="5485"/>
                    <a:pt x="5486" y="0"/>
                    <a:pt x="13714" y="0"/>
                  </a:cubicBezTo>
                  <a:lnTo>
                    <a:pt x="38399" y="0"/>
                  </a:lnTo>
                  <a:cubicBezTo>
                    <a:pt x="46627" y="0"/>
                    <a:pt x="52113" y="5485"/>
                    <a:pt x="52113" y="13714"/>
                  </a:cubicBezTo>
                  <a:lnTo>
                    <a:pt x="52113" y="238620"/>
                  </a:lnTo>
                  <a:close/>
                </a:path>
              </a:pathLst>
            </a:custGeom>
            <a:solidFill>
              <a:srgbClr val="DD1470"/>
            </a:solid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413AE71-8077-1A3A-BC5B-B8E3C54C7DFF}"/>
                </a:ext>
              </a:extLst>
            </p:cNvPr>
            <p:cNvSpPr/>
            <p:nvPr/>
          </p:nvSpPr>
          <p:spPr>
            <a:xfrm>
              <a:off x="3763150" y="2720302"/>
              <a:ext cx="52111" cy="252334"/>
            </a:xfrm>
            <a:custGeom>
              <a:avLst/>
              <a:gdLst>
                <a:gd name="connsiteX0" fmla="*/ 52112 w 52111"/>
                <a:gd name="connsiteY0" fmla="*/ 238620 h 252334"/>
                <a:gd name="connsiteX1" fmla="*/ 38398 w 52111"/>
                <a:gd name="connsiteY1" fmla="*/ 252334 h 252334"/>
                <a:gd name="connsiteX2" fmla="*/ 13714 w 52111"/>
                <a:gd name="connsiteY2" fmla="*/ 252334 h 252334"/>
                <a:gd name="connsiteX3" fmla="*/ 0 w 52111"/>
                <a:gd name="connsiteY3" fmla="*/ 238620 h 252334"/>
                <a:gd name="connsiteX4" fmla="*/ 0 w 52111"/>
                <a:gd name="connsiteY4" fmla="*/ 238620 h 252334"/>
                <a:gd name="connsiteX5" fmla="*/ 0 w 52111"/>
                <a:gd name="connsiteY5" fmla="*/ 235878 h 252334"/>
                <a:gd name="connsiteX6" fmla="*/ 0 w 52111"/>
                <a:gd name="connsiteY6" fmla="*/ 13714 h 252334"/>
                <a:gd name="connsiteX7" fmla="*/ 13714 w 52111"/>
                <a:gd name="connsiteY7" fmla="*/ 0 h 252334"/>
                <a:gd name="connsiteX8" fmla="*/ 38398 w 52111"/>
                <a:gd name="connsiteY8" fmla="*/ 0 h 252334"/>
                <a:gd name="connsiteX9" fmla="*/ 52112 w 52111"/>
                <a:gd name="connsiteY9" fmla="*/ 13714 h 252334"/>
                <a:gd name="connsiteX10" fmla="*/ 52112 w 52111"/>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1" h="252334">
                  <a:moveTo>
                    <a:pt x="52112" y="238620"/>
                  </a:moveTo>
                  <a:cubicBezTo>
                    <a:pt x="52112" y="246849"/>
                    <a:pt x="46627" y="252334"/>
                    <a:pt x="38398" y="252334"/>
                  </a:cubicBezTo>
                  <a:lnTo>
                    <a:pt x="13714" y="252334"/>
                  </a:lnTo>
                  <a:cubicBezTo>
                    <a:pt x="5486" y="252334"/>
                    <a:pt x="0" y="246849"/>
                    <a:pt x="0" y="238620"/>
                  </a:cubicBezTo>
                  <a:cubicBezTo>
                    <a:pt x="0" y="238620"/>
                    <a:pt x="0" y="238620"/>
                    <a:pt x="0" y="238620"/>
                  </a:cubicBezTo>
                  <a:cubicBezTo>
                    <a:pt x="0" y="238620"/>
                    <a:pt x="0" y="238620"/>
                    <a:pt x="0" y="235878"/>
                  </a:cubicBezTo>
                  <a:lnTo>
                    <a:pt x="0" y="13714"/>
                  </a:lnTo>
                  <a:cubicBezTo>
                    <a:pt x="0" y="5485"/>
                    <a:pt x="5486" y="0"/>
                    <a:pt x="13714" y="0"/>
                  </a:cubicBezTo>
                  <a:lnTo>
                    <a:pt x="38398" y="0"/>
                  </a:lnTo>
                  <a:cubicBezTo>
                    <a:pt x="46627" y="0"/>
                    <a:pt x="52112" y="5485"/>
                    <a:pt x="52112" y="13714"/>
                  </a:cubicBezTo>
                  <a:lnTo>
                    <a:pt x="52112" y="238620"/>
                  </a:lnTo>
                  <a:close/>
                </a:path>
              </a:pathLst>
            </a:custGeom>
            <a:solidFill>
              <a:srgbClr val="DD1470"/>
            </a:solid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A1EFD9-D222-F51F-7D3B-A02EF39A2034}"/>
                </a:ext>
              </a:extLst>
            </p:cNvPr>
            <p:cNvSpPr/>
            <p:nvPr/>
          </p:nvSpPr>
          <p:spPr>
            <a:xfrm>
              <a:off x="3406590" y="2215633"/>
              <a:ext cx="109710" cy="109710"/>
            </a:xfrm>
            <a:custGeom>
              <a:avLst/>
              <a:gdLst>
                <a:gd name="connsiteX0" fmla="*/ 0 w 109710"/>
                <a:gd name="connsiteY0" fmla="*/ 74054 h 109710"/>
                <a:gd name="connsiteX1" fmla="*/ 0 w 109710"/>
                <a:gd name="connsiteY1" fmla="*/ 0 h 109710"/>
                <a:gd name="connsiteX2" fmla="*/ 109711 w 109710"/>
                <a:gd name="connsiteY2" fmla="*/ 109710 h 109710"/>
                <a:gd name="connsiteX3" fmla="*/ 35656 w 109710"/>
                <a:gd name="connsiteY3" fmla="*/ 109710 h 109710"/>
                <a:gd name="connsiteX4" fmla="*/ 0 w 109710"/>
                <a:gd name="connsiteY4" fmla="*/ 74054 h 109710"/>
                <a:gd name="connsiteX5" fmla="*/ 0 w 109710"/>
                <a:gd name="connsiteY5" fmla="*/ 74054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10" h="109710">
                  <a:moveTo>
                    <a:pt x="0" y="74054"/>
                  </a:moveTo>
                  <a:lnTo>
                    <a:pt x="0" y="0"/>
                  </a:lnTo>
                  <a:cubicBezTo>
                    <a:pt x="16456" y="16456"/>
                    <a:pt x="93253" y="93254"/>
                    <a:pt x="109711" y="109710"/>
                  </a:cubicBezTo>
                  <a:lnTo>
                    <a:pt x="35656" y="109710"/>
                  </a:lnTo>
                  <a:cubicBezTo>
                    <a:pt x="16456" y="109710"/>
                    <a:pt x="0" y="93254"/>
                    <a:pt x="0" y="74054"/>
                  </a:cubicBezTo>
                  <a:lnTo>
                    <a:pt x="0" y="74054"/>
                  </a:lnTo>
                  <a:close/>
                </a:path>
              </a:pathLst>
            </a:custGeom>
            <a:solidFill>
              <a:srgbClr val="DD1470"/>
            </a:solidFill>
            <a:ln w="27426" cap="flat">
              <a:noFill/>
              <a:prstDash val="solid"/>
              <a:miter/>
            </a:ln>
          </p:spPr>
          <p:txBody>
            <a:bodyPr rtlCol="0" anchor="ctr"/>
            <a:lstStyle/>
            <a:p>
              <a:endParaRPr lang="en-US"/>
            </a:p>
          </p:txBody>
        </p:sp>
        <p:grpSp>
          <p:nvGrpSpPr>
            <p:cNvPr id="73" name="Graphic 3">
              <a:extLst>
                <a:ext uri="{FF2B5EF4-FFF2-40B4-BE49-F238E27FC236}">
                  <a16:creationId xmlns:a16="http://schemas.microsoft.com/office/drawing/2014/main" id="{D6714E1A-7E03-80BC-6AB7-9EDA02701FF9}"/>
                </a:ext>
              </a:extLst>
            </p:cNvPr>
            <p:cNvGrpSpPr/>
            <p:nvPr/>
          </p:nvGrpSpPr>
          <p:grpSpPr>
            <a:xfrm>
              <a:off x="2616673" y="2155292"/>
              <a:ext cx="1242473" cy="905111"/>
              <a:chOff x="2616673" y="2155292"/>
              <a:chExt cx="1242473" cy="905111"/>
            </a:xfrm>
            <a:grpFill/>
          </p:grpSpPr>
          <p:sp>
            <p:nvSpPr>
              <p:cNvPr id="74" name="Freeform 73">
                <a:extLst>
                  <a:ext uri="{FF2B5EF4-FFF2-40B4-BE49-F238E27FC236}">
                    <a16:creationId xmlns:a16="http://schemas.microsoft.com/office/drawing/2014/main" id="{00B3887A-8CA1-A188-1327-D07C6C29AD3D}"/>
                  </a:ext>
                </a:extLst>
              </p:cNvPr>
              <p:cNvSpPr/>
              <p:nvPr/>
            </p:nvSpPr>
            <p:spPr>
              <a:xfrm>
                <a:off x="2992431" y="2805327"/>
                <a:ext cx="200223" cy="38398"/>
              </a:xfrm>
              <a:custGeom>
                <a:avLst/>
                <a:gdLst>
                  <a:gd name="connsiteX0" fmla="*/ 181024 w 200223"/>
                  <a:gd name="connsiteY0" fmla="*/ 0 h 38398"/>
                  <a:gd name="connsiteX1" fmla="*/ 19200 w 200223"/>
                  <a:gd name="connsiteY1" fmla="*/ 0 h 38398"/>
                  <a:gd name="connsiteX2" fmla="*/ 0 w 200223"/>
                  <a:gd name="connsiteY2" fmla="*/ 19199 h 38398"/>
                  <a:gd name="connsiteX3" fmla="*/ 19200 w 200223"/>
                  <a:gd name="connsiteY3" fmla="*/ 38399 h 38398"/>
                  <a:gd name="connsiteX4" fmla="*/ 181024 w 200223"/>
                  <a:gd name="connsiteY4" fmla="*/ 38399 h 38398"/>
                  <a:gd name="connsiteX5" fmla="*/ 200223 w 200223"/>
                  <a:gd name="connsiteY5" fmla="*/ 19199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199"/>
                    </a:cubicBezTo>
                    <a:cubicBezTo>
                      <a:pt x="0" y="30170"/>
                      <a:pt x="8230" y="38399"/>
                      <a:pt x="19200" y="38399"/>
                    </a:cubicBezTo>
                    <a:lnTo>
                      <a:pt x="181024" y="38399"/>
                    </a:lnTo>
                    <a:cubicBezTo>
                      <a:pt x="191994" y="38399"/>
                      <a:pt x="200223" y="30170"/>
                      <a:pt x="200223" y="19199"/>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A484804-AB22-C954-6082-6F3F7965A935}"/>
                  </a:ext>
                </a:extLst>
              </p:cNvPr>
              <p:cNvSpPr/>
              <p:nvPr/>
            </p:nvSpPr>
            <p:spPr>
              <a:xfrm>
                <a:off x="2992431" y="2882124"/>
                <a:ext cx="200223" cy="38398"/>
              </a:xfrm>
              <a:custGeom>
                <a:avLst/>
                <a:gdLst>
                  <a:gd name="connsiteX0" fmla="*/ 181024 w 200223"/>
                  <a:gd name="connsiteY0" fmla="*/ 0 h 38398"/>
                  <a:gd name="connsiteX1" fmla="*/ 19200 w 200223"/>
                  <a:gd name="connsiteY1" fmla="*/ 0 h 38398"/>
                  <a:gd name="connsiteX2" fmla="*/ 0 w 200223"/>
                  <a:gd name="connsiteY2" fmla="*/ 19200 h 38398"/>
                  <a:gd name="connsiteX3" fmla="*/ 19200 w 200223"/>
                  <a:gd name="connsiteY3" fmla="*/ 38399 h 38398"/>
                  <a:gd name="connsiteX4" fmla="*/ 181024 w 200223"/>
                  <a:gd name="connsiteY4" fmla="*/ 38399 h 38398"/>
                  <a:gd name="connsiteX5" fmla="*/ 200223 w 200223"/>
                  <a:gd name="connsiteY5" fmla="*/ 19200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200"/>
                    </a:cubicBezTo>
                    <a:cubicBezTo>
                      <a:pt x="0" y="30171"/>
                      <a:pt x="8230" y="38399"/>
                      <a:pt x="19200" y="38399"/>
                    </a:cubicBezTo>
                    <a:lnTo>
                      <a:pt x="181024" y="38399"/>
                    </a:lnTo>
                    <a:cubicBezTo>
                      <a:pt x="191994" y="38399"/>
                      <a:pt x="200223" y="30171"/>
                      <a:pt x="200223" y="19200"/>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3B91B348-9BEB-4748-05C6-9A77E7D0CE43}"/>
                  </a:ext>
                </a:extLst>
              </p:cNvPr>
              <p:cNvSpPr/>
              <p:nvPr/>
            </p:nvSpPr>
            <p:spPr>
              <a:xfrm>
                <a:off x="2616673" y="2155292"/>
                <a:ext cx="1242473" cy="905111"/>
              </a:xfrm>
              <a:custGeom>
                <a:avLst/>
                <a:gdLst>
                  <a:gd name="connsiteX0" fmla="*/ 1184874 w 1242473"/>
                  <a:gd name="connsiteY0" fmla="*/ 532096 h 905111"/>
                  <a:gd name="connsiteX1" fmla="*/ 1160190 w 1242473"/>
                  <a:gd name="connsiteY1" fmla="*/ 532096 h 905111"/>
                  <a:gd name="connsiteX2" fmla="*/ 1116305 w 1242473"/>
                  <a:gd name="connsiteY2" fmla="*/ 559524 h 905111"/>
                  <a:gd name="connsiteX3" fmla="*/ 1099849 w 1242473"/>
                  <a:gd name="connsiteY3" fmla="*/ 559524 h 905111"/>
                  <a:gd name="connsiteX4" fmla="*/ 968197 w 1242473"/>
                  <a:gd name="connsiteY4" fmla="*/ 471755 h 905111"/>
                  <a:gd name="connsiteX5" fmla="*/ 968197 w 1242473"/>
                  <a:gd name="connsiteY5" fmla="*/ 348331 h 905111"/>
                  <a:gd name="connsiteX6" fmla="*/ 948997 w 1242473"/>
                  <a:gd name="connsiteY6" fmla="*/ 329131 h 905111"/>
                  <a:gd name="connsiteX7" fmla="*/ 929797 w 1242473"/>
                  <a:gd name="connsiteY7" fmla="*/ 348331 h 905111"/>
                  <a:gd name="connsiteX8" fmla="*/ 929797 w 1242473"/>
                  <a:gd name="connsiteY8" fmla="*/ 507411 h 905111"/>
                  <a:gd name="connsiteX9" fmla="*/ 888656 w 1242473"/>
                  <a:gd name="connsiteY9" fmla="*/ 548552 h 905111"/>
                  <a:gd name="connsiteX10" fmla="*/ 828314 w 1242473"/>
                  <a:gd name="connsiteY10" fmla="*/ 548552 h 905111"/>
                  <a:gd name="connsiteX11" fmla="*/ 767975 w 1242473"/>
                  <a:gd name="connsiteY11" fmla="*/ 608894 h 905111"/>
                  <a:gd name="connsiteX12" fmla="*/ 828314 w 1242473"/>
                  <a:gd name="connsiteY12" fmla="*/ 669234 h 905111"/>
                  <a:gd name="connsiteX13" fmla="*/ 916083 w 1242473"/>
                  <a:gd name="connsiteY13" fmla="*/ 669234 h 905111"/>
                  <a:gd name="connsiteX14" fmla="*/ 929797 w 1242473"/>
                  <a:gd name="connsiteY14" fmla="*/ 671977 h 905111"/>
                  <a:gd name="connsiteX15" fmla="*/ 929797 w 1242473"/>
                  <a:gd name="connsiteY15" fmla="*/ 831057 h 905111"/>
                  <a:gd name="connsiteX16" fmla="*/ 894142 w 1242473"/>
                  <a:gd name="connsiteY16" fmla="*/ 866713 h 905111"/>
                  <a:gd name="connsiteX17" fmla="*/ 345588 w 1242473"/>
                  <a:gd name="connsiteY17" fmla="*/ 866713 h 905111"/>
                  <a:gd name="connsiteX18" fmla="*/ 309932 w 1242473"/>
                  <a:gd name="connsiteY18" fmla="*/ 831057 h 905111"/>
                  <a:gd name="connsiteX19" fmla="*/ 309932 w 1242473"/>
                  <a:gd name="connsiteY19" fmla="*/ 518382 h 905111"/>
                  <a:gd name="connsiteX20" fmla="*/ 436099 w 1242473"/>
                  <a:gd name="connsiteY20" fmla="*/ 521125 h 905111"/>
                  <a:gd name="connsiteX21" fmla="*/ 493698 w 1242473"/>
                  <a:gd name="connsiteY21" fmla="*/ 463527 h 905111"/>
                  <a:gd name="connsiteX22" fmla="*/ 485468 w 1242473"/>
                  <a:gd name="connsiteY22" fmla="*/ 433357 h 905111"/>
                  <a:gd name="connsiteX23" fmla="*/ 510154 w 1242473"/>
                  <a:gd name="connsiteY23" fmla="*/ 386730 h 905111"/>
                  <a:gd name="connsiteX24" fmla="*/ 501926 w 1242473"/>
                  <a:gd name="connsiteY24" fmla="*/ 356559 h 905111"/>
                  <a:gd name="connsiteX25" fmla="*/ 526610 w 1242473"/>
                  <a:gd name="connsiteY25" fmla="*/ 309932 h 905111"/>
                  <a:gd name="connsiteX26" fmla="*/ 512896 w 1242473"/>
                  <a:gd name="connsiteY26" fmla="*/ 271534 h 905111"/>
                  <a:gd name="connsiteX27" fmla="*/ 529354 w 1242473"/>
                  <a:gd name="connsiteY27" fmla="*/ 233135 h 905111"/>
                  <a:gd name="connsiteX28" fmla="*/ 529354 w 1242473"/>
                  <a:gd name="connsiteY28" fmla="*/ 233135 h 905111"/>
                  <a:gd name="connsiteX29" fmla="*/ 471755 w 1242473"/>
                  <a:gd name="connsiteY29" fmla="*/ 175537 h 905111"/>
                  <a:gd name="connsiteX30" fmla="*/ 326388 w 1242473"/>
                  <a:gd name="connsiteY30" fmla="*/ 175537 h 905111"/>
                  <a:gd name="connsiteX31" fmla="*/ 309932 w 1242473"/>
                  <a:gd name="connsiteY31" fmla="*/ 159080 h 905111"/>
                  <a:gd name="connsiteX32" fmla="*/ 309932 w 1242473"/>
                  <a:gd name="connsiteY32" fmla="*/ 71312 h 905111"/>
                  <a:gd name="connsiteX33" fmla="*/ 345588 w 1242473"/>
                  <a:gd name="connsiteY33" fmla="*/ 35656 h 905111"/>
                  <a:gd name="connsiteX34" fmla="*/ 757003 w 1242473"/>
                  <a:gd name="connsiteY34" fmla="*/ 35656 h 905111"/>
                  <a:gd name="connsiteX35" fmla="*/ 757003 w 1242473"/>
                  <a:gd name="connsiteY35" fmla="*/ 134396 h 905111"/>
                  <a:gd name="connsiteX36" fmla="*/ 831058 w 1242473"/>
                  <a:gd name="connsiteY36" fmla="*/ 208450 h 905111"/>
                  <a:gd name="connsiteX37" fmla="*/ 929797 w 1242473"/>
                  <a:gd name="connsiteY37" fmla="*/ 208450 h 905111"/>
                  <a:gd name="connsiteX38" fmla="*/ 929797 w 1242473"/>
                  <a:gd name="connsiteY38" fmla="*/ 263305 h 905111"/>
                  <a:gd name="connsiteX39" fmla="*/ 948997 w 1242473"/>
                  <a:gd name="connsiteY39" fmla="*/ 282505 h 905111"/>
                  <a:gd name="connsiteX40" fmla="*/ 968197 w 1242473"/>
                  <a:gd name="connsiteY40" fmla="*/ 263305 h 905111"/>
                  <a:gd name="connsiteX41" fmla="*/ 968197 w 1242473"/>
                  <a:gd name="connsiteY41" fmla="*/ 208450 h 905111"/>
                  <a:gd name="connsiteX42" fmla="*/ 951739 w 1242473"/>
                  <a:gd name="connsiteY42" fmla="*/ 170052 h 905111"/>
                  <a:gd name="connsiteX43" fmla="*/ 798145 w 1242473"/>
                  <a:gd name="connsiteY43" fmla="*/ 16457 h 905111"/>
                  <a:gd name="connsiteX44" fmla="*/ 759745 w 1242473"/>
                  <a:gd name="connsiteY44" fmla="*/ 0 h 905111"/>
                  <a:gd name="connsiteX45" fmla="*/ 345588 w 1242473"/>
                  <a:gd name="connsiteY45" fmla="*/ 0 h 905111"/>
                  <a:gd name="connsiteX46" fmla="*/ 271533 w 1242473"/>
                  <a:gd name="connsiteY46" fmla="*/ 74055 h 905111"/>
                  <a:gd name="connsiteX47" fmla="*/ 271533 w 1242473"/>
                  <a:gd name="connsiteY47" fmla="*/ 120682 h 905111"/>
                  <a:gd name="connsiteX48" fmla="*/ 137138 w 1242473"/>
                  <a:gd name="connsiteY48" fmla="*/ 208450 h 905111"/>
                  <a:gd name="connsiteX49" fmla="*/ 120681 w 1242473"/>
                  <a:gd name="connsiteY49" fmla="*/ 208450 h 905111"/>
                  <a:gd name="connsiteX50" fmla="*/ 76797 w 1242473"/>
                  <a:gd name="connsiteY50" fmla="*/ 181022 h 905111"/>
                  <a:gd name="connsiteX51" fmla="*/ 52112 w 1242473"/>
                  <a:gd name="connsiteY51" fmla="*/ 181022 h 905111"/>
                  <a:gd name="connsiteX52" fmla="*/ 0 w 1242473"/>
                  <a:gd name="connsiteY52" fmla="*/ 233135 h 905111"/>
                  <a:gd name="connsiteX53" fmla="*/ 0 w 1242473"/>
                  <a:gd name="connsiteY53" fmla="*/ 455299 h 905111"/>
                  <a:gd name="connsiteX54" fmla="*/ 52112 w 1242473"/>
                  <a:gd name="connsiteY54" fmla="*/ 507411 h 905111"/>
                  <a:gd name="connsiteX55" fmla="*/ 76797 w 1242473"/>
                  <a:gd name="connsiteY55" fmla="*/ 507411 h 905111"/>
                  <a:gd name="connsiteX56" fmla="*/ 123425 w 1242473"/>
                  <a:gd name="connsiteY56" fmla="*/ 479983 h 905111"/>
                  <a:gd name="connsiteX57" fmla="*/ 167308 w 1242473"/>
                  <a:gd name="connsiteY57" fmla="*/ 479983 h 905111"/>
                  <a:gd name="connsiteX58" fmla="*/ 241363 w 1242473"/>
                  <a:gd name="connsiteY58" fmla="*/ 504669 h 905111"/>
                  <a:gd name="connsiteX59" fmla="*/ 241363 w 1242473"/>
                  <a:gd name="connsiteY59" fmla="*/ 504669 h 905111"/>
                  <a:gd name="connsiteX60" fmla="*/ 274277 w 1242473"/>
                  <a:gd name="connsiteY60" fmla="*/ 512897 h 905111"/>
                  <a:gd name="connsiteX61" fmla="*/ 274277 w 1242473"/>
                  <a:gd name="connsiteY61" fmla="*/ 831057 h 905111"/>
                  <a:gd name="connsiteX62" fmla="*/ 348330 w 1242473"/>
                  <a:gd name="connsiteY62" fmla="*/ 905112 h 905111"/>
                  <a:gd name="connsiteX63" fmla="*/ 896884 w 1242473"/>
                  <a:gd name="connsiteY63" fmla="*/ 905112 h 905111"/>
                  <a:gd name="connsiteX64" fmla="*/ 959969 w 1242473"/>
                  <a:gd name="connsiteY64" fmla="*/ 866713 h 905111"/>
                  <a:gd name="connsiteX65" fmla="*/ 1055965 w 1242473"/>
                  <a:gd name="connsiteY65" fmla="*/ 833800 h 905111"/>
                  <a:gd name="connsiteX66" fmla="*/ 1119049 w 1242473"/>
                  <a:gd name="connsiteY66" fmla="*/ 831057 h 905111"/>
                  <a:gd name="connsiteX67" fmla="*/ 1165676 w 1242473"/>
                  <a:gd name="connsiteY67" fmla="*/ 858485 h 905111"/>
                  <a:gd name="connsiteX68" fmla="*/ 1190360 w 1242473"/>
                  <a:gd name="connsiteY68" fmla="*/ 858485 h 905111"/>
                  <a:gd name="connsiteX69" fmla="*/ 1242473 w 1242473"/>
                  <a:gd name="connsiteY69" fmla="*/ 806372 h 905111"/>
                  <a:gd name="connsiteX70" fmla="*/ 1242473 w 1242473"/>
                  <a:gd name="connsiteY70" fmla="*/ 584208 h 905111"/>
                  <a:gd name="connsiteX71" fmla="*/ 1184874 w 1242473"/>
                  <a:gd name="connsiteY71" fmla="*/ 532096 h 905111"/>
                  <a:gd name="connsiteX72" fmla="*/ 1184874 w 1242473"/>
                  <a:gd name="connsiteY72" fmla="*/ 532096 h 905111"/>
                  <a:gd name="connsiteX73" fmla="*/ 792659 w 1242473"/>
                  <a:gd name="connsiteY73" fmla="*/ 139881 h 905111"/>
                  <a:gd name="connsiteX74" fmla="*/ 792659 w 1242473"/>
                  <a:gd name="connsiteY74" fmla="*/ 65827 h 905111"/>
                  <a:gd name="connsiteX75" fmla="*/ 902369 w 1242473"/>
                  <a:gd name="connsiteY75" fmla="*/ 175537 h 905111"/>
                  <a:gd name="connsiteX76" fmla="*/ 828314 w 1242473"/>
                  <a:gd name="connsiteY76" fmla="*/ 175537 h 905111"/>
                  <a:gd name="connsiteX77" fmla="*/ 792659 w 1242473"/>
                  <a:gd name="connsiteY77" fmla="*/ 139881 h 905111"/>
                  <a:gd name="connsiteX78" fmla="*/ 792659 w 1242473"/>
                  <a:gd name="connsiteY78" fmla="*/ 139881 h 905111"/>
                  <a:gd name="connsiteX79" fmla="*/ 164566 w 1242473"/>
                  <a:gd name="connsiteY79" fmla="*/ 441585 h 905111"/>
                  <a:gd name="connsiteX80" fmla="*/ 126167 w 1242473"/>
                  <a:gd name="connsiteY80" fmla="*/ 441585 h 905111"/>
                  <a:gd name="connsiteX81" fmla="*/ 126167 w 1242473"/>
                  <a:gd name="connsiteY81" fmla="*/ 359302 h 905111"/>
                  <a:gd name="connsiteX82" fmla="*/ 106967 w 1242473"/>
                  <a:gd name="connsiteY82" fmla="*/ 340103 h 905111"/>
                  <a:gd name="connsiteX83" fmla="*/ 87767 w 1242473"/>
                  <a:gd name="connsiteY83" fmla="*/ 359302 h 905111"/>
                  <a:gd name="connsiteX84" fmla="*/ 87767 w 1242473"/>
                  <a:gd name="connsiteY84" fmla="*/ 455299 h 905111"/>
                  <a:gd name="connsiteX85" fmla="*/ 87767 w 1242473"/>
                  <a:gd name="connsiteY85" fmla="*/ 458042 h 905111"/>
                  <a:gd name="connsiteX86" fmla="*/ 87767 w 1242473"/>
                  <a:gd name="connsiteY86" fmla="*/ 458042 h 905111"/>
                  <a:gd name="connsiteX87" fmla="*/ 74053 w 1242473"/>
                  <a:gd name="connsiteY87" fmla="*/ 471755 h 905111"/>
                  <a:gd name="connsiteX88" fmla="*/ 49369 w 1242473"/>
                  <a:gd name="connsiteY88" fmla="*/ 471755 h 905111"/>
                  <a:gd name="connsiteX89" fmla="*/ 35656 w 1242473"/>
                  <a:gd name="connsiteY89" fmla="*/ 458042 h 905111"/>
                  <a:gd name="connsiteX90" fmla="*/ 35656 w 1242473"/>
                  <a:gd name="connsiteY90" fmla="*/ 235878 h 905111"/>
                  <a:gd name="connsiteX91" fmla="*/ 49369 w 1242473"/>
                  <a:gd name="connsiteY91" fmla="*/ 222164 h 905111"/>
                  <a:gd name="connsiteX92" fmla="*/ 74053 w 1242473"/>
                  <a:gd name="connsiteY92" fmla="*/ 222164 h 905111"/>
                  <a:gd name="connsiteX93" fmla="*/ 87767 w 1242473"/>
                  <a:gd name="connsiteY93" fmla="*/ 235878 h 905111"/>
                  <a:gd name="connsiteX94" fmla="*/ 87767 w 1242473"/>
                  <a:gd name="connsiteY94" fmla="*/ 277019 h 905111"/>
                  <a:gd name="connsiteX95" fmla="*/ 106967 w 1242473"/>
                  <a:gd name="connsiteY95" fmla="*/ 296218 h 905111"/>
                  <a:gd name="connsiteX96" fmla="*/ 126167 w 1242473"/>
                  <a:gd name="connsiteY96" fmla="*/ 277019 h 905111"/>
                  <a:gd name="connsiteX97" fmla="*/ 126167 w 1242473"/>
                  <a:gd name="connsiteY97" fmla="*/ 246849 h 905111"/>
                  <a:gd name="connsiteX98" fmla="*/ 137138 w 1242473"/>
                  <a:gd name="connsiteY98" fmla="*/ 246849 h 905111"/>
                  <a:gd name="connsiteX99" fmla="*/ 271533 w 1242473"/>
                  <a:gd name="connsiteY99" fmla="*/ 159080 h 905111"/>
                  <a:gd name="connsiteX100" fmla="*/ 271533 w 1242473"/>
                  <a:gd name="connsiteY100" fmla="*/ 161823 h 905111"/>
                  <a:gd name="connsiteX101" fmla="*/ 323646 w 1242473"/>
                  <a:gd name="connsiteY101" fmla="*/ 213936 h 905111"/>
                  <a:gd name="connsiteX102" fmla="*/ 469013 w 1242473"/>
                  <a:gd name="connsiteY102" fmla="*/ 213936 h 905111"/>
                  <a:gd name="connsiteX103" fmla="*/ 488212 w 1242473"/>
                  <a:gd name="connsiteY103" fmla="*/ 233135 h 905111"/>
                  <a:gd name="connsiteX104" fmla="*/ 488212 w 1242473"/>
                  <a:gd name="connsiteY104" fmla="*/ 233135 h 905111"/>
                  <a:gd name="connsiteX105" fmla="*/ 488212 w 1242473"/>
                  <a:gd name="connsiteY105" fmla="*/ 233135 h 905111"/>
                  <a:gd name="connsiteX106" fmla="*/ 469013 w 1242473"/>
                  <a:gd name="connsiteY106" fmla="*/ 252334 h 905111"/>
                  <a:gd name="connsiteX107" fmla="*/ 469013 w 1242473"/>
                  <a:gd name="connsiteY107" fmla="*/ 252334 h 905111"/>
                  <a:gd name="connsiteX108" fmla="*/ 469013 w 1242473"/>
                  <a:gd name="connsiteY108" fmla="*/ 252334 h 905111"/>
                  <a:gd name="connsiteX109" fmla="*/ 326388 w 1242473"/>
                  <a:gd name="connsiteY109" fmla="*/ 252334 h 905111"/>
                  <a:gd name="connsiteX110" fmla="*/ 307189 w 1242473"/>
                  <a:gd name="connsiteY110" fmla="*/ 271534 h 905111"/>
                  <a:gd name="connsiteX111" fmla="*/ 326388 w 1242473"/>
                  <a:gd name="connsiteY111" fmla="*/ 290733 h 905111"/>
                  <a:gd name="connsiteX112" fmla="*/ 469013 w 1242473"/>
                  <a:gd name="connsiteY112" fmla="*/ 290733 h 905111"/>
                  <a:gd name="connsiteX113" fmla="*/ 488212 w 1242473"/>
                  <a:gd name="connsiteY113" fmla="*/ 309932 h 905111"/>
                  <a:gd name="connsiteX114" fmla="*/ 469013 w 1242473"/>
                  <a:gd name="connsiteY114" fmla="*/ 329131 h 905111"/>
                  <a:gd name="connsiteX115" fmla="*/ 329132 w 1242473"/>
                  <a:gd name="connsiteY115" fmla="*/ 329131 h 905111"/>
                  <a:gd name="connsiteX116" fmla="*/ 309932 w 1242473"/>
                  <a:gd name="connsiteY116" fmla="*/ 348331 h 905111"/>
                  <a:gd name="connsiteX117" fmla="*/ 329132 w 1242473"/>
                  <a:gd name="connsiteY117" fmla="*/ 367530 h 905111"/>
                  <a:gd name="connsiteX118" fmla="*/ 452557 w 1242473"/>
                  <a:gd name="connsiteY118" fmla="*/ 367530 h 905111"/>
                  <a:gd name="connsiteX119" fmla="*/ 471755 w 1242473"/>
                  <a:gd name="connsiteY119" fmla="*/ 386730 h 905111"/>
                  <a:gd name="connsiteX120" fmla="*/ 452557 w 1242473"/>
                  <a:gd name="connsiteY120" fmla="*/ 405929 h 905111"/>
                  <a:gd name="connsiteX121" fmla="*/ 329132 w 1242473"/>
                  <a:gd name="connsiteY121" fmla="*/ 405929 h 905111"/>
                  <a:gd name="connsiteX122" fmla="*/ 309932 w 1242473"/>
                  <a:gd name="connsiteY122" fmla="*/ 425128 h 905111"/>
                  <a:gd name="connsiteX123" fmla="*/ 329132 w 1242473"/>
                  <a:gd name="connsiteY123" fmla="*/ 444328 h 905111"/>
                  <a:gd name="connsiteX124" fmla="*/ 436099 w 1242473"/>
                  <a:gd name="connsiteY124" fmla="*/ 444328 h 905111"/>
                  <a:gd name="connsiteX125" fmla="*/ 455299 w 1242473"/>
                  <a:gd name="connsiteY125" fmla="*/ 463527 h 905111"/>
                  <a:gd name="connsiteX126" fmla="*/ 436099 w 1242473"/>
                  <a:gd name="connsiteY126" fmla="*/ 482726 h 905111"/>
                  <a:gd name="connsiteX127" fmla="*/ 252333 w 1242473"/>
                  <a:gd name="connsiteY127" fmla="*/ 469013 h 905111"/>
                  <a:gd name="connsiteX128" fmla="*/ 164566 w 1242473"/>
                  <a:gd name="connsiteY128" fmla="*/ 441585 h 905111"/>
                  <a:gd name="connsiteX129" fmla="*/ 164566 w 1242473"/>
                  <a:gd name="connsiteY129" fmla="*/ 441585 h 905111"/>
                  <a:gd name="connsiteX130" fmla="*/ 1039508 w 1242473"/>
                  <a:gd name="connsiteY130" fmla="*/ 798144 h 905111"/>
                  <a:gd name="connsiteX131" fmla="*/ 965453 w 1242473"/>
                  <a:gd name="connsiteY131" fmla="*/ 825572 h 905111"/>
                  <a:gd name="connsiteX132" fmla="*/ 965453 w 1242473"/>
                  <a:gd name="connsiteY132" fmla="*/ 713118 h 905111"/>
                  <a:gd name="connsiteX133" fmla="*/ 1020308 w 1242473"/>
                  <a:gd name="connsiteY133" fmla="*/ 735060 h 905111"/>
                  <a:gd name="connsiteX134" fmla="*/ 1039508 w 1242473"/>
                  <a:gd name="connsiteY134" fmla="*/ 715861 h 905111"/>
                  <a:gd name="connsiteX135" fmla="*/ 1020308 w 1242473"/>
                  <a:gd name="connsiteY135" fmla="*/ 696662 h 905111"/>
                  <a:gd name="connsiteX136" fmla="*/ 979167 w 1242473"/>
                  <a:gd name="connsiteY136" fmla="*/ 671977 h 905111"/>
                  <a:gd name="connsiteX137" fmla="*/ 916083 w 1242473"/>
                  <a:gd name="connsiteY137" fmla="*/ 633578 h 905111"/>
                  <a:gd name="connsiteX138" fmla="*/ 828314 w 1242473"/>
                  <a:gd name="connsiteY138" fmla="*/ 633578 h 905111"/>
                  <a:gd name="connsiteX139" fmla="*/ 803631 w 1242473"/>
                  <a:gd name="connsiteY139" fmla="*/ 608894 h 905111"/>
                  <a:gd name="connsiteX140" fmla="*/ 828314 w 1242473"/>
                  <a:gd name="connsiteY140" fmla="*/ 584208 h 905111"/>
                  <a:gd name="connsiteX141" fmla="*/ 888656 w 1242473"/>
                  <a:gd name="connsiteY141" fmla="*/ 584208 h 905111"/>
                  <a:gd name="connsiteX142" fmla="*/ 965453 w 1242473"/>
                  <a:gd name="connsiteY142" fmla="*/ 507411 h 905111"/>
                  <a:gd name="connsiteX143" fmla="*/ 1097107 w 1242473"/>
                  <a:gd name="connsiteY143" fmla="*/ 595180 h 905111"/>
                  <a:gd name="connsiteX144" fmla="*/ 1108077 w 1242473"/>
                  <a:gd name="connsiteY144" fmla="*/ 595180 h 905111"/>
                  <a:gd name="connsiteX145" fmla="*/ 1108077 w 1242473"/>
                  <a:gd name="connsiteY145" fmla="*/ 789916 h 905111"/>
                  <a:gd name="connsiteX146" fmla="*/ 1039508 w 1242473"/>
                  <a:gd name="connsiteY146" fmla="*/ 798144 h 905111"/>
                  <a:gd name="connsiteX147" fmla="*/ 1039508 w 1242473"/>
                  <a:gd name="connsiteY147" fmla="*/ 798144 h 905111"/>
                  <a:gd name="connsiteX148" fmla="*/ 1201332 w 1242473"/>
                  <a:gd name="connsiteY148" fmla="*/ 806372 h 905111"/>
                  <a:gd name="connsiteX149" fmla="*/ 1187618 w 1242473"/>
                  <a:gd name="connsiteY149" fmla="*/ 820086 h 905111"/>
                  <a:gd name="connsiteX150" fmla="*/ 1162932 w 1242473"/>
                  <a:gd name="connsiteY150" fmla="*/ 820086 h 905111"/>
                  <a:gd name="connsiteX151" fmla="*/ 1149219 w 1242473"/>
                  <a:gd name="connsiteY151" fmla="*/ 806372 h 905111"/>
                  <a:gd name="connsiteX152" fmla="*/ 1149219 w 1242473"/>
                  <a:gd name="connsiteY152" fmla="*/ 806372 h 905111"/>
                  <a:gd name="connsiteX153" fmla="*/ 1149219 w 1242473"/>
                  <a:gd name="connsiteY153" fmla="*/ 803629 h 905111"/>
                  <a:gd name="connsiteX154" fmla="*/ 1149219 w 1242473"/>
                  <a:gd name="connsiteY154" fmla="*/ 581466 h 905111"/>
                  <a:gd name="connsiteX155" fmla="*/ 1162932 w 1242473"/>
                  <a:gd name="connsiteY155" fmla="*/ 567752 h 905111"/>
                  <a:gd name="connsiteX156" fmla="*/ 1187618 w 1242473"/>
                  <a:gd name="connsiteY156" fmla="*/ 567752 h 905111"/>
                  <a:gd name="connsiteX157" fmla="*/ 1201332 w 1242473"/>
                  <a:gd name="connsiteY157" fmla="*/ 581466 h 905111"/>
                  <a:gd name="connsiteX158" fmla="*/ 1201332 w 1242473"/>
                  <a:gd name="connsiteY158" fmla="*/ 806372 h 90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242473" h="905111">
                    <a:moveTo>
                      <a:pt x="1184874" y="532096"/>
                    </a:moveTo>
                    <a:lnTo>
                      <a:pt x="1160190" y="532096"/>
                    </a:lnTo>
                    <a:cubicBezTo>
                      <a:pt x="1140991" y="532096"/>
                      <a:pt x="1124535" y="543067"/>
                      <a:pt x="1116305" y="559524"/>
                    </a:cubicBezTo>
                    <a:lnTo>
                      <a:pt x="1099849" y="559524"/>
                    </a:lnTo>
                    <a:cubicBezTo>
                      <a:pt x="1047736" y="559524"/>
                      <a:pt x="1055965" y="488212"/>
                      <a:pt x="968197" y="471755"/>
                    </a:cubicBezTo>
                    <a:lnTo>
                      <a:pt x="968197" y="348331"/>
                    </a:lnTo>
                    <a:cubicBezTo>
                      <a:pt x="968197" y="337360"/>
                      <a:pt x="959969" y="329131"/>
                      <a:pt x="948997" y="329131"/>
                    </a:cubicBezTo>
                    <a:cubicBezTo>
                      <a:pt x="938025" y="329131"/>
                      <a:pt x="929797" y="337360"/>
                      <a:pt x="929797" y="348331"/>
                    </a:cubicBezTo>
                    <a:lnTo>
                      <a:pt x="929797" y="507411"/>
                    </a:lnTo>
                    <a:cubicBezTo>
                      <a:pt x="929797" y="529353"/>
                      <a:pt x="910597" y="548552"/>
                      <a:pt x="888656" y="548552"/>
                    </a:cubicBezTo>
                    <a:lnTo>
                      <a:pt x="828314" y="548552"/>
                    </a:lnTo>
                    <a:cubicBezTo>
                      <a:pt x="795403" y="548552"/>
                      <a:pt x="767975" y="575980"/>
                      <a:pt x="767975" y="608894"/>
                    </a:cubicBezTo>
                    <a:cubicBezTo>
                      <a:pt x="767975" y="641807"/>
                      <a:pt x="795403" y="669234"/>
                      <a:pt x="828314" y="669234"/>
                    </a:cubicBezTo>
                    <a:lnTo>
                      <a:pt x="916083" y="669234"/>
                    </a:lnTo>
                    <a:cubicBezTo>
                      <a:pt x="921569" y="669234"/>
                      <a:pt x="924311" y="669234"/>
                      <a:pt x="929797" y="671977"/>
                    </a:cubicBezTo>
                    <a:lnTo>
                      <a:pt x="929797" y="831057"/>
                    </a:lnTo>
                    <a:cubicBezTo>
                      <a:pt x="929797" y="850256"/>
                      <a:pt x="913341" y="866713"/>
                      <a:pt x="894142" y="866713"/>
                    </a:cubicBezTo>
                    <a:lnTo>
                      <a:pt x="345588" y="866713"/>
                    </a:lnTo>
                    <a:cubicBezTo>
                      <a:pt x="326388" y="866713"/>
                      <a:pt x="309932" y="850256"/>
                      <a:pt x="309932" y="831057"/>
                    </a:cubicBezTo>
                    <a:lnTo>
                      <a:pt x="309932" y="518382"/>
                    </a:lnTo>
                    <a:cubicBezTo>
                      <a:pt x="334616" y="521125"/>
                      <a:pt x="389472" y="521125"/>
                      <a:pt x="436099" y="521125"/>
                    </a:cubicBezTo>
                    <a:cubicBezTo>
                      <a:pt x="466270" y="521125"/>
                      <a:pt x="493698" y="496440"/>
                      <a:pt x="493698" y="463527"/>
                    </a:cubicBezTo>
                    <a:cubicBezTo>
                      <a:pt x="493698" y="452556"/>
                      <a:pt x="490954" y="441585"/>
                      <a:pt x="485468" y="433357"/>
                    </a:cubicBezTo>
                    <a:cubicBezTo>
                      <a:pt x="499182" y="422386"/>
                      <a:pt x="510154" y="405929"/>
                      <a:pt x="510154" y="386730"/>
                    </a:cubicBezTo>
                    <a:cubicBezTo>
                      <a:pt x="510154" y="375759"/>
                      <a:pt x="507412" y="367530"/>
                      <a:pt x="501926" y="356559"/>
                    </a:cubicBezTo>
                    <a:cubicBezTo>
                      <a:pt x="518382" y="345588"/>
                      <a:pt x="526610" y="329131"/>
                      <a:pt x="526610" y="309932"/>
                    </a:cubicBezTo>
                    <a:cubicBezTo>
                      <a:pt x="526610" y="296218"/>
                      <a:pt x="521126" y="282505"/>
                      <a:pt x="512896" y="271534"/>
                    </a:cubicBezTo>
                    <a:cubicBezTo>
                      <a:pt x="523868" y="260562"/>
                      <a:pt x="529354" y="246849"/>
                      <a:pt x="529354" y="233135"/>
                    </a:cubicBezTo>
                    <a:cubicBezTo>
                      <a:pt x="529354" y="233135"/>
                      <a:pt x="529354" y="233135"/>
                      <a:pt x="529354" y="233135"/>
                    </a:cubicBezTo>
                    <a:cubicBezTo>
                      <a:pt x="529354" y="202965"/>
                      <a:pt x="504668" y="175537"/>
                      <a:pt x="471755" y="175537"/>
                    </a:cubicBezTo>
                    <a:lnTo>
                      <a:pt x="326388" y="175537"/>
                    </a:lnTo>
                    <a:cubicBezTo>
                      <a:pt x="318160" y="175537"/>
                      <a:pt x="309932" y="167309"/>
                      <a:pt x="309932" y="159080"/>
                    </a:cubicBezTo>
                    <a:cubicBezTo>
                      <a:pt x="309932" y="150852"/>
                      <a:pt x="309932" y="191993"/>
                      <a:pt x="309932" y="71312"/>
                    </a:cubicBezTo>
                    <a:cubicBezTo>
                      <a:pt x="309932" y="52113"/>
                      <a:pt x="326388" y="35656"/>
                      <a:pt x="345588" y="35656"/>
                    </a:cubicBezTo>
                    <a:lnTo>
                      <a:pt x="757003" y="35656"/>
                    </a:lnTo>
                    <a:lnTo>
                      <a:pt x="757003" y="134396"/>
                    </a:lnTo>
                    <a:cubicBezTo>
                      <a:pt x="757003" y="175537"/>
                      <a:pt x="789917" y="208450"/>
                      <a:pt x="831058" y="208450"/>
                    </a:cubicBezTo>
                    <a:lnTo>
                      <a:pt x="929797" y="208450"/>
                    </a:lnTo>
                    <a:lnTo>
                      <a:pt x="929797" y="263305"/>
                    </a:lnTo>
                    <a:cubicBezTo>
                      <a:pt x="929797" y="274276"/>
                      <a:pt x="938025" y="282505"/>
                      <a:pt x="948997" y="282505"/>
                    </a:cubicBezTo>
                    <a:cubicBezTo>
                      <a:pt x="959969" y="282505"/>
                      <a:pt x="968197" y="274276"/>
                      <a:pt x="968197" y="263305"/>
                    </a:cubicBezTo>
                    <a:lnTo>
                      <a:pt x="968197" y="208450"/>
                    </a:lnTo>
                    <a:cubicBezTo>
                      <a:pt x="968197" y="194736"/>
                      <a:pt x="962711" y="181022"/>
                      <a:pt x="951739" y="170052"/>
                    </a:cubicBezTo>
                    <a:lnTo>
                      <a:pt x="798145" y="16457"/>
                    </a:lnTo>
                    <a:cubicBezTo>
                      <a:pt x="789917" y="8228"/>
                      <a:pt x="776203" y="0"/>
                      <a:pt x="759745" y="0"/>
                    </a:cubicBezTo>
                    <a:lnTo>
                      <a:pt x="345588" y="0"/>
                    </a:lnTo>
                    <a:cubicBezTo>
                      <a:pt x="304447" y="0"/>
                      <a:pt x="271533" y="32913"/>
                      <a:pt x="271533" y="74055"/>
                    </a:cubicBezTo>
                    <a:lnTo>
                      <a:pt x="271533" y="120682"/>
                    </a:lnTo>
                    <a:cubicBezTo>
                      <a:pt x="183764" y="137138"/>
                      <a:pt x="189250" y="208450"/>
                      <a:pt x="137138" y="208450"/>
                    </a:cubicBezTo>
                    <a:lnTo>
                      <a:pt x="120681" y="208450"/>
                    </a:lnTo>
                    <a:cubicBezTo>
                      <a:pt x="112453" y="191993"/>
                      <a:pt x="95997" y="181022"/>
                      <a:pt x="76797" y="181022"/>
                    </a:cubicBezTo>
                    <a:lnTo>
                      <a:pt x="52112" y="181022"/>
                    </a:lnTo>
                    <a:cubicBezTo>
                      <a:pt x="24684" y="181022"/>
                      <a:pt x="0" y="202965"/>
                      <a:pt x="0" y="233135"/>
                    </a:cubicBezTo>
                    <a:lnTo>
                      <a:pt x="0" y="455299"/>
                    </a:lnTo>
                    <a:cubicBezTo>
                      <a:pt x="0" y="482726"/>
                      <a:pt x="21942" y="507411"/>
                      <a:pt x="52112" y="507411"/>
                    </a:cubicBezTo>
                    <a:lnTo>
                      <a:pt x="76797" y="507411"/>
                    </a:lnTo>
                    <a:cubicBezTo>
                      <a:pt x="95997" y="507411"/>
                      <a:pt x="115195" y="496440"/>
                      <a:pt x="123425" y="479983"/>
                    </a:cubicBezTo>
                    <a:lnTo>
                      <a:pt x="167308" y="479983"/>
                    </a:lnTo>
                    <a:cubicBezTo>
                      <a:pt x="183764" y="479983"/>
                      <a:pt x="189250" y="485469"/>
                      <a:pt x="241363" y="504669"/>
                    </a:cubicBezTo>
                    <a:cubicBezTo>
                      <a:pt x="241363" y="504669"/>
                      <a:pt x="241363" y="504669"/>
                      <a:pt x="241363" y="504669"/>
                    </a:cubicBezTo>
                    <a:cubicBezTo>
                      <a:pt x="252333" y="507411"/>
                      <a:pt x="263305" y="512897"/>
                      <a:pt x="274277" y="512897"/>
                    </a:cubicBezTo>
                    <a:lnTo>
                      <a:pt x="274277" y="831057"/>
                    </a:lnTo>
                    <a:cubicBezTo>
                      <a:pt x="274277" y="872198"/>
                      <a:pt x="307189" y="905112"/>
                      <a:pt x="348330" y="905112"/>
                    </a:cubicBezTo>
                    <a:lnTo>
                      <a:pt x="896884" y="905112"/>
                    </a:lnTo>
                    <a:cubicBezTo>
                      <a:pt x="924311" y="905112"/>
                      <a:pt x="948997" y="888655"/>
                      <a:pt x="959969" y="866713"/>
                    </a:cubicBezTo>
                    <a:cubicBezTo>
                      <a:pt x="1001110" y="858485"/>
                      <a:pt x="1017566" y="847514"/>
                      <a:pt x="1055965" y="833800"/>
                    </a:cubicBezTo>
                    <a:cubicBezTo>
                      <a:pt x="1069679" y="828315"/>
                      <a:pt x="1077907" y="831057"/>
                      <a:pt x="1119049" y="831057"/>
                    </a:cubicBezTo>
                    <a:cubicBezTo>
                      <a:pt x="1127277" y="847514"/>
                      <a:pt x="1143733" y="858485"/>
                      <a:pt x="1165676" y="858485"/>
                    </a:cubicBezTo>
                    <a:lnTo>
                      <a:pt x="1190360" y="858485"/>
                    </a:lnTo>
                    <a:cubicBezTo>
                      <a:pt x="1217788" y="858485"/>
                      <a:pt x="1242473" y="836542"/>
                      <a:pt x="1242473" y="806372"/>
                    </a:cubicBezTo>
                    <a:lnTo>
                      <a:pt x="1242473" y="584208"/>
                    </a:lnTo>
                    <a:cubicBezTo>
                      <a:pt x="1236987" y="556781"/>
                      <a:pt x="1212302" y="532096"/>
                      <a:pt x="1184874" y="532096"/>
                    </a:cubicBezTo>
                    <a:lnTo>
                      <a:pt x="1184874" y="532096"/>
                    </a:lnTo>
                    <a:close/>
                    <a:moveTo>
                      <a:pt x="792659" y="139881"/>
                    </a:moveTo>
                    <a:lnTo>
                      <a:pt x="792659" y="65827"/>
                    </a:lnTo>
                    <a:cubicBezTo>
                      <a:pt x="809116" y="82283"/>
                      <a:pt x="885914" y="159080"/>
                      <a:pt x="902369" y="175537"/>
                    </a:cubicBezTo>
                    <a:lnTo>
                      <a:pt x="828314" y="175537"/>
                    </a:lnTo>
                    <a:cubicBezTo>
                      <a:pt x="809116" y="175537"/>
                      <a:pt x="792659" y="159080"/>
                      <a:pt x="792659" y="139881"/>
                    </a:cubicBezTo>
                    <a:lnTo>
                      <a:pt x="792659" y="139881"/>
                    </a:lnTo>
                    <a:close/>
                    <a:moveTo>
                      <a:pt x="164566" y="441585"/>
                    </a:moveTo>
                    <a:lnTo>
                      <a:pt x="126167" y="441585"/>
                    </a:lnTo>
                    <a:lnTo>
                      <a:pt x="126167" y="359302"/>
                    </a:lnTo>
                    <a:cubicBezTo>
                      <a:pt x="126167" y="348331"/>
                      <a:pt x="117939" y="340103"/>
                      <a:pt x="106967" y="340103"/>
                    </a:cubicBezTo>
                    <a:cubicBezTo>
                      <a:pt x="95997" y="340103"/>
                      <a:pt x="87767" y="348331"/>
                      <a:pt x="87767" y="359302"/>
                    </a:cubicBezTo>
                    <a:lnTo>
                      <a:pt x="87767" y="455299"/>
                    </a:lnTo>
                    <a:cubicBezTo>
                      <a:pt x="87767" y="455299"/>
                      <a:pt x="87767" y="455299"/>
                      <a:pt x="87767" y="458042"/>
                    </a:cubicBezTo>
                    <a:cubicBezTo>
                      <a:pt x="87767" y="458042"/>
                      <a:pt x="87767" y="458042"/>
                      <a:pt x="87767" y="458042"/>
                    </a:cubicBezTo>
                    <a:cubicBezTo>
                      <a:pt x="87767" y="466270"/>
                      <a:pt x="79539" y="471755"/>
                      <a:pt x="74053" y="471755"/>
                    </a:cubicBezTo>
                    <a:lnTo>
                      <a:pt x="49369" y="471755"/>
                    </a:lnTo>
                    <a:cubicBezTo>
                      <a:pt x="41142" y="471755"/>
                      <a:pt x="35656" y="466270"/>
                      <a:pt x="35656" y="458042"/>
                    </a:cubicBezTo>
                    <a:lnTo>
                      <a:pt x="35656" y="235878"/>
                    </a:lnTo>
                    <a:cubicBezTo>
                      <a:pt x="35656" y="227649"/>
                      <a:pt x="41142" y="222164"/>
                      <a:pt x="49369" y="222164"/>
                    </a:cubicBezTo>
                    <a:lnTo>
                      <a:pt x="74053" y="222164"/>
                    </a:lnTo>
                    <a:cubicBezTo>
                      <a:pt x="82283" y="222164"/>
                      <a:pt x="87767" y="227649"/>
                      <a:pt x="87767" y="235878"/>
                    </a:cubicBezTo>
                    <a:lnTo>
                      <a:pt x="87767" y="277019"/>
                    </a:lnTo>
                    <a:cubicBezTo>
                      <a:pt x="87767" y="287990"/>
                      <a:pt x="95997" y="296218"/>
                      <a:pt x="106967" y="296218"/>
                    </a:cubicBezTo>
                    <a:cubicBezTo>
                      <a:pt x="117939" y="296218"/>
                      <a:pt x="126167" y="287990"/>
                      <a:pt x="126167" y="277019"/>
                    </a:cubicBezTo>
                    <a:lnTo>
                      <a:pt x="126167" y="246849"/>
                    </a:lnTo>
                    <a:lnTo>
                      <a:pt x="137138" y="246849"/>
                    </a:lnTo>
                    <a:cubicBezTo>
                      <a:pt x="213936" y="246849"/>
                      <a:pt x="202964" y="175537"/>
                      <a:pt x="271533" y="159080"/>
                    </a:cubicBezTo>
                    <a:lnTo>
                      <a:pt x="271533" y="161823"/>
                    </a:lnTo>
                    <a:cubicBezTo>
                      <a:pt x="271533" y="191993"/>
                      <a:pt x="296219" y="213936"/>
                      <a:pt x="323646" y="213936"/>
                    </a:cubicBezTo>
                    <a:lnTo>
                      <a:pt x="469013" y="213936"/>
                    </a:lnTo>
                    <a:cubicBezTo>
                      <a:pt x="479984" y="213936"/>
                      <a:pt x="488212" y="222164"/>
                      <a:pt x="488212" y="233135"/>
                    </a:cubicBezTo>
                    <a:cubicBezTo>
                      <a:pt x="488212" y="233135"/>
                      <a:pt x="488212" y="233135"/>
                      <a:pt x="488212" y="233135"/>
                    </a:cubicBezTo>
                    <a:cubicBezTo>
                      <a:pt x="488212" y="233135"/>
                      <a:pt x="488212" y="233135"/>
                      <a:pt x="488212" y="233135"/>
                    </a:cubicBezTo>
                    <a:cubicBezTo>
                      <a:pt x="488212" y="244106"/>
                      <a:pt x="479984" y="252334"/>
                      <a:pt x="469013" y="252334"/>
                    </a:cubicBezTo>
                    <a:lnTo>
                      <a:pt x="469013" y="252334"/>
                    </a:lnTo>
                    <a:cubicBezTo>
                      <a:pt x="469013" y="252334"/>
                      <a:pt x="469013" y="252334"/>
                      <a:pt x="469013" y="252334"/>
                    </a:cubicBezTo>
                    <a:cubicBezTo>
                      <a:pt x="466270" y="252334"/>
                      <a:pt x="477241" y="252334"/>
                      <a:pt x="326388" y="252334"/>
                    </a:cubicBezTo>
                    <a:cubicBezTo>
                      <a:pt x="315418" y="252334"/>
                      <a:pt x="307189" y="260562"/>
                      <a:pt x="307189" y="271534"/>
                    </a:cubicBezTo>
                    <a:cubicBezTo>
                      <a:pt x="307189" y="282505"/>
                      <a:pt x="315418" y="290733"/>
                      <a:pt x="326388" y="290733"/>
                    </a:cubicBezTo>
                    <a:cubicBezTo>
                      <a:pt x="362044" y="290733"/>
                      <a:pt x="466270" y="290733"/>
                      <a:pt x="469013" y="290733"/>
                    </a:cubicBezTo>
                    <a:cubicBezTo>
                      <a:pt x="479984" y="290733"/>
                      <a:pt x="488212" y="298961"/>
                      <a:pt x="488212" y="309932"/>
                    </a:cubicBezTo>
                    <a:cubicBezTo>
                      <a:pt x="488212" y="320904"/>
                      <a:pt x="479984" y="329131"/>
                      <a:pt x="469013" y="329131"/>
                    </a:cubicBezTo>
                    <a:cubicBezTo>
                      <a:pt x="438843" y="329131"/>
                      <a:pt x="359302" y="329131"/>
                      <a:pt x="329132" y="329131"/>
                    </a:cubicBezTo>
                    <a:cubicBezTo>
                      <a:pt x="318160" y="329131"/>
                      <a:pt x="309932" y="337360"/>
                      <a:pt x="309932" y="348331"/>
                    </a:cubicBezTo>
                    <a:cubicBezTo>
                      <a:pt x="309932" y="359302"/>
                      <a:pt x="318160" y="367530"/>
                      <a:pt x="329132" y="367530"/>
                    </a:cubicBezTo>
                    <a:lnTo>
                      <a:pt x="452557" y="367530"/>
                    </a:lnTo>
                    <a:cubicBezTo>
                      <a:pt x="463527" y="367530"/>
                      <a:pt x="471755" y="375759"/>
                      <a:pt x="471755" y="386730"/>
                    </a:cubicBezTo>
                    <a:cubicBezTo>
                      <a:pt x="471755" y="397701"/>
                      <a:pt x="463527" y="405929"/>
                      <a:pt x="452557" y="405929"/>
                    </a:cubicBezTo>
                    <a:cubicBezTo>
                      <a:pt x="425129" y="405929"/>
                      <a:pt x="373016" y="405929"/>
                      <a:pt x="329132" y="405929"/>
                    </a:cubicBezTo>
                    <a:cubicBezTo>
                      <a:pt x="318160" y="405929"/>
                      <a:pt x="309932" y="414157"/>
                      <a:pt x="309932" y="425128"/>
                    </a:cubicBezTo>
                    <a:cubicBezTo>
                      <a:pt x="309932" y="436099"/>
                      <a:pt x="318160" y="444328"/>
                      <a:pt x="329132" y="444328"/>
                    </a:cubicBezTo>
                    <a:lnTo>
                      <a:pt x="436099" y="444328"/>
                    </a:lnTo>
                    <a:cubicBezTo>
                      <a:pt x="447071" y="444328"/>
                      <a:pt x="455299" y="452556"/>
                      <a:pt x="455299" y="463527"/>
                    </a:cubicBezTo>
                    <a:cubicBezTo>
                      <a:pt x="455299" y="474498"/>
                      <a:pt x="447071" y="482726"/>
                      <a:pt x="436099" y="482726"/>
                    </a:cubicBezTo>
                    <a:cubicBezTo>
                      <a:pt x="334616" y="482726"/>
                      <a:pt x="301704" y="485469"/>
                      <a:pt x="252333" y="469013"/>
                    </a:cubicBezTo>
                    <a:cubicBezTo>
                      <a:pt x="202964" y="452556"/>
                      <a:pt x="191994" y="441585"/>
                      <a:pt x="164566" y="441585"/>
                    </a:cubicBezTo>
                    <a:lnTo>
                      <a:pt x="164566" y="441585"/>
                    </a:lnTo>
                    <a:close/>
                    <a:moveTo>
                      <a:pt x="1039508" y="798144"/>
                    </a:moveTo>
                    <a:cubicBezTo>
                      <a:pt x="995624" y="814601"/>
                      <a:pt x="990138" y="820086"/>
                      <a:pt x="965453" y="825572"/>
                    </a:cubicBezTo>
                    <a:lnTo>
                      <a:pt x="965453" y="713118"/>
                    </a:lnTo>
                    <a:cubicBezTo>
                      <a:pt x="979167" y="726832"/>
                      <a:pt x="1001110" y="735060"/>
                      <a:pt x="1020308" y="735060"/>
                    </a:cubicBezTo>
                    <a:cubicBezTo>
                      <a:pt x="1031280" y="735060"/>
                      <a:pt x="1039508" y="726832"/>
                      <a:pt x="1039508" y="715861"/>
                    </a:cubicBezTo>
                    <a:cubicBezTo>
                      <a:pt x="1039508" y="704890"/>
                      <a:pt x="1031280" y="696662"/>
                      <a:pt x="1020308" y="696662"/>
                    </a:cubicBezTo>
                    <a:cubicBezTo>
                      <a:pt x="1003852" y="696662"/>
                      <a:pt x="987396" y="685691"/>
                      <a:pt x="979167" y="671977"/>
                    </a:cubicBezTo>
                    <a:cubicBezTo>
                      <a:pt x="968197" y="647292"/>
                      <a:pt x="943511" y="633578"/>
                      <a:pt x="916083" y="633578"/>
                    </a:cubicBezTo>
                    <a:lnTo>
                      <a:pt x="828314" y="633578"/>
                    </a:lnTo>
                    <a:cubicBezTo>
                      <a:pt x="814601" y="633578"/>
                      <a:pt x="803631" y="622607"/>
                      <a:pt x="803631" y="608894"/>
                    </a:cubicBezTo>
                    <a:cubicBezTo>
                      <a:pt x="803631" y="595180"/>
                      <a:pt x="814601" y="584208"/>
                      <a:pt x="828314" y="584208"/>
                    </a:cubicBezTo>
                    <a:lnTo>
                      <a:pt x="888656" y="584208"/>
                    </a:lnTo>
                    <a:cubicBezTo>
                      <a:pt x="929797" y="584208"/>
                      <a:pt x="965453" y="548552"/>
                      <a:pt x="965453" y="507411"/>
                    </a:cubicBezTo>
                    <a:cubicBezTo>
                      <a:pt x="1031280" y="523868"/>
                      <a:pt x="1023052" y="595180"/>
                      <a:pt x="1097107" y="595180"/>
                    </a:cubicBezTo>
                    <a:lnTo>
                      <a:pt x="1108077" y="595180"/>
                    </a:lnTo>
                    <a:lnTo>
                      <a:pt x="1108077" y="789916"/>
                    </a:lnTo>
                    <a:cubicBezTo>
                      <a:pt x="1077907" y="792659"/>
                      <a:pt x="1061450" y="789916"/>
                      <a:pt x="1039508" y="798144"/>
                    </a:cubicBezTo>
                    <a:lnTo>
                      <a:pt x="1039508" y="798144"/>
                    </a:lnTo>
                    <a:close/>
                    <a:moveTo>
                      <a:pt x="1201332" y="806372"/>
                    </a:moveTo>
                    <a:cubicBezTo>
                      <a:pt x="1201332" y="814601"/>
                      <a:pt x="1195846" y="820086"/>
                      <a:pt x="1187618" y="820086"/>
                    </a:cubicBezTo>
                    <a:lnTo>
                      <a:pt x="1162932" y="820086"/>
                    </a:lnTo>
                    <a:cubicBezTo>
                      <a:pt x="1154704" y="820086"/>
                      <a:pt x="1149219" y="814601"/>
                      <a:pt x="1149219" y="806372"/>
                    </a:cubicBezTo>
                    <a:cubicBezTo>
                      <a:pt x="1149219" y="806372"/>
                      <a:pt x="1149219" y="806372"/>
                      <a:pt x="1149219" y="806372"/>
                    </a:cubicBezTo>
                    <a:cubicBezTo>
                      <a:pt x="1149219" y="806372"/>
                      <a:pt x="1149219" y="806372"/>
                      <a:pt x="1149219" y="803629"/>
                    </a:cubicBezTo>
                    <a:lnTo>
                      <a:pt x="1149219" y="581466"/>
                    </a:lnTo>
                    <a:cubicBezTo>
                      <a:pt x="1149219" y="573238"/>
                      <a:pt x="1154704" y="567752"/>
                      <a:pt x="1162932" y="567752"/>
                    </a:cubicBezTo>
                    <a:lnTo>
                      <a:pt x="1187618" y="567752"/>
                    </a:lnTo>
                    <a:cubicBezTo>
                      <a:pt x="1195846" y="567752"/>
                      <a:pt x="1201332" y="573238"/>
                      <a:pt x="1201332" y="581466"/>
                    </a:cubicBezTo>
                    <a:lnTo>
                      <a:pt x="1201332" y="806372"/>
                    </a:lnTo>
                    <a:close/>
                  </a:path>
                </a:pathLst>
              </a:custGeom>
              <a:grpFill/>
              <a:ln w="27426" cap="flat">
                <a:noFill/>
                <a:prstDash val="solid"/>
                <a:miter/>
              </a:ln>
            </p:spPr>
            <p:txBody>
              <a:bodyPr rtlCol="0" anchor="ctr"/>
              <a:lstStyle/>
              <a:p>
                <a:endParaRPr lang="en-US"/>
              </a:p>
            </p:txBody>
          </p:sp>
        </p:grpSp>
      </p:grpSp>
      <p:grpSp>
        <p:nvGrpSpPr>
          <p:cNvPr id="77" name="Group 76">
            <a:extLst>
              <a:ext uri="{FF2B5EF4-FFF2-40B4-BE49-F238E27FC236}">
                <a16:creationId xmlns:a16="http://schemas.microsoft.com/office/drawing/2014/main" id="{330C9279-063E-05CD-DD2A-46D8B8D6AF21}"/>
              </a:ext>
            </a:extLst>
          </p:cNvPr>
          <p:cNvGrpSpPr/>
          <p:nvPr/>
        </p:nvGrpSpPr>
        <p:grpSpPr>
          <a:xfrm>
            <a:off x="1257952" y="6557964"/>
            <a:ext cx="539991" cy="540020"/>
            <a:chOff x="3518987" y="1500844"/>
            <a:chExt cx="3648161" cy="3648358"/>
          </a:xfrm>
          <a:solidFill>
            <a:srgbClr val="F79037"/>
          </a:solidFill>
        </p:grpSpPr>
        <p:sp>
          <p:nvSpPr>
            <p:cNvPr id="78" name="Freeform 77">
              <a:extLst>
                <a:ext uri="{FF2B5EF4-FFF2-40B4-BE49-F238E27FC236}">
                  <a16:creationId xmlns:a16="http://schemas.microsoft.com/office/drawing/2014/main" id="{6192F9F8-95C7-803A-7AE6-2A56CACB8A96}"/>
                </a:ext>
              </a:extLst>
            </p:cNvPr>
            <p:cNvSpPr/>
            <p:nvPr/>
          </p:nvSpPr>
          <p:spPr>
            <a:xfrm>
              <a:off x="3572213" y="1658079"/>
              <a:ext cx="1217283" cy="3341596"/>
            </a:xfrm>
            <a:custGeom>
              <a:avLst/>
              <a:gdLst>
                <a:gd name="connsiteX0" fmla="*/ 1217283 w 1217283"/>
                <a:gd name="connsiteY0" fmla="*/ 1827836 h 3341596"/>
                <a:gd name="connsiteX1" fmla="*/ 1217283 w 1217283"/>
                <a:gd name="connsiteY1" fmla="*/ 3177724 h 3341596"/>
                <a:gd name="connsiteX2" fmla="*/ 1084990 w 1217283"/>
                <a:gd name="connsiteY2" fmla="*/ 3340510 h 3341596"/>
                <a:gd name="connsiteX3" fmla="*/ 1015513 w 1217283"/>
                <a:gd name="connsiteY3" fmla="*/ 3332895 h 3341596"/>
                <a:gd name="connsiteX4" fmla="*/ 118017 w 1217283"/>
                <a:gd name="connsiteY4" fmla="*/ 3033977 h 3341596"/>
                <a:gd name="connsiteX5" fmla="*/ 0 w 1217283"/>
                <a:gd name="connsiteY5" fmla="*/ 2872143 h 3341596"/>
                <a:gd name="connsiteX6" fmla="*/ 0 w 1217283"/>
                <a:gd name="connsiteY6" fmla="*/ 161895 h 3341596"/>
                <a:gd name="connsiteX7" fmla="*/ 211288 w 1217283"/>
                <a:gd name="connsiteY7" fmla="*/ 10532 h 3341596"/>
                <a:gd name="connsiteX8" fmla="*/ 1097363 w 1217283"/>
                <a:gd name="connsiteY8" fmla="*/ 305641 h 3341596"/>
                <a:gd name="connsiteX9" fmla="*/ 1216331 w 1217283"/>
                <a:gd name="connsiteY9" fmla="*/ 474139 h 3341596"/>
                <a:gd name="connsiteX10" fmla="*/ 1217283 w 1217283"/>
                <a:gd name="connsiteY10" fmla="*/ 1827836 h 334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7283" h="3341596">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9" name="Graphic 36">
              <a:extLst>
                <a:ext uri="{FF2B5EF4-FFF2-40B4-BE49-F238E27FC236}">
                  <a16:creationId xmlns:a16="http://schemas.microsoft.com/office/drawing/2014/main" id="{358EDECC-CFA9-52AB-0D04-87B42E6F7047}"/>
                </a:ext>
              </a:extLst>
            </p:cNvPr>
            <p:cNvGrpSpPr/>
            <p:nvPr/>
          </p:nvGrpSpPr>
          <p:grpSpPr>
            <a:xfrm>
              <a:off x="3518987" y="1500844"/>
              <a:ext cx="3648161" cy="3648358"/>
              <a:chOff x="3518987" y="1500844"/>
              <a:chExt cx="3648161" cy="3648358"/>
            </a:xfrm>
            <a:grpFill/>
          </p:grpSpPr>
          <p:sp>
            <p:nvSpPr>
              <p:cNvPr id="80" name="Freeform 79">
                <a:extLst>
                  <a:ext uri="{FF2B5EF4-FFF2-40B4-BE49-F238E27FC236}">
                    <a16:creationId xmlns:a16="http://schemas.microsoft.com/office/drawing/2014/main" id="{8F75CFAC-E8CF-C292-3521-2D99766E3456}"/>
                  </a:ext>
                </a:extLst>
              </p:cNvPr>
              <p:cNvSpPr/>
              <p:nvPr/>
            </p:nvSpPr>
            <p:spPr>
              <a:xfrm>
                <a:off x="3518987" y="1500844"/>
                <a:ext cx="2432332" cy="3648358"/>
              </a:xfrm>
              <a:custGeom>
                <a:avLst/>
                <a:gdLst>
                  <a:gd name="connsiteX0" fmla="*/ 0 w 2432332"/>
                  <a:gd name="connsiteY0" fmla="*/ 257454 h 3648358"/>
                  <a:gd name="connsiteX1" fmla="*/ 13325 w 2432332"/>
                  <a:gd name="connsiteY1" fmla="*/ 217471 h 3648358"/>
                  <a:gd name="connsiteX2" fmla="*/ 303607 w 2432332"/>
                  <a:gd name="connsiteY2" fmla="*/ 423 h 3648358"/>
                  <a:gd name="connsiteX3" fmla="*/ 2045302 w 2432332"/>
                  <a:gd name="connsiteY3" fmla="*/ 423 h 3648358"/>
                  <a:gd name="connsiteX4" fmla="*/ 2430759 w 2432332"/>
                  <a:gd name="connsiteY4" fmla="*/ 378354 h 3648358"/>
                  <a:gd name="connsiteX5" fmla="*/ 2431711 w 2432332"/>
                  <a:gd name="connsiteY5" fmla="*/ 1133263 h 3648358"/>
                  <a:gd name="connsiteX6" fmla="*/ 2357475 w 2432332"/>
                  <a:gd name="connsiteY6" fmla="*/ 1216084 h 3648358"/>
                  <a:gd name="connsiteX7" fmla="*/ 2280383 w 2432332"/>
                  <a:gd name="connsiteY7" fmla="*/ 1132311 h 3648358"/>
                  <a:gd name="connsiteX8" fmla="*/ 2280383 w 2432332"/>
                  <a:gd name="connsiteY8" fmla="*/ 402153 h 3648358"/>
                  <a:gd name="connsiteX9" fmla="*/ 2030074 w 2432332"/>
                  <a:gd name="connsiteY9" fmla="*/ 151786 h 3648358"/>
                  <a:gd name="connsiteX10" fmla="*/ 862282 w 2432332"/>
                  <a:gd name="connsiteY10" fmla="*/ 151786 h 3648358"/>
                  <a:gd name="connsiteX11" fmla="*/ 831826 w 2432332"/>
                  <a:gd name="connsiteY11" fmla="*/ 151786 h 3648358"/>
                  <a:gd name="connsiteX12" fmla="*/ 829923 w 2432332"/>
                  <a:gd name="connsiteY12" fmla="*/ 159401 h 3648358"/>
                  <a:gd name="connsiteX13" fmla="*/ 928904 w 2432332"/>
                  <a:gd name="connsiteY13" fmla="*/ 192720 h 3648358"/>
                  <a:gd name="connsiteX14" fmla="*/ 1302940 w 2432332"/>
                  <a:gd name="connsiteY14" fmla="*/ 317428 h 3648358"/>
                  <a:gd name="connsiteX15" fmla="*/ 1519938 w 2432332"/>
                  <a:gd name="connsiteY15" fmla="*/ 621105 h 3648358"/>
                  <a:gd name="connsiteX16" fmla="*/ 1519938 w 2432332"/>
                  <a:gd name="connsiteY16" fmla="*/ 1871037 h 3648358"/>
                  <a:gd name="connsiteX17" fmla="*/ 1519938 w 2432332"/>
                  <a:gd name="connsiteY17" fmla="*/ 2993405 h 3648358"/>
                  <a:gd name="connsiteX18" fmla="*/ 1519938 w 2432332"/>
                  <a:gd name="connsiteY18" fmla="*/ 3039100 h 3648358"/>
                  <a:gd name="connsiteX19" fmla="*/ 1560863 w 2432332"/>
                  <a:gd name="connsiteY19" fmla="*/ 3041004 h 3648358"/>
                  <a:gd name="connsiteX20" fmla="*/ 2027219 w 2432332"/>
                  <a:gd name="connsiteY20" fmla="*/ 3041004 h 3648358"/>
                  <a:gd name="connsiteX21" fmla="*/ 2280383 w 2432332"/>
                  <a:gd name="connsiteY21" fmla="*/ 2789685 h 3648358"/>
                  <a:gd name="connsiteX22" fmla="*/ 2280383 w 2432332"/>
                  <a:gd name="connsiteY22" fmla="*/ 2073806 h 3648358"/>
                  <a:gd name="connsiteX23" fmla="*/ 2287046 w 2432332"/>
                  <a:gd name="connsiteY23" fmla="*/ 2025256 h 3648358"/>
                  <a:gd name="connsiteX24" fmla="*/ 2366040 w 2432332"/>
                  <a:gd name="connsiteY24" fmla="*/ 1977657 h 3648358"/>
                  <a:gd name="connsiteX25" fmla="*/ 2430759 w 2432332"/>
                  <a:gd name="connsiteY25" fmla="*/ 2043343 h 3648358"/>
                  <a:gd name="connsiteX26" fmla="*/ 2431711 w 2432332"/>
                  <a:gd name="connsiteY26" fmla="*/ 2078566 h 3648358"/>
                  <a:gd name="connsiteX27" fmla="*/ 2431711 w 2432332"/>
                  <a:gd name="connsiteY27" fmla="*/ 2790637 h 3648358"/>
                  <a:gd name="connsiteX28" fmla="*/ 2029122 w 2432332"/>
                  <a:gd name="connsiteY28" fmla="*/ 3192366 h 3648358"/>
                  <a:gd name="connsiteX29" fmla="*/ 1562767 w 2432332"/>
                  <a:gd name="connsiteY29" fmla="*/ 3192366 h 3648358"/>
                  <a:gd name="connsiteX30" fmla="*/ 1519938 w 2432332"/>
                  <a:gd name="connsiteY30" fmla="*/ 3192366 h 3648358"/>
                  <a:gd name="connsiteX31" fmla="*/ 1519938 w 2432332"/>
                  <a:gd name="connsiteY31" fmla="*/ 3315170 h 3648358"/>
                  <a:gd name="connsiteX32" fmla="*/ 1266774 w 2432332"/>
                  <a:gd name="connsiteY32" fmla="*/ 3644550 h 3648358"/>
                  <a:gd name="connsiteX33" fmla="*/ 1261063 w 2432332"/>
                  <a:gd name="connsiteY33" fmla="*/ 3648359 h 3648358"/>
                  <a:gd name="connsiteX34" fmla="*/ 1168744 w 2432332"/>
                  <a:gd name="connsiteY34" fmla="*/ 3648359 h 3648358"/>
                  <a:gd name="connsiteX35" fmla="*/ 913676 w 2432332"/>
                  <a:gd name="connsiteY35" fmla="*/ 3562682 h 3648358"/>
                  <a:gd name="connsiteX36" fmla="*/ 216998 w 2432332"/>
                  <a:gd name="connsiteY36" fmla="*/ 3330402 h 3648358"/>
                  <a:gd name="connsiteX37" fmla="*/ 21890 w 2432332"/>
                  <a:gd name="connsiteY37" fmla="*/ 3151432 h 3648358"/>
                  <a:gd name="connsiteX38" fmla="*/ 0 w 2432332"/>
                  <a:gd name="connsiteY38" fmla="*/ 3084794 h 3648358"/>
                  <a:gd name="connsiteX39" fmla="*/ 0 w 2432332"/>
                  <a:gd name="connsiteY39" fmla="*/ 257454 h 3648358"/>
                  <a:gd name="connsiteX40" fmla="*/ 1367659 w 2432332"/>
                  <a:gd name="connsiteY40" fmla="*/ 1981465 h 3648358"/>
                  <a:gd name="connsiteX41" fmla="*/ 1367659 w 2432332"/>
                  <a:gd name="connsiteY41" fmla="*/ 627769 h 3648358"/>
                  <a:gd name="connsiteX42" fmla="*/ 1248691 w 2432332"/>
                  <a:gd name="connsiteY42" fmla="*/ 459271 h 3648358"/>
                  <a:gd name="connsiteX43" fmla="*/ 362615 w 2432332"/>
                  <a:gd name="connsiteY43" fmla="*/ 164161 h 3648358"/>
                  <a:gd name="connsiteX44" fmla="*/ 151328 w 2432332"/>
                  <a:gd name="connsiteY44" fmla="*/ 315524 h 3648358"/>
                  <a:gd name="connsiteX45" fmla="*/ 151328 w 2432332"/>
                  <a:gd name="connsiteY45" fmla="*/ 3025772 h 3648358"/>
                  <a:gd name="connsiteX46" fmla="*/ 269344 w 2432332"/>
                  <a:gd name="connsiteY46" fmla="*/ 3187607 h 3648358"/>
                  <a:gd name="connsiteX47" fmla="*/ 1166841 w 2432332"/>
                  <a:gd name="connsiteY47" fmla="*/ 3486524 h 3648358"/>
                  <a:gd name="connsiteX48" fmla="*/ 1236318 w 2432332"/>
                  <a:gd name="connsiteY48" fmla="*/ 3494140 h 3648358"/>
                  <a:gd name="connsiteX49" fmla="*/ 1368611 w 2432332"/>
                  <a:gd name="connsiteY49" fmla="*/ 3331354 h 3648358"/>
                  <a:gd name="connsiteX50" fmla="*/ 1367659 w 2432332"/>
                  <a:gd name="connsiteY50" fmla="*/ 1981465 h 364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432332" h="3648358">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730B4A4B-EADA-45AE-D5A3-0BDFD1DE59FE}"/>
                  </a:ext>
                </a:extLst>
              </p:cNvPr>
              <p:cNvSpPr/>
              <p:nvPr/>
            </p:nvSpPr>
            <p:spPr>
              <a:xfrm>
                <a:off x="5493831" y="2411977"/>
                <a:ext cx="1673317" cy="1370133"/>
              </a:xfrm>
              <a:custGeom>
                <a:avLst/>
                <a:gdLst>
                  <a:gd name="connsiteX0" fmla="*/ 1410516 w 1673317"/>
                  <a:gd name="connsiteY0" fmla="*/ 761895 h 1370133"/>
                  <a:gd name="connsiteX1" fmla="*/ 1358170 w 1673317"/>
                  <a:gd name="connsiteY1" fmla="*/ 761895 h 1370133"/>
                  <a:gd name="connsiteX2" fmla="*/ 108528 w 1673317"/>
                  <a:gd name="connsiteY2" fmla="*/ 761895 h 1370133"/>
                  <a:gd name="connsiteX3" fmla="*/ 55230 w 1673317"/>
                  <a:gd name="connsiteY3" fmla="*/ 757135 h 1370133"/>
                  <a:gd name="connsiteX4" fmla="*/ 29 w 1673317"/>
                  <a:gd name="connsiteY4" fmla="*/ 686690 h 1370133"/>
                  <a:gd name="connsiteX5" fmla="*/ 56182 w 1673317"/>
                  <a:gd name="connsiteY5" fmla="*/ 613388 h 1370133"/>
                  <a:gd name="connsiteX6" fmla="*/ 109479 w 1673317"/>
                  <a:gd name="connsiteY6" fmla="*/ 608629 h 1370133"/>
                  <a:gd name="connsiteX7" fmla="*/ 1359122 w 1673317"/>
                  <a:gd name="connsiteY7" fmla="*/ 608629 h 1370133"/>
                  <a:gd name="connsiteX8" fmla="*/ 1410516 w 1673317"/>
                  <a:gd name="connsiteY8" fmla="*/ 608629 h 1370133"/>
                  <a:gd name="connsiteX9" fmla="*/ 1379108 w 1673317"/>
                  <a:gd name="connsiteY9" fmla="*/ 576262 h 1370133"/>
                  <a:gd name="connsiteX10" fmla="*/ 947016 w 1673317"/>
                  <a:gd name="connsiteY10" fmla="*/ 142165 h 1370133"/>
                  <a:gd name="connsiteX11" fmla="*/ 914656 w 1673317"/>
                  <a:gd name="connsiteY11" fmla="*/ 75527 h 1370133"/>
                  <a:gd name="connsiteX12" fmla="*/ 952726 w 1673317"/>
                  <a:gd name="connsiteY12" fmla="*/ 12698 h 1370133"/>
                  <a:gd name="connsiteX13" fmla="*/ 1028866 w 1673317"/>
                  <a:gd name="connsiteY13" fmla="*/ 14601 h 1370133"/>
                  <a:gd name="connsiteX14" fmla="*/ 1060274 w 1673317"/>
                  <a:gd name="connsiteY14" fmla="*/ 43160 h 1370133"/>
                  <a:gd name="connsiteX15" fmla="*/ 1642742 w 1673317"/>
                  <a:gd name="connsiteY15" fmla="*/ 624812 h 1370133"/>
                  <a:gd name="connsiteX16" fmla="*/ 1641791 w 1673317"/>
                  <a:gd name="connsiteY16" fmla="*/ 748567 h 1370133"/>
                  <a:gd name="connsiteX17" fmla="*/ 1059322 w 1673317"/>
                  <a:gd name="connsiteY17" fmla="*/ 1330219 h 1370133"/>
                  <a:gd name="connsiteX18" fmla="*/ 1026962 w 1673317"/>
                  <a:gd name="connsiteY18" fmla="*/ 1357826 h 1370133"/>
                  <a:gd name="connsiteX19" fmla="*/ 929884 w 1673317"/>
                  <a:gd name="connsiteY19" fmla="*/ 1344499 h 1370133"/>
                  <a:gd name="connsiteX20" fmla="*/ 927029 w 1673317"/>
                  <a:gd name="connsiteY20" fmla="*/ 1249302 h 1370133"/>
                  <a:gd name="connsiteX21" fmla="*/ 953678 w 1673317"/>
                  <a:gd name="connsiteY21" fmla="*/ 1220743 h 1370133"/>
                  <a:gd name="connsiteX22" fmla="*/ 1376253 w 1673317"/>
                  <a:gd name="connsiteY22" fmla="*/ 797118 h 1370133"/>
                  <a:gd name="connsiteX23" fmla="*/ 1410516 w 1673317"/>
                  <a:gd name="connsiteY23" fmla="*/ 761895 h 137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73317" h="1370133">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642581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388168"/>
            <a:ext cx="4305362" cy="2077905"/>
          </a:xfrm>
        </p:spPr>
        <p:txBody>
          <a:bodyPr/>
          <a:lstStyle/>
          <a:p>
            <a:r>
              <a:rPr lang="en-US" sz="3600" dirty="0">
                <a:solidFill>
                  <a:srgbClr val="F79037"/>
                </a:solidFill>
              </a:rPr>
              <a:t>MÓDULO 4</a:t>
            </a:r>
          </a:p>
          <a:p>
            <a:pPr>
              <a:spcBef>
                <a:spcPts val="0"/>
              </a:spcBef>
            </a:pPr>
            <a:r>
              <a:rPr lang="en-US" dirty="0"/>
              <a:t>REGULAMENTO E POLÍTICA</a:t>
            </a:r>
            <a:endParaRPr lang="x-none"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92</a:t>
            </a:fld>
            <a:endParaRPr lang="en-US" dirty="0"/>
          </a:p>
        </p:txBody>
      </p:sp>
      <p:grpSp>
        <p:nvGrpSpPr>
          <p:cNvPr id="5" name="Group 4">
            <a:extLst>
              <a:ext uri="{FF2B5EF4-FFF2-40B4-BE49-F238E27FC236}">
                <a16:creationId xmlns:a16="http://schemas.microsoft.com/office/drawing/2014/main" id="{A68E0386-0091-D4D0-7DFA-DC6C4BC08350}"/>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79D6CF3F-4084-5300-7132-392561AFBC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 xmlns:a14="http://schemas.microsoft.com/office/drawing/2010/main"/>
              </a:ext>
            </a:extLst>
          </p:spPr>
        </p:pic>
        <p:sp>
          <p:nvSpPr>
            <p:cNvPr id="7" name="Rectangle 6">
              <a:extLst>
                <a:ext uri="{FF2B5EF4-FFF2-40B4-BE49-F238E27FC236}">
                  <a16:creationId xmlns:a16="http://schemas.microsoft.com/office/drawing/2014/main" id="{EA8E9ADA-6A29-A24E-C3B9-7216E32238E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870025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887649"/>
            <a:ext cx="3999799" cy="821473"/>
          </a:xfrm>
          <a:prstGeom prst="rect">
            <a:avLst/>
          </a:prstGeom>
          <a:ln>
            <a:noFill/>
          </a:ln>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rPr>
              <a:t>Como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provedores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serviços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criptográficos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desempenham</a:t>
            </a:r>
            <a:r>
              <a:rPr lang="en-US" sz="1100" dirty="0">
                <a:solidFill>
                  <a:srgbClr val="000000"/>
                </a:solidFill>
                <a:latin typeface="Calibri" panose="020F0502020204030204" pitchFamily="34" charset="0"/>
              </a:rPr>
              <a:t> um </a:t>
            </a:r>
            <a:r>
              <a:rPr lang="en-US" sz="1100" dirty="0" err="1">
                <a:solidFill>
                  <a:srgbClr val="000000"/>
                </a:solidFill>
                <a:latin typeface="Calibri" panose="020F0502020204030204" pitchFamily="34" charset="0"/>
              </a:rPr>
              <a:t>papel</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importante</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ecossistema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criptográfico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segunda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categoria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estabelece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requisitos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regulatórios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provedores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serviços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criptográficos</a:t>
            </a:r>
            <a:r>
              <a:rPr lang="en-US" sz="1100" dirty="0">
                <a:solidFill>
                  <a:srgbClr val="000000"/>
                </a:solidFill>
                <a:latin typeface="Calibri" panose="020F0502020204030204" pitchFamily="34" charset="0"/>
              </a:rPr>
              <a:t> sob </a:t>
            </a:r>
            <a:r>
              <a:rPr lang="en-US" sz="1100" dirty="0" err="1">
                <a:solidFill>
                  <a:srgbClr val="000000"/>
                </a:solidFill>
                <a:latin typeface="Calibri" panose="020F0502020204030204" pitchFamily="34" charset="0"/>
              </a:rPr>
              <a:t>governança</a:t>
            </a:r>
            <a:r>
              <a:rPr lang="en-US" sz="1100" dirty="0">
                <a:solidFill>
                  <a:srgbClr val="000000"/>
                </a:solidFill>
                <a:latin typeface="Calibri" panose="020F0502020204030204" pitchFamily="34" charset="0"/>
              </a:rPr>
              <a:t> e a </a:t>
            </a:r>
            <a:r>
              <a:rPr lang="en-US" sz="1100" dirty="0" err="1">
                <a:solidFill>
                  <a:srgbClr val="000000"/>
                </a:solidFill>
                <a:latin typeface="Calibri" panose="020F0502020204030204" pitchFamily="34" charset="0"/>
              </a:rPr>
              <a:t>proteção</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consumidor</a:t>
            </a:r>
            <a:r>
              <a:rPr lang="en-US" sz="1100" dirty="0">
                <a:solidFill>
                  <a:srgbClr val="000000"/>
                </a:solidFill>
                <a:latin typeface="Calibri" panose="020F0502020204030204" pitchFamily="34" charset="0"/>
              </a:rPr>
              <a:t> e do </a:t>
            </a:r>
            <a:r>
              <a:rPr lang="en-US" sz="1100" dirty="0" err="1">
                <a:solidFill>
                  <a:srgbClr val="000000"/>
                </a:solidFill>
                <a:latin typeface="Calibri" panose="020F0502020204030204" pitchFamily="34" charset="0"/>
              </a:rPr>
              <a:t>investidor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avaliada</a:t>
            </a:r>
            <a:r>
              <a:rPr lang="en-US" sz="1100" dirty="0">
                <a:solidFill>
                  <a:srgbClr val="000000"/>
                </a:solidFill>
                <a:latin typeface="Calibri" panose="020F0502020204030204" pitchFamily="34" charset="0"/>
              </a:rPr>
              <a:t> com base </a:t>
            </a: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seguintes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fatores</a:t>
            </a:r>
            <a:r>
              <a:rPr lang="en-US" sz="1100" dirty="0">
                <a:solidFill>
                  <a:srgbClr val="000000"/>
                </a:solidFill>
                <a:latin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2123972"/>
            <a:ext cx="4752674"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Requisitos</a:t>
            </a:r>
            <a:r>
              <a:rPr lang="en-US" b="1" dirty="0">
                <a:solidFill>
                  <a:srgbClr val="F79037"/>
                </a:solidFill>
                <a:cs typeface="+mn-cs"/>
              </a:rPr>
              <a:t> de capital </a:t>
            </a:r>
            <a:r>
              <a:rPr lang="en-US" b="1" dirty="0" err="1">
                <a:solidFill>
                  <a:srgbClr val="F79037"/>
                </a:solidFill>
                <a:cs typeface="+mn-cs"/>
              </a:rPr>
              <a:t>regulamentados</a:t>
            </a:r>
            <a:endParaRPr lang="en-US" b="1" dirty="0">
              <a:solidFill>
                <a:srgbClr val="F79037"/>
              </a:solidFill>
              <a:cs typeface="+mn-cs"/>
            </a:endParaRPr>
          </a:p>
          <a:p>
            <a:r>
              <a:rPr lang="en-US" dirty="0" err="1">
                <a:solidFill>
                  <a:srgbClr val="000000"/>
                </a:solidFill>
                <a:cs typeface="+mn-cs"/>
              </a:rPr>
              <a:t>Obrigações</a:t>
            </a:r>
            <a:r>
              <a:rPr lang="en-US" dirty="0">
                <a:solidFill>
                  <a:srgbClr val="000000"/>
                </a:solidFill>
                <a:cs typeface="+mn-cs"/>
              </a:rPr>
              <a:t> de </a:t>
            </a:r>
            <a:r>
              <a:rPr lang="en-US" dirty="0" err="1">
                <a:solidFill>
                  <a:srgbClr val="000000"/>
                </a:solidFill>
                <a:cs typeface="+mn-cs"/>
              </a:rPr>
              <a:t>manter</a:t>
            </a:r>
            <a:r>
              <a:rPr lang="en-US" dirty="0">
                <a:solidFill>
                  <a:srgbClr val="000000"/>
                </a:solidFill>
                <a:cs typeface="+mn-cs"/>
              </a:rPr>
              <a:t> </a:t>
            </a:r>
            <a:r>
              <a:rPr lang="en-US" dirty="0" err="1">
                <a:solidFill>
                  <a:srgbClr val="000000"/>
                </a:solidFill>
                <a:cs typeface="+mn-cs"/>
              </a:rPr>
              <a:t>património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mitigar</a:t>
            </a:r>
            <a:r>
              <a:rPr lang="en-US" dirty="0">
                <a:solidFill>
                  <a:srgbClr val="000000"/>
                </a:solidFill>
                <a:cs typeface="+mn-cs"/>
              </a:rPr>
              <a:t> </a:t>
            </a:r>
            <a:r>
              <a:rPr lang="en-US" dirty="0" err="1">
                <a:solidFill>
                  <a:srgbClr val="000000"/>
                </a:solidFill>
                <a:cs typeface="+mn-cs"/>
              </a:rPr>
              <a:t>riscos</a:t>
            </a:r>
            <a:r>
              <a:rPr lang="en-US" dirty="0">
                <a:solidFill>
                  <a:srgbClr val="000000"/>
                </a:solidFill>
                <a:cs typeface="+mn-cs"/>
              </a:rPr>
              <a:t> de </a:t>
            </a:r>
            <a:r>
              <a:rPr lang="en-US" dirty="0" err="1">
                <a:solidFill>
                  <a:srgbClr val="000000"/>
                </a:solidFill>
                <a:cs typeface="+mn-cs"/>
              </a:rPr>
              <a:t>crédito</a:t>
            </a:r>
            <a:r>
              <a:rPr lang="en-US" dirty="0">
                <a:solidFill>
                  <a:srgbClr val="000000"/>
                </a:solidFill>
                <a:cs typeface="+mn-cs"/>
              </a:rPr>
              <a:t> e </a:t>
            </a:r>
            <a:r>
              <a:rPr lang="en-US" dirty="0" err="1">
                <a:solidFill>
                  <a:srgbClr val="000000"/>
                </a:solidFill>
                <a:cs typeface="+mn-cs"/>
              </a:rPr>
              <a:t>inadimplência</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Divulgação</a:t>
            </a:r>
            <a:r>
              <a:rPr lang="en-US" b="1" dirty="0">
                <a:solidFill>
                  <a:srgbClr val="F79037"/>
                </a:solidFill>
                <a:cs typeface="+mn-cs"/>
              </a:rPr>
              <a:t> de </a:t>
            </a:r>
            <a:r>
              <a:rPr lang="en-US" b="1" dirty="0" err="1">
                <a:solidFill>
                  <a:srgbClr val="F79037"/>
                </a:solidFill>
                <a:cs typeface="+mn-cs"/>
              </a:rPr>
              <a:t>risco</a:t>
            </a:r>
            <a:r>
              <a:rPr lang="en-US" b="1" dirty="0">
                <a:solidFill>
                  <a:srgbClr val="F79037"/>
                </a:solidFill>
                <a:cs typeface="+mn-cs"/>
              </a:rPr>
              <a:t> e </a:t>
            </a:r>
            <a:r>
              <a:rPr lang="en-US" b="1" dirty="0" err="1">
                <a:solidFill>
                  <a:srgbClr val="F79037"/>
                </a:solidFill>
                <a:cs typeface="+mn-cs"/>
              </a:rPr>
              <a:t>perfil</a:t>
            </a:r>
            <a:r>
              <a:rPr lang="en-US" b="1" dirty="0">
                <a:solidFill>
                  <a:srgbClr val="F79037"/>
                </a:solidFill>
                <a:cs typeface="+mn-cs"/>
              </a:rPr>
              <a:t> do </a:t>
            </a:r>
            <a:r>
              <a:rPr lang="en-US" b="1" dirty="0" err="1">
                <a:solidFill>
                  <a:srgbClr val="F79037"/>
                </a:solidFill>
                <a:cs typeface="+mn-cs"/>
              </a:rPr>
              <a:t>investidor</a:t>
            </a:r>
            <a:r>
              <a:rPr lang="en-US" b="1" dirty="0">
                <a:solidFill>
                  <a:srgbClr val="F79037"/>
                </a:solidFill>
                <a:cs typeface="+mn-cs"/>
              </a:rPr>
              <a:t> de </a:t>
            </a:r>
            <a:r>
              <a:rPr lang="en-US" b="1" dirty="0" err="1">
                <a:solidFill>
                  <a:srgbClr val="F79037"/>
                </a:solidFill>
                <a:cs typeface="+mn-cs"/>
              </a:rPr>
              <a:t>varejo</a:t>
            </a:r>
            <a:r>
              <a:rPr lang="en-US" b="1" dirty="0">
                <a:solidFill>
                  <a:srgbClr val="F79037"/>
                </a:solidFill>
                <a:cs typeface="+mn-cs"/>
              </a:rPr>
              <a:t> </a:t>
            </a:r>
            <a:r>
              <a:rPr lang="en-US" b="1" dirty="0" err="1">
                <a:solidFill>
                  <a:srgbClr val="F79037"/>
                </a:solidFill>
                <a:cs typeface="+mn-cs"/>
              </a:rPr>
              <a:t>regulado</a:t>
            </a:r>
            <a:endParaRPr lang="en-US" b="1" dirty="0">
              <a:solidFill>
                <a:srgbClr val="F79037"/>
              </a:solidFill>
              <a:cs typeface="+mn-cs"/>
            </a:endParaRPr>
          </a:p>
          <a:p>
            <a:r>
              <a:rPr lang="en-US" dirty="0" err="1">
                <a:solidFill>
                  <a:srgbClr val="000000"/>
                </a:solidFill>
                <a:cs typeface="+mn-cs"/>
              </a:rPr>
              <a:t>Obrigações</a:t>
            </a:r>
            <a:r>
              <a:rPr lang="en-US" dirty="0">
                <a:solidFill>
                  <a:srgbClr val="000000"/>
                </a:solidFill>
                <a:cs typeface="+mn-cs"/>
              </a:rPr>
              <a:t> de </a:t>
            </a:r>
            <a:r>
              <a:rPr lang="en-US" dirty="0" err="1">
                <a:solidFill>
                  <a:srgbClr val="000000"/>
                </a:solidFill>
                <a:cs typeface="+mn-cs"/>
              </a:rPr>
              <a:t>informar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sobre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riscos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lidar</a:t>
            </a:r>
            <a:r>
              <a:rPr lang="en-US" dirty="0">
                <a:solidFill>
                  <a:srgbClr val="000000"/>
                </a:solidFill>
                <a:cs typeface="+mn-cs"/>
              </a:rPr>
              <a:t> com </a:t>
            </a:r>
            <a:r>
              <a:rPr lang="en-US" dirty="0" err="1">
                <a:solidFill>
                  <a:srgbClr val="000000"/>
                </a:solidFill>
                <a:cs typeface="+mn-cs"/>
              </a:rPr>
              <a:t>criptoativos</a:t>
            </a:r>
            <a:r>
              <a:rPr lang="en-US" dirty="0">
                <a:solidFill>
                  <a:srgbClr val="000000"/>
                </a:solidFill>
                <a:cs typeface="+mn-cs"/>
              </a:rPr>
              <a:t>, </a:t>
            </a:r>
            <a:r>
              <a:rPr lang="en-US" dirty="0" err="1">
                <a:solidFill>
                  <a:srgbClr val="000000"/>
                </a:solidFill>
                <a:cs typeface="+mn-cs"/>
              </a:rPr>
              <a:t>bem</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 </a:t>
            </a:r>
            <a:r>
              <a:rPr lang="en-US" dirty="0" err="1">
                <a:solidFill>
                  <a:srgbClr val="000000"/>
                </a:solidFill>
                <a:cs typeface="+mn-cs"/>
              </a:rPr>
              <a:t>categorização</a:t>
            </a:r>
            <a:r>
              <a:rPr lang="en-US" dirty="0">
                <a:solidFill>
                  <a:srgbClr val="000000"/>
                </a:solidFill>
                <a:cs typeface="+mn-cs"/>
              </a:rPr>
              <a:t> dos </a:t>
            </a:r>
            <a:r>
              <a:rPr lang="en-US" dirty="0" err="1">
                <a:solidFill>
                  <a:srgbClr val="000000"/>
                </a:solidFill>
                <a:cs typeface="+mn-cs"/>
              </a:rPr>
              <a:t>clientes</a:t>
            </a:r>
            <a:r>
              <a:rPr lang="en-US" dirty="0">
                <a:solidFill>
                  <a:srgbClr val="000000"/>
                </a:solidFill>
                <a:cs typeface="+mn-cs"/>
              </a:rPr>
              <a:t> de </a:t>
            </a:r>
            <a:r>
              <a:rPr lang="en-US" dirty="0" err="1">
                <a:solidFill>
                  <a:srgbClr val="000000"/>
                </a:solidFill>
                <a:cs typeface="+mn-cs"/>
              </a:rPr>
              <a:t>acordo</a:t>
            </a:r>
            <a:r>
              <a:rPr lang="en-US" dirty="0">
                <a:solidFill>
                  <a:srgbClr val="000000"/>
                </a:solidFill>
                <a:cs typeface="+mn-cs"/>
              </a:rPr>
              <a:t> com as classes de </a:t>
            </a:r>
            <a:r>
              <a:rPr lang="en-US" dirty="0" err="1">
                <a:solidFill>
                  <a:srgbClr val="000000"/>
                </a:solidFill>
                <a:cs typeface="+mn-cs"/>
              </a:rPr>
              <a:t>risco</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Segurança</a:t>
            </a:r>
            <a:r>
              <a:rPr lang="en-US" b="1" dirty="0">
                <a:solidFill>
                  <a:srgbClr val="F79037"/>
                </a:solidFill>
                <a:cs typeface="+mn-cs"/>
              </a:rPr>
              <a:t> de </a:t>
            </a:r>
            <a:r>
              <a:rPr lang="en-US" b="1" dirty="0" err="1">
                <a:solidFill>
                  <a:srgbClr val="F79037"/>
                </a:solidFill>
                <a:cs typeface="+mn-cs"/>
              </a:rPr>
              <a:t>depósito</a:t>
            </a:r>
            <a:r>
              <a:rPr lang="en-US" b="1" dirty="0">
                <a:solidFill>
                  <a:srgbClr val="F79037"/>
                </a:solidFill>
                <a:cs typeface="+mn-cs"/>
              </a:rPr>
              <a:t> </a:t>
            </a:r>
            <a:r>
              <a:rPr lang="en-US" b="1" dirty="0" err="1">
                <a:solidFill>
                  <a:srgbClr val="F79037"/>
                </a:solidFill>
                <a:cs typeface="+mn-cs"/>
              </a:rPr>
              <a:t>regulamentada</a:t>
            </a:r>
            <a:endParaRPr lang="en-US" b="1" dirty="0">
              <a:solidFill>
                <a:srgbClr val="F79037"/>
              </a:solidFill>
              <a:cs typeface="+mn-cs"/>
            </a:endParaRPr>
          </a:p>
          <a:p>
            <a:r>
              <a:rPr lang="en-US" dirty="0" err="1">
                <a:solidFill>
                  <a:srgbClr val="000000"/>
                </a:solidFill>
                <a:cs typeface="+mn-cs"/>
              </a:rPr>
              <a:t>Regulamentos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 </a:t>
            </a:r>
            <a:r>
              <a:rPr lang="en-US" dirty="0" err="1">
                <a:solidFill>
                  <a:srgbClr val="000000"/>
                </a:solidFill>
                <a:cs typeface="+mn-cs"/>
              </a:rPr>
              <a:t>proteção</a:t>
            </a:r>
            <a:r>
              <a:rPr lang="en-US" dirty="0">
                <a:solidFill>
                  <a:srgbClr val="000000"/>
                </a:solidFill>
                <a:cs typeface="+mn-cs"/>
              </a:rPr>
              <a:t> de </a:t>
            </a:r>
            <a:r>
              <a:rPr lang="en-US" dirty="0" err="1">
                <a:solidFill>
                  <a:srgbClr val="000000"/>
                </a:solidFill>
                <a:cs typeface="+mn-cs"/>
              </a:rPr>
              <a:t>depósitos</a:t>
            </a:r>
            <a:r>
              <a:rPr lang="en-US" dirty="0">
                <a:solidFill>
                  <a:srgbClr val="000000"/>
                </a:solidFill>
                <a:cs typeface="+mn-cs"/>
              </a:rPr>
              <a:t> de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separar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dos </a:t>
            </a:r>
            <a:r>
              <a:rPr lang="en-US" dirty="0" err="1">
                <a:solidFill>
                  <a:srgbClr val="000000"/>
                </a:solidFill>
                <a:cs typeface="+mn-cs"/>
              </a:rPr>
              <a:t>clientes</a:t>
            </a:r>
            <a:r>
              <a:rPr lang="en-US" dirty="0">
                <a:solidFill>
                  <a:srgbClr val="000000"/>
                </a:solidFill>
                <a:cs typeface="+mn-cs"/>
              </a:rPr>
              <a:t> dos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detidos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próprios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Proteção</a:t>
            </a:r>
            <a:r>
              <a:rPr lang="en-US" b="1" dirty="0">
                <a:solidFill>
                  <a:srgbClr val="F79037"/>
                </a:solidFill>
                <a:cs typeface="+mn-cs"/>
              </a:rPr>
              <a:t> de dados </a:t>
            </a:r>
            <a:r>
              <a:rPr lang="en-US" b="1" dirty="0" err="1">
                <a:solidFill>
                  <a:srgbClr val="F79037"/>
                </a:solidFill>
                <a:cs typeface="+mn-cs"/>
              </a:rPr>
              <a:t>relevantes</a:t>
            </a:r>
            <a:r>
              <a:rPr lang="en-US" b="1" dirty="0">
                <a:solidFill>
                  <a:srgbClr val="F79037"/>
                </a:solidFill>
                <a:cs typeface="+mn-cs"/>
              </a:rPr>
              <a:t> </a:t>
            </a:r>
            <a:r>
              <a:rPr lang="en-US" b="1" dirty="0" err="1">
                <a:solidFill>
                  <a:srgbClr val="F79037"/>
                </a:solidFill>
                <a:cs typeface="+mn-cs"/>
              </a:rPr>
              <a:t>para</a:t>
            </a:r>
            <a:r>
              <a:rPr lang="en-US" b="1" dirty="0">
                <a:solidFill>
                  <a:srgbClr val="F79037"/>
                </a:solidFill>
                <a:cs typeface="+mn-cs"/>
              </a:rPr>
              <a:t> o </a:t>
            </a:r>
            <a:r>
              <a:rPr lang="en-US" b="1" dirty="0" err="1">
                <a:solidFill>
                  <a:srgbClr val="F79037"/>
                </a:solidFill>
                <a:cs typeface="+mn-cs"/>
              </a:rPr>
              <a:t>cliente</a:t>
            </a:r>
            <a:r>
              <a:rPr lang="en-US" b="1" dirty="0">
                <a:solidFill>
                  <a:srgbClr val="F79037"/>
                </a:solidFill>
                <a:cs typeface="+mn-cs"/>
              </a:rPr>
              <a:t> </a:t>
            </a:r>
            <a:r>
              <a:rPr lang="en-US" b="1" dirty="0" err="1">
                <a:solidFill>
                  <a:srgbClr val="F79037"/>
                </a:solidFill>
                <a:cs typeface="+mn-cs"/>
              </a:rPr>
              <a:t>regulamentada</a:t>
            </a:r>
            <a:endParaRPr lang="en-US" b="1" dirty="0">
              <a:solidFill>
                <a:srgbClr val="F79037"/>
              </a:solidFill>
              <a:cs typeface="+mn-cs"/>
            </a:endParaRPr>
          </a:p>
          <a:p>
            <a:r>
              <a:rPr lang="en-US" dirty="0" err="1">
                <a:solidFill>
                  <a:srgbClr val="000000"/>
                </a:solidFill>
                <a:cs typeface="+mn-cs"/>
              </a:rPr>
              <a:t>Regulamentos</a:t>
            </a:r>
            <a:r>
              <a:rPr lang="en-US" dirty="0">
                <a:solidFill>
                  <a:srgbClr val="000000"/>
                </a:solidFill>
                <a:cs typeface="+mn-cs"/>
              </a:rPr>
              <a:t> de </a:t>
            </a:r>
            <a:r>
              <a:rPr lang="en-US" dirty="0" err="1">
                <a:solidFill>
                  <a:srgbClr val="000000"/>
                </a:solidFill>
                <a:cs typeface="+mn-cs"/>
              </a:rPr>
              <a:t>proteção</a:t>
            </a:r>
            <a:r>
              <a:rPr lang="en-US" dirty="0">
                <a:solidFill>
                  <a:srgbClr val="000000"/>
                </a:solidFill>
                <a:cs typeface="+mn-cs"/>
              </a:rPr>
              <a:t> de dados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possibilidade</a:t>
            </a:r>
            <a:r>
              <a:rPr lang="en-US" dirty="0">
                <a:solidFill>
                  <a:srgbClr val="000000"/>
                </a:solidFill>
                <a:cs typeface="+mn-cs"/>
              </a:rPr>
              <a:t> de </a:t>
            </a:r>
            <a:r>
              <a:rPr lang="en-US" dirty="0" err="1">
                <a:solidFill>
                  <a:srgbClr val="000000"/>
                </a:solidFill>
                <a:cs typeface="+mn-cs"/>
              </a:rPr>
              <a:t>aplicação</a:t>
            </a:r>
            <a:r>
              <a:rPr lang="en-US" dirty="0">
                <a:solidFill>
                  <a:srgbClr val="000000"/>
                </a:solidFill>
                <a:cs typeface="+mn-cs"/>
              </a:rPr>
              <a:t> de </a:t>
            </a:r>
            <a:r>
              <a:rPr lang="en-US" dirty="0" err="1">
                <a:solidFill>
                  <a:srgbClr val="000000"/>
                </a:solidFill>
                <a:cs typeface="+mn-cs"/>
              </a:rPr>
              <a:t>regulamentos</a:t>
            </a:r>
            <a:r>
              <a:rPr lang="en-US" dirty="0">
                <a:solidFill>
                  <a:srgbClr val="000000"/>
                </a:solidFill>
                <a:cs typeface="+mn-cs"/>
              </a:rPr>
              <a:t> </a:t>
            </a:r>
            <a:r>
              <a:rPr lang="en-US" dirty="0" err="1">
                <a:solidFill>
                  <a:srgbClr val="000000"/>
                </a:solidFill>
                <a:cs typeface="+mn-cs"/>
              </a:rPr>
              <a:t>existentes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p>
          <a:p>
            <a:pPr algn="just"/>
            <a:endParaRPr lang="x-none" dirty="0">
              <a:solidFill>
                <a:schemeClr val="tx1"/>
              </a:solidFill>
              <a:effectLst/>
              <a:ea typeface="Times New Roman" panose="02020603050405020304" pitchFamily="18" charset="0"/>
            </a:endParaRPr>
          </a:p>
          <a:p>
            <a:endParaRPr lang="x-none"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70" name="Group 69">
            <a:extLst>
              <a:ext uri="{FF2B5EF4-FFF2-40B4-BE49-F238E27FC236}">
                <a16:creationId xmlns:a16="http://schemas.microsoft.com/office/drawing/2014/main" id="{6FDB9C8B-644E-A771-8C9C-D19039ADAE1D}"/>
              </a:ext>
            </a:extLst>
          </p:cNvPr>
          <p:cNvGrpSpPr/>
          <p:nvPr/>
        </p:nvGrpSpPr>
        <p:grpSpPr>
          <a:xfrm>
            <a:off x="1254282" y="1925680"/>
            <a:ext cx="635327" cy="634633"/>
            <a:chOff x="7257599" y="768348"/>
            <a:chExt cx="868457" cy="867509"/>
          </a:xfrm>
          <a:solidFill>
            <a:srgbClr val="F79037"/>
          </a:solidFill>
        </p:grpSpPr>
        <p:sp>
          <p:nvSpPr>
            <p:cNvPr id="71" name="Freeform 70">
              <a:extLst>
                <a:ext uri="{FF2B5EF4-FFF2-40B4-BE49-F238E27FC236}">
                  <a16:creationId xmlns:a16="http://schemas.microsoft.com/office/drawing/2014/main" id="{1FF312D7-6F87-47E3-FA6C-37D1B659240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2" name="Graphic 2">
              <a:extLst>
                <a:ext uri="{FF2B5EF4-FFF2-40B4-BE49-F238E27FC236}">
                  <a16:creationId xmlns:a16="http://schemas.microsoft.com/office/drawing/2014/main" id="{5EB5026E-EF79-E328-46C7-C4E83C7F9EE4}"/>
                </a:ext>
              </a:extLst>
            </p:cNvPr>
            <p:cNvGrpSpPr/>
            <p:nvPr/>
          </p:nvGrpSpPr>
          <p:grpSpPr>
            <a:xfrm>
              <a:off x="7257599" y="768348"/>
              <a:ext cx="868457" cy="867509"/>
              <a:chOff x="7257599" y="768348"/>
              <a:chExt cx="868457" cy="867509"/>
            </a:xfrm>
            <a:grpFill/>
          </p:grpSpPr>
          <p:sp>
            <p:nvSpPr>
              <p:cNvPr id="73" name="Freeform 72">
                <a:extLst>
                  <a:ext uri="{FF2B5EF4-FFF2-40B4-BE49-F238E27FC236}">
                    <a16:creationId xmlns:a16="http://schemas.microsoft.com/office/drawing/2014/main" id="{62D9161A-882A-BFD2-CF32-40E27D437626}"/>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DDEBEB2D-747B-DB40-062C-F047D6CEDFF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4BF0690B-6DB2-2161-5DEE-AA605AC258F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F8AB70F5-CEE5-7505-A899-9A71DEDBB63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1775E0EA-C828-A0EE-78DE-C5431F4CF00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oup 77">
            <a:extLst>
              <a:ext uri="{FF2B5EF4-FFF2-40B4-BE49-F238E27FC236}">
                <a16:creationId xmlns:a16="http://schemas.microsoft.com/office/drawing/2014/main" id="{996692AD-85E9-F388-0045-3D32FC1F0CD4}"/>
              </a:ext>
            </a:extLst>
          </p:cNvPr>
          <p:cNvGrpSpPr/>
          <p:nvPr/>
        </p:nvGrpSpPr>
        <p:grpSpPr>
          <a:xfrm>
            <a:off x="1267006" y="2643989"/>
            <a:ext cx="609878" cy="559055"/>
            <a:chOff x="5632524" y="3887743"/>
            <a:chExt cx="867188" cy="794922"/>
          </a:xfrm>
          <a:solidFill>
            <a:srgbClr val="F79037"/>
          </a:solidFill>
        </p:grpSpPr>
        <p:sp>
          <p:nvSpPr>
            <p:cNvPr id="79" name="Freeform 78">
              <a:extLst>
                <a:ext uri="{FF2B5EF4-FFF2-40B4-BE49-F238E27FC236}">
                  <a16:creationId xmlns:a16="http://schemas.microsoft.com/office/drawing/2014/main" id="{316D868E-0566-EEEB-849C-B79A51303731}"/>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5E3BDD22-BC20-CFA0-E36B-02D62D84A637}"/>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9E155369-F3C6-7989-994B-D6F7DB96777C}"/>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82" name="Graphic 2">
              <a:extLst>
                <a:ext uri="{FF2B5EF4-FFF2-40B4-BE49-F238E27FC236}">
                  <a16:creationId xmlns:a16="http://schemas.microsoft.com/office/drawing/2014/main" id="{2E415B4F-2F88-35E5-A525-11D0EC69AAF2}"/>
                </a:ext>
              </a:extLst>
            </p:cNvPr>
            <p:cNvGrpSpPr/>
            <p:nvPr/>
          </p:nvGrpSpPr>
          <p:grpSpPr>
            <a:xfrm>
              <a:off x="5632524" y="3887743"/>
              <a:ext cx="867188" cy="794922"/>
              <a:chOff x="5632524" y="3887743"/>
              <a:chExt cx="867188" cy="794922"/>
            </a:xfrm>
            <a:grpFill/>
          </p:grpSpPr>
          <p:sp>
            <p:nvSpPr>
              <p:cNvPr id="83" name="Freeform 82">
                <a:extLst>
                  <a:ext uri="{FF2B5EF4-FFF2-40B4-BE49-F238E27FC236}">
                    <a16:creationId xmlns:a16="http://schemas.microsoft.com/office/drawing/2014/main" id="{4C84600E-AE27-D7AF-3A1F-3575545843C4}"/>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83">
                <a:extLst>
                  <a:ext uri="{FF2B5EF4-FFF2-40B4-BE49-F238E27FC236}">
                    <a16:creationId xmlns:a16="http://schemas.microsoft.com/office/drawing/2014/main" id="{37631A87-58F5-B197-28AF-CD9FB6D301B1}"/>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84">
                <a:extLst>
                  <a:ext uri="{FF2B5EF4-FFF2-40B4-BE49-F238E27FC236}">
                    <a16:creationId xmlns:a16="http://schemas.microsoft.com/office/drawing/2014/main" id="{E873E38B-7FC3-3E2F-15DD-093938CD7CFD}"/>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5">
                <a:extLst>
                  <a:ext uri="{FF2B5EF4-FFF2-40B4-BE49-F238E27FC236}">
                    <a16:creationId xmlns:a16="http://schemas.microsoft.com/office/drawing/2014/main" id="{0B883001-C41A-A683-D54B-92707757EA99}"/>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a16="http://schemas.microsoft.com/office/drawing/2014/main" id="{4B57A82B-EA63-47E2-BFE4-5EC342379223}"/>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a16="http://schemas.microsoft.com/office/drawing/2014/main" id="{32D83EF9-E35A-50B0-BED7-127572AAF22B}"/>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88">
                <a:extLst>
                  <a:ext uri="{FF2B5EF4-FFF2-40B4-BE49-F238E27FC236}">
                    <a16:creationId xmlns:a16="http://schemas.microsoft.com/office/drawing/2014/main" id="{4BFEFF6F-C822-7BCC-D88C-4F129E05AF6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89">
                <a:extLst>
                  <a:ext uri="{FF2B5EF4-FFF2-40B4-BE49-F238E27FC236}">
                    <a16:creationId xmlns:a16="http://schemas.microsoft.com/office/drawing/2014/main" id="{A9843FE7-E4D6-66F8-E256-5B4380C2A704}"/>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a16="http://schemas.microsoft.com/office/drawing/2014/main" id="{FA37B43F-F1CA-B909-C942-9E552A678E79}"/>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92" name="Group 91">
            <a:extLst>
              <a:ext uri="{FF2B5EF4-FFF2-40B4-BE49-F238E27FC236}">
                <a16:creationId xmlns:a16="http://schemas.microsoft.com/office/drawing/2014/main" id="{87000BDF-0F94-D6D5-B7EC-17AD3B9AD2A7}"/>
              </a:ext>
            </a:extLst>
          </p:cNvPr>
          <p:cNvGrpSpPr/>
          <p:nvPr/>
        </p:nvGrpSpPr>
        <p:grpSpPr>
          <a:xfrm>
            <a:off x="1302915" y="3274371"/>
            <a:ext cx="538061" cy="544377"/>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305942" y="3943371"/>
            <a:ext cx="532007" cy="614346"/>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20" name="Text Placeholder 17">
            <a:extLst>
              <a:ext uri="{FF2B5EF4-FFF2-40B4-BE49-F238E27FC236}">
                <a16:creationId xmlns:a16="http://schemas.microsoft.com/office/drawing/2014/main" id="{16721D6D-96A0-713E-B3E2-AA7D2DC3BF4E}"/>
              </a:ext>
            </a:extLst>
          </p:cNvPr>
          <p:cNvSpPr txBox="1">
            <a:spLocks/>
          </p:cNvSpPr>
          <p:nvPr/>
        </p:nvSpPr>
        <p:spPr>
          <a:xfrm>
            <a:off x="749415" y="5052862"/>
            <a:ext cx="6036131" cy="32538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terceira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categoria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respeito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governança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sistemas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1" name="Text Placeholder 17">
            <a:extLst>
              <a:ext uri="{FF2B5EF4-FFF2-40B4-BE49-F238E27FC236}">
                <a16:creationId xmlns:a16="http://schemas.microsoft.com/office/drawing/2014/main" id="{C17F3633-FF31-49CC-4EBD-BE6015C84435}"/>
              </a:ext>
            </a:extLst>
          </p:cNvPr>
          <p:cNvSpPr txBox="1">
            <a:spLocks/>
          </p:cNvSpPr>
          <p:nvPr/>
        </p:nvSpPr>
        <p:spPr>
          <a:xfrm>
            <a:off x="2208556" y="5597752"/>
            <a:ext cx="4573019" cy="268478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Conformidade</a:t>
            </a:r>
            <a:r>
              <a:rPr lang="en-US" b="1" dirty="0">
                <a:solidFill>
                  <a:srgbClr val="F79037"/>
                </a:solidFill>
                <a:ea typeface="Times New Roman" panose="02020603050405020304" pitchFamily="18" charset="0"/>
              </a:rPr>
              <a:t> AML/CTF </a:t>
            </a:r>
            <a:r>
              <a:rPr lang="en-US" b="1" dirty="0" err="1">
                <a:solidFill>
                  <a:srgbClr val="F79037"/>
                </a:solidFill>
                <a:ea typeface="Times New Roman" panose="02020603050405020304" pitchFamily="18" charset="0"/>
              </a:rPr>
              <a:t>regulamentada</a:t>
            </a:r>
            <a:endParaRPr lang="en-US" b="1" dirty="0">
              <a:solidFill>
                <a:srgbClr val="F79037"/>
              </a:solidFill>
              <a:ea typeface="Times New Roman" panose="02020603050405020304" pitchFamily="18" charset="0"/>
            </a:endParaRPr>
          </a:p>
          <a:p>
            <a:r>
              <a:rPr lang="en-US" dirty="0" err="1">
                <a:solidFill>
                  <a:schemeClr val="tx1"/>
                </a:solidFill>
                <a:ea typeface="Times New Roman" panose="02020603050405020304" pitchFamily="18" charset="0"/>
              </a:rPr>
              <a:t>Requisito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cumprimento</a:t>
            </a:r>
            <a:r>
              <a:rPr lang="en-US" dirty="0">
                <a:solidFill>
                  <a:schemeClr val="tx1"/>
                </a:solidFill>
                <a:ea typeface="Times New Roman" panose="02020603050405020304" pitchFamily="18" charset="0"/>
              </a:rPr>
              <a:t> da </a:t>
            </a:r>
            <a:r>
              <a:rPr lang="en-US" dirty="0" err="1">
                <a:solidFill>
                  <a:schemeClr val="tx1"/>
                </a:solidFill>
                <a:ea typeface="Times New Roman" panose="02020603050405020304" pitchFamily="18" charset="0"/>
              </a:rPr>
              <a:t>normativa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nacional</a:t>
            </a:r>
            <a:r>
              <a:rPr lang="en-US" dirty="0">
                <a:solidFill>
                  <a:schemeClr val="tx1"/>
                </a:solidFill>
                <a:ea typeface="Times New Roman" panose="02020603050405020304" pitchFamily="18" charset="0"/>
              </a:rPr>
              <a:t> e/</a:t>
            </a:r>
            <a:r>
              <a:rPr lang="en-US" dirty="0" err="1">
                <a:solidFill>
                  <a:schemeClr val="tx1"/>
                </a:solidFill>
                <a:ea typeface="Times New Roman" panose="02020603050405020304" pitchFamily="18" charset="0"/>
              </a:rPr>
              <a:t>ou</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internacional</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combate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branqueamento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capitais</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ao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financiamento</a:t>
            </a:r>
            <a:r>
              <a:rPr lang="en-US" dirty="0">
                <a:solidFill>
                  <a:schemeClr val="tx1"/>
                </a:solidFill>
                <a:ea typeface="Times New Roman" panose="02020603050405020304" pitchFamily="18" charset="0"/>
              </a:rPr>
              <a:t> do </a:t>
            </a:r>
            <a:r>
              <a:rPr lang="en-US" dirty="0" err="1">
                <a:solidFill>
                  <a:schemeClr val="tx1"/>
                </a:solidFill>
                <a:ea typeface="Times New Roman" panose="02020603050405020304" pitchFamily="18" charset="0"/>
              </a:rPr>
              <a:t>terrorismo</a:t>
            </a:r>
            <a:r>
              <a:rPr lang="en-US" dirty="0">
                <a:solidFill>
                  <a:schemeClr val="tx1"/>
                </a:solidFill>
                <a:ea typeface="Times New Roman" panose="02020603050405020304" pitchFamily="18" charset="0"/>
              </a:rPr>
              <a:t>.</a:t>
            </a:r>
          </a:p>
          <a:p>
            <a:r>
              <a:rPr lang="en-US" dirty="0">
                <a:solidFill>
                  <a:schemeClr val="tx1"/>
                </a:solidFill>
                <a:effectLst/>
                <a:ea typeface="Times New Roman" panose="02020603050405020304" pitchFamily="18" charset="0"/>
              </a:rPr>
              <a:t> </a:t>
            </a:r>
            <a:endParaRPr lang="x-none" dirty="0">
              <a:solidFill>
                <a:schemeClr val="tx1"/>
              </a:solidFill>
              <a:effectLst/>
              <a:ea typeface="Times New Roman" panose="02020603050405020304" pitchFamily="18" charset="0"/>
            </a:endParaRPr>
          </a:p>
          <a:p>
            <a:r>
              <a:rPr lang="en-US" b="1" dirty="0" err="1">
                <a:solidFill>
                  <a:srgbClr val="F79037"/>
                </a:solidFill>
                <a:ea typeface="Times New Roman" panose="02020603050405020304" pitchFamily="18" charset="0"/>
              </a:rPr>
              <a:t>Requisitos</a:t>
            </a:r>
            <a:r>
              <a:rPr lang="en-US" b="1" dirty="0">
                <a:solidFill>
                  <a:srgbClr val="F79037"/>
                </a:solidFill>
                <a:ea typeface="Times New Roman" panose="02020603050405020304" pitchFamily="18" charset="0"/>
              </a:rPr>
              <a:t> KYC </a:t>
            </a:r>
            <a:r>
              <a:rPr lang="en-US" b="1" dirty="0" err="1">
                <a:solidFill>
                  <a:srgbClr val="F79037"/>
                </a:solidFill>
                <a:ea typeface="Times New Roman" panose="02020603050405020304" pitchFamily="18" charset="0"/>
              </a:rPr>
              <a:t>regulamentados</a:t>
            </a:r>
            <a:endParaRPr lang="en-US" b="1" dirty="0">
              <a:solidFill>
                <a:srgbClr val="F79037"/>
              </a:solidFill>
              <a:ea typeface="Times New Roman" panose="02020603050405020304" pitchFamily="18" charset="0"/>
            </a:endParaRPr>
          </a:p>
          <a:p>
            <a:r>
              <a:rPr lang="en-US" dirty="0" err="1">
                <a:solidFill>
                  <a:schemeClr val="tx1"/>
                </a:solidFill>
                <a:ea typeface="Times New Roman" panose="02020603050405020304" pitchFamily="18" charset="0"/>
              </a:rPr>
              <a:t>Regulamentos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que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regem</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identificação</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verificação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potenciais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clientes</a:t>
            </a:r>
            <a:r>
              <a:rPr lang="en-US" dirty="0">
                <a:solidFill>
                  <a:schemeClr val="tx1"/>
                </a:solidFill>
                <a:ea typeface="Times New Roman" panose="02020603050405020304" pitchFamily="18" charset="0"/>
              </a:rPr>
              <a:t> com base </a:t>
            </a:r>
            <a:r>
              <a:rPr lang="en-US" dirty="0" err="1">
                <a:solidFill>
                  <a:schemeClr val="tx1"/>
                </a:solidFill>
                <a:ea typeface="Times New Roman" panose="02020603050405020304" pitchFamily="18" charset="0"/>
              </a:rPr>
              <a:t>em</a:t>
            </a:r>
            <a:r>
              <a:rPr lang="en-US" dirty="0">
                <a:solidFill>
                  <a:schemeClr val="tx1"/>
                </a:solidFill>
                <a:ea typeface="Times New Roman" panose="02020603050405020304" pitchFamily="18" charset="0"/>
              </a:rPr>
              <a:t> dados </a:t>
            </a:r>
            <a:r>
              <a:rPr lang="en-US" dirty="0" err="1">
                <a:solidFill>
                  <a:schemeClr val="tx1"/>
                </a:solidFill>
                <a:ea typeface="Times New Roman" panose="02020603050405020304" pitchFamily="18" charset="0"/>
              </a:rPr>
              <a:t>pessoais</a:t>
            </a:r>
            <a:r>
              <a:rPr lang="en-US" dirty="0">
                <a:solidFill>
                  <a:schemeClr val="tx1"/>
                </a:solidFill>
                <a:ea typeface="Times New Roman" panose="02020603050405020304" pitchFamily="18" charset="0"/>
              </a:rPr>
              <a:t>.</a:t>
            </a:r>
          </a:p>
          <a:p>
            <a:r>
              <a:rPr lang="en-US" dirty="0">
                <a:solidFill>
                  <a:schemeClr val="tx1"/>
                </a:solidFill>
                <a:effectLst/>
                <a:ea typeface="Times New Roman" panose="02020603050405020304" pitchFamily="18" charset="0"/>
              </a:rPr>
              <a:t> </a:t>
            </a:r>
            <a:endParaRPr lang="x-none" dirty="0">
              <a:solidFill>
                <a:schemeClr val="tx1"/>
              </a:solidFill>
              <a:effectLst/>
              <a:ea typeface="Times New Roman" panose="02020603050405020304" pitchFamily="18" charset="0"/>
            </a:endParaRPr>
          </a:p>
          <a:p>
            <a:r>
              <a:rPr lang="en-US" b="1" dirty="0" err="1">
                <a:solidFill>
                  <a:srgbClr val="F79037"/>
                </a:solidFill>
                <a:ea typeface="Times New Roman" panose="02020603050405020304" pitchFamily="18" charset="0"/>
              </a:rPr>
              <a:t>Licenças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em</a:t>
            </a:r>
            <a:r>
              <a:rPr lang="en-US" b="1" dirty="0">
                <a:solidFill>
                  <a:srgbClr val="F79037"/>
                </a:solidFill>
                <a:ea typeface="Times New Roman" panose="02020603050405020304" pitchFamily="18" charset="0"/>
              </a:rPr>
              <a:t> vigor</a:t>
            </a:r>
          </a:p>
          <a:p>
            <a:r>
              <a:rPr lang="en-US" dirty="0" err="1">
                <a:solidFill>
                  <a:schemeClr val="tx1"/>
                </a:solidFill>
                <a:ea typeface="Times New Roman" panose="02020603050405020304" pitchFamily="18" charset="0"/>
              </a:rPr>
              <a:t>Licenças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existentes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para</a:t>
            </a:r>
            <a:r>
              <a:rPr lang="en-US" dirty="0">
                <a:solidFill>
                  <a:schemeClr val="tx1"/>
                </a:solidFill>
                <a:ea typeface="Times New Roman" panose="02020603050405020304" pitchFamily="18" charset="0"/>
              </a:rPr>
              <a:t> o </a:t>
            </a:r>
            <a:r>
              <a:rPr lang="en-US" dirty="0" err="1">
                <a:solidFill>
                  <a:schemeClr val="tx1"/>
                </a:solidFill>
                <a:ea typeface="Times New Roman" panose="02020603050405020304" pitchFamily="18" charset="0"/>
              </a:rPr>
              <a:t>fornecimento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serviços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criptográficos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ou</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aprovações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como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provedor</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serviços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criptográficos</a:t>
            </a:r>
            <a:r>
              <a:rPr lang="en-US" dirty="0">
                <a:solidFill>
                  <a:schemeClr val="tx1"/>
                </a:solidFill>
                <a:ea typeface="Times New Roman" panose="02020603050405020304" pitchFamily="18" charset="0"/>
              </a:rPr>
              <a:t>.</a:t>
            </a:r>
          </a:p>
          <a:p>
            <a:r>
              <a:rPr lang="en-US" dirty="0">
                <a:solidFill>
                  <a:schemeClr val="tx1"/>
                </a:solidFill>
                <a:effectLst/>
                <a:ea typeface="Times New Roman" panose="02020603050405020304" pitchFamily="18" charset="0"/>
              </a:rPr>
              <a:t> </a:t>
            </a:r>
            <a:endParaRPr lang="x-none" dirty="0">
              <a:solidFill>
                <a:schemeClr val="tx1"/>
              </a:solidFill>
              <a:effectLst/>
              <a:ea typeface="Times New Roman" panose="02020603050405020304" pitchFamily="18" charset="0"/>
            </a:endParaRPr>
          </a:p>
          <a:p>
            <a:r>
              <a:rPr lang="en-US" b="1" dirty="0" err="1">
                <a:solidFill>
                  <a:srgbClr val="F79037"/>
                </a:solidFill>
                <a:ea typeface="Times New Roman" panose="02020603050405020304" pitchFamily="18" charset="0"/>
              </a:rPr>
              <a:t>Requisitos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para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segurança</a:t>
            </a:r>
            <a:r>
              <a:rPr lang="en-US" b="1" dirty="0">
                <a:solidFill>
                  <a:srgbClr val="F79037"/>
                </a:solidFill>
                <a:ea typeface="Times New Roman" panose="02020603050405020304" pitchFamily="18" charset="0"/>
              </a:rPr>
              <a:t> de TI </a:t>
            </a:r>
            <a:r>
              <a:rPr lang="en-US" b="1" dirty="0" err="1">
                <a:solidFill>
                  <a:srgbClr val="F79037"/>
                </a:solidFill>
                <a:ea typeface="Times New Roman" panose="02020603050405020304" pitchFamily="18" charset="0"/>
              </a:rPr>
              <a:t>regulamentados</a:t>
            </a:r>
            <a:endParaRPr lang="en-US" b="1" dirty="0">
              <a:solidFill>
                <a:srgbClr val="F79037"/>
              </a:solidFill>
              <a:ea typeface="Times New Roman" panose="02020603050405020304" pitchFamily="18" charset="0"/>
            </a:endParaRPr>
          </a:p>
          <a:p>
            <a:r>
              <a:rPr lang="en-US" dirty="0" err="1">
                <a:solidFill>
                  <a:schemeClr val="tx1"/>
                </a:solidFill>
                <a:ea typeface="Times New Roman" panose="02020603050405020304" pitchFamily="18" charset="0"/>
              </a:rPr>
              <a:t>Requisitos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para</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proteção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sistemas</a:t>
            </a:r>
            <a:r>
              <a:rPr lang="en-US" dirty="0">
                <a:solidFill>
                  <a:schemeClr val="tx1"/>
                </a:solidFill>
                <a:ea typeface="Times New Roman" panose="02020603050405020304" pitchFamily="18" charset="0"/>
              </a:rPr>
              <a:t> de TI incl. </a:t>
            </a:r>
            <a:r>
              <a:rPr lang="en-US" dirty="0" err="1">
                <a:solidFill>
                  <a:schemeClr val="tx1"/>
                </a:solidFill>
                <a:ea typeface="Times New Roman" panose="02020603050405020304" pitchFamily="18" charset="0"/>
              </a:rPr>
              <a:t>precauções</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segurança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correspondentes</a:t>
            </a:r>
            <a:r>
              <a:rPr lang="en-US" dirty="0">
                <a:solidFill>
                  <a:schemeClr val="tx1"/>
                </a:solidFill>
                <a:ea typeface="Times New Roman" panose="02020603050405020304" pitchFamily="18" charset="0"/>
              </a:rPr>
              <a:t>.</a:t>
            </a:r>
            <a:endParaRPr lang="x-none" dirty="0">
              <a:solidFill>
                <a:schemeClr val="tx1"/>
              </a:solidFill>
              <a:effectLst/>
              <a:ea typeface="Times New Roman" panose="02020603050405020304" pitchFamily="18" charset="0"/>
            </a:endParaRPr>
          </a:p>
          <a:p>
            <a:endParaRPr lang="x-none"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122" name="Group 121">
            <a:extLst>
              <a:ext uri="{FF2B5EF4-FFF2-40B4-BE49-F238E27FC236}">
                <a16:creationId xmlns:a16="http://schemas.microsoft.com/office/drawing/2014/main" id="{FC8AD225-5E50-BA1B-D97E-262002749B81}"/>
              </a:ext>
            </a:extLst>
          </p:cNvPr>
          <p:cNvGrpSpPr/>
          <p:nvPr/>
        </p:nvGrpSpPr>
        <p:grpSpPr>
          <a:xfrm>
            <a:off x="1216694" y="7075654"/>
            <a:ext cx="710502" cy="616242"/>
            <a:chOff x="-4712685" y="3328877"/>
            <a:chExt cx="3646852" cy="3163039"/>
          </a:xfrm>
          <a:solidFill>
            <a:srgbClr val="F79037"/>
          </a:solidFill>
        </p:grpSpPr>
        <p:sp>
          <p:nvSpPr>
            <p:cNvPr id="123" name="Freeform 122">
              <a:extLst>
                <a:ext uri="{FF2B5EF4-FFF2-40B4-BE49-F238E27FC236}">
                  <a16:creationId xmlns:a16="http://schemas.microsoft.com/office/drawing/2014/main" id="{8ACA7808-B7A2-CEFA-568C-3ED9D7AE8188}"/>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4" name="Graphic 2">
              <a:extLst>
                <a:ext uri="{FF2B5EF4-FFF2-40B4-BE49-F238E27FC236}">
                  <a16:creationId xmlns:a16="http://schemas.microsoft.com/office/drawing/2014/main" id="{940B468D-064B-1F71-86EA-25C43256B929}"/>
                </a:ext>
              </a:extLst>
            </p:cNvPr>
            <p:cNvGrpSpPr/>
            <p:nvPr/>
          </p:nvGrpSpPr>
          <p:grpSpPr>
            <a:xfrm>
              <a:off x="-4712685" y="3328877"/>
              <a:ext cx="3646852" cy="3163039"/>
              <a:chOff x="3595127" y="1330866"/>
              <a:chExt cx="3646852" cy="3163039"/>
            </a:xfrm>
            <a:grpFill/>
          </p:grpSpPr>
          <p:sp>
            <p:nvSpPr>
              <p:cNvPr id="125" name="Freeform 124">
                <a:extLst>
                  <a:ext uri="{FF2B5EF4-FFF2-40B4-BE49-F238E27FC236}">
                    <a16:creationId xmlns:a16="http://schemas.microsoft.com/office/drawing/2014/main" id="{76A50467-DBFF-CC70-DD45-7AFB53AE23D0}"/>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6" name="Freeform 125">
                <a:extLst>
                  <a:ext uri="{FF2B5EF4-FFF2-40B4-BE49-F238E27FC236}">
                    <a16:creationId xmlns:a16="http://schemas.microsoft.com/office/drawing/2014/main" id="{378BF38E-9DE7-30A0-3EE2-0F5FC5EFDB2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7" name="Freeform 126">
                <a:extLst>
                  <a:ext uri="{FF2B5EF4-FFF2-40B4-BE49-F238E27FC236}">
                    <a16:creationId xmlns:a16="http://schemas.microsoft.com/office/drawing/2014/main" id="{884505A5-72E2-0275-7638-87943E500E58}"/>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8" name="Freeform 127">
                <a:extLst>
                  <a:ext uri="{FF2B5EF4-FFF2-40B4-BE49-F238E27FC236}">
                    <a16:creationId xmlns:a16="http://schemas.microsoft.com/office/drawing/2014/main" id="{E76F097B-1C42-A870-DEB5-DDFAAB63D552}"/>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40D98BE5-5D7A-F759-1CBA-B0984D2E30D6}"/>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0" name="Freeform 129">
                <a:extLst>
                  <a:ext uri="{FF2B5EF4-FFF2-40B4-BE49-F238E27FC236}">
                    <a16:creationId xmlns:a16="http://schemas.microsoft.com/office/drawing/2014/main" id="{1D137D27-F719-6C54-4AF7-0D4D9CA2ACEC}"/>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0E5D346C-51ED-2489-9DA9-BC28DF2522F4}"/>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1223006" y="5597752"/>
            <a:ext cx="697878" cy="697878"/>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263396" y="7762884"/>
            <a:ext cx="617099" cy="614234"/>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268791" y="6375503"/>
            <a:ext cx="606308" cy="605713"/>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71" name="Group 170">
            <a:extLst>
              <a:ext uri="{FF2B5EF4-FFF2-40B4-BE49-F238E27FC236}">
                <a16:creationId xmlns:a16="http://schemas.microsoft.com/office/drawing/2014/main" id="{08BE11D7-293D-80EC-C98E-811AE7864573}"/>
              </a:ext>
            </a:extLst>
          </p:cNvPr>
          <p:cNvGrpSpPr/>
          <p:nvPr/>
        </p:nvGrpSpPr>
        <p:grpSpPr>
          <a:xfrm flipH="1" flipV="1">
            <a:off x="-162647" y="9049086"/>
            <a:ext cx="1999713" cy="1442633"/>
            <a:chOff x="8493673" y="3441653"/>
            <a:chExt cx="2590079" cy="1868535"/>
          </a:xfrm>
        </p:grpSpPr>
        <p:sp>
          <p:nvSpPr>
            <p:cNvPr id="172" name="Freeform 171">
              <a:extLst>
                <a:ext uri="{FF2B5EF4-FFF2-40B4-BE49-F238E27FC236}">
                  <a16:creationId xmlns:a16="http://schemas.microsoft.com/office/drawing/2014/main" id="{817EF9AC-7915-BB99-DCAB-EA230DB139F8}"/>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3" name="Freeform 172">
              <a:extLst>
                <a:ext uri="{FF2B5EF4-FFF2-40B4-BE49-F238E27FC236}">
                  <a16:creationId xmlns:a16="http://schemas.microsoft.com/office/drawing/2014/main" id="{62FD8A95-9463-A806-995A-B71299C3EFEF}"/>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4" name="Freeform 173">
              <a:extLst>
                <a:ext uri="{FF2B5EF4-FFF2-40B4-BE49-F238E27FC236}">
                  <a16:creationId xmlns:a16="http://schemas.microsoft.com/office/drawing/2014/main" id="{A40C42BD-6DD8-6DAD-01D4-BAEE023ABDFE}"/>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5" name="Freeform 174">
              <a:extLst>
                <a:ext uri="{FF2B5EF4-FFF2-40B4-BE49-F238E27FC236}">
                  <a16:creationId xmlns:a16="http://schemas.microsoft.com/office/drawing/2014/main" id="{1B557C7A-3C6B-2986-C737-B3C5A20B6E0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6" name="Freeform 175">
              <a:extLst>
                <a:ext uri="{FF2B5EF4-FFF2-40B4-BE49-F238E27FC236}">
                  <a16:creationId xmlns:a16="http://schemas.microsoft.com/office/drawing/2014/main" id="{C8057A1C-F700-8032-5AF2-529848BA233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7" name="Freeform 176">
              <a:extLst>
                <a:ext uri="{FF2B5EF4-FFF2-40B4-BE49-F238E27FC236}">
                  <a16:creationId xmlns:a16="http://schemas.microsoft.com/office/drawing/2014/main" id="{9C38C5A8-A256-12A7-8509-906DFD68B0F0}"/>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8" name="Freeform 177">
              <a:extLst>
                <a:ext uri="{FF2B5EF4-FFF2-40B4-BE49-F238E27FC236}">
                  <a16:creationId xmlns:a16="http://schemas.microsoft.com/office/drawing/2014/main" id="{16F381D5-803E-9535-1BDC-3D7F5F05BC3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9" name="Freeform 178">
              <a:extLst>
                <a:ext uri="{FF2B5EF4-FFF2-40B4-BE49-F238E27FC236}">
                  <a16:creationId xmlns:a16="http://schemas.microsoft.com/office/drawing/2014/main" id="{0A14C9AF-E7C6-885E-2C98-7B35D3A20E9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0" name="Freeform 179">
              <a:extLst>
                <a:ext uri="{FF2B5EF4-FFF2-40B4-BE49-F238E27FC236}">
                  <a16:creationId xmlns:a16="http://schemas.microsoft.com/office/drawing/2014/main" id="{D0712F73-4668-1626-2738-4AB22843E2DE}"/>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1" name="Freeform 180">
              <a:extLst>
                <a:ext uri="{FF2B5EF4-FFF2-40B4-BE49-F238E27FC236}">
                  <a16:creationId xmlns:a16="http://schemas.microsoft.com/office/drawing/2014/main" id="{93164E8C-9BA9-BF1A-8737-5CE95B36EB4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2" name="Freeform 181">
              <a:extLst>
                <a:ext uri="{FF2B5EF4-FFF2-40B4-BE49-F238E27FC236}">
                  <a16:creationId xmlns:a16="http://schemas.microsoft.com/office/drawing/2014/main" id="{E0F2A1EE-86B4-19F4-2C92-00C114958551}"/>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312390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7" y="665163"/>
            <a:ext cx="2843461" cy="9010852"/>
          </a:xfrm>
        </p:spPr>
        <p:txBody>
          <a:bodyPr/>
          <a:lstStyle/>
          <a:p>
            <a:pPr algn="just"/>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fatores</a:t>
            </a:r>
            <a:r>
              <a:rPr lang="en-US" dirty="0">
                <a:ea typeface="Times New Roman" panose="02020603050405020304" pitchFamily="18" charset="0"/>
              </a:rPr>
              <a:t> </a:t>
            </a:r>
            <a:r>
              <a:rPr lang="en-US" dirty="0" err="1">
                <a:ea typeface="Times New Roman" panose="02020603050405020304" pitchFamily="18" charset="0"/>
              </a:rPr>
              <a:t>individuais</a:t>
            </a:r>
            <a:r>
              <a:rPr lang="en-US" dirty="0">
                <a:ea typeface="Times New Roman" panose="02020603050405020304" pitchFamily="18" charset="0"/>
              </a:rPr>
              <a:t> são </a:t>
            </a:r>
            <a:r>
              <a:rPr lang="en-US" dirty="0" err="1">
                <a:ea typeface="Times New Roman" panose="02020603050405020304" pitchFamily="18" charset="0"/>
              </a:rPr>
              <a:t>avaliados</a:t>
            </a:r>
            <a:r>
              <a:rPr lang="en-US" dirty="0">
                <a:ea typeface="Times New Roman" panose="02020603050405020304" pitchFamily="18" charset="0"/>
              </a:rPr>
              <a:t> </a:t>
            </a:r>
            <a:r>
              <a:rPr lang="en-US" dirty="0" err="1">
                <a:ea typeface="Times New Roman" panose="02020603050405020304" pitchFamily="18" charset="0"/>
              </a:rPr>
              <a:t>através</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escala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representa</a:t>
            </a:r>
            <a:r>
              <a:rPr lang="en-US" dirty="0">
                <a:ea typeface="Times New Roman" panose="02020603050405020304" pitchFamily="18" charset="0"/>
              </a:rPr>
              <a:t> o </a:t>
            </a:r>
            <a:r>
              <a:rPr lang="en-US" dirty="0" err="1">
                <a:ea typeface="Times New Roman" panose="02020603050405020304" pitchFamily="18" charset="0"/>
              </a:rPr>
              <a:t>grau</a:t>
            </a:r>
            <a:r>
              <a:rPr lang="en-US" dirty="0">
                <a:ea typeface="Times New Roman" panose="02020603050405020304" pitchFamily="18" charset="0"/>
              </a:rPr>
              <a:t> de </a:t>
            </a:r>
            <a:r>
              <a:rPr lang="en-US" dirty="0" err="1">
                <a:ea typeface="Times New Roman" panose="02020603050405020304" pitchFamily="18" charset="0"/>
              </a:rPr>
              <a:t>cumprimento</a:t>
            </a:r>
            <a:r>
              <a:rPr lang="en-US" dirty="0">
                <a:ea typeface="Times New Roman" panose="02020603050405020304" pitchFamily="18" charset="0"/>
              </a:rPr>
              <a:t> do </a:t>
            </a:r>
            <a:r>
              <a:rPr lang="en-US" dirty="0" err="1">
                <a:ea typeface="Times New Roman" panose="02020603050405020304" pitchFamily="18" charset="0"/>
              </a:rPr>
              <a:t>respetivo</a:t>
            </a:r>
            <a:r>
              <a:rPr lang="en-US" dirty="0">
                <a:ea typeface="Times New Roman" panose="02020603050405020304" pitchFamily="18" charset="0"/>
              </a:rPr>
              <a:t> </a:t>
            </a:r>
            <a:r>
              <a:rPr lang="en-US" dirty="0" err="1">
                <a:ea typeface="Times New Roman" panose="02020603050405020304" pitchFamily="18" charset="0"/>
              </a:rPr>
              <a:t>fator</a:t>
            </a:r>
            <a:r>
              <a:rPr lang="en-US" dirty="0">
                <a:ea typeface="Times New Roman" panose="02020603050405020304" pitchFamily="18" charset="0"/>
              </a:rPr>
              <a:t>. Note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avaliação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dicotómica</a:t>
            </a:r>
            <a:r>
              <a:rPr lang="en-US" dirty="0">
                <a:ea typeface="Times New Roman" panose="02020603050405020304" pitchFamily="18" charset="0"/>
              </a:rPr>
              <a:t>, </a:t>
            </a:r>
            <a:r>
              <a:rPr lang="en-US" dirty="0" err="1">
                <a:ea typeface="Times New Roman" panose="02020603050405020304" pitchFamily="18" charset="0"/>
              </a:rPr>
              <a:t>consistindo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cumprido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cumprido</a:t>
            </a:r>
            <a:r>
              <a:rPr lang="en-US" dirty="0">
                <a:ea typeface="Times New Roman" panose="02020603050405020304" pitchFamily="18" charset="0"/>
              </a:rPr>
              <a:t>", mas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assumir</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características</a:t>
            </a:r>
            <a:r>
              <a:rPr lang="en-US" dirty="0">
                <a:ea typeface="Times New Roman" panose="02020603050405020304" pitchFamily="18" charset="0"/>
              </a:rPr>
              <a:t>. O </a:t>
            </a:r>
            <a:r>
              <a:rPr lang="en-US" dirty="0" err="1">
                <a:ea typeface="Times New Roman" panose="02020603050405020304" pitchFamily="18" charset="0"/>
              </a:rPr>
              <a:t>grau</a:t>
            </a:r>
            <a:r>
              <a:rPr lang="en-US" dirty="0">
                <a:ea typeface="Times New Roman" panose="02020603050405020304" pitchFamily="18" charset="0"/>
              </a:rPr>
              <a:t> de </a:t>
            </a:r>
            <a:r>
              <a:rPr lang="en-US" dirty="0" err="1">
                <a:ea typeface="Times New Roman" panose="02020603050405020304" pitchFamily="18" charset="0"/>
              </a:rPr>
              <a:t>realização</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entendido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um </a:t>
            </a:r>
            <a:r>
              <a:rPr lang="en-US" dirty="0" err="1">
                <a:ea typeface="Times New Roman" panose="02020603050405020304" pitchFamily="18" charset="0"/>
              </a:rPr>
              <a:t>processo</a:t>
            </a:r>
            <a:r>
              <a:rPr lang="en-US" dirty="0">
                <a:ea typeface="Times New Roman" panose="02020603050405020304" pitchFamily="18" charset="0"/>
              </a:rPr>
              <a:t>. </a:t>
            </a:r>
            <a:r>
              <a:rPr lang="en-US" dirty="0" err="1">
                <a:ea typeface="Times New Roman" panose="02020603050405020304" pitchFamily="18" charset="0"/>
              </a:rPr>
              <a:t>Novos</a:t>
            </a:r>
            <a:r>
              <a:rPr lang="en-US" dirty="0">
                <a:ea typeface="Times New Roman" panose="02020603050405020304" pitchFamily="18" charset="0"/>
              </a:rPr>
              <a:t> </a:t>
            </a:r>
            <a:r>
              <a:rPr lang="en-US" dirty="0" err="1">
                <a:ea typeface="Times New Roman" panose="02020603050405020304" pitchFamily="18" charset="0"/>
              </a:rPr>
              <a:t>desenvolvimentos</a:t>
            </a:r>
            <a:r>
              <a:rPr lang="en-US" dirty="0">
                <a:ea typeface="Times New Roman" panose="02020603050405020304" pitchFamily="18" charset="0"/>
              </a:rPr>
              <a:t> no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resultar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modificações</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fatores</a:t>
            </a:r>
            <a:r>
              <a:rPr lang="en-US" dirty="0">
                <a:ea typeface="Times New Roman" panose="02020603050405020304" pitchFamily="18" charset="0"/>
              </a:rPr>
              <a:t> </a:t>
            </a:r>
            <a:r>
              <a:rPr lang="en-US" dirty="0" err="1">
                <a:ea typeface="Times New Roman" panose="02020603050405020304" pitchFamily="18" charset="0"/>
              </a:rPr>
              <a:t>regulatórios</a:t>
            </a:r>
            <a:r>
              <a:rPr lang="en-US" dirty="0">
                <a:ea typeface="Times New Roman" panose="02020603050405020304" pitchFamily="18" charset="0"/>
              </a:rPr>
              <a:t>. </a:t>
            </a:r>
            <a:r>
              <a:rPr lang="en-US" dirty="0" err="1">
                <a:ea typeface="Times New Roman" panose="02020603050405020304" pitchFamily="18" charset="0"/>
              </a:rPr>
              <a:t>Além</a:t>
            </a:r>
            <a:r>
              <a:rPr lang="en-US" dirty="0">
                <a:ea typeface="Times New Roman" panose="02020603050405020304" pitchFamily="18" charset="0"/>
              </a:rPr>
              <a:t> disso, o </a:t>
            </a:r>
            <a:r>
              <a:rPr lang="en-US" dirty="0" err="1">
                <a:ea typeface="Times New Roman" panose="02020603050405020304" pitchFamily="18" charset="0"/>
              </a:rPr>
              <a:t>grau</a:t>
            </a:r>
            <a:r>
              <a:rPr lang="en-US" dirty="0">
                <a:ea typeface="Times New Roman" panose="02020603050405020304" pitchFamily="18" charset="0"/>
              </a:rPr>
              <a:t> de </a:t>
            </a:r>
            <a:r>
              <a:rPr lang="en-US" dirty="0" err="1">
                <a:ea typeface="Times New Roman" panose="02020603050405020304" pitchFamily="18" charset="0"/>
              </a:rPr>
              <a:t>cumprimento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entendido</a:t>
            </a:r>
            <a:r>
              <a:rPr lang="en-US" dirty="0">
                <a:ea typeface="Times New Roman" panose="02020603050405020304" pitchFamily="18" charset="0"/>
              </a:rPr>
              <a:t> </a:t>
            </a:r>
            <a:r>
              <a:rPr lang="en-US" dirty="0" err="1">
                <a:ea typeface="Times New Roman" panose="02020603050405020304" pitchFamily="18" charset="0"/>
              </a:rPr>
              <a:t>normativamente</a:t>
            </a:r>
            <a:r>
              <a:rPr lang="en-US" dirty="0">
                <a:ea typeface="Times New Roman" panose="02020603050405020304" pitchFamily="18" charset="0"/>
              </a:rPr>
              <a:t>: um alto </a:t>
            </a:r>
            <a:r>
              <a:rPr lang="en-US" dirty="0" err="1">
                <a:ea typeface="Times New Roman" panose="02020603050405020304" pitchFamily="18" charset="0"/>
              </a:rPr>
              <a:t>grau</a:t>
            </a:r>
            <a:r>
              <a:rPr lang="en-US" dirty="0">
                <a:ea typeface="Times New Roman" panose="02020603050405020304" pitchFamily="18" charset="0"/>
              </a:rPr>
              <a:t> de </a:t>
            </a:r>
            <a:r>
              <a:rPr lang="en-US" dirty="0" err="1">
                <a:ea typeface="Times New Roman" panose="02020603050405020304" pitchFamily="18" charset="0"/>
              </a:rPr>
              <a:t>conformidade</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positivo</a:t>
            </a:r>
            <a:r>
              <a:rPr lang="en-US" dirty="0">
                <a:ea typeface="Times New Roman" panose="02020603050405020304" pitchFamily="18" charset="0"/>
              </a:rPr>
              <a:t>" e um </a:t>
            </a:r>
            <a:r>
              <a:rPr lang="en-US" dirty="0" err="1">
                <a:ea typeface="Times New Roman" panose="02020603050405020304" pitchFamily="18" charset="0"/>
              </a:rPr>
              <a:t>baixo</a:t>
            </a:r>
            <a:r>
              <a:rPr lang="en-US" dirty="0">
                <a:ea typeface="Times New Roman" panose="02020603050405020304" pitchFamily="18" charset="0"/>
              </a:rPr>
              <a:t> </a:t>
            </a:r>
            <a:r>
              <a:rPr lang="en-US" dirty="0" err="1">
                <a:ea typeface="Times New Roman" panose="02020603050405020304" pitchFamily="18" charset="0"/>
              </a:rPr>
              <a:t>grau</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negativo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invés</a:t>
            </a:r>
            <a:r>
              <a:rPr lang="en-US" dirty="0">
                <a:ea typeface="Times New Roman" panose="02020603050405020304" pitchFamily="18" charset="0"/>
              </a:rPr>
              <a:t>, o </a:t>
            </a:r>
            <a:r>
              <a:rPr lang="en-US" dirty="0" err="1">
                <a:ea typeface="Times New Roman" panose="02020603050405020304" pitchFamily="18" charset="0"/>
              </a:rPr>
              <a:t>objetivo</a:t>
            </a:r>
            <a:r>
              <a:rPr lang="en-US" dirty="0">
                <a:ea typeface="Times New Roman" panose="02020603050405020304" pitchFamily="18" charset="0"/>
              </a:rPr>
              <a:t> da </a:t>
            </a:r>
            <a:r>
              <a:rPr lang="en-US" dirty="0" err="1">
                <a:ea typeface="Times New Roman" panose="02020603050405020304" pitchFamily="18" charset="0"/>
              </a:rPr>
              <a:t>estrutura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fornecer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avaliação</a:t>
            </a:r>
            <a:r>
              <a:rPr lang="en-US" dirty="0">
                <a:ea typeface="Times New Roman" panose="02020603050405020304" pitchFamily="18" charset="0"/>
              </a:rPr>
              <a:t> </a:t>
            </a:r>
            <a:r>
              <a:rPr lang="en-US" dirty="0" err="1">
                <a:ea typeface="Times New Roman" panose="02020603050405020304" pitchFamily="18" charset="0"/>
              </a:rPr>
              <a:t>objetiva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separar</a:t>
            </a:r>
            <a:r>
              <a:rPr lang="en-US" dirty="0">
                <a:ea typeface="Times New Roman" panose="02020603050405020304" pitchFamily="18" charset="0"/>
              </a:rPr>
              <a:t> as </a:t>
            </a:r>
            <a:r>
              <a:rPr lang="en-US" dirty="0" err="1">
                <a:ea typeface="Times New Roman" panose="02020603050405020304" pitchFamily="18" charset="0"/>
              </a:rPr>
              <a:t>características</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jurisdição</a:t>
            </a:r>
            <a:r>
              <a:rPr lang="en-US" dirty="0">
                <a:ea typeface="Times New Roman" panose="02020603050405020304" pitchFamily="18" charset="0"/>
              </a:rPr>
              <a:t> individual de </a:t>
            </a:r>
            <a:r>
              <a:rPr lang="en-US" dirty="0" err="1">
                <a:ea typeface="Times New Roman" panose="02020603050405020304" pitchFamily="18" charset="0"/>
              </a:rPr>
              <a:t>acordo</a:t>
            </a:r>
            <a:r>
              <a:rPr lang="en-US" dirty="0">
                <a:ea typeface="Times New Roman" panose="02020603050405020304" pitchFamily="18" charset="0"/>
              </a:rPr>
              <a:t> com </a:t>
            </a:r>
            <a:r>
              <a:rPr lang="en-US" dirty="0" err="1">
                <a:ea typeface="Times New Roman" panose="02020603050405020304" pitchFamily="18" charset="0"/>
              </a:rPr>
              <a:t>suas</a:t>
            </a:r>
            <a:r>
              <a:rPr lang="en-US" dirty="0">
                <a:ea typeface="Times New Roman" panose="02020603050405020304" pitchFamily="18" charset="0"/>
              </a:rPr>
              <a:t> </a:t>
            </a:r>
            <a:r>
              <a:rPr lang="en-US" dirty="0" err="1">
                <a:ea typeface="Times New Roman" panose="02020603050405020304" pitchFamily="18" charset="0"/>
              </a:rPr>
              <a:t>características</a:t>
            </a:r>
            <a:r>
              <a:rPr lang="en-US" dirty="0">
                <a:ea typeface="Times New Roman" panose="02020603050405020304" pitchFamily="18" charset="0"/>
              </a:rPr>
              <a:t> </a:t>
            </a:r>
            <a:r>
              <a:rPr lang="en-US" dirty="0" err="1">
                <a:ea typeface="Times New Roman" panose="02020603050405020304" pitchFamily="18" charset="0"/>
              </a:rPr>
              <a:t>qualitativas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particular, </a:t>
            </a:r>
            <a:r>
              <a:rPr lang="en-US" dirty="0" err="1">
                <a:ea typeface="Times New Roman" panose="02020603050405020304" pitchFamily="18" charset="0"/>
              </a:rPr>
              <a:t>dependendo</a:t>
            </a:r>
            <a:r>
              <a:rPr lang="en-US" dirty="0">
                <a:ea typeface="Times New Roman" panose="02020603050405020304" pitchFamily="18" charset="0"/>
              </a:rPr>
              <a:t> da </a:t>
            </a:r>
            <a:r>
              <a:rPr lang="en-US" dirty="0" err="1">
                <a:ea typeface="Times New Roman" panose="02020603050405020304" pitchFamily="18" charset="0"/>
              </a:rPr>
              <a:t>perspectiva</a:t>
            </a:r>
            <a:r>
              <a:rPr lang="en-US" dirty="0">
                <a:ea typeface="Times New Roman" panose="02020603050405020304" pitchFamily="18" charset="0"/>
              </a:rPr>
              <a:t> a </a:t>
            </a:r>
            <a:r>
              <a:rPr lang="en-US" dirty="0" err="1">
                <a:ea typeface="Times New Roman" panose="02020603050405020304" pitchFamily="18" charset="0"/>
              </a:rPr>
              <a:t>partir</a:t>
            </a:r>
            <a:r>
              <a:rPr lang="en-US" dirty="0">
                <a:ea typeface="Times New Roman" panose="02020603050405020304" pitchFamily="18" charset="0"/>
              </a:rPr>
              <a:t> da </a:t>
            </a:r>
            <a:r>
              <a:rPr lang="en-US" dirty="0" err="1">
                <a:ea typeface="Times New Roman" panose="02020603050405020304" pitchFamily="18" charset="0"/>
              </a:rPr>
              <a:t>qual</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vista, as </a:t>
            </a:r>
            <a:r>
              <a:rPr lang="en-US" dirty="0" err="1">
                <a:ea typeface="Times New Roman" panose="02020603050405020304" pitchFamily="18" charset="0"/>
              </a:rPr>
              <a:t>características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interpretadas</a:t>
            </a:r>
            <a:r>
              <a:rPr lang="en-US" dirty="0">
                <a:ea typeface="Times New Roman" panose="02020603050405020304" pitchFamily="18" charset="0"/>
              </a:rPr>
              <a:t> </a:t>
            </a:r>
            <a:r>
              <a:rPr lang="en-US" dirty="0" err="1">
                <a:ea typeface="Times New Roman" panose="02020603050405020304" pitchFamily="18" charset="0"/>
              </a:rPr>
              <a:t>positivamente</a:t>
            </a:r>
            <a:r>
              <a:rPr lang="en-US" dirty="0">
                <a:ea typeface="Times New Roman" panose="02020603050405020304" pitchFamily="18" charset="0"/>
              </a:rPr>
              <a:t> e </a:t>
            </a:r>
            <a:r>
              <a:rPr lang="en-US" dirty="0" err="1">
                <a:ea typeface="Times New Roman" panose="02020603050405020304" pitchFamily="18" charset="0"/>
              </a:rPr>
              <a:t>negativamente</a:t>
            </a:r>
            <a:r>
              <a:rPr lang="en-US" dirty="0">
                <a:ea typeface="Times New Roman" panose="02020603050405020304" pitchFamily="18" charset="0"/>
              </a:rPr>
              <a:t> </a:t>
            </a:r>
            <a:r>
              <a:rPr lang="en-US" dirty="0" err="1">
                <a:ea typeface="Times New Roman" panose="02020603050405020304" pitchFamily="18" charset="0"/>
              </a:rPr>
              <a:t>dependendo</a:t>
            </a:r>
            <a:r>
              <a:rPr lang="en-US" dirty="0">
                <a:ea typeface="Times New Roman" panose="02020603050405020304" pitchFamily="18" charset="0"/>
              </a:rPr>
              <a:t> do </a:t>
            </a:r>
            <a:r>
              <a:rPr lang="en-US" dirty="0" err="1">
                <a:ea typeface="Times New Roman" panose="02020603050405020304" pitchFamily="18" charset="0"/>
              </a:rPr>
              <a:t>ângulo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sob a </a:t>
            </a:r>
            <a:r>
              <a:rPr lang="en-US" dirty="0" err="1">
                <a:ea typeface="Times New Roman" panose="02020603050405020304" pitchFamily="18" charset="0"/>
              </a:rPr>
              <a:t>perspectiva</a:t>
            </a:r>
            <a:r>
              <a:rPr lang="en-US" dirty="0">
                <a:ea typeface="Times New Roman" panose="02020603050405020304" pitchFamily="18" charset="0"/>
              </a:rPr>
              <a:t> do </a:t>
            </a:r>
            <a:r>
              <a:rPr lang="en-US" dirty="0" err="1">
                <a:ea typeface="Times New Roman" panose="02020603050405020304" pitchFamily="18" charset="0"/>
              </a:rPr>
              <a:t>investidor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regulamentação</a:t>
            </a:r>
            <a:r>
              <a:rPr lang="en-US" dirty="0">
                <a:ea typeface="Times New Roman" panose="02020603050405020304" pitchFamily="18" charset="0"/>
              </a:rPr>
              <a:t> de </a:t>
            </a:r>
            <a:r>
              <a:rPr lang="en-US" dirty="0" err="1">
                <a:ea typeface="Times New Roman" panose="02020603050405020304" pitchFamily="18" charset="0"/>
              </a:rPr>
              <a:t>criptoativos</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avaliada</a:t>
            </a:r>
            <a:r>
              <a:rPr lang="en-US" dirty="0">
                <a:ea typeface="Times New Roman" panose="02020603050405020304" pitchFamily="18" charset="0"/>
              </a:rPr>
              <a:t> </a:t>
            </a:r>
            <a:r>
              <a:rPr lang="en-US" dirty="0" err="1">
                <a:ea typeface="Times New Roman" panose="02020603050405020304" pitchFamily="18" charset="0"/>
              </a:rPr>
              <a:t>positivamente</a:t>
            </a:r>
            <a:r>
              <a:rPr lang="en-US" dirty="0">
                <a:ea typeface="Times New Roman" panose="02020603050405020304" pitchFamily="18" charset="0"/>
              </a:rPr>
              <a:t>. Do </a:t>
            </a:r>
            <a:r>
              <a:rPr lang="en-US" dirty="0" err="1">
                <a:ea typeface="Times New Roman" panose="02020603050405020304" pitchFamily="18" charset="0"/>
              </a:rPr>
              <a:t>ponto</a:t>
            </a:r>
            <a:r>
              <a:rPr lang="en-US" dirty="0">
                <a:ea typeface="Times New Roman" panose="02020603050405020304" pitchFamily="18" charset="0"/>
              </a:rPr>
              <a:t> de vista da </a:t>
            </a:r>
            <a:r>
              <a:rPr lang="en-US" dirty="0" err="1">
                <a:ea typeface="Times New Roman" panose="02020603050405020304" pitchFamily="18" charset="0"/>
              </a:rPr>
              <a:t>inovação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outro </a:t>
            </a:r>
            <a:r>
              <a:rPr lang="en-US" dirty="0" err="1">
                <a:ea typeface="Times New Roman" panose="02020603050405020304" pitchFamily="18" charset="0"/>
              </a:rPr>
              <a:t>lado</a:t>
            </a:r>
            <a:r>
              <a:rPr lang="en-US" dirty="0">
                <a:ea typeface="Times New Roman" panose="02020603050405020304" pitchFamily="18" charset="0"/>
              </a:rPr>
              <a:t>, a </a:t>
            </a:r>
            <a:r>
              <a:rPr lang="en-US" dirty="0" err="1">
                <a:ea typeface="Times New Roman" panose="02020603050405020304" pitchFamily="18" charset="0"/>
              </a:rPr>
              <a:t>regulamentação</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avaliada</a:t>
            </a:r>
            <a:r>
              <a:rPr lang="en-US" dirty="0">
                <a:ea typeface="Times New Roman" panose="02020603050405020304" pitchFamily="18" charset="0"/>
              </a:rPr>
              <a:t> </a:t>
            </a:r>
            <a:r>
              <a:rPr lang="en-US" dirty="0" err="1">
                <a:ea typeface="Times New Roman" panose="02020603050405020304" pitchFamily="18" charset="0"/>
              </a:rPr>
              <a:t>negativamente</a:t>
            </a:r>
            <a:r>
              <a:rPr lang="en-US" dirty="0">
                <a:ea typeface="Times New Roman" panose="02020603050405020304" pitchFamily="18" charset="0"/>
              </a:rPr>
              <a:t>, </a:t>
            </a:r>
            <a:r>
              <a:rPr lang="en-US" dirty="0" err="1">
                <a:ea typeface="Times New Roman" panose="02020603050405020304" pitchFamily="18" charset="0"/>
              </a:rPr>
              <a:t>porque</a:t>
            </a:r>
            <a:r>
              <a:rPr lang="en-US" dirty="0">
                <a:ea typeface="Times New Roman" panose="02020603050405020304" pitchFamily="18" charset="0"/>
              </a:rPr>
              <a:t> </a:t>
            </a:r>
            <a:r>
              <a:rPr lang="en-US" dirty="0" err="1">
                <a:ea typeface="Times New Roman" panose="02020603050405020304" pitchFamily="18" charset="0"/>
              </a:rPr>
              <a:t>dificulta</a:t>
            </a:r>
            <a:r>
              <a:rPr lang="en-US" dirty="0">
                <a:ea typeface="Times New Roman" panose="02020603050405020304" pitchFamily="18" charset="0"/>
              </a:rPr>
              <a:t> </a:t>
            </a:r>
            <a:r>
              <a:rPr lang="en-US" dirty="0" err="1">
                <a:ea typeface="Times New Roman" panose="02020603050405020304" pitchFamily="18" charset="0"/>
              </a:rPr>
              <a:t>novas</a:t>
            </a:r>
            <a:r>
              <a:rPr lang="en-US" dirty="0">
                <a:ea typeface="Times New Roman" panose="02020603050405020304" pitchFamily="18" charset="0"/>
              </a:rPr>
              <a:t> </a:t>
            </a:r>
            <a:r>
              <a:rPr lang="en-US" dirty="0" err="1">
                <a:ea typeface="Times New Roman" panose="02020603050405020304" pitchFamily="18" charset="0"/>
              </a:rPr>
              <a:t>ideias</a:t>
            </a:r>
            <a:r>
              <a:rPr lang="en-US" dirty="0">
                <a:ea typeface="Times New Roman" panose="02020603050405020304" pitchFamily="18" charset="0"/>
              </a:rPr>
              <a:t> de </a:t>
            </a:r>
            <a:r>
              <a:rPr lang="en-US" dirty="0" err="1">
                <a:ea typeface="Times New Roman" panose="02020603050405020304" pitchFamily="18" charset="0"/>
              </a:rPr>
              <a:t>negócios</a:t>
            </a:r>
            <a:r>
              <a:rPr lang="en-US" dirty="0">
                <a:ea typeface="Times New Roman" panose="02020603050405020304" pitchFamily="18" charset="0"/>
              </a:rPr>
              <a:t> no </a:t>
            </a:r>
            <a:r>
              <a:rPr lang="en-US" dirty="0" err="1">
                <a:ea typeface="Times New Roman" panose="02020603050405020304" pitchFamily="18" charset="0"/>
              </a:rPr>
              <a:t>setor</a:t>
            </a:r>
            <a:r>
              <a:rPr lang="en-US" dirty="0">
                <a:ea typeface="Times New Roman" panose="02020603050405020304" pitchFamily="18" charset="0"/>
              </a:rPr>
              <a:t> de </a:t>
            </a:r>
            <a:r>
              <a:rPr lang="en-US" dirty="0" err="1">
                <a:ea typeface="Times New Roman" panose="02020603050405020304" pitchFamily="18" charset="0"/>
              </a:rPr>
              <a:t>criptomoedas</a:t>
            </a:r>
            <a:r>
              <a:rPr lang="en-US" dirty="0">
                <a:ea typeface="Times New Roman" panose="02020603050405020304" pitchFamily="18" charset="0"/>
              </a:rPr>
              <a:t>, as impede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favorece</a:t>
            </a:r>
            <a:r>
              <a:rPr lang="en-US" dirty="0">
                <a:ea typeface="Times New Roman" panose="02020603050405020304" pitchFamily="18" charset="0"/>
              </a:rPr>
              <a:t> </a:t>
            </a:r>
            <a:r>
              <a:rPr lang="en-US" dirty="0" err="1">
                <a:ea typeface="Times New Roman" panose="02020603050405020304" pitchFamily="18" charset="0"/>
              </a:rPr>
              <a:t>empresas</a:t>
            </a:r>
            <a:r>
              <a:rPr lang="en-US" dirty="0">
                <a:ea typeface="Times New Roman" panose="02020603050405020304" pitchFamily="18" charset="0"/>
              </a:rPr>
              <a:t> </a:t>
            </a:r>
            <a:r>
              <a:rPr lang="en-US" dirty="0" err="1">
                <a:ea typeface="Times New Roman" panose="02020603050405020304" pitchFamily="18" charset="0"/>
              </a:rPr>
              <a:t>estabelecidas</a:t>
            </a:r>
            <a:r>
              <a:rPr lang="en-US" dirty="0">
                <a:ea typeface="Times New Roman" panose="02020603050405020304" pitchFamily="18" charset="0"/>
              </a:rPr>
              <a:t>. O </a:t>
            </a:r>
            <a:r>
              <a:rPr lang="en-US" dirty="0" err="1">
                <a:ea typeface="Times New Roman" panose="02020603050405020304" pitchFamily="18" charset="0"/>
              </a:rPr>
              <a:t>modelo</a:t>
            </a:r>
            <a:r>
              <a:rPr lang="en-US" dirty="0">
                <a:ea typeface="Times New Roman" panose="02020603050405020304" pitchFamily="18" charset="0"/>
              </a:rPr>
              <a:t> de </a:t>
            </a:r>
            <a:r>
              <a:rPr lang="en-US" dirty="0" err="1">
                <a:ea typeface="Times New Roman" panose="02020603050405020304" pitchFamily="18" charset="0"/>
              </a:rPr>
              <a:t>avaliação</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sempre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visto</a:t>
            </a:r>
            <a:r>
              <a:rPr lang="en-US" dirty="0">
                <a:ea typeface="Times New Roman" panose="02020603050405020304" pitchFamily="18" charset="0"/>
              </a:rPr>
              <a:t> no </a:t>
            </a:r>
            <a:r>
              <a:rPr lang="en-US" dirty="0" err="1">
                <a:ea typeface="Times New Roman" panose="02020603050405020304" pitchFamily="18" charset="0"/>
              </a:rPr>
              <a:t>contexto</a:t>
            </a:r>
            <a:r>
              <a:rPr lang="en-US" dirty="0">
                <a:ea typeface="Times New Roman" panose="02020603050405020304" pitchFamily="18" charset="0"/>
              </a:rPr>
              <a:t> da </a:t>
            </a:r>
            <a:r>
              <a:rPr lang="en-US" dirty="0" err="1">
                <a:ea typeface="Times New Roman" panose="02020603050405020304" pitchFamily="18" charset="0"/>
              </a:rPr>
              <a:t>consideração</a:t>
            </a:r>
            <a:r>
              <a:rPr lang="en-US" dirty="0">
                <a:ea typeface="Times New Roman" panose="02020603050405020304" pitchFamily="18" charset="0"/>
              </a:rPr>
              <a:t> individual do </a:t>
            </a:r>
            <a:r>
              <a:rPr lang="en-US" dirty="0" err="1">
                <a:ea typeface="Times New Roman" panose="02020603050405020304" pitchFamily="18" charset="0"/>
              </a:rPr>
              <a:t>tópico</a:t>
            </a:r>
            <a:r>
              <a:rPr lang="en-US" dirty="0">
                <a:ea typeface="Times New Roman" panose="02020603050405020304" pitchFamily="18" charset="0"/>
              </a:rPr>
              <a:t> de </a:t>
            </a:r>
            <a:r>
              <a:rPr lang="en-US" dirty="0" err="1">
                <a:ea typeface="Times New Roman" panose="02020603050405020304" pitchFamily="18" charset="0"/>
              </a:rPr>
              <a:t>criptoativos</a:t>
            </a:r>
            <a:r>
              <a:rPr lang="en-US" dirty="0">
                <a:ea typeface="Times New Roman" panose="02020603050405020304" pitchFamily="18" charset="0"/>
              </a:rPr>
              <a:t>.</a:t>
            </a:r>
          </a:p>
          <a:p>
            <a:pPr algn="just"/>
            <a:endParaRPr lang="en-US" dirty="0">
              <a:ea typeface="Times New Roman" panose="02020603050405020304" pitchFamily="18" charset="0"/>
            </a:endParaRPr>
          </a:p>
          <a:p>
            <a:pPr algn="just"/>
            <a:r>
              <a:rPr lang="en-US" dirty="0">
                <a:ea typeface="Times New Roman" panose="02020603050405020304" pitchFamily="18" charset="0"/>
              </a:rPr>
              <a:t>Para </a:t>
            </a:r>
            <a:r>
              <a:rPr lang="en-US" dirty="0" err="1">
                <a:ea typeface="Times New Roman" panose="02020603050405020304" pitchFamily="18" charset="0"/>
              </a:rPr>
              <a:t>criar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regulamentação</a:t>
            </a:r>
            <a:r>
              <a:rPr lang="en-US" dirty="0">
                <a:ea typeface="Times New Roman" panose="02020603050405020304" pitchFamily="18" charset="0"/>
              </a:rPr>
              <a:t> </a:t>
            </a:r>
            <a:r>
              <a:rPr lang="en-US" dirty="0" err="1">
                <a:ea typeface="Times New Roman" panose="02020603050405020304" pitchFamily="18" charset="0"/>
              </a:rPr>
              <a:t>adequada</a:t>
            </a:r>
            <a:r>
              <a:rPr lang="en-US" dirty="0">
                <a:ea typeface="Times New Roman" panose="02020603050405020304" pitchFamily="18" charset="0"/>
              </a:rPr>
              <a:t> de </a:t>
            </a:r>
            <a:r>
              <a:rPr lang="en-US" dirty="0" err="1">
                <a:ea typeface="Times New Roman" panose="02020603050405020304" pitchFamily="18" charset="0"/>
              </a:rPr>
              <a:t>criptoativos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interesses</a:t>
            </a:r>
            <a:r>
              <a:rPr lang="en-US" dirty="0">
                <a:ea typeface="Times New Roman" panose="02020603050405020304" pitchFamily="18" charset="0"/>
              </a:rPr>
              <a:t> e </a:t>
            </a:r>
            <a:r>
              <a:rPr lang="en-US" dirty="0" err="1">
                <a:ea typeface="Times New Roman" panose="02020603050405020304" pitchFamily="18" charset="0"/>
              </a:rPr>
              <a:t>ideias</a:t>
            </a:r>
            <a:r>
              <a:rPr lang="en-US" dirty="0">
                <a:ea typeface="Times New Roman" panose="02020603050405020304" pitchFamily="18" charset="0"/>
              </a:rPr>
              <a:t> de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participantes</a:t>
            </a:r>
            <a:r>
              <a:rPr lang="en-US" dirty="0">
                <a:ea typeface="Times New Roman" panose="02020603050405020304" pitchFamily="18" charset="0"/>
              </a:rPr>
              <a:t> do </a:t>
            </a:r>
            <a:r>
              <a:rPr lang="en-US" dirty="0" err="1">
                <a:ea typeface="Times New Roman" panose="02020603050405020304" pitchFamily="18" charset="0"/>
              </a:rPr>
              <a:t>mercado</a:t>
            </a:r>
            <a:r>
              <a:rPr lang="en-US" dirty="0">
                <a:ea typeface="Times New Roman" panose="02020603050405020304" pitchFamily="18" charset="0"/>
              </a:rPr>
              <a:t> e </a:t>
            </a:r>
            <a:r>
              <a:rPr lang="en-US" dirty="0" err="1">
                <a:ea typeface="Times New Roman" panose="02020603050405020304" pitchFamily="18" charset="0"/>
              </a:rPr>
              <a:t>partes</a:t>
            </a:r>
            <a:r>
              <a:rPr lang="en-US" dirty="0">
                <a:ea typeface="Times New Roman" panose="02020603050405020304" pitchFamily="18" charset="0"/>
              </a:rPr>
              <a:t> </a:t>
            </a:r>
            <a:r>
              <a:rPr lang="en-US" dirty="0" err="1">
                <a:ea typeface="Times New Roman" panose="02020603050405020304" pitchFamily="18" charset="0"/>
              </a:rPr>
              <a:t>interessadas</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compreendidos</a:t>
            </a:r>
            <a:r>
              <a:rPr lang="en-US" dirty="0">
                <a:ea typeface="Times New Roman" panose="02020603050405020304" pitchFamily="18" charset="0"/>
              </a:rPr>
              <a:t> e </a:t>
            </a:r>
            <a:r>
              <a:rPr lang="en-US" dirty="0" err="1">
                <a:ea typeface="Times New Roman" panose="02020603050405020304" pitchFamily="18" charset="0"/>
              </a:rPr>
              <a:t>incluídos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caso</a:t>
            </a:r>
            <a:r>
              <a:rPr lang="en-US" dirty="0">
                <a:ea typeface="Times New Roman" panose="02020603050405020304" pitchFamily="18" charset="0"/>
              </a:rPr>
              <a:t> de </a:t>
            </a:r>
            <a:r>
              <a:rPr lang="en-US" dirty="0" err="1">
                <a:ea typeface="Times New Roman" panose="02020603050405020304" pitchFamily="18" charset="0"/>
              </a:rPr>
              <a:t>conflito</a:t>
            </a:r>
            <a:r>
              <a:rPr lang="en-US" dirty="0">
                <a:ea typeface="Times New Roman" panose="02020603050405020304" pitchFamily="18" charset="0"/>
              </a:rPr>
              <a:t> de </a:t>
            </a:r>
            <a:r>
              <a:rPr lang="en-US" dirty="0" err="1">
                <a:ea typeface="Times New Roman" panose="02020603050405020304" pitchFamily="18" charset="0"/>
              </a:rPr>
              <a:t>interesses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entre </a:t>
            </a:r>
            <a:r>
              <a:rPr lang="en-US" dirty="0" err="1">
                <a:ea typeface="Times New Roman" panose="02020603050405020304" pitchFamily="18" charset="0"/>
              </a:rPr>
              <a:t>proteção</a:t>
            </a:r>
            <a:r>
              <a:rPr lang="en-US" dirty="0">
                <a:ea typeface="Times New Roman" panose="02020603050405020304" pitchFamily="18" charset="0"/>
              </a:rPr>
              <a:t> do </a:t>
            </a:r>
            <a:r>
              <a:rPr lang="en-US" dirty="0" err="1">
                <a:ea typeface="Times New Roman" panose="02020603050405020304" pitchFamily="18" charset="0"/>
              </a:rPr>
              <a:t>investidor</a:t>
            </a:r>
            <a:r>
              <a:rPr lang="en-US" dirty="0">
                <a:ea typeface="Times New Roman" panose="02020603050405020304" pitchFamily="18" charset="0"/>
              </a:rPr>
              <a:t> e </a:t>
            </a:r>
            <a:r>
              <a:rPr lang="en-US" dirty="0" err="1">
                <a:ea typeface="Times New Roman" panose="02020603050405020304" pitchFamily="18" charset="0"/>
              </a:rPr>
              <a:t>inovação</a:t>
            </a:r>
            <a:r>
              <a:rPr lang="en-US" dirty="0">
                <a:ea typeface="Times New Roman" panose="02020603050405020304" pitchFamily="18" charset="0"/>
              </a:rPr>
              <a:t>), um </a:t>
            </a:r>
            <a:r>
              <a:rPr lang="en-US" dirty="0" err="1">
                <a:ea typeface="Times New Roman" panose="02020603050405020304" pitchFamily="18" charset="0"/>
              </a:rPr>
              <a:t>equilíbrio</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encontrado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fazer</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interesses</a:t>
            </a:r>
            <a:r>
              <a:rPr lang="en-US" dirty="0">
                <a:ea typeface="Times New Roman" panose="02020603050405020304" pitchFamily="18" charset="0"/>
              </a:rPr>
              <a:t> no </a:t>
            </a:r>
            <a:r>
              <a:rPr lang="en-US" dirty="0" err="1">
                <a:ea typeface="Times New Roman" panose="02020603050405020304" pitchFamily="18" charset="0"/>
              </a:rPr>
              <a:t>mercado</a:t>
            </a:r>
            <a:r>
              <a:rPr lang="en-US" dirty="0">
                <a:ea typeface="Times New Roman" panose="02020603050405020304" pitchFamily="18" charset="0"/>
              </a:rPr>
              <a:t> de </a:t>
            </a:r>
            <a:r>
              <a:rPr lang="en-US" dirty="0" err="1">
                <a:ea typeface="Times New Roman" panose="02020603050405020304" pitchFamily="18" charset="0"/>
              </a:rPr>
              <a:t>criptomoedas</a:t>
            </a:r>
            <a:r>
              <a:rPr lang="en-US" dirty="0">
                <a:ea typeface="Times New Roman" panose="02020603050405020304" pitchFamily="18" charset="0"/>
              </a:rPr>
              <a:t>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vezes</a:t>
            </a:r>
            <a:r>
              <a:rPr lang="en-US" dirty="0">
                <a:ea typeface="Times New Roman" panose="02020603050405020304" pitchFamily="18" charset="0"/>
              </a:rPr>
              <a:t> </a:t>
            </a:r>
            <a:r>
              <a:rPr lang="en-US" dirty="0" err="1">
                <a:ea typeface="Times New Roman" panose="02020603050405020304" pitchFamily="18" charset="0"/>
              </a:rPr>
              <a:t>divergem</a:t>
            </a:r>
            <a:r>
              <a:rPr lang="en-US" dirty="0">
                <a:ea typeface="Times New Roman" panose="02020603050405020304" pitchFamily="18" charset="0"/>
              </a:rPr>
              <a:t> </a:t>
            </a:r>
            <a:r>
              <a:rPr lang="en-US" dirty="0" err="1">
                <a:ea typeface="Times New Roman" panose="02020603050405020304" pitchFamily="18" charset="0"/>
              </a:rPr>
              <a:t>fortemente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um </a:t>
            </a:r>
            <a:r>
              <a:rPr lang="en-US" dirty="0" err="1">
                <a:ea typeface="Times New Roman" panose="02020603050405020304" pitchFamily="18" charset="0"/>
              </a:rPr>
              <a:t>ato</a:t>
            </a:r>
            <a:r>
              <a:rPr lang="en-US" dirty="0">
                <a:ea typeface="Times New Roman" panose="02020603050405020304" pitchFamily="18" charset="0"/>
              </a:rPr>
              <a:t> de </a:t>
            </a:r>
            <a:r>
              <a:rPr lang="en-US" dirty="0" err="1">
                <a:ea typeface="Times New Roman" panose="02020603050405020304" pitchFamily="18" charset="0"/>
              </a:rPr>
              <a:t>equilíbrio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lado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legisladores</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e </a:t>
            </a:r>
            <a:r>
              <a:rPr lang="en-US" dirty="0" err="1">
                <a:ea typeface="Times New Roman" panose="02020603050405020304" pitchFamily="18" charset="0"/>
              </a:rPr>
              <a:t>investidores</a:t>
            </a:r>
            <a:r>
              <a:rPr lang="en-US" dirty="0">
                <a:ea typeface="Times New Roman" panose="02020603050405020304" pitchFamily="18" charset="0"/>
              </a:rPr>
              <a:t> </a:t>
            </a:r>
            <a:r>
              <a:rPr lang="en-US" dirty="0" err="1">
                <a:ea typeface="Times New Roman" panose="02020603050405020304" pitchFamily="18" charset="0"/>
              </a:rPr>
              <a:t>estejam</a:t>
            </a:r>
            <a:r>
              <a:rPr lang="en-US" dirty="0">
                <a:ea typeface="Times New Roman" panose="02020603050405020304" pitchFamily="18" charset="0"/>
              </a:rPr>
              <a:t> </a:t>
            </a:r>
            <a:r>
              <a:rPr lang="en-US" dirty="0" err="1">
                <a:ea typeface="Times New Roman" panose="02020603050405020304" pitchFamily="18" charset="0"/>
              </a:rPr>
              <a:t>suficientemente</a:t>
            </a:r>
            <a:r>
              <a:rPr lang="en-US" dirty="0">
                <a:ea typeface="Times New Roman" panose="02020603050405020304" pitchFamily="18" charset="0"/>
              </a:rPr>
              <a:t> </a:t>
            </a:r>
            <a:r>
              <a:rPr lang="en-US" dirty="0" err="1">
                <a:ea typeface="Times New Roman" panose="02020603050405020304" pitchFamily="18" charset="0"/>
              </a:rPr>
              <a:t>protegidos</a:t>
            </a:r>
            <a:r>
              <a:rPr lang="en-US" dirty="0">
                <a:ea typeface="Times New Roman" panose="02020603050405020304" pitchFamily="18" charset="0"/>
              </a:rPr>
              <a:t> contra </a:t>
            </a:r>
            <a:r>
              <a:rPr lang="en-US" dirty="0" err="1">
                <a:ea typeface="Times New Roman" panose="02020603050405020304" pitchFamily="18" charset="0"/>
              </a:rPr>
              <a:t>atividades</a:t>
            </a:r>
            <a:r>
              <a:rPr lang="en-US" dirty="0">
                <a:ea typeface="Times New Roman" panose="02020603050405020304" pitchFamily="18" charset="0"/>
              </a:rPr>
              <a:t> </a:t>
            </a:r>
            <a:r>
              <a:rPr lang="en-US" dirty="0" err="1">
                <a:ea typeface="Times New Roman" panose="02020603050405020304" pitchFamily="18" charset="0"/>
              </a:rPr>
              <a:t>ilegais</a:t>
            </a:r>
            <a:r>
              <a:rPr lang="en-US" dirty="0">
                <a:ea typeface="Times New Roman" panose="02020603050405020304" pitchFamily="18" charset="0"/>
              </a:rPr>
              <a:t>, </a:t>
            </a:r>
            <a:r>
              <a:rPr lang="en-US" dirty="0" err="1">
                <a:ea typeface="Times New Roman" panose="02020603050405020304" pitchFamily="18" charset="0"/>
              </a:rPr>
              <a:t>bem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contra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riscos</a:t>
            </a:r>
            <a:r>
              <a:rPr lang="en-US" dirty="0">
                <a:ea typeface="Times New Roman" panose="02020603050405020304" pitchFamily="18" charset="0"/>
              </a:rPr>
              <a:t> </a:t>
            </a:r>
            <a:r>
              <a:rPr lang="en-US" dirty="0" err="1">
                <a:ea typeface="Times New Roman" panose="02020603050405020304" pitchFamily="18" charset="0"/>
              </a:rPr>
              <a:t>inerentes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outro </a:t>
            </a:r>
            <a:r>
              <a:rPr lang="en-US" dirty="0" err="1">
                <a:ea typeface="Times New Roman" panose="02020603050405020304" pitchFamily="18" charset="0"/>
              </a:rPr>
              <a:t>lado</a:t>
            </a:r>
            <a:r>
              <a:rPr lang="en-US" dirty="0">
                <a:ea typeface="Times New Roman" panose="02020603050405020304" pitchFamily="18" charset="0"/>
              </a:rPr>
              <a:t>, um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tão</a:t>
            </a:r>
            <a:r>
              <a:rPr lang="en-US" dirty="0">
                <a:ea typeface="Times New Roman" panose="02020603050405020304" pitchFamily="18" charset="0"/>
              </a:rPr>
              <a:t> </a:t>
            </a:r>
            <a:r>
              <a:rPr lang="en-US" dirty="0" err="1">
                <a:ea typeface="Times New Roman" panose="02020603050405020304" pitchFamily="18" charset="0"/>
              </a:rPr>
              <a:t>emergente</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ter</a:t>
            </a:r>
            <a:r>
              <a:rPr lang="en-US" dirty="0">
                <a:ea typeface="Times New Roman" panose="02020603050405020304" pitchFamily="18" charset="0"/>
              </a:rPr>
              <a:t> a </a:t>
            </a:r>
            <a:r>
              <a:rPr lang="en-US" dirty="0" err="1">
                <a:ea typeface="Times New Roman" panose="02020603050405020304" pitchFamily="18" charset="0"/>
              </a:rPr>
              <a:t>liberdade</a:t>
            </a:r>
            <a:r>
              <a:rPr lang="en-US" dirty="0">
                <a:ea typeface="Times New Roman" panose="02020603050405020304" pitchFamily="18" charset="0"/>
              </a:rPr>
              <a:t> de se </a:t>
            </a:r>
            <a:r>
              <a:rPr lang="en-US" dirty="0" err="1">
                <a:ea typeface="Times New Roman" panose="02020603050405020304" pitchFamily="18" charset="0"/>
              </a:rPr>
              <a:t>desenvolver</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r>
              <a:rPr lang="en-US" b="1" dirty="0">
                <a:effectLst/>
                <a:ea typeface="Times New Roman" panose="02020603050405020304" pitchFamily="18" charset="0"/>
              </a:rPr>
              <a:t> </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111</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62295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112</a:t>
            </a:fld>
            <a:endParaRPr lang="en-US" dirty="0"/>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501757" y="769601"/>
            <a:ext cx="6452998" cy="934959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As </a:t>
            </a:r>
            <a:r>
              <a:rPr lang="en-US" sz="1100" dirty="0" err="1">
                <a:latin typeface="Calibri" panose="020F0502020204030204" pitchFamily="34" charset="0"/>
                <a:cs typeface="Calibri" panose="020F0502020204030204" pitchFamily="34" charset="0"/>
              </a:rPr>
              <a:t>sugestões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servir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guarda-corpos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sentido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preciso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haver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delimitação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concreta</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grupos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usuários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garantir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tratamento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regulatório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adequado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público-alvo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Igualmente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relevante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exame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claro</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áreas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aplicação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estão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atualmente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serão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usados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futuro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ocorre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grau</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grupos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áreas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usuários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varia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riscos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correspondentes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parte do </a:t>
            </a:r>
            <a:r>
              <a:rPr lang="en-US" sz="1100" dirty="0" err="1">
                <a:latin typeface="Calibri" panose="020F0502020204030204" pitchFamily="34" charset="0"/>
                <a:cs typeface="Calibri" panose="020F0502020204030204" pitchFamily="34" charset="0"/>
              </a:rPr>
              <a:t>legislador</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forem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consideradas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tantas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manifestações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riscos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possível</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A </a:t>
            </a:r>
            <a:r>
              <a:rPr lang="en-US" sz="1100" b="1" dirty="0" err="1">
                <a:solidFill>
                  <a:srgbClr val="F79037"/>
                </a:solidFill>
                <a:latin typeface="Calibri" panose="020F0502020204030204" pitchFamily="34" charset="0"/>
                <a:cs typeface="Calibri" panose="020F0502020204030204" pitchFamily="34" charset="0"/>
              </a:rPr>
              <a:t>regra</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viagem</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A </a:t>
            </a:r>
            <a:r>
              <a:rPr lang="en-US" sz="1100" dirty="0" err="1">
                <a:latin typeface="Calibri" panose="020F0502020204030204" pitchFamily="34" charset="0"/>
                <a:cs typeface="Calibri" panose="020F0502020204030204" pitchFamily="34" charset="0"/>
              </a:rPr>
              <a:t>regra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viagens</a:t>
            </a:r>
            <a:r>
              <a:rPr lang="en-US" sz="1100" dirty="0">
                <a:latin typeface="Calibri" panose="020F0502020204030204" pitchFamily="34" charset="0"/>
                <a:cs typeface="Calibri" panose="020F0502020204030204" pitchFamily="34" charset="0"/>
              </a:rPr>
              <a:t> do GAFI </a:t>
            </a:r>
            <a:r>
              <a:rPr lang="en-US" sz="1100" dirty="0" err="1">
                <a:latin typeface="Calibri" panose="020F0502020204030204" pitchFamily="34" charset="0"/>
                <a:cs typeface="Calibri" panose="020F0502020204030204" pitchFamily="34" charset="0"/>
              </a:rPr>
              <a:t>prevê</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outras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coisas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provedores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acima</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limite</a:t>
            </a:r>
            <a:r>
              <a:rPr lang="en-US" sz="1100" dirty="0">
                <a:latin typeface="Calibri" panose="020F0502020204030204" pitchFamily="34" charset="0"/>
                <a:cs typeface="Calibri" panose="020F0502020204030204" pitchFamily="34" charset="0"/>
              </a:rPr>
              <a:t> de 1.000 euros </a:t>
            </a:r>
            <a:r>
              <a:rPr lang="en-US" sz="1100" dirty="0" err="1">
                <a:latin typeface="Calibri" panose="020F0502020204030204" pitchFamily="34" charset="0"/>
                <a:cs typeface="Calibri" panose="020F0502020204030204" pitchFamily="34" charset="0"/>
              </a:rPr>
              <a:t>sejam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obrigados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relatar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remetentes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destinatários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instituição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governamental</a:t>
            </a:r>
            <a:r>
              <a:rPr lang="en-US" sz="1100" dirty="0">
                <a:latin typeface="Calibri" panose="020F0502020204030204" pitchFamily="34" charset="0"/>
                <a:cs typeface="Calibri" panose="020F0502020204030204" pitchFamily="34" charset="0"/>
              </a:rPr>
              <a:t> (Cf. </a:t>
            </a:r>
            <a:r>
              <a:rPr lang="en-US" sz="1100" dirty="0" err="1">
                <a:latin typeface="Calibri" panose="020F0502020204030204" pitchFamily="34" charset="0"/>
                <a:cs typeface="Calibri" panose="020F0502020204030204" pitchFamily="34" charset="0"/>
              </a:rPr>
              <a:t>Força-Tarefa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Financeira</a:t>
            </a:r>
            <a:r>
              <a:rPr lang="en-US" sz="1100" dirty="0">
                <a:latin typeface="Calibri" panose="020F0502020204030204" pitchFamily="34" charset="0"/>
                <a:cs typeface="Calibri" panose="020F0502020204030204" pitchFamily="34" charset="0"/>
              </a:rPr>
              <a:t> (GAFI), 2021). A </a:t>
            </a:r>
            <a:r>
              <a:rPr lang="en-US" sz="1100" dirty="0" err="1">
                <a:latin typeface="Calibri" panose="020F0502020204030204" pitchFamily="34" charset="0"/>
                <a:cs typeface="Calibri" panose="020F0502020204030204" pitchFamily="34" charset="0"/>
              </a:rPr>
              <a:t>regra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viagens</a:t>
            </a:r>
            <a:r>
              <a:rPr lang="en-US" sz="1100" dirty="0">
                <a:latin typeface="Calibri" panose="020F0502020204030204" pitchFamily="34" charset="0"/>
                <a:cs typeface="Calibri" panose="020F0502020204030204" pitchFamily="34" charset="0"/>
              </a:rPr>
              <a:t> do GAFI </a:t>
            </a:r>
            <a:r>
              <a:rPr lang="en-US" sz="1100" dirty="0" err="1">
                <a:latin typeface="Calibri" panose="020F0502020204030204" pitchFamily="34" charset="0"/>
                <a:cs typeface="Calibri" panose="020F0502020204030204" pitchFamily="34" charset="0"/>
              </a:rPr>
              <a:t>permite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legisladores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implementem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abordagem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adequada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grupo-alvo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aqui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investidores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tempo, </a:t>
            </a:r>
            <a:r>
              <a:rPr lang="en-US" sz="1100" dirty="0" err="1">
                <a:latin typeface="Calibri" panose="020F0502020204030204" pitchFamily="34" charset="0"/>
                <a:cs typeface="Calibri" panose="020F0502020204030204" pitchFamily="34" charset="0"/>
              </a:rPr>
              <a:t>esta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viagens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exige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requisitos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esforços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consideráveis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parte dos </a:t>
            </a:r>
            <a:r>
              <a:rPr lang="en-US" sz="1100" dirty="0" err="1">
                <a:latin typeface="Calibri" panose="020F0502020204030204" pitchFamily="34" charset="0"/>
                <a:cs typeface="Calibri" panose="020F0502020204030204" pitchFamily="34" charset="0"/>
              </a:rPr>
              <a:t>provedores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consequências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discutidas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ponderadas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umas</a:t>
            </a:r>
            <a:r>
              <a:rPr lang="en-US" sz="1100" dirty="0">
                <a:latin typeface="Calibri" panose="020F0502020204030204" pitchFamily="34" charset="0"/>
                <a:cs typeface="Calibri" panose="020F0502020204030204" pitchFamily="34" charset="0"/>
              </a:rPr>
              <a:t> contra as </a:t>
            </a:r>
            <a:r>
              <a:rPr lang="en-US" sz="1100" dirty="0" err="1">
                <a:latin typeface="Calibri" panose="020F0502020204030204" pitchFamily="34" charset="0"/>
                <a:cs typeface="Calibri" panose="020F0502020204030204" pitchFamily="34" charset="0"/>
              </a:rPr>
              <a:t>outras</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componente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elementar</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área</a:t>
            </a:r>
            <a:r>
              <a:rPr lang="en-US" sz="1100" dirty="0">
                <a:latin typeface="Calibri" panose="020F0502020204030204" pitchFamily="34" charset="0"/>
                <a:cs typeface="Calibri" panose="020F0502020204030204" pitchFamily="34" charset="0"/>
              </a:rPr>
              <a:t> fundamental de </a:t>
            </a:r>
            <a:r>
              <a:rPr lang="en-US" sz="1100" dirty="0" err="1">
                <a:latin typeface="Calibri" panose="020F0502020204030204" pitchFamily="34" charset="0"/>
                <a:cs typeface="Calibri" panose="020F0502020204030204" pitchFamily="34" charset="0"/>
              </a:rPr>
              <a:t>aplicação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proteção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representa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ponto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partida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outros </a:t>
            </a:r>
            <a:r>
              <a:rPr lang="en-US" sz="1100" dirty="0" err="1">
                <a:latin typeface="Calibri" panose="020F0502020204030204" pitchFamily="34" charset="0"/>
                <a:cs typeface="Calibri" panose="020F0502020204030204" pitchFamily="34" charset="0"/>
              </a:rPr>
              <a:t>aplicativos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aumenta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usuários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lidar</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Na </a:t>
            </a:r>
            <a:r>
              <a:rPr lang="en-US" sz="1100" dirty="0" err="1">
                <a:latin typeface="Calibri" panose="020F0502020204030204" pitchFamily="34" charset="0"/>
                <a:cs typeface="Calibri" panose="020F0502020204030204" pitchFamily="34" charset="0"/>
              </a:rPr>
              <a:t>Alemanha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jurídica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estava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assegurada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2020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licença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custódia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ancorada</a:t>
            </a:r>
            <a:r>
              <a:rPr lang="en-US" sz="1100" dirty="0">
                <a:latin typeface="Calibri" panose="020F0502020204030204" pitchFamily="34" charset="0"/>
                <a:cs typeface="Calibri" panose="020F0502020204030204" pitchFamily="34" charset="0"/>
              </a:rPr>
              <a:t> no KWG.</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Uma </a:t>
            </a:r>
            <a:r>
              <a:rPr lang="en-US" sz="1100" b="1" dirty="0" err="1">
                <a:solidFill>
                  <a:srgbClr val="F79037"/>
                </a:solidFill>
                <a:latin typeface="Calibri" panose="020F0502020204030204" pitchFamily="34" charset="0"/>
                <a:cs typeface="Calibri" panose="020F0502020204030204" pitchFamily="34" charset="0"/>
              </a:rPr>
              <a:t>abordagem</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colaborativa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para</a:t>
            </a:r>
            <a:r>
              <a:rPr lang="en-US" sz="1100" b="1" dirty="0">
                <a:solidFill>
                  <a:srgbClr val="F79037"/>
                </a:solidFill>
                <a:latin typeface="Calibri" panose="020F0502020204030204" pitchFamily="34" charset="0"/>
                <a:cs typeface="Calibri" panose="020F0502020204030204" pitchFamily="34" charset="0"/>
              </a:rPr>
              <a:t> a </a:t>
            </a:r>
            <a:r>
              <a:rPr lang="en-US" sz="1100" b="1" dirty="0" err="1">
                <a:solidFill>
                  <a:srgbClr val="F79037"/>
                </a:solidFill>
                <a:latin typeface="Calibri" panose="020F0502020204030204" pitchFamily="34" charset="0"/>
                <a:cs typeface="Calibri" panose="020F0502020204030204" pitchFamily="34" charset="0"/>
              </a:rPr>
              <a:t>regulamentação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Além</a:t>
            </a:r>
            <a:r>
              <a:rPr lang="en-US" sz="1100" dirty="0">
                <a:latin typeface="Calibri" panose="020F0502020204030204" pitchFamily="34" charset="0"/>
                <a:cs typeface="Calibri" panose="020F0502020204030204" pitchFamily="34" charset="0"/>
              </a:rPr>
              <a:t> disso,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profissionalizado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especialmente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perspectiva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consumidores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investidores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necessários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participantes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prestadores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confiáveis</a:t>
            </a:r>
            <a:r>
              <a:rPr lang="en-US" sz="1100" dirty="0">
                <a:latin typeface="Calibri" panose="020F0502020204030204" pitchFamily="34" charset="0"/>
                <a:cs typeface="Calibri" panose="020F0502020204030204" pitchFamily="34" charset="0"/>
              </a:rPr>
              <a:t>. Para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institucionalização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controle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supervisão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provedores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particularmente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úteis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geralmente</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pontos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contato</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usuários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criptomoedas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nível</a:t>
            </a:r>
            <a:r>
              <a:rPr lang="en-US" sz="1100" dirty="0">
                <a:latin typeface="Calibri" panose="020F0502020204030204" pitchFamily="34" charset="0"/>
                <a:cs typeface="Calibri" panose="020F0502020204030204" pitchFamily="34" charset="0"/>
              </a:rPr>
              <a:t> da UE,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provedores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e as </a:t>
            </a:r>
            <a:r>
              <a:rPr lang="en-US" sz="1100" dirty="0" err="1">
                <a:latin typeface="Calibri" panose="020F0502020204030204" pitchFamily="34" charset="0"/>
                <a:cs typeface="Calibri" panose="020F0502020204030204" pitchFamily="34" charset="0"/>
              </a:rPr>
              <a:t>suas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estão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reconhecidos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contexto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MiCAR</a:t>
            </a:r>
            <a:r>
              <a:rPr lang="en-US" sz="1100" dirty="0">
                <a:latin typeface="Calibri" panose="020F0502020204030204" pitchFamily="34" charset="0"/>
                <a:cs typeface="Calibri" panose="020F0502020204030204" pitchFamily="34" charset="0"/>
              </a:rPr>
              <a:t> e são </a:t>
            </a:r>
            <a:r>
              <a:rPr lang="en-US" sz="1100" dirty="0" err="1">
                <a:latin typeface="Calibri" panose="020F0502020204030204" pitchFamily="34" charset="0"/>
                <a:cs typeface="Calibri" panose="020F0502020204030204" pitchFamily="34" charset="0"/>
              </a:rPr>
              <a:t>amplamente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regulamentados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dinâmico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complexo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recomendável</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necessidade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colaboração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contínua</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provedores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legisladores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legisladores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buscar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permanentemente</a:t>
            </a:r>
            <a:r>
              <a:rPr lang="en-US" sz="1100" dirty="0">
                <a:latin typeface="Calibri" panose="020F0502020204030204" pitchFamily="34" charset="0"/>
                <a:cs typeface="Calibri" panose="020F0502020204030204" pitchFamily="34" charset="0"/>
              </a:rPr>
              <a:t> insights da </a:t>
            </a:r>
            <a:r>
              <a:rPr lang="en-US" sz="1100" dirty="0" err="1">
                <a:latin typeface="Calibri" panose="020F0502020204030204" pitchFamily="34" charset="0"/>
                <a:cs typeface="Calibri" panose="020F0502020204030204" pitchFamily="34" charset="0"/>
              </a:rPr>
              <a:t>indústria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obter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boa </a:t>
            </a:r>
            <a:r>
              <a:rPr lang="en-US" sz="1100" dirty="0" err="1">
                <a:latin typeface="Calibri" panose="020F0502020204030204" pitchFamily="34" charset="0"/>
                <a:cs typeface="Calibri" panose="020F0502020204030204" pitchFamily="34" charset="0"/>
              </a:rPr>
              <a:t>penetração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compreensão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atualizada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Como parte </a:t>
            </a:r>
            <a:r>
              <a:rPr lang="en-US" sz="1100" dirty="0" err="1">
                <a:latin typeface="Calibri" panose="020F0502020204030204" pitchFamily="34" charset="0"/>
                <a:cs typeface="Calibri" panose="020F0502020204030204" pitchFamily="34" charset="0"/>
              </a:rPr>
              <a:t>desse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abordagens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regulatórias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sempre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questionadas</a:t>
            </a:r>
            <a:r>
              <a:rPr lang="en-US" sz="1100" dirty="0">
                <a:latin typeface="Calibri" panose="020F0502020204030204" pitchFamily="34" charset="0"/>
                <a:cs typeface="Calibri" panose="020F0502020204030204" pitchFamily="34" charset="0"/>
              </a:rPr>
              <a:t> com base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desenvolvimentos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modificadas</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necessário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natureza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transfronteiriça</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criptomoedas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necessária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cooperação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envolvendo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organismos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globais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o GAFI, o Bank for Bank for International Settlements (BIS)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o Financial Stability Board (FSB),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organizações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nacionais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centrais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autoridades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supervisão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Além</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padronização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processos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coordenação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otimizada</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jurisdições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arbitragem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mantida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baixa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Estudos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momento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mostraram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aumento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regulamentação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reduzir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atividade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enfraquecendo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migração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significativa</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atividade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comercial</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jurisdições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supostamente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regulamentadas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jurisdições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regulamentadas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observadas</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Descentralizado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não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é</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igual</a:t>
            </a:r>
            <a:r>
              <a:rPr lang="en-US" sz="1100" b="1" dirty="0">
                <a:solidFill>
                  <a:srgbClr val="F79037"/>
                </a:solidFill>
                <a:latin typeface="Calibri" panose="020F0502020204030204" pitchFamily="34" charset="0"/>
                <a:cs typeface="Calibri" panose="020F0502020204030204" pitchFamily="34" charset="0"/>
              </a:rPr>
              <a:t> a </a:t>
            </a:r>
            <a:r>
              <a:rPr lang="en-US" sz="1100" b="1" dirty="0" err="1">
                <a:solidFill>
                  <a:srgbClr val="F79037"/>
                </a:solidFill>
                <a:latin typeface="Calibri" panose="020F0502020204030204" pitchFamily="34" charset="0"/>
                <a:cs typeface="Calibri" panose="020F0502020204030204" pitchFamily="34" charset="0"/>
              </a:rPr>
              <a:t>não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regulamentado</a:t>
            </a:r>
            <a:r>
              <a:rPr lang="en-US" sz="1100" b="1" dirty="0">
                <a:solidFill>
                  <a:srgbClr val="F79037"/>
                </a:solidFill>
                <a:latin typeface="Calibri" panose="020F0502020204030204" pitchFamily="34" charset="0"/>
                <a:cs typeface="Calibri" panose="020F0502020204030204" pitchFamily="34" charset="0"/>
              </a:rPr>
              <a:t>?</a:t>
            </a:r>
          </a:p>
          <a:p>
            <a:pPr algn="just"/>
            <a:r>
              <a:rPr lang="en-US" sz="1100" dirty="0" err="1">
                <a:latin typeface="Calibri" panose="020F0502020204030204" pitchFamily="34" charset="0"/>
                <a:cs typeface="Calibri" panose="020F0502020204030204" pitchFamily="34" charset="0"/>
              </a:rPr>
              <a:t>Diversas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normas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legais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regras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ordem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confiabilidade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jurídica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economia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análoga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aplicação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regulamentação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mundo</a:t>
            </a:r>
            <a:r>
              <a:rPr lang="en-US" sz="1100" dirty="0">
                <a:latin typeface="Calibri" panose="020F0502020204030204" pitchFamily="34" charset="0"/>
                <a:cs typeface="Calibri" panose="020F0502020204030204" pitchFamily="34" charset="0"/>
              </a:rPr>
              <a:t> e a </a:t>
            </a:r>
            <a:r>
              <a:rPr lang="en-US" sz="1100" dirty="0" err="1">
                <a:latin typeface="Calibri" panose="020F0502020204030204" pitchFamily="34" charset="0"/>
                <a:cs typeface="Calibri" panose="020F0502020204030204" pitchFamily="34" charset="0"/>
              </a:rPr>
              <a:t>falta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acesso</a:t>
            </a:r>
            <a:r>
              <a:rPr lang="en-US" sz="1100" dirty="0">
                <a:latin typeface="Calibri" panose="020F0502020204030204" pitchFamily="34" charset="0"/>
                <a:cs typeface="Calibri" panose="020F0502020204030204" pitchFamily="34" charset="0"/>
              </a:rPr>
              <a:t> no outro </a:t>
            </a:r>
            <a:r>
              <a:rPr lang="en-US" sz="1100" dirty="0" err="1">
                <a:latin typeface="Calibri" panose="020F0502020204030204" pitchFamily="34" charset="0"/>
                <a:cs typeface="Calibri" panose="020F0502020204030204" pitchFamily="34" charset="0"/>
              </a:rPr>
              <a:t>levam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distorção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concorrência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autoridade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supervisão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alemã</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assumiu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posição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princípio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posicionamento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negócios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regras</a:t>
            </a:r>
            <a:r>
              <a:rPr lang="en-US" sz="1100" dirty="0">
                <a:latin typeface="Calibri" panose="020F0502020204030204" pitchFamily="34" charset="0"/>
                <a:cs typeface="Calibri" panose="020F0502020204030204" pitchFamily="34" charset="0"/>
              </a:rPr>
              <a:t>". Na </a:t>
            </a:r>
            <a:r>
              <a:rPr lang="en-US" sz="1100" dirty="0" err="1">
                <a:latin typeface="Calibri" panose="020F0502020204030204" pitchFamily="34" charset="0"/>
                <a:cs typeface="Calibri" panose="020F0502020204030204" pitchFamily="34" charset="0"/>
              </a:rPr>
              <a:t>comunidade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dúvidas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instituições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reguladoras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capazes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fazer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cumprir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mandato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mundo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negócios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negligencia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tempo.</a:t>
            </a:r>
          </a:p>
          <a:p>
            <a:pPr algn="just"/>
            <a:endParaRPr lang="en-US" sz="1100" dirty="0">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grandes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quantias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ocultadas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vestígios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Internet são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fáceis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encontrar</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famosa</a:t>
            </a:r>
            <a:r>
              <a:rPr lang="en-US" sz="1100" dirty="0">
                <a:latin typeface="Calibri" panose="020F0502020204030204" pitchFamily="34" charset="0"/>
                <a:cs typeface="Calibri" panose="020F0502020204030204" pitchFamily="34" charset="0"/>
              </a:rPr>
              <a:t> mala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sujo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terceiro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suficiente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provar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atores</a:t>
            </a:r>
            <a:r>
              <a:rPr lang="en-US" sz="1100" dirty="0">
                <a:latin typeface="Calibri" panose="020F0502020204030204" pitchFamily="34" charset="0"/>
                <a:cs typeface="Calibri" panose="020F0502020204030204" pitchFamily="34" charset="0"/>
              </a:rPr>
              <a:t> e a </a:t>
            </a:r>
            <a:r>
              <a:rPr lang="en-US" sz="1100" dirty="0" err="1">
                <a:latin typeface="Calibri" panose="020F0502020204030204" pitchFamily="34" charset="0"/>
                <a:cs typeface="Calibri" panose="020F0502020204030204" pitchFamily="34" charset="0"/>
              </a:rPr>
              <a:t>atividade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tomam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medidas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supervisão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descriptografia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obrigatória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início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ação</a:t>
            </a:r>
            <a:r>
              <a:rPr lang="en-US" sz="1100" dirty="0">
                <a:latin typeface="Calibri" panose="020F0502020204030204" pitchFamily="34" charset="0"/>
                <a:cs typeface="Calibri" panose="020F0502020204030204" pitchFamily="34" charset="0"/>
              </a:rPr>
              <a:t> penal. Quarto, a </a:t>
            </a:r>
            <a:r>
              <a:rPr lang="en-US" sz="1100" dirty="0" err="1">
                <a:latin typeface="Calibri" panose="020F0502020204030204" pitchFamily="34" charset="0"/>
                <a:cs typeface="Calibri" panose="020F0502020204030204" pitchFamily="34" charset="0"/>
              </a:rPr>
              <a:t>maioria</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participantes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interessada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criar</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dentro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ordem</a:t>
            </a:r>
            <a:r>
              <a:rPr lang="en-US" sz="1100" dirty="0">
                <a:latin typeface="Calibri" panose="020F0502020204030204" pitchFamily="34" charset="0"/>
                <a:cs typeface="Calibri" panose="020F0502020204030204" pitchFamily="34" charset="0"/>
              </a:rPr>
              <a:t> legal.</a:t>
            </a: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854C9868-BE9C-EBBB-98C6-6D6C89FCD5AC}"/>
              </a:ext>
            </a:extLst>
          </p:cNvPr>
          <p:cNvSpPr/>
          <p:nvPr/>
        </p:nvSpPr>
        <p:spPr>
          <a:xfrm>
            <a:off x="6002858" y="8844742"/>
            <a:ext cx="1556817" cy="1847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011062F3-7B05-F7D6-4A93-6988235451E6}"/>
              </a:ext>
            </a:extLst>
          </p:cNvPr>
          <p:cNvGrpSpPr/>
          <p:nvPr/>
        </p:nvGrpSpPr>
        <p:grpSpPr>
          <a:xfrm flipH="1">
            <a:off x="6027754" y="9163937"/>
            <a:ext cx="1712396" cy="1673613"/>
            <a:chOff x="-220413" y="5797823"/>
            <a:chExt cx="1967946" cy="1923375"/>
          </a:xfrm>
        </p:grpSpPr>
        <p:sp>
          <p:nvSpPr>
            <p:cNvPr id="9" name="Freeform 8">
              <a:extLst>
                <a:ext uri="{FF2B5EF4-FFF2-40B4-BE49-F238E27FC236}">
                  <a16:creationId xmlns:a16="http://schemas.microsoft.com/office/drawing/2014/main" id="{3E69BD0A-F11D-5D77-4EC8-D5729E8D32E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DB357F64-DE6D-2E7A-E4C6-447074D0974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76F8CD43-FC7F-63D2-FF57-875A0DDB45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AC32C47B-4862-23AA-AC9C-296B61A5C9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3607BAE0-42E6-CE86-7C74-010D35D698F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CE99BE63-3956-3D9E-C2A9-1160BA08F4F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EC280BB0-65FB-48F7-2610-93859BEA373F}"/>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1FA7937F-2393-5AEB-7973-4DB6F8D52CE9}"/>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0BC3D401-6F04-F895-605A-0B5ADECA3F6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EE667B8B-1612-0DC0-89E6-A9378EAA97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83F552D7-7053-CD32-C7E2-72B17C764C9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B58AC969-CCFD-F274-AB49-7016784ABB9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FED8760-3B69-F099-91E3-ECF4B2F615A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0394176A-9BA4-ED04-EBC6-8C618F9EC2A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41148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481426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4258363"/>
          </a:xfrm>
        </p:spPr>
        <p:txBody>
          <a:bodyPr numCol="2"/>
          <a:lstStyle/>
          <a:p>
            <a:r>
              <a:rPr lang="en-US" dirty="0"/>
              <a:t>As </a:t>
            </a:r>
            <a:r>
              <a:rPr lang="en-US" dirty="0" err="1"/>
              <a:t>instituições</a:t>
            </a:r>
            <a:r>
              <a:rPr lang="en-US" dirty="0"/>
              <a:t> de </a:t>
            </a:r>
            <a:r>
              <a:rPr lang="en-US" dirty="0" err="1"/>
              <a:t>supervisão</a:t>
            </a:r>
            <a:r>
              <a:rPr lang="en-US" dirty="0"/>
              <a:t> </a:t>
            </a:r>
            <a:r>
              <a:rPr lang="en-US" dirty="0" err="1"/>
              <a:t>bancária</a:t>
            </a:r>
            <a:r>
              <a:rPr lang="en-US" dirty="0"/>
              <a:t> e </a:t>
            </a:r>
            <a:r>
              <a:rPr lang="en-US" dirty="0" err="1"/>
              <a:t>financeira</a:t>
            </a:r>
            <a:r>
              <a:rPr lang="en-US" dirty="0"/>
              <a:t> </a:t>
            </a:r>
            <a:r>
              <a:rPr lang="en-US" dirty="0" err="1"/>
              <a:t>estão</a:t>
            </a:r>
            <a:r>
              <a:rPr lang="en-US" dirty="0"/>
              <a:t> </a:t>
            </a:r>
            <a:r>
              <a:rPr lang="en-US" dirty="0" err="1"/>
              <a:t>neste</a:t>
            </a:r>
            <a:r>
              <a:rPr lang="en-US" dirty="0"/>
              <a:t> </a:t>
            </a:r>
            <a:r>
              <a:rPr lang="en-US" dirty="0" err="1"/>
              <a:t>momento</a:t>
            </a:r>
            <a:r>
              <a:rPr lang="en-US" dirty="0"/>
              <a:t> a </a:t>
            </a:r>
            <a:r>
              <a:rPr lang="en-US" dirty="0" err="1"/>
              <a:t>acompanhar</a:t>
            </a:r>
            <a:r>
              <a:rPr lang="en-US" dirty="0"/>
              <a:t> de </a:t>
            </a:r>
            <a:r>
              <a:rPr lang="en-US" dirty="0" err="1"/>
              <a:t>perto</a:t>
            </a:r>
            <a:r>
              <a:rPr lang="en-US" dirty="0"/>
              <a:t> o </a:t>
            </a:r>
            <a:r>
              <a:rPr lang="en-US" dirty="0" err="1"/>
              <a:t>cenário</a:t>
            </a:r>
            <a:r>
              <a:rPr lang="en-US" dirty="0"/>
              <a:t> e </a:t>
            </a:r>
            <a:r>
              <a:rPr lang="en-US" dirty="0" err="1"/>
              <a:t>criaram</a:t>
            </a:r>
            <a:r>
              <a:rPr lang="en-US" dirty="0"/>
              <a:t> as </a:t>
            </a:r>
            <a:r>
              <a:rPr lang="en-US" dirty="0" err="1"/>
              <a:t>respetivas</a:t>
            </a:r>
            <a:r>
              <a:rPr lang="en-US" dirty="0"/>
              <a:t> </a:t>
            </a:r>
            <a:r>
              <a:rPr lang="en-US" dirty="0" err="1"/>
              <a:t>divisões</a:t>
            </a:r>
            <a:r>
              <a:rPr lang="en-US" dirty="0"/>
              <a:t>/</a:t>
            </a:r>
            <a:r>
              <a:rPr lang="en-US" dirty="0" err="1"/>
              <a:t>departamentos</a:t>
            </a:r>
            <a:r>
              <a:rPr lang="en-US" dirty="0"/>
              <a:t>, </a:t>
            </a:r>
            <a:r>
              <a:rPr lang="en-US" dirty="0" err="1"/>
              <a:t>onde</a:t>
            </a:r>
            <a:r>
              <a:rPr lang="en-US" dirty="0"/>
              <a:t> </a:t>
            </a:r>
            <a:r>
              <a:rPr lang="en-US" dirty="0" err="1"/>
              <a:t>está</a:t>
            </a:r>
            <a:r>
              <a:rPr lang="en-US" dirty="0"/>
              <a:t> a </a:t>
            </a:r>
            <a:r>
              <a:rPr lang="en-US" dirty="0" err="1"/>
              <a:t>ser</a:t>
            </a:r>
            <a:r>
              <a:rPr lang="en-US" dirty="0"/>
              <a:t> </a:t>
            </a:r>
            <a:r>
              <a:rPr lang="en-US" dirty="0" err="1"/>
              <a:t>reunido</a:t>
            </a:r>
            <a:r>
              <a:rPr lang="en-US" dirty="0"/>
              <a:t> o know-how </a:t>
            </a:r>
            <a:r>
              <a:rPr lang="en-US" dirty="0" err="1"/>
              <a:t>necessário</a:t>
            </a:r>
            <a:r>
              <a:rPr lang="en-US" dirty="0"/>
              <a:t> </a:t>
            </a:r>
            <a:r>
              <a:rPr lang="en-US" dirty="0" err="1"/>
              <a:t>à</a:t>
            </a:r>
            <a:r>
              <a:rPr lang="en-US" dirty="0"/>
              <a:t> </a:t>
            </a:r>
            <a:r>
              <a:rPr lang="en-US" dirty="0" err="1"/>
              <a:t>intervenção</a:t>
            </a:r>
            <a:r>
              <a:rPr lang="en-US" dirty="0"/>
              <a:t> </a:t>
            </a:r>
            <a:r>
              <a:rPr lang="en-US" dirty="0" err="1"/>
              <a:t>regulatória</a:t>
            </a:r>
            <a:r>
              <a:rPr lang="en-US" dirty="0"/>
              <a:t>. No </a:t>
            </a:r>
            <a:r>
              <a:rPr lang="en-US" dirty="0" err="1"/>
              <a:t>mercado</a:t>
            </a:r>
            <a:r>
              <a:rPr lang="en-US" dirty="0"/>
              <a:t> de ICO, </a:t>
            </a:r>
            <a:r>
              <a:rPr lang="en-US" dirty="0" err="1"/>
              <a:t>já</a:t>
            </a:r>
            <a:r>
              <a:rPr lang="en-US" dirty="0"/>
              <a:t> se </a:t>
            </a:r>
            <a:r>
              <a:rPr lang="en-US" dirty="0" err="1"/>
              <a:t>pode</a:t>
            </a:r>
            <a:r>
              <a:rPr lang="en-US" dirty="0"/>
              <a:t> </a:t>
            </a:r>
            <a:r>
              <a:rPr lang="en-US" dirty="0" err="1"/>
              <a:t>ver</a:t>
            </a:r>
            <a:r>
              <a:rPr lang="en-US" dirty="0"/>
              <a:t> </a:t>
            </a:r>
            <a:r>
              <a:rPr lang="en-US" dirty="0" err="1"/>
              <a:t>como</a:t>
            </a:r>
            <a:r>
              <a:rPr lang="en-US" dirty="0"/>
              <a:t> as </a:t>
            </a:r>
            <a:r>
              <a:rPr lang="en-US" dirty="0" err="1"/>
              <a:t>intervenções</a:t>
            </a:r>
            <a:r>
              <a:rPr lang="en-US" dirty="0"/>
              <a:t> </a:t>
            </a:r>
            <a:r>
              <a:rPr lang="en-US" dirty="0" err="1"/>
              <a:t>regulatórias</a:t>
            </a:r>
            <a:r>
              <a:rPr lang="en-US" dirty="0"/>
              <a:t> </a:t>
            </a:r>
            <a:r>
              <a:rPr lang="en-US" dirty="0" err="1"/>
              <a:t>estão</a:t>
            </a:r>
            <a:r>
              <a:rPr lang="en-US" dirty="0"/>
              <a:t> a </a:t>
            </a:r>
            <a:r>
              <a:rPr lang="en-US" dirty="0" err="1"/>
              <a:t>ser</a:t>
            </a:r>
            <a:r>
              <a:rPr lang="en-US" dirty="0"/>
              <a:t> </a:t>
            </a:r>
            <a:r>
              <a:rPr lang="en-US" dirty="0" err="1"/>
              <a:t>implementadas</a:t>
            </a:r>
            <a:r>
              <a:rPr lang="en-US" dirty="0"/>
              <a:t> e </a:t>
            </a:r>
            <a:r>
              <a:rPr lang="en-US" dirty="0" err="1"/>
              <a:t>aplicadas</a:t>
            </a:r>
            <a:r>
              <a:rPr lang="en-US" dirty="0"/>
              <a:t>. </a:t>
            </a:r>
            <a:r>
              <a:rPr lang="en-US" dirty="0" err="1"/>
              <a:t>Muitos</a:t>
            </a:r>
            <a:r>
              <a:rPr lang="en-US" dirty="0"/>
              <a:t> </a:t>
            </a:r>
            <a:r>
              <a:rPr lang="en-US" dirty="0" err="1"/>
              <a:t>países</a:t>
            </a:r>
            <a:r>
              <a:rPr lang="en-US" dirty="0"/>
              <a:t> com </a:t>
            </a:r>
            <a:r>
              <a:rPr lang="en-US" dirty="0" err="1"/>
              <a:t>diferentes</a:t>
            </a:r>
            <a:r>
              <a:rPr lang="en-US" dirty="0"/>
              <a:t> </a:t>
            </a:r>
            <a:r>
              <a:rPr lang="en-US" dirty="0" err="1"/>
              <a:t>economias</a:t>
            </a:r>
            <a:r>
              <a:rPr lang="en-US" dirty="0"/>
              <a:t> (</a:t>
            </a:r>
            <a:r>
              <a:rPr lang="en-US" dirty="0" err="1"/>
              <a:t>Austrália</a:t>
            </a:r>
            <a:r>
              <a:rPr lang="en-US" dirty="0"/>
              <a:t>, China, Dubai, </a:t>
            </a:r>
            <a:r>
              <a:rPr lang="en-US" dirty="0" err="1"/>
              <a:t>Reino</a:t>
            </a:r>
            <a:r>
              <a:rPr lang="en-US" dirty="0"/>
              <a:t> </a:t>
            </a:r>
            <a:r>
              <a:rPr lang="en-US" dirty="0" err="1"/>
              <a:t>Unido</a:t>
            </a:r>
            <a:r>
              <a:rPr lang="en-US" dirty="0"/>
              <a:t>, Canada, </a:t>
            </a:r>
            <a:r>
              <a:rPr lang="en-US" dirty="0" err="1"/>
              <a:t>Coreia</a:t>
            </a:r>
            <a:r>
              <a:rPr lang="en-US" dirty="0"/>
              <a:t> do </a:t>
            </a:r>
            <a:r>
              <a:rPr lang="en-US" dirty="0" err="1"/>
              <a:t>Sul</a:t>
            </a:r>
            <a:r>
              <a:rPr lang="en-US" dirty="0"/>
              <a:t>, </a:t>
            </a:r>
            <a:r>
              <a:rPr lang="en-US" dirty="0" err="1"/>
              <a:t>Rússia</a:t>
            </a:r>
            <a:r>
              <a:rPr lang="en-US" dirty="0"/>
              <a:t>), </a:t>
            </a:r>
            <a:r>
              <a:rPr lang="en-US" dirty="0" err="1"/>
              <a:t>incluindo</a:t>
            </a:r>
            <a:r>
              <a:rPr lang="en-US" dirty="0"/>
              <a:t> </a:t>
            </a:r>
            <a:r>
              <a:rPr lang="en-US" dirty="0" err="1"/>
              <a:t>paraísos</a:t>
            </a:r>
            <a:r>
              <a:rPr lang="en-US" dirty="0"/>
              <a:t> </a:t>
            </a:r>
            <a:r>
              <a:rPr lang="en-US" dirty="0" err="1"/>
              <a:t>anteriormente</a:t>
            </a:r>
            <a:r>
              <a:rPr lang="en-US" dirty="0"/>
              <a:t> </a:t>
            </a:r>
            <a:r>
              <a:rPr lang="en-US" dirty="0" err="1"/>
              <a:t>amigáveis</a:t>
            </a:r>
            <a:r>
              <a:rPr lang="en-US" dirty="0"/>
              <a:t> </a:t>
            </a:r>
            <a:r>
              <a:rPr lang="en-US" dirty="0" err="1"/>
              <a:t>às</a:t>
            </a:r>
            <a:r>
              <a:rPr lang="en-US" dirty="0"/>
              <a:t> ICOs, </a:t>
            </a:r>
            <a:r>
              <a:rPr lang="en-US" dirty="0" err="1"/>
              <a:t>como</a:t>
            </a:r>
            <a:r>
              <a:rPr lang="en-US" dirty="0"/>
              <a:t> Gibraltar, </a:t>
            </a:r>
            <a:r>
              <a:rPr lang="en-US" dirty="0" err="1"/>
              <a:t>estão</a:t>
            </a:r>
            <a:r>
              <a:rPr lang="en-US" dirty="0"/>
              <a:t> </a:t>
            </a:r>
            <a:r>
              <a:rPr lang="en-US" dirty="0" err="1"/>
              <a:t>atualmente</a:t>
            </a:r>
            <a:r>
              <a:rPr lang="en-US" dirty="0"/>
              <a:t> a </a:t>
            </a:r>
            <a:r>
              <a:rPr lang="en-US" dirty="0" err="1"/>
              <a:t>tomar</a:t>
            </a:r>
            <a:r>
              <a:rPr lang="en-US" dirty="0"/>
              <a:t> </a:t>
            </a:r>
            <a:r>
              <a:rPr lang="en-US" dirty="0" err="1"/>
              <a:t>medidas</a:t>
            </a:r>
            <a:r>
              <a:rPr lang="en-US" dirty="0"/>
              <a:t> </a:t>
            </a:r>
            <a:r>
              <a:rPr lang="en-US" dirty="0" err="1"/>
              <a:t>para</a:t>
            </a:r>
            <a:r>
              <a:rPr lang="en-US" dirty="0"/>
              <a:t> </a:t>
            </a:r>
            <a:r>
              <a:rPr lang="en-US" dirty="0" err="1"/>
              <a:t>colocar</a:t>
            </a:r>
            <a:r>
              <a:rPr lang="en-US" dirty="0"/>
              <a:t> IPOs e ICOs </a:t>
            </a:r>
            <a:r>
              <a:rPr lang="en-US" dirty="0" err="1"/>
              <a:t>em</a:t>
            </a:r>
            <a:r>
              <a:rPr lang="en-US" dirty="0"/>
              <a:t> </a:t>
            </a:r>
            <a:r>
              <a:rPr lang="en-US" dirty="0" err="1"/>
              <a:t>pé</a:t>
            </a:r>
            <a:r>
              <a:rPr lang="en-US" dirty="0"/>
              <a:t> de </a:t>
            </a:r>
            <a:r>
              <a:rPr lang="en-US" dirty="0" err="1"/>
              <a:t>igualdade</a:t>
            </a:r>
            <a:r>
              <a:rPr lang="en-US" dirty="0"/>
              <a:t> </a:t>
            </a:r>
            <a:r>
              <a:rPr lang="en-US" dirty="0" err="1"/>
              <a:t>ou</a:t>
            </a:r>
            <a:r>
              <a:rPr lang="en-US" dirty="0"/>
              <a:t> </a:t>
            </a:r>
            <a:r>
              <a:rPr lang="en-US" dirty="0" err="1"/>
              <a:t>criar</a:t>
            </a:r>
            <a:r>
              <a:rPr lang="en-US" dirty="0"/>
              <a:t> </a:t>
            </a:r>
            <a:r>
              <a:rPr lang="en-US" dirty="0" err="1"/>
              <a:t>uma</a:t>
            </a:r>
            <a:r>
              <a:rPr lang="en-US" dirty="0"/>
              <a:t> </a:t>
            </a:r>
            <a:r>
              <a:rPr lang="en-US" dirty="0" err="1"/>
              <a:t>estrutura</a:t>
            </a:r>
            <a:r>
              <a:rPr lang="en-US" dirty="0"/>
              <a:t> </a:t>
            </a:r>
            <a:r>
              <a:rPr lang="en-US" dirty="0" err="1"/>
              <a:t>regulatória</a:t>
            </a:r>
            <a:r>
              <a:rPr lang="en-US" dirty="0"/>
              <a:t> </a:t>
            </a:r>
            <a:r>
              <a:rPr lang="en-US" dirty="0" err="1"/>
              <a:t>para</a:t>
            </a:r>
            <a:r>
              <a:rPr lang="en-US" dirty="0"/>
              <a:t> </a:t>
            </a:r>
            <a:r>
              <a:rPr lang="en-US" dirty="0" err="1"/>
              <a:t>aplicativos</a:t>
            </a:r>
            <a:r>
              <a:rPr lang="en-US" dirty="0"/>
              <a:t> </a:t>
            </a:r>
            <a:r>
              <a:rPr lang="en-US" dirty="0" err="1"/>
              <a:t>blockchain</a:t>
            </a:r>
            <a:r>
              <a:rPr lang="en-US" dirty="0"/>
              <a:t>. No </a:t>
            </a:r>
            <a:r>
              <a:rPr lang="en-US" dirty="0" err="1"/>
              <a:t>espaço</a:t>
            </a:r>
            <a:r>
              <a:rPr lang="en-US" dirty="0"/>
              <a:t> da </a:t>
            </a:r>
            <a:r>
              <a:rPr lang="en-US" dirty="0" err="1"/>
              <a:t>moeda</a:t>
            </a:r>
            <a:r>
              <a:rPr lang="en-US" dirty="0"/>
              <a:t> digital, as </a:t>
            </a:r>
            <a:r>
              <a:rPr lang="en-US" dirty="0" err="1"/>
              <a:t>respostas</a:t>
            </a:r>
            <a:r>
              <a:rPr lang="en-US" dirty="0"/>
              <a:t> dos </a:t>
            </a:r>
            <a:r>
              <a:rPr lang="en-US" dirty="0" err="1"/>
              <a:t>reguladores</a:t>
            </a:r>
            <a:r>
              <a:rPr lang="en-US" dirty="0"/>
              <a:t> </a:t>
            </a:r>
            <a:r>
              <a:rPr lang="en-US" dirty="0" err="1"/>
              <a:t>monetários</a:t>
            </a:r>
            <a:r>
              <a:rPr lang="en-US" dirty="0"/>
              <a:t> </a:t>
            </a:r>
            <a:r>
              <a:rPr lang="en-US" dirty="0" err="1"/>
              <a:t>também</a:t>
            </a:r>
            <a:r>
              <a:rPr lang="en-US" dirty="0"/>
              <a:t> são </a:t>
            </a:r>
            <a:r>
              <a:rPr lang="en-US" dirty="0" err="1"/>
              <a:t>amplas</a:t>
            </a:r>
            <a:r>
              <a:rPr lang="en-US" dirty="0"/>
              <a:t>. </a:t>
            </a:r>
            <a:r>
              <a:rPr lang="en-US" dirty="0" err="1"/>
              <a:t>Não</a:t>
            </a:r>
            <a:r>
              <a:rPr lang="en-US" dirty="0"/>
              <a:t> </a:t>
            </a:r>
            <a:r>
              <a:rPr lang="en-US" dirty="0" err="1"/>
              <a:t>há</a:t>
            </a:r>
            <a:r>
              <a:rPr lang="en-US" dirty="0"/>
              <a:t> </a:t>
            </a:r>
            <a:r>
              <a:rPr lang="en-US" dirty="0" err="1"/>
              <a:t>banco</a:t>
            </a:r>
            <a:r>
              <a:rPr lang="en-US" dirty="0"/>
              <a:t> central </a:t>
            </a:r>
            <a:r>
              <a:rPr lang="en-US" dirty="0" err="1"/>
              <a:t>que</a:t>
            </a:r>
            <a:r>
              <a:rPr lang="en-US" dirty="0"/>
              <a:t> </a:t>
            </a:r>
            <a:r>
              <a:rPr lang="en-US" dirty="0" err="1"/>
              <a:t>não</a:t>
            </a:r>
            <a:r>
              <a:rPr lang="en-US" dirty="0"/>
              <a:t> </a:t>
            </a:r>
            <a:r>
              <a:rPr lang="en-US" dirty="0" err="1"/>
              <a:t>acompanhe</a:t>
            </a:r>
            <a:r>
              <a:rPr lang="en-US" dirty="0"/>
              <a:t> </a:t>
            </a:r>
            <a:r>
              <a:rPr lang="en-US" dirty="0" err="1"/>
              <a:t>permanentemente</a:t>
            </a:r>
            <a:r>
              <a:rPr lang="en-US" dirty="0"/>
              <a:t> o </a:t>
            </a:r>
            <a:r>
              <a:rPr lang="en-US" dirty="0" err="1"/>
              <a:t>mercado</a:t>
            </a:r>
            <a:r>
              <a:rPr lang="en-US" dirty="0"/>
              <a:t> de </a:t>
            </a:r>
            <a:r>
              <a:rPr lang="en-US" dirty="0" err="1"/>
              <a:t>moeda</a:t>
            </a:r>
            <a:r>
              <a:rPr lang="en-US" dirty="0"/>
              <a:t> artificial. </a:t>
            </a:r>
            <a:r>
              <a:rPr lang="en-US" dirty="0" err="1"/>
              <a:t>Em</a:t>
            </a:r>
            <a:r>
              <a:rPr lang="en-US" dirty="0"/>
              <a:t> </a:t>
            </a:r>
            <a:r>
              <a:rPr lang="en-US" dirty="0" err="1"/>
              <a:t>economias</a:t>
            </a:r>
            <a:r>
              <a:rPr lang="en-US" dirty="0"/>
              <a:t> </a:t>
            </a:r>
            <a:r>
              <a:rPr lang="en-US" dirty="0" err="1"/>
              <a:t>autoritárias</a:t>
            </a:r>
            <a:r>
              <a:rPr lang="en-US" dirty="0"/>
              <a:t> com altos </a:t>
            </a:r>
            <a:r>
              <a:rPr lang="en-US" dirty="0" err="1"/>
              <a:t>níveis</a:t>
            </a:r>
            <a:r>
              <a:rPr lang="en-US" dirty="0"/>
              <a:t> de </a:t>
            </a:r>
            <a:r>
              <a:rPr lang="en-US" dirty="0" err="1"/>
              <a:t>intervenção</a:t>
            </a:r>
            <a:r>
              <a:rPr lang="en-US" dirty="0"/>
              <a:t> </a:t>
            </a:r>
            <a:r>
              <a:rPr lang="en-US" dirty="0" err="1"/>
              <a:t>estatal</a:t>
            </a:r>
            <a:r>
              <a:rPr lang="en-US" dirty="0"/>
              <a:t>, as </a:t>
            </a:r>
            <a:r>
              <a:rPr lang="en-US" dirty="0" err="1"/>
              <a:t>moedas</a:t>
            </a:r>
            <a:r>
              <a:rPr lang="en-US" dirty="0"/>
              <a:t> </a:t>
            </a:r>
            <a:r>
              <a:rPr lang="en-US" dirty="0" err="1"/>
              <a:t>nacionais</a:t>
            </a:r>
            <a:r>
              <a:rPr lang="en-US" dirty="0"/>
              <a:t> </a:t>
            </a:r>
            <a:r>
              <a:rPr lang="en-US" dirty="0" err="1"/>
              <a:t>já</a:t>
            </a:r>
            <a:r>
              <a:rPr lang="en-US" dirty="0"/>
              <a:t> </a:t>
            </a:r>
            <a:r>
              <a:rPr lang="en-US" dirty="0" err="1"/>
              <a:t>foram</a:t>
            </a:r>
            <a:r>
              <a:rPr lang="en-US" dirty="0"/>
              <a:t> </a:t>
            </a:r>
            <a:r>
              <a:rPr lang="en-US" dirty="0" err="1"/>
              <a:t>anunciadas</a:t>
            </a:r>
            <a:r>
              <a:rPr lang="en-US" dirty="0"/>
              <a:t>. </a:t>
            </a:r>
            <a:r>
              <a:rPr lang="en-US" dirty="0" err="1"/>
              <a:t>Isso</a:t>
            </a:r>
            <a:r>
              <a:rPr lang="en-US" dirty="0"/>
              <a:t> </a:t>
            </a:r>
            <a:r>
              <a:rPr lang="en-US" dirty="0" err="1"/>
              <a:t>reflete</a:t>
            </a:r>
            <a:r>
              <a:rPr lang="en-US" dirty="0"/>
              <a:t> a </a:t>
            </a:r>
            <a:r>
              <a:rPr lang="en-US" dirty="0" err="1"/>
              <a:t>tentativa</a:t>
            </a:r>
            <a:r>
              <a:rPr lang="en-US" dirty="0"/>
              <a:t> de </a:t>
            </a:r>
            <a:r>
              <a:rPr lang="en-US" dirty="0" err="1"/>
              <a:t>controlar</a:t>
            </a:r>
            <a:r>
              <a:rPr lang="en-US" dirty="0"/>
              <a:t> o </a:t>
            </a:r>
            <a:r>
              <a:rPr lang="en-US" dirty="0" err="1"/>
              <a:t>mercado</a:t>
            </a:r>
            <a:r>
              <a:rPr lang="en-US" dirty="0"/>
              <a:t> de </a:t>
            </a:r>
            <a:r>
              <a:rPr lang="en-US" dirty="0" err="1"/>
              <a:t>dinheiro</a:t>
            </a:r>
            <a:r>
              <a:rPr lang="en-US" dirty="0"/>
              <a:t> artificial. </a:t>
            </a:r>
            <a:r>
              <a:rPr lang="en-US" dirty="0" err="1"/>
              <a:t>Em</a:t>
            </a:r>
            <a:r>
              <a:rPr lang="en-US" dirty="0"/>
              <a:t> </a:t>
            </a:r>
            <a:r>
              <a:rPr lang="en-US" dirty="0" err="1"/>
              <a:t>economias</a:t>
            </a:r>
            <a:r>
              <a:rPr lang="en-US" dirty="0"/>
              <a:t> </a:t>
            </a:r>
            <a:r>
              <a:rPr lang="en-US" dirty="0" err="1"/>
              <a:t>mais</a:t>
            </a:r>
            <a:r>
              <a:rPr lang="en-US" dirty="0"/>
              <a:t> </a:t>
            </a:r>
            <a:r>
              <a:rPr lang="en-US" dirty="0" err="1"/>
              <a:t>liberais</a:t>
            </a:r>
            <a:r>
              <a:rPr lang="en-US" dirty="0"/>
              <a:t>, as </a:t>
            </a:r>
            <a:r>
              <a:rPr lang="en-US" dirty="0" err="1"/>
              <a:t>pessoas</a:t>
            </a:r>
            <a:r>
              <a:rPr lang="en-US" dirty="0"/>
              <a:t> </a:t>
            </a:r>
            <a:r>
              <a:rPr lang="en-US" dirty="0" err="1"/>
              <a:t>estão</a:t>
            </a:r>
            <a:r>
              <a:rPr lang="en-US" dirty="0"/>
              <a:t> a </a:t>
            </a:r>
            <a:r>
              <a:rPr lang="en-US" dirty="0" err="1"/>
              <a:t>acompanhar</a:t>
            </a:r>
            <a:r>
              <a:rPr lang="en-US" dirty="0"/>
              <a:t> o </a:t>
            </a:r>
            <a:r>
              <a:rPr lang="en-US" dirty="0" err="1"/>
              <a:t>desenvolvimento</a:t>
            </a:r>
            <a:r>
              <a:rPr lang="en-US" dirty="0"/>
              <a:t> das </a:t>
            </a:r>
            <a:r>
              <a:rPr lang="en-US" dirty="0" err="1"/>
              <a:t>criptomoedas</a:t>
            </a:r>
            <a:r>
              <a:rPr lang="en-US" dirty="0"/>
              <a:t> com </a:t>
            </a:r>
            <a:r>
              <a:rPr lang="en-US" dirty="0" err="1"/>
              <a:t>atenção</a:t>
            </a:r>
            <a:r>
              <a:rPr lang="en-US" dirty="0"/>
              <a:t> e a </a:t>
            </a:r>
            <a:r>
              <a:rPr lang="en-US" dirty="0" err="1"/>
              <a:t>apostar</a:t>
            </a:r>
            <a:r>
              <a:rPr lang="en-US" dirty="0"/>
              <a:t> </a:t>
            </a:r>
            <a:r>
              <a:rPr lang="en-US" dirty="0" err="1"/>
              <a:t>que</a:t>
            </a:r>
            <a:r>
              <a:rPr lang="en-US" dirty="0"/>
              <a:t> as </a:t>
            </a:r>
            <a:r>
              <a:rPr lang="en-US" dirty="0" err="1"/>
              <a:t>criptomoedas</a:t>
            </a:r>
            <a:r>
              <a:rPr lang="en-US" dirty="0"/>
              <a:t> </a:t>
            </a:r>
            <a:r>
              <a:rPr lang="en-US" dirty="0" err="1"/>
              <a:t>vão</a:t>
            </a:r>
            <a:r>
              <a:rPr lang="en-US" dirty="0"/>
              <a:t> </a:t>
            </a:r>
            <a:r>
              <a:rPr lang="en-US" dirty="0" err="1"/>
              <a:t>falir</a:t>
            </a:r>
            <a:r>
              <a:rPr lang="en-US" dirty="0"/>
              <a:t> </a:t>
            </a:r>
            <a:r>
              <a:rPr lang="en-US" dirty="0" err="1"/>
              <a:t>devido</a:t>
            </a:r>
            <a:r>
              <a:rPr lang="en-US" dirty="0"/>
              <a:t> </a:t>
            </a:r>
            <a:r>
              <a:rPr lang="en-US" dirty="0" err="1"/>
              <a:t>às</a:t>
            </a:r>
            <a:r>
              <a:rPr lang="en-US" dirty="0"/>
              <a:t> </a:t>
            </a:r>
            <a:r>
              <a:rPr lang="en-US" dirty="0" err="1"/>
              <a:t>dificuldades</a:t>
            </a:r>
            <a:r>
              <a:rPr lang="en-US" dirty="0"/>
              <a:t> de </a:t>
            </a:r>
            <a:r>
              <a:rPr lang="en-US" dirty="0" err="1"/>
              <a:t>controlo</a:t>
            </a:r>
            <a:r>
              <a:rPr lang="en-US" dirty="0"/>
              <a:t> </a:t>
            </a:r>
            <a:r>
              <a:rPr lang="en-US" dirty="0" err="1"/>
              <a:t>monetário</a:t>
            </a:r>
            <a:r>
              <a:rPr lang="en-US" dirty="0"/>
              <a:t>. A </a:t>
            </a:r>
            <a:r>
              <a:rPr lang="en-US" dirty="0" err="1"/>
              <a:t>maioria</a:t>
            </a:r>
            <a:r>
              <a:rPr lang="en-US" dirty="0"/>
              <a:t> dos </a:t>
            </a:r>
            <a:r>
              <a:rPr lang="en-US" dirty="0" err="1"/>
              <a:t>bancos</a:t>
            </a:r>
            <a:r>
              <a:rPr lang="en-US" dirty="0"/>
              <a:t> </a:t>
            </a:r>
            <a:r>
              <a:rPr lang="en-US" dirty="0" err="1"/>
              <a:t>centrais</a:t>
            </a:r>
            <a:r>
              <a:rPr lang="en-US" dirty="0"/>
              <a:t> </a:t>
            </a:r>
            <a:r>
              <a:rPr lang="en-US" dirty="0" err="1"/>
              <a:t>independentes</a:t>
            </a:r>
            <a:r>
              <a:rPr lang="en-US" dirty="0"/>
              <a:t> assume </a:t>
            </a:r>
            <a:r>
              <a:rPr lang="en-US" dirty="0" err="1"/>
              <a:t>que</a:t>
            </a:r>
            <a:r>
              <a:rPr lang="en-US" dirty="0"/>
              <a:t> a </a:t>
            </a:r>
            <a:r>
              <a:rPr lang="en-US" dirty="0" err="1"/>
              <a:t>tarefa</a:t>
            </a:r>
            <a:r>
              <a:rPr lang="en-US" dirty="0"/>
              <a:t> de </a:t>
            </a:r>
            <a:r>
              <a:rPr lang="en-US" dirty="0" err="1"/>
              <a:t>regulamentar</a:t>
            </a:r>
            <a:r>
              <a:rPr lang="en-US" dirty="0"/>
              <a:t> a </a:t>
            </a:r>
            <a:r>
              <a:rPr lang="en-US" dirty="0" err="1"/>
              <a:t>criptomoeda</a:t>
            </a:r>
            <a:r>
              <a:rPr lang="en-US" dirty="0"/>
              <a:t>, </a:t>
            </a:r>
            <a:r>
              <a:rPr lang="en-US" dirty="0" err="1"/>
              <a:t>portanto</a:t>
            </a:r>
            <a:r>
              <a:rPr lang="en-US" dirty="0"/>
              <a:t>, </a:t>
            </a:r>
            <a:r>
              <a:rPr lang="en-US" dirty="0" err="1"/>
              <a:t>recairá</a:t>
            </a:r>
            <a:r>
              <a:rPr lang="en-US" dirty="0"/>
              <a:t> </a:t>
            </a:r>
            <a:r>
              <a:rPr lang="en-US" dirty="0" err="1"/>
              <a:t>sobre</a:t>
            </a:r>
            <a:r>
              <a:rPr lang="en-US" dirty="0"/>
              <a:t> </a:t>
            </a:r>
            <a:r>
              <a:rPr lang="en-US" dirty="0" err="1"/>
              <a:t>eles</a:t>
            </a:r>
            <a:r>
              <a:rPr lang="en-US" dirty="0"/>
              <a:t> </a:t>
            </a:r>
            <a:r>
              <a:rPr lang="en-US" dirty="0" err="1"/>
              <a:t>também</a:t>
            </a:r>
            <a:r>
              <a:rPr lang="en-US" dirty="0"/>
              <a:t> </a:t>
            </a:r>
            <a:r>
              <a:rPr lang="en-US" dirty="0" err="1"/>
              <a:t>evolutivamente</a:t>
            </a:r>
            <a:r>
              <a:rPr lang="en-US" dirty="0"/>
              <a:t> </a:t>
            </a:r>
            <a:r>
              <a:rPr lang="en-US" dirty="0" err="1"/>
              <a:t>para</a:t>
            </a:r>
            <a:r>
              <a:rPr lang="en-US" dirty="0"/>
              <a:t> o </a:t>
            </a:r>
            <a:r>
              <a:rPr lang="en-US" dirty="0" err="1"/>
              <a:t>mundo</a:t>
            </a:r>
            <a:r>
              <a:rPr lang="en-US" dirty="0"/>
              <a:t> digital. A </a:t>
            </a:r>
            <a:r>
              <a:rPr lang="en-US" dirty="0" err="1"/>
              <a:t>verdadeira</a:t>
            </a:r>
            <a:r>
              <a:rPr lang="en-US" dirty="0"/>
              <a:t> </a:t>
            </a:r>
            <a:r>
              <a:rPr lang="en-US" dirty="0" err="1"/>
              <a:t>questão</a:t>
            </a:r>
            <a:r>
              <a:rPr lang="en-US" dirty="0"/>
              <a:t>, </a:t>
            </a:r>
            <a:r>
              <a:rPr lang="en-US" dirty="0" err="1"/>
              <a:t>portanto</a:t>
            </a:r>
            <a:r>
              <a:rPr lang="en-US" dirty="0"/>
              <a:t>, </a:t>
            </a:r>
            <a:r>
              <a:rPr lang="en-US" dirty="0" err="1"/>
              <a:t>não</a:t>
            </a:r>
            <a:r>
              <a:rPr lang="en-US" dirty="0"/>
              <a:t> </a:t>
            </a:r>
            <a:r>
              <a:rPr lang="en-US" dirty="0" err="1"/>
              <a:t>é</a:t>
            </a:r>
            <a:r>
              <a:rPr lang="en-US" dirty="0"/>
              <a:t> </a:t>
            </a:r>
            <a:r>
              <a:rPr lang="en-US" dirty="0" err="1"/>
              <a:t>tanto</a:t>
            </a:r>
            <a:r>
              <a:rPr lang="en-US" dirty="0"/>
              <a:t> se </a:t>
            </a:r>
            <a:r>
              <a:rPr lang="en-US" dirty="0" err="1"/>
              <a:t>é</a:t>
            </a:r>
            <a:r>
              <a:rPr lang="en-US" dirty="0"/>
              <a:t> </a:t>
            </a:r>
            <a:r>
              <a:rPr lang="en-US" dirty="0" err="1"/>
              <a:t>possível</a:t>
            </a:r>
            <a:r>
              <a:rPr lang="en-US" dirty="0"/>
              <a:t> </a:t>
            </a:r>
            <a:r>
              <a:rPr lang="en-US" dirty="0" err="1"/>
              <a:t>realizar</a:t>
            </a:r>
            <a:r>
              <a:rPr lang="en-US" dirty="0"/>
              <a:t> </a:t>
            </a:r>
            <a:r>
              <a:rPr lang="en-US" dirty="0" err="1"/>
              <a:t>transações</a:t>
            </a:r>
            <a:r>
              <a:rPr lang="en-US" dirty="0"/>
              <a:t> </a:t>
            </a:r>
            <a:r>
              <a:rPr lang="en-US" dirty="0" err="1"/>
              <a:t>digitais</a:t>
            </a:r>
            <a:r>
              <a:rPr lang="en-US" dirty="0"/>
              <a:t> </a:t>
            </a:r>
            <a:r>
              <a:rPr lang="en-US" dirty="0" err="1"/>
              <a:t>não</a:t>
            </a:r>
            <a:r>
              <a:rPr lang="en-US" dirty="0"/>
              <a:t> </a:t>
            </a:r>
            <a:r>
              <a:rPr lang="en-US" dirty="0" err="1"/>
              <a:t>regulamentadas</a:t>
            </a:r>
            <a:r>
              <a:rPr lang="en-US" dirty="0"/>
              <a:t>, mas </a:t>
            </a:r>
            <a:r>
              <a:rPr lang="en-US" dirty="0" err="1"/>
              <a:t>sim</a:t>
            </a:r>
            <a:r>
              <a:rPr lang="en-US" dirty="0"/>
              <a:t> se </a:t>
            </a:r>
            <a:r>
              <a:rPr lang="en-US" dirty="0" err="1"/>
              <a:t>é</a:t>
            </a:r>
            <a:r>
              <a:rPr lang="en-US" dirty="0"/>
              <a:t> </a:t>
            </a:r>
            <a:r>
              <a:rPr lang="en-US" dirty="0" err="1"/>
              <a:t>possível</a:t>
            </a:r>
            <a:r>
              <a:rPr lang="en-US" dirty="0"/>
              <a:t> </a:t>
            </a:r>
            <a:r>
              <a:rPr lang="en-US" dirty="0" err="1"/>
              <a:t>tornar</a:t>
            </a:r>
            <a:r>
              <a:rPr lang="en-US" dirty="0"/>
              <a:t> as </a:t>
            </a:r>
            <a:r>
              <a:rPr lang="en-US" dirty="0" err="1"/>
              <a:t>transações</a:t>
            </a:r>
            <a:r>
              <a:rPr lang="en-US" dirty="0"/>
              <a:t> </a:t>
            </a:r>
            <a:r>
              <a:rPr lang="en-US" dirty="0" err="1"/>
              <a:t>legalmente</a:t>
            </a:r>
            <a:r>
              <a:rPr lang="en-US" dirty="0"/>
              <a:t> </a:t>
            </a:r>
            <a:r>
              <a:rPr lang="en-US" dirty="0" err="1"/>
              <a:t>seguras</a:t>
            </a:r>
            <a:r>
              <a:rPr lang="en-US" dirty="0"/>
              <a:t> e </a:t>
            </a:r>
            <a:r>
              <a:rPr lang="en-US" dirty="0" err="1"/>
              <a:t>à</a:t>
            </a:r>
            <a:r>
              <a:rPr lang="en-US" dirty="0"/>
              <a:t> </a:t>
            </a:r>
            <a:r>
              <a:rPr lang="en-US" dirty="0" err="1"/>
              <a:t>prova</a:t>
            </a:r>
            <a:r>
              <a:rPr lang="en-US" dirty="0"/>
              <a:t> de </a:t>
            </a:r>
            <a:r>
              <a:rPr lang="en-US" dirty="0" err="1"/>
              <a:t>tribunais</a:t>
            </a:r>
            <a:r>
              <a:rPr lang="en-US" dirty="0"/>
              <a:t>. O design de </a:t>
            </a:r>
            <a:r>
              <a:rPr lang="en-US" dirty="0" err="1"/>
              <a:t>contratos</a:t>
            </a:r>
            <a:r>
              <a:rPr lang="en-US" dirty="0"/>
              <a:t> </a:t>
            </a:r>
            <a:r>
              <a:rPr lang="en-US" dirty="0" err="1"/>
              <a:t>inteligentes</a:t>
            </a:r>
            <a:r>
              <a:rPr lang="en-US" dirty="0"/>
              <a:t> e </a:t>
            </a:r>
            <a:r>
              <a:rPr lang="en-US" dirty="0" err="1"/>
              <a:t>finanças</a:t>
            </a:r>
            <a:r>
              <a:rPr lang="en-US" dirty="0"/>
              <a:t> </a:t>
            </a:r>
            <a:r>
              <a:rPr lang="en-US" dirty="0" err="1"/>
              <a:t>inteligentes</a:t>
            </a:r>
            <a:r>
              <a:rPr lang="en-US" dirty="0"/>
              <a:t> </a:t>
            </a:r>
            <a:r>
              <a:rPr lang="en-US" dirty="0" err="1"/>
              <a:t>em</a:t>
            </a:r>
            <a:r>
              <a:rPr lang="en-US" dirty="0"/>
              <a:t> </a:t>
            </a:r>
            <a:r>
              <a:rPr lang="en-US" dirty="0" err="1"/>
              <a:t>termos</a:t>
            </a:r>
            <a:r>
              <a:rPr lang="en-US" dirty="0"/>
              <a:t> de </a:t>
            </a:r>
            <a:r>
              <a:rPr lang="en-US" dirty="0" err="1"/>
              <a:t>compatibilidade</a:t>
            </a:r>
            <a:r>
              <a:rPr lang="en-US" dirty="0"/>
              <a:t> com </a:t>
            </a:r>
            <a:r>
              <a:rPr lang="en-US" dirty="0" err="1"/>
              <a:t>os</a:t>
            </a:r>
            <a:r>
              <a:rPr lang="en-US" dirty="0"/>
              <a:t> </a:t>
            </a:r>
            <a:r>
              <a:rPr lang="en-US" dirty="0" err="1"/>
              <a:t>sistemas</a:t>
            </a:r>
            <a:r>
              <a:rPr lang="en-US" dirty="0"/>
              <a:t> </a:t>
            </a:r>
            <a:r>
              <a:rPr lang="en-US" dirty="0" err="1"/>
              <a:t>jurídicos</a:t>
            </a:r>
            <a:r>
              <a:rPr lang="en-US" dirty="0"/>
              <a:t> </a:t>
            </a:r>
            <a:r>
              <a:rPr lang="en-US" dirty="0" err="1"/>
              <a:t>privados</a:t>
            </a:r>
            <a:r>
              <a:rPr lang="en-US" dirty="0"/>
              <a:t> e </a:t>
            </a:r>
            <a:r>
              <a:rPr lang="en-US" dirty="0" err="1"/>
              <a:t>públicos</a:t>
            </a:r>
            <a:r>
              <a:rPr lang="en-US" dirty="0"/>
              <a:t> </a:t>
            </a:r>
            <a:r>
              <a:rPr lang="en-US" dirty="0" err="1"/>
              <a:t>será</a:t>
            </a:r>
            <a:r>
              <a:rPr lang="en-US" dirty="0"/>
              <a:t> </a:t>
            </a:r>
            <a:r>
              <a:rPr lang="en-US" dirty="0" err="1"/>
              <a:t>decisivo</a:t>
            </a:r>
            <a:r>
              <a:rPr lang="en-US" dirty="0"/>
              <a:t> </a:t>
            </a:r>
            <a:r>
              <a:rPr lang="en-US" dirty="0" err="1"/>
              <a:t>para</a:t>
            </a:r>
            <a:r>
              <a:rPr lang="en-US" dirty="0"/>
              <a:t> a </a:t>
            </a:r>
            <a:r>
              <a:rPr lang="en-US" dirty="0" err="1"/>
              <a:t>adequação</a:t>
            </a:r>
            <a:r>
              <a:rPr lang="en-US" dirty="0"/>
              <a:t> </a:t>
            </a:r>
            <a:r>
              <a:rPr lang="en-US" dirty="0" err="1"/>
              <a:t>em</a:t>
            </a:r>
            <a:r>
              <a:rPr lang="en-US" dirty="0"/>
              <a:t> </a:t>
            </a:r>
            <a:r>
              <a:rPr lang="en-US" dirty="0" err="1"/>
              <a:t>massa</a:t>
            </a:r>
            <a:r>
              <a:rPr lang="en-US" dirty="0"/>
              <a:t> e, </a:t>
            </a:r>
            <a:r>
              <a:rPr lang="en-US" dirty="0" err="1"/>
              <a:t>portanto</a:t>
            </a:r>
            <a:r>
              <a:rPr lang="en-US" dirty="0"/>
              <a:t>, o </a:t>
            </a:r>
            <a:r>
              <a:rPr lang="en-US" dirty="0" err="1"/>
              <a:t>sucesso</a:t>
            </a:r>
            <a:r>
              <a:rPr lang="en-US" dirty="0"/>
              <a:t> </a:t>
            </a:r>
            <a:r>
              <a:rPr lang="en-US" dirty="0" err="1"/>
              <a:t>comercial</a:t>
            </a:r>
            <a:r>
              <a:rPr lang="en-US" dirty="0"/>
              <a:t> </a:t>
            </a:r>
            <a:r>
              <a:rPr lang="en-US" dirty="0" err="1"/>
              <a:t>económico</a:t>
            </a:r>
            <a:r>
              <a:rPr lang="en-US" dirty="0"/>
              <a:t> dos </a:t>
            </a:r>
            <a:r>
              <a:rPr lang="en-US" dirty="0" err="1"/>
              <a:t>aplicativos</a:t>
            </a:r>
            <a:r>
              <a:rPr lang="en-US" dirty="0"/>
              <a:t> </a:t>
            </a:r>
            <a:r>
              <a:rPr lang="en-US" dirty="0" err="1"/>
              <a:t>blockchain</a:t>
            </a:r>
            <a:r>
              <a:rPr lang="en-US" dirty="0"/>
              <a:t>. As </a:t>
            </a:r>
            <a:r>
              <a:rPr lang="en-US" dirty="0" err="1"/>
              <a:t>autoridades</a:t>
            </a:r>
            <a:r>
              <a:rPr lang="en-US" dirty="0"/>
              <a:t> </a:t>
            </a:r>
            <a:r>
              <a:rPr lang="en-US" dirty="0" err="1"/>
              <a:t>reguladoras</a:t>
            </a:r>
            <a:r>
              <a:rPr lang="en-US" dirty="0"/>
              <a:t> da </a:t>
            </a:r>
            <a:r>
              <a:rPr lang="en-US" dirty="0" err="1"/>
              <a:t>União</a:t>
            </a:r>
            <a:r>
              <a:rPr lang="en-US" dirty="0"/>
              <a:t> </a:t>
            </a:r>
            <a:r>
              <a:rPr lang="en-US" dirty="0" err="1"/>
              <a:t>Européia</a:t>
            </a:r>
            <a:r>
              <a:rPr lang="en-US" dirty="0"/>
              <a:t> </a:t>
            </a:r>
            <a:r>
              <a:rPr lang="en-US" dirty="0" err="1"/>
              <a:t>até</a:t>
            </a:r>
            <a:r>
              <a:rPr lang="en-US" dirty="0"/>
              <a:t> agora </a:t>
            </a:r>
            <a:r>
              <a:rPr lang="en-US" dirty="0" err="1"/>
              <a:t>não</a:t>
            </a:r>
            <a:r>
              <a:rPr lang="en-US" dirty="0"/>
              <a:t> </a:t>
            </a:r>
            <a:r>
              <a:rPr lang="en-US" dirty="0" err="1"/>
              <a:t>veem</a:t>
            </a:r>
            <a:r>
              <a:rPr lang="en-US" dirty="0"/>
              <a:t> </a:t>
            </a:r>
            <a:r>
              <a:rPr lang="en-US" dirty="0" err="1"/>
              <a:t>razão</a:t>
            </a:r>
            <a:r>
              <a:rPr lang="en-US" dirty="0"/>
              <a:t> </a:t>
            </a:r>
            <a:r>
              <a:rPr lang="en-US" dirty="0" err="1"/>
              <a:t>para</a:t>
            </a:r>
            <a:r>
              <a:rPr lang="en-US" dirty="0"/>
              <a:t> </a:t>
            </a:r>
            <a:r>
              <a:rPr lang="en-US" dirty="0" err="1"/>
              <a:t>intervir</a:t>
            </a:r>
            <a:r>
              <a:rPr lang="en-US" dirty="0"/>
              <a:t> no </a:t>
            </a:r>
            <a:r>
              <a:rPr lang="en-US" dirty="0" err="1"/>
              <a:t>que</a:t>
            </a:r>
            <a:r>
              <a:rPr lang="en-US" dirty="0"/>
              <a:t> </a:t>
            </a:r>
            <a:r>
              <a:rPr lang="en-US" dirty="0" err="1"/>
              <a:t>está</a:t>
            </a:r>
            <a:r>
              <a:rPr lang="en-US" dirty="0"/>
              <a:t> a </a:t>
            </a:r>
            <a:r>
              <a:rPr lang="en-US" dirty="0" err="1"/>
              <a:t>acontecer</a:t>
            </a:r>
            <a:r>
              <a:rPr lang="en-US" dirty="0"/>
              <a:t> </a:t>
            </a:r>
            <a:r>
              <a:rPr lang="en-US" dirty="0" err="1"/>
              <a:t>porque</a:t>
            </a:r>
            <a:r>
              <a:rPr lang="en-US" dirty="0"/>
              <a:t> as </a:t>
            </a:r>
            <a:r>
              <a:rPr lang="en-US" dirty="0" err="1"/>
              <a:t>atividades</a:t>
            </a:r>
            <a:r>
              <a:rPr lang="en-US" dirty="0"/>
              <a:t> são </a:t>
            </a:r>
            <a:r>
              <a:rPr lang="en-US" dirty="0" err="1"/>
              <a:t>muito</a:t>
            </a:r>
            <a:r>
              <a:rPr lang="en-US" dirty="0"/>
              <a:t> </a:t>
            </a:r>
            <a:r>
              <a:rPr lang="en-US" dirty="0" err="1"/>
              <a:t>insignificantes</a:t>
            </a:r>
            <a:r>
              <a:rPr lang="en-US" dirty="0"/>
              <a:t> e </a:t>
            </a:r>
            <a:r>
              <a:rPr lang="en-US" dirty="0" err="1"/>
              <a:t>porque</a:t>
            </a:r>
            <a:r>
              <a:rPr lang="en-US" dirty="0"/>
              <a:t> as </a:t>
            </a:r>
            <a:r>
              <a:rPr lang="en-US" dirty="0" err="1"/>
              <a:t>intervenções</a:t>
            </a:r>
            <a:r>
              <a:rPr lang="en-US" dirty="0"/>
              <a:t> </a:t>
            </a:r>
            <a:r>
              <a:rPr lang="en-US" dirty="0" err="1"/>
              <a:t>governamentais</a:t>
            </a:r>
            <a:r>
              <a:rPr lang="en-US" dirty="0"/>
              <a:t> </a:t>
            </a:r>
            <a:r>
              <a:rPr lang="en-US" dirty="0" err="1"/>
              <a:t>não</a:t>
            </a:r>
            <a:r>
              <a:rPr lang="en-US" dirty="0"/>
              <a:t> </a:t>
            </a:r>
            <a:r>
              <a:rPr lang="en-US" dirty="0" err="1"/>
              <a:t>ocorrem</a:t>
            </a:r>
            <a:r>
              <a:rPr lang="en-US" dirty="0"/>
              <a:t> de forma </a:t>
            </a:r>
            <a:r>
              <a:rPr lang="en-US" dirty="0" err="1"/>
              <a:t>arbitrária</a:t>
            </a:r>
            <a:r>
              <a:rPr lang="en-US" dirty="0"/>
              <a:t>. As </a:t>
            </a:r>
            <a:r>
              <a:rPr lang="en-US" dirty="0" err="1"/>
              <a:t>ações</a:t>
            </a:r>
            <a:r>
              <a:rPr lang="en-US" dirty="0"/>
              <a:t> dos </a:t>
            </a:r>
            <a:r>
              <a:rPr lang="en-US" dirty="0" err="1"/>
              <a:t>reguladores</a:t>
            </a:r>
            <a:r>
              <a:rPr lang="en-US" dirty="0"/>
              <a:t> </a:t>
            </a:r>
            <a:r>
              <a:rPr lang="en-US" dirty="0" err="1"/>
              <a:t>noutros</a:t>
            </a:r>
            <a:r>
              <a:rPr lang="en-US" dirty="0"/>
              <a:t> </a:t>
            </a:r>
            <a:r>
              <a:rPr lang="en-US" dirty="0" err="1"/>
              <a:t>sistemas</a:t>
            </a:r>
            <a:r>
              <a:rPr lang="en-US" dirty="0"/>
              <a:t> </a:t>
            </a:r>
            <a:r>
              <a:rPr lang="en-US" dirty="0" err="1"/>
              <a:t>económicos</a:t>
            </a:r>
            <a:r>
              <a:rPr lang="en-US" dirty="0"/>
              <a:t>, no </a:t>
            </a:r>
            <a:r>
              <a:rPr lang="en-US" dirty="0" err="1"/>
              <a:t>entanto</a:t>
            </a:r>
            <a:r>
              <a:rPr lang="en-US" dirty="0"/>
              <a:t>, </a:t>
            </a:r>
            <a:r>
              <a:rPr lang="en-US" dirty="0" err="1"/>
              <a:t>dão</a:t>
            </a:r>
            <a:r>
              <a:rPr lang="en-US" dirty="0"/>
              <a:t> </a:t>
            </a:r>
            <a:r>
              <a:rPr lang="en-US" dirty="0" err="1"/>
              <a:t>uma</a:t>
            </a:r>
            <a:r>
              <a:rPr lang="en-US" dirty="0"/>
              <a:t> </a:t>
            </a:r>
            <a:r>
              <a:rPr lang="en-US" dirty="0" err="1"/>
              <a:t>impressão</a:t>
            </a:r>
            <a:r>
              <a:rPr lang="en-US" dirty="0"/>
              <a:t> das </a:t>
            </a:r>
            <a:r>
              <a:rPr lang="en-US" dirty="0" err="1"/>
              <a:t>possíveis</a:t>
            </a:r>
            <a:r>
              <a:rPr lang="en-US" dirty="0"/>
              <a:t> </a:t>
            </a:r>
            <a:r>
              <a:rPr lang="en-US" dirty="0" err="1"/>
              <a:t>opções</a:t>
            </a:r>
            <a:r>
              <a:rPr lang="en-US" dirty="0"/>
              <a:t> de </a:t>
            </a:r>
            <a:r>
              <a:rPr lang="en-US" dirty="0" err="1"/>
              <a:t>ação</a:t>
            </a:r>
            <a:r>
              <a:rPr lang="en-US" dirty="0"/>
              <a:t> e </a:t>
            </a:r>
            <a:r>
              <a:rPr lang="en-US" dirty="0" err="1"/>
              <a:t>possíveis</a:t>
            </a:r>
            <a:r>
              <a:rPr lang="en-US" dirty="0"/>
              <a:t> </a:t>
            </a:r>
            <a:r>
              <a:rPr lang="en-US" dirty="0" err="1"/>
              <a:t>consequências</a:t>
            </a:r>
            <a:r>
              <a:rPr lang="en-US"/>
              <a:t>.</a:t>
            </a:r>
            <a:endParaRPr lang="en-US" dirty="0"/>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113</a:t>
            </a:fld>
            <a:endParaRPr lang="en-US" dirty="0"/>
          </a:p>
        </p:txBody>
      </p:sp>
      <p:pic>
        <p:nvPicPr>
          <p:cNvPr id="3" name="Picture Placeholder 33">
            <a:extLst>
              <a:ext uri="{FF2B5EF4-FFF2-40B4-BE49-F238E27FC236}">
                <a16:creationId xmlns:a16="http://schemas.microsoft.com/office/drawing/2014/main" id="{2D925B6A-0423-A03C-8B11-14FD9BA9163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5877549"/>
            <a:ext cx="7559675" cy="481426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5" name="Group 4">
            <a:extLst>
              <a:ext uri="{FF2B5EF4-FFF2-40B4-BE49-F238E27FC236}">
                <a16:creationId xmlns:a16="http://schemas.microsoft.com/office/drawing/2014/main" id="{01F90C69-ADD4-F7AC-4719-94C6B330274E}"/>
              </a:ext>
            </a:extLst>
          </p:cNvPr>
          <p:cNvGrpSpPr/>
          <p:nvPr/>
        </p:nvGrpSpPr>
        <p:grpSpPr>
          <a:xfrm>
            <a:off x="-180474" y="8878923"/>
            <a:ext cx="2253741" cy="1958628"/>
            <a:chOff x="-220413" y="5470274"/>
            <a:chExt cx="2590078" cy="2250924"/>
          </a:xfrm>
        </p:grpSpPr>
        <p:sp>
          <p:nvSpPr>
            <p:cNvPr id="14" name="Freeform 13">
              <a:extLst>
                <a:ext uri="{FF2B5EF4-FFF2-40B4-BE49-F238E27FC236}">
                  <a16:creationId xmlns:a16="http://schemas.microsoft.com/office/drawing/2014/main" id="{D75BC917-34F9-CC3D-B2FF-BC4C268002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7DF0BA1C-A2D8-B4E0-9E30-96CE538825B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9BFA66B-EB57-D200-55B0-67617A75C4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DF312BA1-49B1-AA56-D81C-524F10D5242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4CF78A69-670D-C926-F4C7-E10FD02E8622}"/>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3DFAE71A-2976-5B13-76D3-23FBA0B7D04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B123345-A165-A91C-D9B2-745B95CA45A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99693984-F253-0E02-8E4A-94E40E93641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DCA245-496C-42DB-BAA5-64EF23DB9C0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C7BF8C07-1B47-B449-4E7B-4B2D96112F4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667869D-95FD-86C8-053F-3962C54A5F8B}"/>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18A5BADA-C9BC-5D3F-064A-CD617C859D6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F8C6B52-AC14-28E3-D8B3-B5A1C1096C7F}"/>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938AEF1-FE1A-E980-B192-4B97607CDBA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BBEE47-AB70-E39E-469B-88807A35BD0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D25B7DA7-2862-4D5F-36FA-8C726D81E5E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BFBE0CEF-DE94-BB68-6A24-AAB66FAD849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18878BC-49AB-E896-2459-D2D5DF8EA5F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81817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384971"/>
            <a:ext cx="3486126" cy="1084774"/>
          </a:xfrm>
        </p:spPr>
        <p:txBody>
          <a:bodyPr/>
          <a:lstStyle/>
          <a:p>
            <a:r>
              <a:rPr lang="en-GB" dirty="0"/>
              <a:t>AVALIAÇÃO DE APRENDIZAGEM PARA O MÓDULO 4</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114</a:t>
            </a:fld>
            <a:endParaRPr lang="en-US" dirty="0"/>
          </a:p>
        </p:txBody>
      </p:sp>
    </p:spTree>
    <p:extLst>
      <p:ext uri="{BB962C8B-B14F-4D97-AF65-F5344CB8AC3E}">
        <p14:creationId xmlns:p14="http://schemas.microsoft.com/office/powerpoint/2010/main" val="882537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115</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ea typeface="Times New Roman" panose="02020603050405020304" pitchFamily="18" charset="0"/>
              </a:rPr>
              <a:t>Para </a:t>
            </a:r>
            <a:r>
              <a:rPr lang="en-US" dirty="0" err="1">
                <a:ea typeface="Times New Roman" panose="02020603050405020304" pitchFamily="18" charset="0"/>
              </a:rPr>
              <a:t>testar</a:t>
            </a:r>
            <a:r>
              <a:rPr lang="en-US" dirty="0">
                <a:ea typeface="Times New Roman" panose="02020603050405020304" pitchFamily="18" charset="0"/>
              </a:rPr>
              <a:t>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conhecimento</a:t>
            </a:r>
            <a:r>
              <a:rPr lang="en-US" dirty="0">
                <a:ea typeface="Times New Roman" panose="02020603050405020304" pitchFamily="18" charset="0"/>
              </a:rPr>
              <a:t>, </a:t>
            </a:r>
            <a:r>
              <a:rPr lang="en-US" dirty="0" err="1">
                <a:ea typeface="Times New Roman" panose="02020603050405020304" pitchFamily="18" charset="0"/>
              </a:rPr>
              <a:t>conclua</a:t>
            </a:r>
            <a:r>
              <a:rPr lang="en-US" dirty="0">
                <a:ea typeface="Times New Roman" panose="02020603050405020304" pitchFamily="18" charset="0"/>
              </a:rPr>
              <a:t> </a:t>
            </a:r>
            <a:r>
              <a:rPr lang="en-US" dirty="0" err="1">
                <a:ea typeface="Times New Roman" panose="02020603050405020304" pitchFamily="18" charset="0"/>
              </a:rPr>
              <a:t>esta</a:t>
            </a:r>
            <a:r>
              <a:rPr lang="en-US" dirty="0">
                <a:ea typeface="Times New Roman" panose="02020603050405020304" pitchFamily="18" charset="0"/>
              </a:rPr>
              <a:t> </a:t>
            </a:r>
            <a:r>
              <a:rPr lang="en-US" dirty="0" err="1">
                <a:ea typeface="Times New Roman" panose="02020603050405020304" pitchFamily="18" charset="0"/>
              </a:rPr>
              <a:t>avaliação</a:t>
            </a:r>
            <a:r>
              <a:rPr lang="en-US" dirty="0">
                <a:ea typeface="Times New Roman" panose="02020603050405020304" pitchFamily="18" charset="0"/>
              </a:rPr>
              <a:t> de </a:t>
            </a:r>
            <a:r>
              <a:rPr lang="en-US" dirty="0" err="1">
                <a:ea typeface="Times New Roman" panose="02020603050405020304" pitchFamily="18" charset="0"/>
              </a:rPr>
              <a:t>aprendizagem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parte de </a:t>
            </a:r>
            <a:r>
              <a:rPr lang="en-US" dirty="0" err="1">
                <a:ea typeface="Times New Roman" panose="02020603050405020304" pitchFamily="18" charset="0"/>
              </a:rPr>
              <a:t>sua</a:t>
            </a:r>
            <a:r>
              <a:rPr lang="en-US" dirty="0">
                <a:ea typeface="Times New Roman" panose="02020603050405020304" pitchFamily="18" charset="0"/>
              </a:rPr>
              <a:t> nota </a:t>
            </a:r>
            <a:r>
              <a:rPr lang="en-US" dirty="0" err="1">
                <a:ea typeface="Times New Roman" panose="02020603050405020304" pitchFamily="18" charset="0"/>
              </a:rPr>
              <a:t>geral</a:t>
            </a:r>
            <a:r>
              <a:rPr lang="en-US" dirty="0">
                <a:ea typeface="Times New Roman" panose="02020603050405020304" pitchFamily="18" charset="0"/>
              </a:rPr>
              <a:t> do </a:t>
            </a:r>
            <a:r>
              <a:rPr lang="en-US" dirty="0" err="1">
                <a:ea typeface="Times New Roman" panose="02020603050405020304" pitchFamily="18" charset="0"/>
              </a:rPr>
              <a:t>curso</a:t>
            </a:r>
            <a:r>
              <a:rPr lang="en-US" dirty="0">
                <a:ea typeface="Times New Roman" panose="02020603050405020304" pitchFamily="18" charset="0"/>
              </a:rPr>
              <a:t>. </a:t>
            </a:r>
            <a:r>
              <a:rPr lang="en-US" u="sng" dirty="0">
                <a:solidFill>
                  <a:srgbClr val="59911D"/>
                </a:solidFill>
                <a:ea typeface="Times New Roman" panose="02020603050405020304" pitchFamily="18" charset="0"/>
                <a:hlinkClick r:id="rId3"/>
              </a:rPr>
              <a:t>Clique </a:t>
            </a:r>
            <a:r>
              <a:rPr lang="en-US" u="sng" dirty="0" err="1">
                <a:solidFill>
                  <a:srgbClr val="59911D"/>
                </a:solidFill>
                <a:ea typeface="Times New Roman" panose="02020603050405020304" pitchFamily="18" charset="0"/>
                <a:hlinkClick r:id="rId3"/>
              </a:rPr>
              <a:t>aqui</a:t>
            </a:r>
            <a:r>
              <a:rPr lang="en-US" dirty="0">
                <a:ea typeface="Times New Roman" panose="02020603050405020304" pitchFamily="18" charset="0"/>
              </a:rPr>
              <a:t>.</a:t>
            </a:r>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CLICK  TO </a:t>
              </a:r>
              <a:r>
                <a:rPr lang="en-US" sz="1200" b="1" dirty="0">
                  <a:solidFill>
                    <a:srgbClr val="F79037"/>
                  </a:solidFill>
                  <a:latin typeface="Calibri" panose="020F0502020204030204" pitchFamily="34" charset="0"/>
                  <a:cs typeface="Calibri" panose="020F0502020204030204" pitchFamily="34" charset="0"/>
                  <a:hlinkClick r:id="rId3"/>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46179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err="1">
                <a:solidFill>
                  <a:srgbClr val="8E2F91"/>
                </a:solidFill>
                <a:latin typeface="Calibri" panose="020F0502020204030204" pitchFamily="34" charset="0"/>
                <a:cs typeface="Calibri" panose="020F0502020204030204" pitchFamily="34" charset="0"/>
              </a:rPr>
              <a:t>siga</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a:t>
            </a:r>
            <a:r>
              <a:rPr lang="en-US" sz="2000" b="1" dirty="0" err="1">
                <a:solidFill>
                  <a:srgbClr val="8E2F91"/>
                </a:solidFill>
                <a:latin typeface="Calibri" panose="020F0502020204030204" pitchFamily="34" charset="0"/>
                <a:cs typeface="Calibri" panose="020F0502020204030204" pitchFamily="34" charset="0"/>
              </a:rPr>
              <a:t>jornada</a:t>
            </a: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dirty="0" err="1"/>
              <a:t>Regulamento</a:t>
            </a:r>
            <a:r>
              <a:rPr lang="en-US" dirty="0"/>
              <a:t> de </a:t>
            </a:r>
            <a:r>
              <a:rPr lang="en-US" dirty="0" err="1"/>
              <a:t>Ativos</a:t>
            </a:r>
            <a:r>
              <a:rPr lang="en-US" dirty="0"/>
              <a:t> de Blockchain e </a:t>
            </a:r>
            <a:r>
              <a:rPr lang="en-US" dirty="0" err="1"/>
              <a:t>Cripto</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err="1"/>
              <a:t>Avaliação</a:t>
            </a:r>
            <a:r>
              <a:rPr lang="en-US" dirty="0"/>
              <a:t> de </a:t>
            </a:r>
            <a:r>
              <a:rPr lang="en-US" dirty="0" err="1"/>
              <a:t>Aprendizagem</a:t>
            </a:r>
            <a:r>
              <a:rPr lang="en-US" dirty="0"/>
              <a:t> </a:t>
            </a:r>
            <a:r>
              <a:rPr lang="en-US" dirty="0" err="1"/>
              <a:t>para</a:t>
            </a:r>
            <a:r>
              <a:rPr lang="en-US" dirty="0"/>
              <a:t> o </a:t>
            </a:r>
            <a:r>
              <a:rPr lang="en-US" dirty="0" err="1"/>
              <a:t>Módulo</a:t>
            </a:r>
            <a:r>
              <a:rPr lang="en-US" dirty="0"/>
              <a:t> 4</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95</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727472" y="4773327"/>
            <a:ext cx="76506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114</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93157" y="5266576"/>
            <a:ext cx="89728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200551" y="2966993"/>
            <a:ext cx="7359123"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err="1"/>
              <a:t>conteúdo</a:t>
            </a:r>
            <a:r>
              <a:rPr lang="en-US" sz="6000" dirty="0"/>
              <a:t> do </a:t>
            </a:r>
            <a:r>
              <a:rPr lang="en-US" sz="6000" dirty="0" err="1"/>
              <a:t>módulo</a:t>
            </a:r>
            <a:r>
              <a:rPr lang="en-US" sz="6000" dirty="0"/>
              <a:t> 4</a:t>
            </a:r>
          </a:p>
        </p:txBody>
      </p:sp>
    </p:spTree>
    <p:extLst>
      <p:ext uri="{BB962C8B-B14F-4D97-AF65-F5344CB8AC3E}">
        <p14:creationId xmlns:p14="http://schemas.microsoft.com/office/powerpoint/2010/main" val="3657922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MÓDULO 4  </a:t>
            </a:r>
            <a:r>
              <a:rPr lang="en-US" dirty="0">
                <a:solidFill>
                  <a:schemeClr val="bg1"/>
                </a:solidFill>
              </a:rPr>
              <a:t>REGULAMENTO E POLÍTICA</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786790" y="5852413"/>
            <a:ext cx="3255276" cy="3507069"/>
          </a:xfrm>
        </p:spPr>
        <p:txBody>
          <a:bodyPr/>
          <a:lstStyle/>
          <a:p>
            <a:r>
              <a:rPr lang="en-US" dirty="0" err="1"/>
              <a:t>Após</a:t>
            </a:r>
            <a:r>
              <a:rPr lang="en-US" dirty="0"/>
              <a:t> o </a:t>
            </a:r>
            <a:r>
              <a:rPr lang="en-US" dirty="0" err="1"/>
              <a:t>primeiro</a:t>
            </a:r>
            <a:r>
              <a:rPr lang="en-US" dirty="0"/>
              <a:t> </a:t>
            </a:r>
            <a:r>
              <a:rPr lang="en-US" dirty="0" err="1"/>
              <a:t>módulo</a:t>
            </a:r>
            <a:r>
              <a:rPr lang="en-US" dirty="0"/>
              <a:t>, </a:t>
            </a:r>
            <a:r>
              <a:rPr lang="en-US" dirty="0" err="1"/>
              <a:t>deverá</a:t>
            </a:r>
            <a:r>
              <a:rPr lang="en-US" dirty="0"/>
              <a:t> </a:t>
            </a:r>
            <a:r>
              <a:rPr lang="en-US" dirty="0" err="1"/>
              <a:t>ser</a:t>
            </a:r>
            <a:r>
              <a:rPr lang="en-US" dirty="0"/>
              <a:t> </a:t>
            </a:r>
            <a:r>
              <a:rPr lang="en-US" dirty="0" err="1"/>
              <a:t>capaz</a:t>
            </a:r>
            <a:r>
              <a:rPr lang="en-US" dirty="0"/>
              <a:t> de: </a:t>
            </a:r>
          </a:p>
          <a:p>
            <a:endParaRPr lang="en-US" dirty="0"/>
          </a:p>
          <a:p>
            <a:pPr marL="171450" indent="-171450">
              <a:buClr>
                <a:srgbClr val="DD1470"/>
              </a:buClr>
              <a:buSzPct val="120000"/>
              <a:buFont typeface="Wingdings" pitchFamily="2" charset="2"/>
              <a:buChar char="§"/>
            </a:pPr>
            <a:r>
              <a:rPr lang="en-US" dirty="0" err="1"/>
              <a:t>Explicar</a:t>
            </a:r>
            <a:r>
              <a:rPr lang="en-US" dirty="0"/>
              <a:t> </a:t>
            </a:r>
            <a:r>
              <a:rPr lang="en-US" dirty="0" err="1"/>
              <a:t>os</a:t>
            </a:r>
            <a:r>
              <a:rPr lang="en-US" dirty="0"/>
              <a:t> </a:t>
            </a:r>
            <a:r>
              <a:rPr lang="en-US" dirty="0" err="1"/>
              <a:t>diferentes</a:t>
            </a:r>
            <a:r>
              <a:rPr lang="en-US" dirty="0"/>
              <a:t> </a:t>
            </a:r>
            <a:r>
              <a:rPr lang="en-US" dirty="0" err="1"/>
              <a:t>tipos</a:t>
            </a:r>
            <a:r>
              <a:rPr lang="en-US" dirty="0"/>
              <a:t> de </a:t>
            </a:r>
            <a:r>
              <a:rPr lang="en-US" dirty="0" err="1"/>
              <a:t>riscos</a:t>
            </a:r>
            <a:r>
              <a:rPr lang="en-US" dirty="0"/>
              <a:t> </a:t>
            </a:r>
            <a:r>
              <a:rPr lang="en-US" dirty="0" err="1"/>
              <a:t>na</a:t>
            </a:r>
            <a:r>
              <a:rPr lang="en-US" dirty="0"/>
              <a:t> </a:t>
            </a:r>
            <a:r>
              <a:rPr lang="en-US" dirty="0" err="1"/>
              <a:t>regulamentação</a:t>
            </a:r>
            <a:r>
              <a:rPr lang="en-US" dirty="0"/>
              <a:t> de </a:t>
            </a:r>
            <a:r>
              <a:rPr lang="en-US" dirty="0" err="1"/>
              <a:t>blockchain</a:t>
            </a:r>
            <a:r>
              <a:rPr lang="en-US" dirty="0"/>
              <a:t> e </a:t>
            </a:r>
            <a:r>
              <a:rPr lang="en-US" dirty="0" err="1"/>
              <a:t>criptomoeda</a:t>
            </a:r>
            <a:r>
              <a:rPr lang="en-US" dirty="0"/>
              <a:t>.</a:t>
            </a:r>
          </a:p>
          <a:p>
            <a:pPr marL="171450" indent="-171450">
              <a:buClr>
                <a:srgbClr val="DD1470"/>
              </a:buClr>
              <a:buSzPct val="120000"/>
              <a:buFont typeface="Wingdings" pitchFamily="2" charset="2"/>
              <a:buChar char="§"/>
            </a:pPr>
            <a:r>
              <a:rPr lang="en-US" dirty="0" err="1"/>
              <a:t>Reiterar</a:t>
            </a:r>
            <a:r>
              <a:rPr lang="en-US" dirty="0"/>
              <a:t> </a:t>
            </a:r>
            <a:r>
              <a:rPr lang="en-US" dirty="0" err="1"/>
              <a:t>como</a:t>
            </a:r>
            <a:r>
              <a:rPr lang="en-US" dirty="0"/>
              <a:t> </a:t>
            </a:r>
            <a:r>
              <a:rPr lang="en-US" dirty="0" err="1"/>
              <a:t>funciona</a:t>
            </a:r>
            <a:r>
              <a:rPr lang="en-US" dirty="0"/>
              <a:t> o Token Container Model de Liechtenstein.</a:t>
            </a:r>
          </a:p>
          <a:p>
            <a:pPr marL="171450" indent="-171450">
              <a:buClr>
                <a:srgbClr val="DD1470"/>
              </a:buClr>
              <a:buSzPct val="120000"/>
              <a:buFont typeface="Wingdings" pitchFamily="2" charset="2"/>
              <a:buChar char="§"/>
            </a:pPr>
            <a:r>
              <a:rPr lang="en-US" dirty="0" err="1"/>
              <a:t>Compreender</a:t>
            </a:r>
            <a:r>
              <a:rPr lang="en-US" dirty="0"/>
              <a:t> a </a:t>
            </a:r>
            <a:r>
              <a:rPr lang="en-US" dirty="0" err="1"/>
              <a:t>complexidade</a:t>
            </a:r>
            <a:r>
              <a:rPr lang="en-US" dirty="0"/>
              <a:t> da </a:t>
            </a:r>
            <a:r>
              <a:rPr lang="en-US" dirty="0" err="1"/>
              <a:t>regulamentação</a:t>
            </a:r>
            <a:r>
              <a:rPr lang="en-US" dirty="0"/>
              <a:t> </a:t>
            </a:r>
            <a:r>
              <a:rPr lang="en-US" dirty="0" err="1"/>
              <a:t>criptográfica</a:t>
            </a:r>
            <a:r>
              <a:rPr lang="en-US" dirty="0"/>
              <a:t> a </a:t>
            </a:r>
            <a:r>
              <a:rPr lang="en-US" dirty="0" err="1"/>
              <a:t>nível</a:t>
            </a:r>
            <a:r>
              <a:rPr lang="en-US" dirty="0"/>
              <a:t> </a:t>
            </a:r>
            <a:r>
              <a:rPr lang="en-US" dirty="0" err="1"/>
              <a:t>nacional</a:t>
            </a:r>
            <a:r>
              <a:rPr lang="en-US" dirty="0"/>
              <a:t> e </a:t>
            </a:r>
            <a:r>
              <a:rPr lang="en-US" dirty="0" err="1"/>
              <a:t>internacional</a:t>
            </a:r>
            <a:r>
              <a:rPr lang="en-US" dirty="0"/>
              <a:t>, </a:t>
            </a:r>
            <a:r>
              <a:rPr lang="en-US" dirty="0" err="1"/>
              <a:t>bem</a:t>
            </a:r>
            <a:r>
              <a:rPr lang="en-US" dirty="0"/>
              <a:t> </a:t>
            </a:r>
            <a:r>
              <a:rPr lang="en-US" dirty="0" err="1"/>
              <a:t>como</a:t>
            </a:r>
            <a:r>
              <a:rPr lang="en-US" dirty="0"/>
              <a:t> </a:t>
            </a:r>
            <a:r>
              <a:rPr lang="en-US" dirty="0" err="1"/>
              <a:t>os</a:t>
            </a:r>
            <a:r>
              <a:rPr lang="en-US" dirty="0"/>
              <a:t> </a:t>
            </a:r>
            <a:r>
              <a:rPr lang="en-US" dirty="0" err="1"/>
              <a:t>interesses</a:t>
            </a:r>
            <a:r>
              <a:rPr lang="en-US" dirty="0"/>
              <a:t> e </a:t>
            </a:r>
            <a:r>
              <a:rPr lang="en-US" dirty="0" err="1"/>
              <a:t>direitos</a:t>
            </a:r>
            <a:r>
              <a:rPr lang="en-US" dirty="0"/>
              <a:t> das </a:t>
            </a:r>
            <a:r>
              <a:rPr lang="en-US" dirty="0" err="1"/>
              <a:t>partes</a:t>
            </a:r>
            <a:r>
              <a:rPr lang="en-US" dirty="0"/>
              <a:t> </a:t>
            </a:r>
            <a:r>
              <a:rPr lang="en-US" dirty="0" err="1"/>
              <a:t>interessadas</a:t>
            </a:r>
            <a:r>
              <a:rPr lang="en-US" dirty="0"/>
              <a:t> </a:t>
            </a:r>
            <a:r>
              <a:rPr lang="en-US" dirty="0" err="1"/>
              <a:t>envolvidas</a:t>
            </a:r>
            <a:r>
              <a:rPr lang="en-US" dirty="0"/>
              <a:t>.</a:t>
            </a:r>
          </a:p>
          <a:p>
            <a:pPr marL="171450" indent="-171450">
              <a:buClr>
                <a:srgbClr val="DD1470"/>
              </a:buClr>
              <a:buSzPct val="120000"/>
              <a:buFont typeface="Wingdings" pitchFamily="2" charset="2"/>
              <a:buChar char="§"/>
            </a:pPr>
            <a:r>
              <a:rPr lang="en-US" dirty="0" err="1"/>
              <a:t>Obter</a:t>
            </a:r>
            <a:r>
              <a:rPr lang="en-US" dirty="0"/>
              <a:t> </a:t>
            </a:r>
            <a:r>
              <a:rPr lang="en-US" dirty="0" err="1"/>
              <a:t>uma</a:t>
            </a:r>
            <a:r>
              <a:rPr lang="en-US" dirty="0"/>
              <a:t> </a:t>
            </a:r>
            <a:r>
              <a:rPr lang="en-US" dirty="0" err="1"/>
              <a:t>visão</a:t>
            </a:r>
            <a:r>
              <a:rPr lang="en-US" dirty="0"/>
              <a:t> </a:t>
            </a:r>
            <a:r>
              <a:rPr lang="en-US" dirty="0" err="1"/>
              <a:t>geral</a:t>
            </a:r>
            <a:r>
              <a:rPr lang="en-US" dirty="0"/>
              <a:t> da </a:t>
            </a:r>
            <a:r>
              <a:rPr lang="en-US" dirty="0" err="1"/>
              <a:t>atual</a:t>
            </a:r>
            <a:r>
              <a:rPr lang="en-US" dirty="0"/>
              <a:t> </a:t>
            </a:r>
            <a:r>
              <a:rPr lang="en-US" dirty="0" err="1"/>
              <a:t>fase</a:t>
            </a:r>
            <a:r>
              <a:rPr lang="en-US" dirty="0"/>
              <a:t> de </a:t>
            </a:r>
            <a:r>
              <a:rPr lang="en-US" dirty="0" err="1"/>
              <a:t>desenvolvimento</a:t>
            </a:r>
            <a:r>
              <a:rPr lang="en-US" dirty="0"/>
              <a:t> do </a:t>
            </a:r>
            <a:r>
              <a:rPr lang="en-US" dirty="0" err="1"/>
              <a:t>MiCAR</a:t>
            </a:r>
            <a:r>
              <a:rPr lang="en-US" dirty="0"/>
              <a:t> </a:t>
            </a:r>
            <a:r>
              <a:rPr lang="en-US" dirty="0" err="1"/>
              <a:t>na</a:t>
            </a:r>
            <a:r>
              <a:rPr lang="en-US" dirty="0"/>
              <a:t> UE.</a:t>
            </a:r>
          </a:p>
          <a:p>
            <a:pPr marL="171450" indent="-171450">
              <a:buClr>
                <a:srgbClr val="DD1470"/>
              </a:buClr>
              <a:buSzPct val="120000"/>
              <a:buFont typeface="Wingdings" pitchFamily="2" charset="2"/>
              <a:buChar char="§"/>
            </a:pPr>
            <a:r>
              <a:rPr lang="en-US" dirty="0" err="1"/>
              <a:t>Entender</a:t>
            </a:r>
            <a:r>
              <a:rPr lang="en-US" dirty="0"/>
              <a:t> </a:t>
            </a:r>
            <a:r>
              <a:rPr lang="en-US" dirty="0" err="1"/>
              <a:t>como</a:t>
            </a:r>
            <a:r>
              <a:rPr lang="en-US" dirty="0"/>
              <a:t> o </a:t>
            </a:r>
            <a:r>
              <a:rPr lang="en-US" dirty="0" err="1"/>
              <a:t>direito</a:t>
            </a:r>
            <a:r>
              <a:rPr lang="en-US" dirty="0"/>
              <a:t> </a:t>
            </a:r>
            <a:r>
              <a:rPr lang="en-US" dirty="0" err="1"/>
              <a:t>nacional</a:t>
            </a:r>
            <a:r>
              <a:rPr lang="en-US" dirty="0"/>
              <a:t> e </a:t>
            </a:r>
            <a:r>
              <a:rPr lang="en-US" dirty="0" err="1"/>
              <a:t>internacional</a:t>
            </a:r>
            <a:r>
              <a:rPr lang="en-US" dirty="0"/>
              <a:t> </a:t>
            </a:r>
            <a:r>
              <a:rPr lang="en-US" dirty="0" err="1"/>
              <a:t>interopera</a:t>
            </a:r>
            <a:r>
              <a:rPr lang="en-US" dirty="0"/>
              <a:t>.</a:t>
            </a:r>
          </a:p>
          <a:p>
            <a:pPr marL="171450" indent="-171450">
              <a:buClr>
                <a:srgbClr val="DD1470"/>
              </a:buClr>
              <a:buSzPct val="120000"/>
              <a:buFont typeface="Wingdings" pitchFamily="2" charset="2"/>
              <a:buChar char="§"/>
            </a:pPr>
            <a:r>
              <a:rPr lang="en-US" dirty="0" err="1"/>
              <a:t>Compreender</a:t>
            </a:r>
            <a:r>
              <a:rPr lang="en-US" dirty="0"/>
              <a:t> a </a:t>
            </a:r>
            <a:r>
              <a:rPr lang="en-US" dirty="0" err="1"/>
              <a:t>importância</a:t>
            </a:r>
            <a:r>
              <a:rPr lang="en-US" dirty="0"/>
              <a:t> da </a:t>
            </a:r>
            <a:r>
              <a:rPr lang="en-US" dirty="0" err="1"/>
              <a:t>regulação</a:t>
            </a:r>
            <a:r>
              <a:rPr lang="en-US" dirty="0"/>
              <a:t> </a:t>
            </a:r>
            <a:r>
              <a:rPr lang="en-US" dirty="0" err="1"/>
              <a:t>como</a:t>
            </a:r>
            <a:r>
              <a:rPr lang="en-US" dirty="0"/>
              <a:t> </a:t>
            </a:r>
            <a:r>
              <a:rPr lang="en-US" dirty="0" err="1"/>
              <a:t>fator</a:t>
            </a:r>
            <a:r>
              <a:rPr lang="en-US" dirty="0"/>
              <a:t> </a:t>
            </a:r>
            <a:r>
              <a:rPr lang="en-US" dirty="0" err="1"/>
              <a:t>que</a:t>
            </a:r>
            <a:r>
              <a:rPr lang="en-US" dirty="0"/>
              <a:t> </a:t>
            </a:r>
            <a:r>
              <a:rPr lang="en-US" dirty="0" err="1"/>
              <a:t>promove</a:t>
            </a:r>
            <a:r>
              <a:rPr lang="en-US" dirty="0"/>
              <a:t> </a:t>
            </a:r>
            <a:r>
              <a:rPr lang="en-US" dirty="0" err="1"/>
              <a:t>ou</a:t>
            </a:r>
            <a:r>
              <a:rPr lang="en-US" dirty="0"/>
              <a:t> </a:t>
            </a:r>
            <a:r>
              <a:rPr lang="en-US" dirty="0" err="1"/>
              <a:t>dificulta</a:t>
            </a:r>
            <a:r>
              <a:rPr lang="en-US" dirty="0"/>
              <a:t> a </a:t>
            </a:r>
            <a:r>
              <a:rPr lang="en-US" dirty="0" err="1"/>
              <a:t>inovação</a:t>
            </a:r>
            <a:r>
              <a:rPr lang="en-US" dirty="0"/>
              <a:t>.</a:t>
            </a:r>
          </a:p>
          <a:p>
            <a:pPr marL="171450" indent="-171450">
              <a:buClr>
                <a:srgbClr val="DD1470"/>
              </a:buClr>
              <a:buSzPct val="120000"/>
              <a:buFont typeface="Wingdings" pitchFamily="2" charset="2"/>
              <a:buChar char="§"/>
            </a:pPr>
            <a:r>
              <a:rPr lang="en-US" dirty="0" err="1"/>
              <a:t>Explicar</a:t>
            </a:r>
            <a:r>
              <a:rPr lang="en-US" dirty="0"/>
              <a:t> as </a:t>
            </a:r>
            <a:r>
              <a:rPr lang="en-US" dirty="0" err="1"/>
              <a:t>complexidades</a:t>
            </a:r>
            <a:r>
              <a:rPr lang="en-US" dirty="0"/>
              <a:t> do </a:t>
            </a:r>
            <a:r>
              <a:rPr lang="en-US" dirty="0" err="1"/>
              <a:t>direito</a:t>
            </a:r>
            <a:r>
              <a:rPr lang="en-US" dirty="0"/>
              <a:t> de </a:t>
            </a:r>
            <a:r>
              <a:rPr lang="en-US" dirty="0" err="1"/>
              <a:t>tokenização</a:t>
            </a:r>
            <a:r>
              <a:rPr lang="en-US" dirty="0"/>
              <a:t>.</a:t>
            </a:r>
          </a:p>
          <a:p>
            <a:pPr marL="171450" indent="-171450">
              <a:buClr>
                <a:srgbClr val="DD1470"/>
              </a:buClr>
              <a:buSzPct val="120000"/>
              <a:buFont typeface="Wingdings" pitchFamily="2" charset="2"/>
              <a:buChar char="§"/>
            </a:pPr>
            <a:r>
              <a:rPr lang="en-US" dirty="0" err="1"/>
              <a:t>Entender</a:t>
            </a:r>
            <a:r>
              <a:rPr lang="en-US" dirty="0"/>
              <a:t> as </a:t>
            </a:r>
            <a:r>
              <a:rPr lang="en-US" dirty="0" err="1"/>
              <a:t>três</a:t>
            </a:r>
            <a:r>
              <a:rPr lang="en-US" dirty="0"/>
              <a:t> </a:t>
            </a:r>
            <a:r>
              <a:rPr lang="en-US" dirty="0" err="1"/>
              <a:t>dimensões</a:t>
            </a:r>
            <a:r>
              <a:rPr lang="en-US" dirty="0"/>
              <a:t> (</a:t>
            </a:r>
            <a:r>
              <a:rPr lang="en-US" dirty="0" err="1"/>
              <a:t>tratamento</a:t>
            </a:r>
            <a:r>
              <a:rPr lang="en-US" dirty="0"/>
              <a:t> </a:t>
            </a:r>
            <a:r>
              <a:rPr lang="en-US" dirty="0" err="1"/>
              <a:t>regulatório</a:t>
            </a:r>
            <a:r>
              <a:rPr lang="en-US" dirty="0"/>
              <a:t> </a:t>
            </a:r>
            <a:r>
              <a:rPr lang="en-US" dirty="0" err="1"/>
              <a:t>financeiro</a:t>
            </a:r>
            <a:r>
              <a:rPr lang="en-US" dirty="0"/>
              <a:t> de </a:t>
            </a:r>
            <a:r>
              <a:rPr lang="en-US" dirty="0" err="1"/>
              <a:t>criptomoedas</a:t>
            </a:r>
            <a:r>
              <a:rPr lang="en-US" dirty="0"/>
              <a:t>, </a:t>
            </a:r>
            <a:r>
              <a:rPr lang="en-US" dirty="0" err="1"/>
              <a:t>governança</a:t>
            </a:r>
            <a:r>
              <a:rPr lang="en-US" dirty="0"/>
              <a:t> e </a:t>
            </a:r>
            <a:r>
              <a:rPr lang="en-US" dirty="0" err="1"/>
              <a:t>requisitos</a:t>
            </a:r>
            <a:r>
              <a:rPr lang="en-US" dirty="0"/>
              <a:t> </a:t>
            </a:r>
            <a:r>
              <a:rPr lang="en-US" dirty="0" err="1"/>
              <a:t>regulatórios</a:t>
            </a:r>
            <a:r>
              <a:rPr lang="en-US" dirty="0"/>
              <a:t> </a:t>
            </a:r>
            <a:r>
              <a:rPr lang="en-US" dirty="0" err="1"/>
              <a:t>para</a:t>
            </a:r>
            <a:r>
              <a:rPr lang="en-US" dirty="0"/>
              <a:t> </a:t>
            </a:r>
            <a:r>
              <a:rPr lang="en-US" dirty="0" err="1"/>
              <a:t>provedores</a:t>
            </a:r>
            <a:r>
              <a:rPr lang="en-US" dirty="0"/>
              <a:t> de </a:t>
            </a:r>
            <a:r>
              <a:rPr lang="en-US" dirty="0" err="1"/>
              <a:t>serviços</a:t>
            </a:r>
            <a:r>
              <a:rPr lang="en-US" dirty="0"/>
              <a:t> </a:t>
            </a:r>
            <a:r>
              <a:rPr lang="en-US" dirty="0" err="1"/>
              <a:t>criptográficos</a:t>
            </a:r>
            <a:r>
              <a:rPr lang="en-US" dirty="0"/>
              <a:t>) da </a:t>
            </a:r>
            <a:r>
              <a:rPr lang="en-US" dirty="0" err="1"/>
              <a:t>regulamentação</a:t>
            </a:r>
            <a:r>
              <a:rPr lang="en-US" dirty="0"/>
              <a:t> de </a:t>
            </a:r>
            <a:r>
              <a:rPr lang="en-US" dirty="0" err="1"/>
              <a:t>criptoativos</a:t>
            </a:r>
            <a:r>
              <a:rPr lang="en-US" dirty="0"/>
              <a:t>.</a:t>
            </a:r>
          </a:p>
          <a:p>
            <a:pPr marL="171450" indent="-171450">
              <a:buClr>
                <a:srgbClr val="DD1470"/>
              </a:buClr>
              <a:buSzPct val="120000"/>
              <a:buFont typeface="Wingdings" pitchFamily="2" charset="2"/>
              <a:buChar char="§"/>
            </a:pPr>
            <a:r>
              <a:rPr lang="en-US" dirty="0" err="1"/>
              <a:t>Discutir</a:t>
            </a:r>
            <a:r>
              <a:rPr lang="en-US" dirty="0"/>
              <a:t> a </a:t>
            </a:r>
            <a:r>
              <a:rPr lang="en-US" dirty="0" err="1"/>
              <a:t>importância</a:t>
            </a:r>
            <a:r>
              <a:rPr lang="en-US" dirty="0"/>
              <a:t> da </a:t>
            </a:r>
            <a:r>
              <a:rPr lang="en-US" dirty="0" err="1"/>
              <a:t>colaboração</a:t>
            </a:r>
            <a:r>
              <a:rPr lang="en-US" dirty="0"/>
              <a:t> e da </a:t>
            </a:r>
            <a:r>
              <a:rPr lang="en-US" dirty="0" err="1"/>
              <a:t>transparência</a:t>
            </a:r>
            <a:r>
              <a:rPr lang="en-US" dirty="0"/>
              <a:t> </a:t>
            </a:r>
            <a:r>
              <a:rPr lang="en-US" dirty="0" err="1"/>
              <a:t>nos</a:t>
            </a:r>
            <a:r>
              <a:rPr lang="en-US" dirty="0"/>
              <a:t> </a:t>
            </a:r>
            <a:r>
              <a:rPr lang="en-US" dirty="0" err="1"/>
              <a:t>desenvolvimentos</a:t>
            </a:r>
            <a:r>
              <a:rPr lang="en-US" dirty="0"/>
              <a:t> </a:t>
            </a:r>
            <a:r>
              <a:rPr lang="en-US" dirty="0" err="1"/>
              <a:t>regulatórios</a:t>
            </a:r>
            <a:r>
              <a:rPr lang="en-US" dirty="0"/>
              <a: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5897641"/>
            <a:ext cx="3019010" cy="1502233"/>
          </a:xfrm>
        </p:spPr>
        <p:txBody>
          <a:bodyPr/>
          <a:lstStyle/>
          <a:p>
            <a:r>
              <a:rPr lang="en-US" dirty="0" err="1"/>
              <a:t>Neste</a:t>
            </a:r>
            <a:r>
              <a:rPr lang="en-US" dirty="0"/>
              <a:t> </a:t>
            </a:r>
            <a:r>
              <a:rPr lang="en-US" dirty="0" err="1"/>
              <a:t>módulo</a:t>
            </a:r>
            <a:r>
              <a:rPr lang="en-US" dirty="0"/>
              <a:t>, a </a:t>
            </a:r>
            <a:r>
              <a:rPr lang="en-US" dirty="0" err="1"/>
              <a:t>regulamentação</a:t>
            </a:r>
            <a:r>
              <a:rPr lang="en-US" dirty="0"/>
              <a:t> de </a:t>
            </a:r>
            <a:r>
              <a:rPr lang="en-US" dirty="0" err="1"/>
              <a:t>blockchain</a:t>
            </a:r>
            <a:r>
              <a:rPr lang="en-US" dirty="0"/>
              <a:t> e </a:t>
            </a:r>
            <a:r>
              <a:rPr lang="en-US" dirty="0" err="1"/>
              <a:t>criptoativos</a:t>
            </a:r>
            <a:r>
              <a:rPr lang="en-US" dirty="0"/>
              <a:t> (</a:t>
            </a:r>
            <a:r>
              <a:rPr lang="en-US" dirty="0" err="1"/>
              <a:t>ou</a:t>
            </a:r>
            <a:r>
              <a:rPr lang="en-US" dirty="0"/>
              <a:t> </a:t>
            </a:r>
            <a:r>
              <a:rPr lang="en-US" dirty="0" err="1"/>
              <a:t>seja</a:t>
            </a:r>
            <a:r>
              <a:rPr lang="en-US" dirty="0"/>
              <a:t>, </a:t>
            </a:r>
            <a:r>
              <a:rPr lang="en-US" dirty="0" err="1"/>
              <a:t>regulamentação</a:t>
            </a:r>
            <a:r>
              <a:rPr lang="en-US" dirty="0"/>
              <a:t> e lei da UE e </a:t>
            </a:r>
            <a:r>
              <a:rPr lang="en-US" dirty="0" err="1"/>
              <a:t>fora</a:t>
            </a:r>
            <a:r>
              <a:rPr lang="en-US" dirty="0"/>
              <a:t> da UE) </a:t>
            </a:r>
            <a:r>
              <a:rPr lang="en-US" dirty="0" err="1"/>
              <a:t>será</a:t>
            </a:r>
            <a:r>
              <a:rPr lang="en-US" dirty="0"/>
              <a:t> </a:t>
            </a:r>
            <a:r>
              <a:rPr lang="en-US" dirty="0" err="1"/>
              <a:t>examinada</a:t>
            </a:r>
            <a:r>
              <a:rPr lang="en-US" dirty="0"/>
              <a:t>.</a:t>
            </a:r>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35891" y="5413568"/>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err="1">
                <a:solidFill>
                  <a:srgbClr val="F9A835"/>
                </a:solidFill>
                <a:cs typeface="Poppins SemiBold" pitchFamily="2" charset="77"/>
              </a:rPr>
              <a:t>Visão</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geral</a:t>
            </a:r>
            <a:r>
              <a:rPr lang="en-US" sz="1800" dirty="0">
                <a:solidFill>
                  <a:srgbClr val="F9A835"/>
                </a:solidFill>
                <a:cs typeface="Poppins SemiBold" pitchFamily="2" charset="77"/>
              </a:rPr>
              <a:t> do </a:t>
            </a:r>
            <a:r>
              <a:rPr lang="en-US" sz="1800" dirty="0" err="1">
                <a:solidFill>
                  <a:srgbClr val="F9A835"/>
                </a:solidFill>
                <a:cs typeface="Poppins SemiBold" pitchFamily="2" charset="77"/>
              </a:rPr>
              <a:t>capítulo</a:t>
            </a:r>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424710"/>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rgbClr val="F9A835"/>
                </a:solidFill>
                <a:cs typeface="Poppins SemiBold" pitchFamily="2" charset="77"/>
              </a:rPr>
              <a:t>Objetivos de </a:t>
            </a:r>
            <a:r>
              <a:rPr lang="en-US" sz="1800" dirty="0" err="1">
                <a:solidFill>
                  <a:srgbClr val="F9A835"/>
                </a:solidFill>
                <a:cs typeface="Poppins SemiBold" pitchFamily="2" charset="77"/>
              </a:rPr>
              <a:t>aprendizagem</a:t>
            </a:r>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423686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cs typeface="Calibri" panose="020F0502020204030204" pitchFamily="34" charset="0"/>
              </a:rPr>
              <a:t>REGULAMENTO DE ATIVOS DE BLOCKCHAIN E CRIPTO</a:t>
            </a: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cenário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regulatório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fragmentado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legislações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nacionais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variando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nenhuma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regulamentação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proibições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explícitas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integração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abrangente</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setor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aprender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regulamentação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observará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diferenças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jurisdicionais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específicas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683601"/>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1.1 </a:t>
            </a:r>
            <a:r>
              <a:rPr lang="en-US" sz="1800" b="0" dirty="0" err="1"/>
              <a:t>Blockchain</a:t>
            </a:r>
            <a:r>
              <a:rPr lang="en-US" sz="1800" b="0" dirty="0"/>
              <a:t> e </a:t>
            </a:r>
            <a:r>
              <a:rPr lang="en-US" sz="1800" b="0" dirty="0" err="1"/>
              <a:t>regulamentação</a:t>
            </a:r>
            <a:r>
              <a:rPr lang="en-US" sz="1800" b="0" dirty="0"/>
              <a:t> de </a:t>
            </a:r>
            <a:r>
              <a:rPr lang="en-US" sz="1800" b="0" dirty="0" err="1"/>
              <a:t>criptoativos</a:t>
            </a:r>
            <a:r>
              <a:rPr lang="en-US" sz="1800" b="0" dirty="0"/>
              <a:t> </a:t>
            </a:r>
            <a:r>
              <a:rPr lang="en-US" sz="1800" b="0" dirty="0" err="1"/>
              <a:t>em</a:t>
            </a:r>
            <a:r>
              <a:rPr lang="en-US" sz="1800" b="0" dirty="0"/>
              <a:t> </a:t>
            </a:r>
            <a:r>
              <a:rPr lang="en-US" sz="1800" b="0" dirty="0" err="1"/>
              <a:t>geral</a:t>
            </a: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611516" y="3314023"/>
            <a:ext cx="6670432"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Riscos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relacionados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à</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regulamentação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criptomoedas</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O </a:t>
            </a:r>
            <a:r>
              <a:rPr lang="en-US" sz="1100" dirty="0" err="1">
                <a:latin typeface="Calibri" panose="020F0502020204030204" pitchFamily="34" charset="0"/>
                <a:ea typeface="Times New Roman" panose="02020603050405020304" pitchFamily="18" charset="0"/>
                <a:cs typeface="Calibri" panose="020F0502020204030204" pitchFamily="34" charset="0"/>
              </a:rPr>
              <a:t>crescimento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a:t>
            </a:r>
            <a:r>
              <a:rPr lang="en-US" sz="1100" dirty="0">
                <a:latin typeface="Calibri" panose="020F0502020204030204" pitchFamily="34" charset="0"/>
                <a:ea typeface="Times New Roman" panose="02020603050405020304" pitchFamily="18" charset="0"/>
                <a:cs typeface="Calibri" panose="020F0502020204030204" pitchFamily="34" charset="0"/>
              </a:rPr>
              <a:t> continua alto, </a:t>
            </a:r>
            <a:r>
              <a:rPr lang="en-US" sz="1100" dirty="0" err="1">
                <a:latin typeface="Calibri" panose="020F0502020204030204" pitchFamily="34" charset="0"/>
                <a:ea typeface="Times New Roman" panose="02020603050405020304" pitchFamily="18" charset="0"/>
                <a:cs typeface="Calibri" panose="020F0502020204030204" pitchFamily="34" charset="0"/>
              </a:rPr>
              <a:t>apesar</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flutuações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preço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tradicionalmente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extremas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atualmente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nenhum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achatamento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tendência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observado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momento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desenvolvimentos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inovadores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constantemente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observados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ganhar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importância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jurisdições</a:t>
            </a:r>
            <a:r>
              <a:rPr lang="en-US" sz="1100" dirty="0">
                <a:latin typeface="Calibri" panose="020F0502020204030204" pitchFamily="34" charset="0"/>
                <a:ea typeface="Times New Roman" panose="02020603050405020304" pitchFamily="18" charset="0"/>
                <a:cs typeface="Calibri" panose="020F0502020204030204" pitchFamily="34" charset="0"/>
              </a:rPr>
              <a:t>. Durante </a:t>
            </a:r>
            <a:r>
              <a:rPr lang="en-US" sz="1100" dirty="0" err="1">
                <a:latin typeface="Calibri" panose="020F0502020204030204" pitchFamily="34" charset="0"/>
                <a:ea typeface="Times New Roman" panose="02020603050405020304" pitchFamily="18" charset="0"/>
                <a:cs typeface="Calibri" panose="020F0502020204030204" pitchFamily="34" charset="0"/>
              </a:rPr>
              <a:t>este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período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reguladores</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mundo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tentar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acompanhar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desenvolvimentos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reunir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relevantes</a:t>
            </a:r>
            <a:r>
              <a:rPr lang="en-US" sz="1100" dirty="0">
                <a:latin typeface="Calibri" panose="020F0502020204030204" pitchFamily="34" charset="0"/>
                <a:ea typeface="Times New Roman" panose="02020603050405020304" pitchFamily="18" charset="0"/>
                <a:cs typeface="Calibri" panose="020F0502020204030204" pitchFamily="34" charset="0"/>
              </a:rPr>
              <a:t> e a </a:t>
            </a:r>
            <a:r>
              <a:rPr lang="en-US" sz="1100" dirty="0" err="1">
                <a:latin typeface="Calibri" panose="020F0502020204030204" pitchFamily="34" charset="0"/>
                <a:ea typeface="Times New Roman" panose="02020603050405020304" pitchFamily="18" charset="0"/>
                <a:cs typeface="Calibri" panose="020F0502020204030204" pitchFamily="34" charset="0"/>
              </a:rPr>
              <a:t>adquirir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gradualmente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conhecimento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fazer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encontram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duas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características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inerentes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continuam</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mostrar</a:t>
            </a:r>
            <a:r>
              <a:rPr lang="en-US" sz="1100" dirty="0">
                <a:latin typeface="Calibri" panose="020F0502020204030204" pitchFamily="34" charset="0"/>
                <a:ea typeface="Times New Roman" panose="02020603050405020304" pitchFamily="18" charset="0"/>
                <a:cs typeface="Calibri" panose="020F0502020204030204" pitchFamily="34" charset="0"/>
              </a:rPr>
              <a:t>-se </a:t>
            </a:r>
            <a:r>
              <a:rPr lang="en-US" sz="1100" dirty="0" err="1">
                <a:latin typeface="Calibri" panose="020F0502020204030204" pitchFamily="34" charset="0"/>
                <a:ea typeface="Times New Roman" panose="02020603050405020304" pitchFamily="18" charset="0"/>
                <a:cs typeface="Calibri" panose="020F0502020204030204" pitchFamily="34" charset="0"/>
              </a:rPr>
              <a:t>desafiadoras</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523619" y="3649788"/>
            <a:ext cx="2605702" cy="20310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A </a:t>
            </a:r>
            <a:r>
              <a:rPr lang="en-US" dirty="0" err="1">
                <a:solidFill>
                  <a:srgbClr val="000000"/>
                </a:solidFill>
              </a:rPr>
              <a:t>estrutura</a:t>
            </a:r>
            <a:r>
              <a:rPr lang="en-US" dirty="0">
                <a:solidFill>
                  <a:srgbClr val="000000"/>
                </a:solidFill>
              </a:rPr>
              <a:t> </a:t>
            </a:r>
            <a:r>
              <a:rPr lang="en-US" dirty="0" err="1">
                <a:solidFill>
                  <a:srgbClr val="000000"/>
                </a:solidFill>
              </a:rPr>
              <a:t>descentralizada</a:t>
            </a:r>
            <a:r>
              <a:rPr lang="en-US" dirty="0">
                <a:solidFill>
                  <a:srgbClr val="000000"/>
                </a:solidFill>
              </a:rPr>
              <a:t> </a:t>
            </a:r>
            <a:r>
              <a:rPr lang="en-US" dirty="0" err="1">
                <a:solidFill>
                  <a:srgbClr val="000000"/>
                </a:solidFill>
              </a:rPr>
              <a:t>dificulta</a:t>
            </a:r>
            <a:r>
              <a:rPr lang="en-US" dirty="0">
                <a:solidFill>
                  <a:srgbClr val="000000"/>
                </a:solidFill>
              </a:rPr>
              <a:t> a </a:t>
            </a:r>
            <a:r>
              <a:rPr lang="en-US" dirty="0" err="1">
                <a:solidFill>
                  <a:srgbClr val="000000"/>
                </a:solidFill>
              </a:rPr>
              <a:t>identificação</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autoridade</a:t>
            </a:r>
            <a:r>
              <a:rPr lang="en-US" dirty="0">
                <a:solidFill>
                  <a:srgbClr val="000000"/>
                </a:solidFill>
              </a:rPr>
              <a:t> </a:t>
            </a:r>
            <a:r>
              <a:rPr lang="en-US" dirty="0" err="1">
                <a:solidFill>
                  <a:srgbClr val="000000"/>
                </a:solidFill>
              </a:rPr>
              <a:t>competente</a:t>
            </a:r>
            <a:r>
              <a:rPr lang="en-US" dirty="0">
                <a:solidFill>
                  <a:srgbClr val="000000"/>
                </a:solidFill>
              </a:rPr>
              <a:t> </a:t>
            </a:r>
            <a:r>
              <a:rPr lang="en-US" dirty="0" err="1">
                <a:solidFill>
                  <a:srgbClr val="000000"/>
                </a:solidFill>
              </a:rPr>
              <a:t>para</a:t>
            </a:r>
            <a:r>
              <a:rPr lang="en-US" dirty="0">
                <a:solidFill>
                  <a:srgbClr val="000000"/>
                </a:solidFill>
              </a:rPr>
              <a:t> se </a:t>
            </a:r>
            <a:r>
              <a:rPr lang="en-US" dirty="0" err="1">
                <a:solidFill>
                  <a:srgbClr val="000000"/>
                </a:solidFill>
              </a:rPr>
              <a:t>responsabilizar</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quaisquer</a:t>
            </a:r>
            <a:r>
              <a:rPr lang="en-US" dirty="0">
                <a:solidFill>
                  <a:srgbClr val="000000"/>
                </a:solidFill>
              </a:rPr>
              <a:t> </a:t>
            </a:r>
            <a:r>
              <a:rPr lang="en-US" dirty="0" err="1">
                <a:solidFill>
                  <a:srgbClr val="000000"/>
                </a:solidFill>
              </a:rPr>
              <a:t>questões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responsabilidade</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quaisquer</a:t>
            </a:r>
            <a:r>
              <a:rPr lang="en-US" dirty="0">
                <a:solidFill>
                  <a:srgbClr val="000000"/>
                </a:solidFill>
              </a:rPr>
              <a:t> </a:t>
            </a:r>
            <a:r>
              <a:rPr lang="en-US" dirty="0" err="1">
                <a:solidFill>
                  <a:srgbClr val="000000"/>
                </a:solidFill>
              </a:rPr>
              <a:t>questões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problemas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surjam</a:t>
            </a:r>
            <a:r>
              <a:rPr lang="en-US" dirty="0">
                <a:solidFill>
                  <a:srgbClr val="000000"/>
                </a:solidFill>
              </a:rPr>
              <a:t>.</a:t>
            </a:r>
          </a:p>
          <a:p>
            <a:endParaRPr lang="en-US" dirty="0">
              <a:solidFill>
                <a:srgbClr val="000000"/>
              </a:solidFill>
            </a:endParaRPr>
          </a:p>
          <a:p>
            <a:endParaRPr lang="en-US" sz="300" dirty="0">
              <a:solidFill>
                <a:srgbClr val="000000"/>
              </a:solidFill>
            </a:endParaRPr>
          </a:p>
          <a:p>
            <a:pPr marL="9525" lvl="1" algn="just"/>
            <a:r>
              <a:rPr lang="en-US" sz="1100" dirty="0">
                <a:solidFill>
                  <a:srgbClr val="000000"/>
                </a:solidFill>
                <a:latin typeface="Calibri" panose="020F0502020204030204" pitchFamily="34" charset="0"/>
                <a:cs typeface="Calibri" panose="020F0502020204030204" pitchFamily="34" charset="0"/>
              </a:rPr>
              <a:t>O </a:t>
            </a:r>
            <a:r>
              <a:rPr lang="en-US" sz="1100" dirty="0" err="1">
                <a:solidFill>
                  <a:srgbClr val="000000"/>
                </a:solidFill>
                <a:latin typeface="Calibri" panose="020F0502020204030204" pitchFamily="34" charset="0"/>
                <a:cs typeface="Calibri" panose="020F0502020204030204" pitchFamily="34" charset="0"/>
              </a:rPr>
              <a:t>pseudônimo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seja</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rastreabilidade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limitada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transações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identidades</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remetente</a:t>
            </a:r>
            <a:r>
              <a:rPr lang="en-US" sz="1100" dirty="0">
                <a:solidFill>
                  <a:srgbClr val="000000"/>
                </a:solidFill>
                <a:latin typeface="Calibri" panose="020F0502020204030204" pitchFamily="34" charset="0"/>
                <a:cs typeface="Calibri" panose="020F0502020204030204" pitchFamily="34" charset="0"/>
              </a:rPr>
              <a:t> e do </a:t>
            </a:r>
            <a:r>
              <a:rPr lang="en-US" sz="1100" dirty="0" err="1">
                <a:solidFill>
                  <a:srgbClr val="000000"/>
                </a:solidFill>
                <a:latin typeface="Calibri" panose="020F0502020204030204" pitchFamily="34" charset="0"/>
                <a:cs typeface="Calibri" panose="020F0502020204030204" pitchFamily="34" charset="0"/>
              </a:rPr>
              <a:t>destinatário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agrava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esse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desafio</a:t>
            </a:r>
            <a:r>
              <a:rPr lang="en-US" sz="1100" dirty="0">
                <a:solidFill>
                  <a:srgbClr val="000000"/>
                </a:solidFill>
                <a:latin typeface="Calibri" panose="020F0502020204030204" pitchFamily="34" charset="0"/>
                <a:cs typeface="Calibri" panose="020F0502020204030204" pitchFamily="34" charset="0"/>
              </a:rPr>
              <a:t> no </a:t>
            </a:r>
            <a:r>
              <a:rPr lang="en-US" sz="1100" dirty="0" err="1">
                <a:solidFill>
                  <a:srgbClr val="000000"/>
                </a:solidFill>
                <a:latin typeface="Calibri" panose="020F0502020204030204" pitchFamily="34" charset="0"/>
                <a:cs typeface="Calibri" panose="020F0502020204030204" pitchFamily="34" charset="0"/>
              </a:rPr>
              <a:t>caso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atividades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ilegais</a:t>
            </a:r>
            <a:r>
              <a:rPr lang="en-US" sz="1100" dirty="0">
                <a:solidFill>
                  <a:srgbClr val="000000"/>
                </a:solidFill>
                <a:latin typeface="Calibri" panose="020F0502020204030204" pitchFamily="34" charset="0"/>
                <a:cs typeface="Calibri" panose="020F0502020204030204" pitchFamily="34" charset="0"/>
              </a:rPr>
              <a:t>.</a:t>
            </a:r>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925200" y="34332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925200" y="4807458"/>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3750D499-1B28-79C9-A3E3-A1E9605FB2F8}"/>
              </a:ext>
            </a:extLst>
          </p:cNvPr>
          <p:cNvSpPr txBox="1">
            <a:spLocks/>
          </p:cNvSpPr>
          <p:nvPr/>
        </p:nvSpPr>
        <p:spPr>
          <a:xfrm>
            <a:off x="611516" y="6218487"/>
            <a:ext cx="6517804"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uso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países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poucas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restrições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caso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particularmente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descentralizados</a:t>
            </a:r>
            <a:r>
              <a:rPr lang="en-US" sz="1100" dirty="0">
                <a:latin typeface="Calibri" panose="020F0502020204030204" pitchFamily="34" charset="0"/>
                <a:cs typeface="Calibri" panose="020F0502020204030204" pitchFamily="34" charset="0"/>
              </a:rPr>
              <a:t> e de </a:t>
            </a:r>
            <a:r>
              <a:rPr lang="en-US" sz="1100" dirty="0" err="1">
                <a:latin typeface="Calibri" panose="020F0502020204030204" pitchFamily="34" charset="0"/>
                <a:cs typeface="Calibri" panose="020F0502020204030204" pitchFamily="34" charset="0"/>
              </a:rPr>
              <a:t>operação</a:t>
            </a:r>
            <a:r>
              <a:rPr lang="en-US" sz="1100" dirty="0">
                <a:latin typeface="Calibri" panose="020F0502020204030204" pitchFamily="34" charset="0"/>
                <a:cs typeface="Calibri" panose="020F0502020204030204" pitchFamily="34" charset="0"/>
              </a:rPr>
              <a:t> global,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restrições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parte das </a:t>
            </a:r>
            <a:r>
              <a:rPr lang="en-US" sz="1100" dirty="0" err="1">
                <a:latin typeface="Calibri" panose="020F0502020204030204" pitchFamily="34" charset="0"/>
                <a:cs typeface="Calibri" panose="020F0502020204030204" pitchFamily="34" charset="0"/>
              </a:rPr>
              <a:t>autoridades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supervisoras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estaduais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quase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impossíveis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aplicadas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resulta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riscos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desafios</a:t>
            </a:r>
            <a:r>
              <a:rPr lang="en-US" sz="1100" dirty="0">
                <a:latin typeface="Calibri" panose="020F0502020204030204" pitchFamily="34" charset="0"/>
                <a:cs typeface="Calibri" panose="020F0502020204030204" pitchFamily="34" charset="0"/>
              </a:rPr>
              <a:t>. Estes são </a:t>
            </a:r>
            <a:r>
              <a:rPr lang="en-US" sz="1100" dirty="0" err="1">
                <a:latin typeface="Calibri" panose="020F0502020204030204" pitchFamily="34" charset="0"/>
                <a:cs typeface="Calibri" panose="020F0502020204030204" pitchFamily="34" charset="0"/>
              </a:rPr>
              <a:t>analisados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detalhes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seguir</a:t>
            </a:r>
            <a:r>
              <a:rPr lang="en-US" sz="1100" dirty="0">
                <a:latin typeface="Calibri" panose="020F0502020204030204" pitchFamily="34" charset="0"/>
                <a:cs typeface="Calibri" panose="020F0502020204030204" pitchFamily="34" charset="0"/>
              </a:rPr>
              <a:t>.</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latin typeface="Calibri" panose="020F0502020204030204" pitchFamily="34" charset="0"/>
                <a:cs typeface="Calibri" panose="020F0502020204030204" pitchFamily="34" charset="0"/>
              </a:rPr>
              <a:t>Um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significativo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tradicionalmente</a:t>
            </a:r>
            <a:r>
              <a:rPr lang="en-US" sz="1100" dirty="0">
                <a:latin typeface="Calibri" panose="020F0502020204030204" pitchFamily="34" charset="0"/>
                <a:cs typeface="Calibri" panose="020F0502020204030204" pitchFamily="34" charset="0"/>
              </a:rPr>
              <a:t> tem um </a:t>
            </a:r>
            <a:r>
              <a:rPr lang="en-US" sz="1100" dirty="0" err="1">
                <a:latin typeface="Calibri" panose="020F0502020204030204" pitchFamily="34" charset="0"/>
                <a:cs typeface="Calibri" panose="020F0502020204030204" pitchFamily="34" charset="0"/>
              </a:rPr>
              <a:t>caráter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transfronteiriço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requer</a:t>
            </a:r>
            <a:r>
              <a:rPr lang="en-US" sz="1100" dirty="0">
                <a:latin typeface="Calibri" panose="020F0502020204030204" pitchFamily="34" charset="0"/>
                <a:cs typeface="Calibri" panose="020F0502020204030204" pitchFamily="34" charset="0"/>
              </a:rPr>
              <a:t> um alto </a:t>
            </a:r>
            <a:r>
              <a:rPr lang="en-US" sz="1100" dirty="0" err="1">
                <a:latin typeface="Calibri" panose="020F0502020204030204" pitchFamily="34" charset="0"/>
                <a:cs typeface="Calibri" panose="020F0502020204030204" pitchFamily="34" charset="0"/>
              </a:rPr>
              <a:t>grau</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cooperação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requisitos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conformidade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relacionados</a:t>
            </a:r>
            <a:r>
              <a:rPr lang="en-US" sz="1100" dirty="0">
                <a:latin typeface="Calibri" panose="020F0502020204030204" pitchFamily="34" charset="0"/>
                <a:cs typeface="Calibri" panose="020F0502020204030204" pitchFamily="34" charset="0"/>
              </a:rPr>
              <a:t> a:</a:t>
            </a:r>
            <a:endParaRPr lang="en-US" sz="1100" dirty="0">
              <a:solidFill>
                <a:schemeClr val="tx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8F071255-41D4-3CD8-2D01-C38AF15D7927}"/>
              </a:ext>
            </a:extLst>
          </p:cNvPr>
          <p:cNvCxnSpPr>
            <a:cxnSpLocks/>
          </p:cNvCxnSpPr>
          <p:nvPr/>
        </p:nvCxnSpPr>
        <p:spPr>
          <a:xfrm>
            <a:off x="0" y="89176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3" name="Text Placeholder 17">
            <a:extLst>
              <a:ext uri="{FF2B5EF4-FFF2-40B4-BE49-F238E27FC236}">
                <a16:creationId xmlns:a16="http://schemas.microsoft.com/office/drawing/2014/main" id="{66D3FDE0-0EDA-AFE8-7B0C-DE30A86DBEFA}"/>
              </a:ext>
            </a:extLst>
          </p:cNvPr>
          <p:cNvSpPr txBox="1">
            <a:spLocks/>
          </p:cNvSpPr>
          <p:nvPr/>
        </p:nvSpPr>
        <p:spPr>
          <a:xfrm>
            <a:off x="3724340" y="9356518"/>
            <a:ext cx="1762057" cy="2634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Combate</a:t>
            </a:r>
            <a:r>
              <a:rPr lang="en-US" dirty="0">
                <a:solidFill>
                  <a:srgbClr val="F79037"/>
                </a:solidFill>
              </a:rPr>
              <a:t> </a:t>
            </a:r>
            <a:r>
              <a:rPr lang="en-US" dirty="0" err="1">
                <a:solidFill>
                  <a:srgbClr val="F79037"/>
                </a:solidFill>
              </a:rPr>
              <a:t>ao</a:t>
            </a:r>
            <a:r>
              <a:rPr lang="en-US" dirty="0">
                <a:solidFill>
                  <a:srgbClr val="F79037"/>
                </a:solidFill>
              </a:rPr>
              <a:t> </a:t>
            </a:r>
            <a:r>
              <a:rPr lang="en-US" dirty="0" err="1">
                <a:solidFill>
                  <a:srgbClr val="F79037"/>
                </a:solidFill>
              </a:rPr>
              <a:t>Financiamento</a:t>
            </a:r>
            <a:r>
              <a:rPr lang="en-US" dirty="0">
                <a:solidFill>
                  <a:srgbClr val="F79037"/>
                </a:solidFill>
              </a:rPr>
              <a:t> do </a:t>
            </a:r>
            <a:r>
              <a:rPr lang="en-US" dirty="0" err="1">
                <a:solidFill>
                  <a:srgbClr val="F79037"/>
                </a:solidFill>
              </a:rPr>
              <a:t>Terrorismo</a:t>
            </a:r>
            <a:r>
              <a:rPr lang="en-US" dirty="0">
                <a:solidFill>
                  <a:srgbClr val="F79037"/>
                </a:solidFill>
              </a:rPr>
              <a:t> (CFT)</a:t>
            </a:r>
          </a:p>
        </p:txBody>
      </p:sp>
      <p:sp>
        <p:nvSpPr>
          <p:cNvPr id="24" name="TextBox 23">
            <a:extLst>
              <a:ext uri="{FF2B5EF4-FFF2-40B4-BE49-F238E27FC236}">
                <a16:creationId xmlns:a16="http://schemas.microsoft.com/office/drawing/2014/main" id="{04F03F78-6C0F-48FA-4287-0B9C290BAC12}"/>
              </a:ext>
            </a:extLst>
          </p:cNvPr>
          <p:cNvSpPr txBox="1"/>
          <p:nvPr/>
        </p:nvSpPr>
        <p:spPr>
          <a:xfrm>
            <a:off x="3160181" y="89237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 Placeholder 17">
            <a:extLst>
              <a:ext uri="{FF2B5EF4-FFF2-40B4-BE49-F238E27FC236}">
                <a16:creationId xmlns:a16="http://schemas.microsoft.com/office/drawing/2014/main" id="{8778A0D6-831D-3D7D-F985-964161AA8A71}"/>
              </a:ext>
            </a:extLst>
          </p:cNvPr>
          <p:cNvSpPr txBox="1">
            <a:spLocks/>
          </p:cNvSpPr>
          <p:nvPr/>
        </p:nvSpPr>
        <p:spPr>
          <a:xfrm>
            <a:off x="1849420" y="8252188"/>
            <a:ext cx="2075779" cy="26581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Combate</a:t>
            </a:r>
            <a:r>
              <a:rPr lang="en-US" dirty="0">
                <a:solidFill>
                  <a:srgbClr val="F79037"/>
                </a:solidFill>
              </a:rPr>
              <a:t> </a:t>
            </a:r>
            <a:r>
              <a:rPr lang="en-US" dirty="0" err="1">
                <a:solidFill>
                  <a:srgbClr val="F79037"/>
                </a:solidFill>
              </a:rPr>
              <a:t>à</a:t>
            </a:r>
            <a:r>
              <a:rPr lang="en-US" dirty="0">
                <a:solidFill>
                  <a:srgbClr val="F79037"/>
                </a:solidFill>
              </a:rPr>
              <a:t> </a:t>
            </a:r>
            <a:r>
              <a:rPr lang="en-US" dirty="0" err="1">
                <a:solidFill>
                  <a:srgbClr val="F79037"/>
                </a:solidFill>
              </a:rPr>
              <a:t>Lavagem</a:t>
            </a:r>
            <a:r>
              <a:rPr lang="en-US" dirty="0">
                <a:solidFill>
                  <a:srgbClr val="F79037"/>
                </a:solidFill>
              </a:rPr>
              <a:t> de </a:t>
            </a:r>
            <a:r>
              <a:rPr lang="en-US" dirty="0" err="1">
                <a:solidFill>
                  <a:srgbClr val="F79037"/>
                </a:solidFill>
              </a:rPr>
              <a:t>Dinheiro</a:t>
            </a:r>
            <a:r>
              <a:rPr lang="en-US" dirty="0">
                <a:solidFill>
                  <a:srgbClr val="F79037"/>
                </a:solidFill>
              </a:rPr>
              <a:t> (AML)</a:t>
            </a:r>
          </a:p>
        </p:txBody>
      </p:sp>
      <p:sp>
        <p:nvSpPr>
          <p:cNvPr id="27" name="TextBox 26">
            <a:extLst>
              <a:ext uri="{FF2B5EF4-FFF2-40B4-BE49-F238E27FC236}">
                <a16:creationId xmlns:a16="http://schemas.microsoft.com/office/drawing/2014/main" id="{FF138402-F1FA-4F55-E24B-DE6173B2F721}"/>
              </a:ext>
            </a:extLst>
          </p:cNvPr>
          <p:cNvSpPr txBox="1"/>
          <p:nvPr/>
        </p:nvSpPr>
        <p:spPr>
          <a:xfrm>
            <a:off x="1285261" y="78217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8" name="Text Placeholder 17">
            <a:extLst>
              <a:ext uri="{FF2B5EF4-FFF2-40B4-BE49-F238E27FC236}">
                <a16:creationId xmlns:a16="http://schemas.microsoft.com/office/drawing/2014/main" id="{3FF495B1-269B-648D-8C42-B808244F0B37}"/>
              </a:ext>
            </a:extLst>
          </p:cNvPr>
          <p:cNvSpPr txBox="1">
            <a:spLocks/>
          </p:cNvSpPr>
          <p:nvPr/>
        </p:nvSpPr>
        <p:spPr>
          <a:xfrm>
            <a:off x="5395801" y="8185725"/>
            <a:ext cx="1886147" cy="48532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dirty="0" err="1">
                <a:solidFill>
                  <a:srgbClr val="F79037"/>
                </a:solidFill>
              </a:rPr>
              <a:t>Verificação</a:t>
            </a:r>
            <a:r>
              <a:rPr lang="en-US" dirty="0">
                <a:solidFill>
                  <a:srgbClr val="F79037"/>
                </a:solidFill>
              </a:rPr>
              <a:t> de </a:t>
            </a:r>
            <a:r>
              <a:rPr lang="en-US" dirty="0" err="1">
                <a:solidFill>
                  <a:srgbClr val="F79037"/>
                </a:solidFill>
              </a:rPr>
              <a:t>Identidade</a:t>
            </a:r>
            <a:endParaRPr lang="en-US" dirty="0">
              <a:solidFill>
                <a:srgbClr val="F79037"/>
              </a:solidFill>
            </a:endParaRPr>
          </a:p>
          <a:p>
            <a:pPr lvl="0" algn="l"/>
            <a:r>
              <a:rPr lang="en-US" dirty="0">
                <a:solidFill>
                  <a:srgbClr val="F79037"/>
                </a:solidFill>
              </a:rPr>
              <a:t>(</a:t>
            </a:r>
            <a:r>
              <a:rPr lang="en-US" dirty="0" err="1">
                <a:solidFill>
                  <a:srgbClr val="F79037"/>
                </a:solidFill>
              </a:rPr>
              <a:t>Conheça</a:t>
            </a:r>
            <a:r>
              <a:rPr lang="en-US" dirty="0">
                <a:solidFill>
                  <a:srgbClr val="F79037"/>
                </a:solidFill>
              </a:rPr>
              <a:t> o </a:t>
            </a:r>
            <a:r>
              <a:rPr lang="en-US" dirty="0" err="1">
                <a:solidFill>
                  <a:srgbClr val="F79037"/>
                </a:solidFill>
              </a:rPr>
              <a:t>seu</a:t>
            </a:r>
            <a:r>
              <a:rPr lang="en-US" dirty="0">
                <a:solidFill>
                  <a:srgbClr val="F79037"/>
                </a:solidFill>
              </a:rPr>
              <a:t> </a:t>
            </a:r>
            <a:r>
              <a:rPr lang="en-US" dirty="0" err="1">
                <a:solidFill>
                  <a:srgbClr val="F79037"/>
                </a:solidFill>
              </a:rPr>
              <a:t>cliente</a:t>
            </a:r>
            <a:r>
              <a:rPr lang="en-US" dirty="0">
                <a:solidFill>
                  <a:srgbClr val="F79037"/>
                </a:solidFill>
              </a:rPr>
              <a:t>, KYC).</a:t>
            </a:r>
            <a:endParaRPr lang="x-none" dirty="0">
              <a:solidFill>
                <a:srgbClr val="F79037"/>
              </a:solidFill>
            </a:endParaRPr>
          </a:p>
        </p:txBody>
      </p:sp>
      <p:sp>
        <p:nvSpPr>
          <p:cNvPr id="29" name="TextBox 28">
            <a:extLst>
              <a:ext uri="{FF2B5EF4-FFF2-40B4-BE49-F238E27FC236}">
                <a16:creationId xmlns:a16="http://schemas.microsoft.com/office/drawing/2014/main" id="{FE511C6F-2192-9AE2-9494-D3CF7F20113A}"/>
              </a:ext>
            </a:extLst>
          </p:cNvPr>
          <p:cNvSpPr txBox="1"/>
          <p:nvPr/>
        </p:nvSpPr>
        <p:spPr>
          <a:xfrm>
            <a:off x="4831642" y="783346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411843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96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ea typeface="Times New Roman" panose="02020603050405020304" pitchFamily="18" charset="0"/>
              </a:rPr>
              <a:t>A </a:t>
            </a:r>
            <a:r>
              <a:rPr lang="en-US" sz="1100" dirty="0" err="1">
                <a:solidFill>
                  <a:srgbClr val="000000"/>
                </a:solidFill>
                <a:latin typeface="Calibri" panose="020F0502020204030204" pitchFamily="34" charset="0"/>
                <a:ea typeface="Times New Roman" panose="02020603050405020304" pitchFamily="18" charset="0"/>
              </a:rPr>
              <a:t>estrutura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descentralizada</a:t>
            </a:r>
            <a:r>
              <a:rPr lang="en-US" sz="1100" dirty="0">
                <a:solidFill>
                  <a:srgbClr val="000000"/>
                </a:solidFill>
                <a:latin typeface="Calibri" panose="020F0502020204030204" pitchFamily="34" charset="0"/>
                <a:ea typeface="Times New Roman" panose="02020603050405020304" pitchFamily="18" charset="0"/>
              </a:rPr>
              <a:t> das </a:t>
            </a:r>
            <a:r>
              <a:rPr lang="en-US" sz="1100" dirty="0" err="1">
                <a:solidFill>
                  <a:srgbClr val="000000"/>
                </a:solidFill>
                <a:latin typeface="Calibri" panose="020F0502020204030204" pitchFamily="34" charset="0"/>
                <a:ea typeface="Times New Roman" panose="02020603050405020304" pitchFamily="18" charset="0"/>
              </a:rPr>
              <a:t>criptomoedas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permite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usuários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forma de </a:t>
            </a:r>
            <a:r>
              <a:rPr lang="en-US" sz="1100" dirty="0" err="1">
                <a:solidFill>
                  <a:srgbClr val="000000"/>
                </a:solidFill>
                <a:latin typeface="Calibri" panose="020F0502020204030204" pitchFamily="34" charset="0"/>
                <a:ea typeface="Times New Roman" panose="02020603050405020304" pitchFamily="18" charset="0"/>
              </a:rPr>
              <a:t>transferências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diretas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dinheiro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sem</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necessidade</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quaisquer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intermediários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regulamentados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contornando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assim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controlos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outra</a:t>
            </a:r>
            <a:r>
              <a:rPr lang="en-US" sz="1100" dirty="0">
                <a:solidFill>
                  <a:srgbClr val="000000"/>
                </a:solidFill>
                <a:latin typeface="Calibri" panose="020F0502020204030204" pitchFamily="34" charset="0"/>
                <a:ea typeface="Times New Roman" panose="02020603050405020304" pitchFamily="18" charset="0"/>
              </a:rPr>
              <a:t> forma </a:t>
            </a:r>
            <a:r>
              <a:rPr lang="en-US" sz="1100" dirty="0" err="1">
                <a:solidFill>
                  <a:srgbClr val="000000"/>
                </a:solidFill>
                <a:latin typeface="Calibri" panose="020F0502020204030204" pitchFamily="34" charset="0"/>
                <a:ea typeface="Times New Roman" panose="02020603050405020304" pitchFamily="18" charset="0"/>
              </a:rPr>
              <a:t>estabelecidos</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serem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contornados</a:t>
            </a:r>
            <a:r>
              <a:rPr lang="en-US" sz="1100" dirty="0">
                <a:solidFill>
                  <a:srgbClr val="000000"/>
                </a:solidFill>
                <a:latin typeface="Calibri" panose="020F0502020204030204" pitchFamily="34" charset="0"/>
                <a:ea typeface="Times New Roman" panose="02020603050405020304" pitchFamily="18" charset="0"/>
              </a:rPr>
              <a:t>. Para a </a:t>
            </a:r>
            <a:r>
              <a:rPr lang="en-US" sz="1100" dirty="0" err="1">
                <a:solidFill>
                  <a:srgbClr val="000000"/>
                </a:solidFill>
                <a:latin typeface="Calibri" panose="020F0502020204030204" pitchFamily="34" charset="0"/>
                <a:ea typeface="Times New Roman" panose="02020603050405020304" pitchFamily="18" charset="0"/>
              </a:rPr>
              <a:t>troca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criptográficos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moedas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oficiais</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necessários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intermediários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plataformas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negociação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criptográfica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exemplo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natureza</a:t>
            </a:r>
            <a:r>
              <a:rPr lang="en-US" sz="1100" dirty="0">
                <a:solidFill>
                  <a:srgbClr val="000000"/>
                </a:solidFill>
                <a:latin typeface="Calibri" panose="020F0502020204030204" pitchFamily="34" charset="0"/>
                <a:ea typeface="Times New Roman" panose="02020603050405020304" pitchFamily="18" charset="0"/>
              </a:rPr>
              <a:t> peer-to-peer dos </a:t>
            </a:r>
            <a:r>
              <a:rPr lang="en-US" sz="1100" dirty="0" err="1">
                <a:solidFill>
                  <a:srgbClr val="000000"/>
                </a:solidFill>
                <a:latin typeface="Calibri" panose="020F0502020204030204" pitchFamily="34" charset="0"/>
                <a:ea typeface="Times New Roman" panose="02020603050405020304" pitchFamily="18" charset="0"/>
              </a:rPr>
              <a:t>criptoativos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torna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difícil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autoridades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competentes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cumprir</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obrigações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regulatórias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rastrear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atividades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suspeitas</a:t>
            </a:r>
            <a:r>
              <a:rPr lang="en-US" sz="1100" dirty="0">
                <a:solidFill>
                  <a:srgbClr val="000000"/>
                </a:solidFill>
                <a:latin typeface="Calibri" panose="020F0502020204030204" pitchFamily="34" charset="0"/>
                <a:ea typeface="Times New Roman" panose="02020603050405020304" pitchFamily="18" charset="0"/>
              </a:rPr>
              <a:t>.</a:t>
            </a:r>
          </a:p>
          <a:p>
            <a:pPr algn="just"/>
            <a:endParaRPr lang="en-US" sz="1100" dirty="0">
              <a:solidFill>
                <a:srgbClr val="000000"/>
              </a:solidFill>
              <a:effectLst/>
              <a:latin typeface="Calibri" panose="020F0502020204030204" pitchFamily="34" charset="0"/>
              <a:ea typeface="Times New Roman" panose="02020603050405020304" pitchFamily="18" charset="0"/>
            </a:endParaRPr>
          </a:p>
          <a:p>
            <a:pPr algn="just"/>
            <a:r>
              <a:rPr lang="en-US" sz="1100" dirty="0" err="1">
                <a:solidFill>
                  <a:srgbClr val="000000"/>
                </a:solidFill>
                <a:latin typeface="Calibri" panose="020F0502020204030204" pitchFamily="34" charset="0"/>
                <a:ea typeface="Times New Roman" panose="02020603050405020304" pitchFamily="18" charset="0"/>
              </a:rPr>
              <a:t>Embora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já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sejam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regulamentados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alguns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países</a:t>
            </a:r>
            <a:r>
              <a:rPr lang="en-US" sz="1100" dirty="0">
                <a:solidFill>
                  <a:srgbClr val="000000"/>
                </a:solidFill>
                <a:latin typeface="Calibri" panose="020F0502020204030204" pitchFamily="34" charset="0"/>
                <a:ea typeface="Times New Roman" panose="02020603050405020304" pitchFamily="18" charset="0"/>
              </a:rPr>
              <a:t>, as leis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vigor </a:t>
            </a:r>
            <a:r>
              <a:rPr lang="en-US" sz="1100" dirty="0" err="1">
                <a:solidFill>
                  <a:srgbClr val="000000"/>
                </a:solidFill>
                <a:latin typeface="Calibri" panose="020F0502020204030204" pitchFamily="34" charset="0"/>
                <a:ea typeface="Times New Roman" panose="02020603050405020304" pitchFamily="18" charset="0"/>
              </a:rPr>
              <a:t>costumam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muito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diferentes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Esse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cenário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regulatório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heterogéneo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complica</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cooperação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internacional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lavagem</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dinheiro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financiamento</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terrorismo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aplicação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sanções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embargos.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difícil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detectar</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origem</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recursos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evitar</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impostos</a:t>
            </a:r>
            <a:r>
              <a:rPr lang="en-US" sz="1100" dirty="0">
                <a:solidFill>
                  <a:srgbClr val="000000"/>
                </a:solidFill>
                <a:latin typeface="Calibri" panose="020F0502020204030204" pitchFamily="34" charset="0"/>
                <a:ea typeface="Times New Roman" panose="02020603050405020304" pitchFamily="18" charset="0"/>
              </a:rPr>
              <a:t>.</a:t>
            </a:r>
          </a:p>
          <a:p>
            <a:pPr algn="just"/>
            <a:r>
              <a:rPr lang="en-US" sz="1100" dirty="0" err="1">
                <a:solidFill>
                  <a:srgbClr val="000000"/>
                </a:solidFill>
                <a:latin typeface="Calibri" panose="020F0502020204030204" pitchFamily="34" charset="0"/>
                <a:ea typeface="Times New Roman" panose="02020603050405020304" pitchFamily="18" charset="0"/>
              </a:rPr>
              <a:t>Hoje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já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diretrizes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globais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manuseio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criptoativos</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contexto</a:t>
            </a:r>
            <a:r>
              <a:rPr lang="en-US" sz="1100" dirty="0">
                <a:solidFill>
                  <a:srgbClr val="000000"/>
                </a:solidFill>
                <a:latin typeface="Calibri" panose="020F0502020204030204" pitchFamily="34" charset="0"/>
                <a:ea typeface="Times New Roman" panose="02020603050405020304" pitchFamily="18" charset="0"/>
              </a:rPr>
              <a:t> de AML e CTF. Estes são </a:t>
            </a:r>
            <a:r>
              <a:rPr lang="en-US" sz="1100" dirty="0" err="1">
                <a:solidFill>
                  <a:srgbClr val="000000"/>
                </a:solidFill>
                <a:latin typeface="Calibri" panose="020F0502020204030204" pitchFamily="34" charset="0"/>
                <a:ea typeface="Times New Roman" panose="02020603050405020304" pitchFamily="18" charset="0"/>
              </a:rPr>
              <a:t>impulsionados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particular </a:t>
            </a:r>
            <a:r>
              <a:rPr lang="en-US" sz="1100" dirty="0" err="1">
                <a:solidFill>
                  <a:srgbClr val="000000"/>
                </a:solidFill>
                <a:latin typeface="Calibri" panose="020F0502020204030204" pitchFamily="34" charset="0"/>
                <a:ea typeface="Times New Roman" panose="02020603050405020304" pitchFamily="18" charset="0"/>
              </a:rPr>
              <a:t>pelas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recomendações</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Grupo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Financeira</a:t>
            </a:r>
            <a:r>
              <a:rPr lang="en-US" sz="1100" dirty="0">
                <a:solidFill>
                  <a:srgbClr val="000000"/>
                </a:solidFill>
                <a:latin typeface="Calibri" panose="020F0502020204030204" pitchFamily="34" charset="0"/>
                <a:ea typeface="Times New Roman" panose="02020603050405020304" pitchFamily="18" charset="0"/>
              </a:rPr>
              <a:t> (GAFI),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órgão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independente</a:t>
            </a:r>
            <a:r>
              <a:rPr lang="en-US" sz="1100" dirty="0">
                <a:solidFill>
                  <a:srgbClr val="000000"/>
                </a:solidFill>
                <a:latin typeface="Calibri" panose="020F0502020204030204" pitchFamily="34" charset="0"/>
                <a:ea typeface="Times New Roman" panose="02020603050405020304" pitchFamily="18" charset="0"/>
              </a:rPr>
              <a:t> do Estado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estabelece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padrões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internacionais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prevenir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atividades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potencialmente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ilícitas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Desde</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extensão</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padrões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globais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combate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à</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lavagem</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dinheiro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financiamento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antiterrorista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provedores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serviços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criptográficos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2019, o GAFI </a:t>
            </a:r>
            <a:r>
              <a:rPr lang="en-US" sz="1100" dirty="0" err="1">
                <a:solidFill>
                  <a:srgbClr val="000000"/>
                </a:solidFill>
                <a:latin typeface="Calibri" panose="020F0502020204030204" pitchFamily="34" charset="0"/>
                <a:ea typeface="Times New Roman" panose="02020603050405020304" pitchFamily="18" charset="0"/>
              </a:rPr>
              <a:t>produz</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relatório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anual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acompanha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progresso</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países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participantes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rastreados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implementação</a:t>
            </a:r>
            <a:r>
              <a:rPr lang="en-US" sz="1100" dirty="0">
                <a:solidFill>
                  <a:srgbClr val="000000"/>
                </a:solidFill>
                <a:latin typeface="Calibri" panose="020F0502020204030204" pitchFamily="34" charset="0"/>
                <a:ea typeface="Times New Roman" panose="02020603050405020304" pitchFamily="18" charset="0"/>
              </a:rPr>
              <a:t> das </a:t>
            </a:r>
            <a:r>
              <a:rPr lang="en-US" sz="1100" dirty="0" err="1">
                <a:solidFill>
                  <a:srgbClr val="000000"/>
                </a:solidFill>
                <a:latin typeface="Calibri" panose="020F0502020204030204" pitchFamily="34" charset="0"/>
                <a:ea typeface="Times New Roman" panose="02020603050405020304" pitchFamily="18" charset="0"/>
              </a:rPr>
              <a:t>recomendações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2021, 27 dos 38 </a:t>
            </a:r>
            <a:r>
              <a:rPr lang="en-US" sz="1100" dirty="0" err="1">
                <a:solidFill>
                  <a:srgbClr val="000000"/>
                </a:solidFill>
                <a:latin typeface="Calibri" panose="020F0502020204030204" pitchFamily="34" charset="0"/>
                <a:ea typeface="Times New Roman" panose="02020603050405020304" pitchFamily="18" charset="0"/>
              </a:rPr>
              <a:t>membros</a:t>
            </a:r>
            <a:r>
              <a:rPr lang="en-US" sz="1100" dirty="0">
                <a:solidFill>
                  <a:srgbClr val="000000"/>
                </a:solidFill>
                <a:latin typeface="Calibri" panose="020F0502020204030204" pitchFamily="34" charset="0"/>
                <a:ea typeface="Times New Roman" panose="02020603050405020304" pitchFamily="18" charset="0"/>
              </a:rPr>
              <a:t> do GAFI </a:t>
            </a:r>
            <a:r>
              <a:rPr lang="en-US" sz="1100" dirty="0" err="1">
                <a:solidFill>
                  <a:srgbClr val="000000"/>
                </a:solidFill>
                <a:latin typeface="Calibri" panose="020F0502020204030204" pitchFamily="34" charset="0"/>
                <a:ea typeface="Times New Roman" panose="02020603050405020304" pitchFamily="18" charset="0"/>
              </a:rPr>
              <a:t>já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implementaram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trabalhar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implementar</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legislação</a:t>
            </a:r>
            <a:r>
              <a:rPr lang="en-US" sz="1100" dirty="0">
                <a:solidFill>
                  <a:srgbClr val="000000"/>
                </a:solidFill>
                <a:latin typeface="Calibri" panose="020F0502020204030204" pitchFamily="34" charset="0"/>
                <a:ea typeface="Times New Roman" panose="02020603050405020304" pitchFamily="18" charset="0"/>
              </a:rPr>
              <a:t> AML/CFT </a:t>
            </a:r>
            <a:r>
              <a:rPr lang="en-US" sz="1100" dirty="0" err="1">
                <a:solidFill>
                  <a:srgbClr val="000000"/>
                </a:solidFill>
                <a:latin typeface="Calibri" panose="020F0502020204030204" pitchFamily="34" charset="0"/>
                <a:ea typeface="Times New Roman" panose="02020603050405020304" pitchFamily="18" charset="0"/>
              </a:rPr>
              <a:t>exigida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provedores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serviços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criptográficos</a:t>
            </a:r>
            <a:r>
              <a:rPr lang="en-US" sz="1100" dirty="0">
                <a:solidFill>
                  <a:srgbClr val="000000"/>
                </a:solidFill>
                <a:latin typeface="Calibri" panose="020F0502020204030204" pitchFamily="34" charset="0"/>
                <a:ea typeface="Times New Roman" panose="02020603050405020304" pitchFamily="18" charset="0"/>
              </a:rPr>
              <a:t>. Mas </a:t>
            </a:r>
            <a:r>
              <a:rPr lang="en-US" sz="1100" dirty="0" err="1">
                <a:solidFill>
                  <a:srgbClr val="000000"/>
                </a:solidFill>
                <a:latin typeface="Calibri" panose="020F0502020204030204" pitchFamily="34" charset="0"/>
                <a:ea typeface="Times New Roman" panose="02020603050405020304" pitchFamily="18" charset="0"/>
              </a:rPr>
              <a:t>esse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aumento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inicialmente</a:t>
            </a:r>
            <a:r>
              <a:rPr lang="en-US" sz="1100" dirty="0">
                <a:solidFill>
                  <a:srgbClr val="000000"/>
                </a:solidFill>
                <a:latin typeface="Calibri" panose="020F0502020204030204" pitchFamily="34" charset="0"/>
                <a:ea typeface="Times New Roman" panose="02020603050405020304" pitchFamily="18" charset="0"/>
              </a:rPr>
              <a:t> alto </a:t>
            </a:r>
            <a:r>
              <a:rPr lang="en-US" sz="1100" dirty="0" err="1">
                <a:solidFill>
                  <a:srgbClr val="000000"/>
                </a:solidFill>
                <a:latin typeface="Calibri" panose="020F0502020204030204" pitchFamily="34" charset="0"/>
                <a:ea typeface="Times New Roman" panose="02020603050405020304" pitchFamily="18" charset="0"/>
              </a:rPr>
              <a:t>deve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visto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relação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ao</a:t>
            </a:r>
            <a:r>
              <a:rPr lang="en-US" sz="1100" dirty="0">
                <a:solidFill>
                  <a:srgbClr val="000000"/>
                </a:solidFill>
                <a:latin typeface="Calibri" panose="020F0502020204030204" pitchFamily="34" charset="0"/>
                <a:ea typeface="Times New Roman" panose="02020603050405020304" pitchFamily="18" charset="0"/>
              </a:rPr>
              <a:t> volume total de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criptomoeda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cresceu</a:t>
            </a:r>
            <a:r>
              <a:rPr lang="en-US" sz="1100" dirty="0">
                <a:solidFill>
                  <a:srgbClr val="000000"/>
                </a:solidFill>
                <a:latin typeface="Calibri" panose="020F0502020204030204" pitchFamily="34" charset="0"/>
                <a:ea typeface="Times New Roman" panose="02020603050405020304" pitchFamily="18" charset="0"/>
              </a:rPr>
              <a:t> 567%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relação</a:t>
            </a:r>
            <a:r>
              <a:rPr lang="en-US" sz="1100" dirty="0">
                <a:solidFill>
                  <a:srgbClr val="000000"/>
                </a:solidFill>
                <a:latin typeface="Calibri" panose="020F0502020204030204" pitchFamily="34" charset="0"/>
                <a:ea typeface="Times New Roman" panose="02020603050405020304" pitchFamily="18" charset="0"/>
              </a:rPr>
              <a:t> a 2020. No </a:t>
            </a:r>
            <a:r>
              <a:rPr lang="en-US" sz="1100" dirty="0" err="1">
                <a:solidFill>
                  <a:srgbClr val="000000"/>
                </a:solidFill>
                <a:latin typeface="Calibri" panose="020F0502020204030204" pitchFamily="34" charset="0"/>
                <a:ea typeface="Times New Roman" panose="02020603050405020304" pitchFamily="18" charset="0"/>
              </a:rPr>
              <a:t>geral</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lavagem</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dinheiro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2021 </a:t>
            </a:r>
            <a:r>
              <a:rPr lang="en-US" sz="1100" dirty="0" err="1">
                <a:solidFill>
                  <a:srgbClr val="000000"/>
                </a:solidFill>
                <a:latin typeface="Calibri" panose="020F0502020204030204" pitchFamily="34" charset="0"/>
                <a:ea typeface="Times New Roman" panose="02020603050405020304" pitchFamily="18" charset="0"/>
              </a:rPr>
              <a:t>representou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apenas</a:t>
            </a:r>
            <a:r>
              <a:rPr lang="en-US" sz="1100" dirty="0">
                <a:solidFill>
                  <a:srgbClr val="000000"/>
                </a:solidFill>
                <a:latin typeface="Calibri" panose="020F0502020204030204" pitchFamily="34" charset="0"/>
                <a:ea typeface="Times New Roman" panose="02020603050405020304" pitchFamily="18" charset="0"/>
              </a:rPr>
              <a:t> 0,05% do volume total de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criptomoeda</a:t>
            </a:r>
            <a:r>
              <a:rPr lang="en-US" sz="1100" dirty="0">
                <a:solidFill>
                  <a:srgbClr val="000000"/>
                </a:solidFill>
                <a:latin typeface="Calibri" panose="020F0502020204030204" pitchFamily="34" charset="0"/>
                <a:ea typeface="Times New Roman" panose="02020603050405020304" pitchFamily="18" charset="0"/>
              </a:rPr>
              <a:t> - o </a:t>
            </a:r>
            <a:r>
              <a:rPr lang="en-US" sz="1100" dirty="0" err="1">
                <a:solidFill>
                  <a:srgbClr val="000000"/>
                </a:solidFill>
                <a:latin typeface="Calibri" panose="020F0502020204030204" pitchFamily="34" charset="0"/>
                <a:ea typeface="Times New Roman" panose="02020603050405020304" pitchFamily="18" charset="0"/>
              </a:rPr>
              <a:t>nível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baixo</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últimos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cinco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anos</a:t>
            </a:r>
            <a:r>
              <a:rPr lang="en-US" sz="1100" dirty="0">
                <a:solidFill>
                  <a:srgbClr val="000000"/>
                </a:solidFill>
                <a:latin typeface="Calibri" panose="020F0502020204030204" pitchFamily="34" charset="0"/>
                <a:ea typeface="Times New Roman" panose="02020603050405020304" pitchFamily="18" charset="0"/>
              </a:rPr>
              <a:t>.</a:t>
            </a:r>
          </a:p>
          <a:p>
            <a:pPr algn="just"/>
            <a:endParaRPr lang="en-US" sz="1100" dirty="0">
              <a:solidFill>
                <a:srgbClr val="000000"/>
              </a:solidFill>
              <a:latin typeface="Calibri" panose="020F0502020204030204" pitchFamily="34" charset="0"/>
              <a:ea typeface="Times New Roman" panose="02020603050405020304" pitchFamily="18" charset="0"/>
            </a:endParaRPr>
          </a:p>
          <a:p>
            <a:pPr algn="just"/>
            <a:r>
              <a:rPr lang="en-US" sz="1100" dirty="0">
                <a:solidFill>
                  <a:srgbClr val="000000"/>
                </a:solidFill>
                <a:latin typeface="Calibri" panose="020F0502020204030204" pitchFamily="34" charset="0"/>
                <a:ea typeface="Times New Roman" panose="02020603050405020304" pitchFamily="18" charset="0"/>
              </a:rPr>
              <a:t>O </a:t>
            </a:r>
            <a:r>
              <a:rPr lang="en-US" sz="1100" dirty="0" err="1">
                <a:solidFill>
                  <a:srgbClr val="000000"/>
                </a:solidFill>
                <a:latin typeface="Calibri" panose="020F0502020204030204" pitchFamily="34" charset="0"/>
                <a:ea typeface="Times New Roman" panose="02020603050405020304" pitchFamily="18" charset="0"/>
              </a:rPr>
              <a:t>fato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estatísticas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existirem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mostra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lado</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realmente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rastreadas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devido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à</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sua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transparência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empresas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Chainalysis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outro </a:t>
            </a:r>
            <a:r>
              <a:rPr lang="en-US" sz="1100" dirty="0" err="1">
                <a:solidFill>
                  <a:srgbClr val="000000"/>
                </a:solidFill>
                <a:latin typeface="Calibri" panose="020F0502020204030204" pitchFamily="34" charset="0"/>
                <a:ea typeface="Times New Roman" panose="02020603050405020304" pitchFamily="18" charset="0"/>
              </a:rPr>
              <a:t>lado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significa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seja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fácil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identificar</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partes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envolvidas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ocorre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porque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pseudónimo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significa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fluxos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dinheiro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sempre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atribuídos</a:t>
            </a:r>
            <a:r>
              <a:rPr lang="en-US" sz="1100" dirty="0">
                <a:solidFill>
                  <a:srgbClr val="000000"/>
                </a:solidFill>
                <a:latin typeface="Calibri" panose="020F0502020204030204" pitchFamily="34" charset="0"/>
                <a:ea typeface="Times New Roman" panose="02020603050405020304" pitchFamily="18" charset="0"/>
              </a:rPr>
              <a:t> de forma </a:t>
            </a:r>
            <a:r>
              <a:rPr lang="en-US" sz="1100" dirty="0" err="1">
                <a:solidFill>
                  <a:srgbClr val="000000"/>
                </a:solidFill>
                <a:latin typeface="Calibri" panose="020F0502020204030204" pitchFamily="34" charset="0"/>
                <a:ea typeface="Times New Roman" panose="02020603050405020304" pitchFamily="18" charset="0"/>
              </a:rPr>
              <a:t>inequívoca</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caso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atividades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ilegais</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pessoas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organizações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responsáveis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responsabilizadas</a:t>
            </a:r>
            <a:r>
              <a:rPr lang="en-US" sz="1100" dirty="0">
                <a:solidFill>
                  <a:srgbClr val="000000"/>
                </a:solidFill>
                <a:latin typeface="Calibri" panose="020F0502020204030204" pitchFamily="34" charset="0"/>
                <a:ea typeface="Times New Roman" panose="02020603050405020304" pitchFamily="18" charset="0"/>
              </a:rPr>
              <a:t>. Mas </a:t>
            </a:r>
            <a:r>
              <a:rPr lang="en-US" sz="1100" dirty="0" err="1">
                <a:solidFill>
                  <a:srgbClr val="000000"/>
                </a:solidFill>
                <a:latin typeface="Calibri" panose="020F0502020204030204" pitchFamily="34" charset="0"/>
                <a:ea typeface="Times New Roman" panose="02020603050405020304" pitchFamily="18" charset="0"/>
              </a:rPr>
              <a:t>aqui</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há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progresso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empresas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 Chainalysis19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especializar</a:t>
            </a:r>
            <a:r>
              <a:rPr lang="en-US" sz="1100" dirty="0">
                <a:solidFill>
                  <a:srgbClr val="000000"/>
                </a:solidFill>
                <a:latin typeface="Calibri" panose="020F0502020204030204" pitchFamily="34" charset="0"/>
                <a:ea typeface="Times New Roman" panose="02020603050405020304" pitchFamily="18" charset="0"/>
              </a:rPr>
              <a:t>-se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monitoramento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detectar</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prevenir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atividades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ilegais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Aqui</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fala</a:t>
            </a:r>
            <a:r>
              <a:rPr lang="en-US" sz="1100" dirty="0">
                <a:solidFill>
                  <a:srgbClr val="000000"/>
                </a:solidFill>
                <a:latin typeface="Calibri" panose="020F0502020204030204" pitchFamily="34" charset="0"/>
                <a:ea typeface="Times New Roman" panose="02020603050405020304" pitchFamily="18" charset="0"/>
              </a:rPr>
              <a:t>-se </a:t>
            </a:r>
            <a:r>
              <a:rPr lang="en-US" sz="1100" dirty="0" err="1">
                <a:solidFill>
                  <a:srgbClr val="000000"/>
                </a:solidFill>
                <a:latin typeface="Calibri" panose="020F0502020204030204" pitchFamily="34" charset="0"/>
                <a:ea typeface="Times New Roman" panose="02020603050405020304" pitchFamily="18" charset="0"/>
              </a:rPr>
              <a:t>mais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sobre</a:t>
            </a:r>
            <a:r>
              <a:rPr lang="en-US" sz="1100" dirty="0">
                <a:solidFill>
                  <a:srgbClr val="000000"/>
                </a:solidFill>
                <a:latin typeface="Calibri" panose="020F0502020204030204" pitchFamily="34" charset="0"/>
                <a:ea typeface="Times New Roman" panose="02020603050405020304" pitchFamily="18" charset="0"/>
              </a:rPr>
              <a:t> Know Your Transaction (KYT) e </a:t>
            </a:r>
            <a:r>
              <a:rPr lang="en-US" sz="1100" dirty="0" err="1">
                <a:solidFill>
                  <a:srgbClr val="000000"/>
                </a:solidFill>
                <a:latin typeface="Calibri" panose="020F0502020204030204" pitchFamily="34" charset="0"/>
                <a:ea typeface="Times New Roman" panose="02020603050405020304" pitchFamily="18" charset="0"/>
              </a:rPr>
              <a:t>menos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sobre</a:t>
            </a:r>
            <a:r>
              <a:rPr lang="en-US" sz="1100" dirty="0">
                <a:solidFill>
                  <a:srgbClr val="000000"/>
                </a:solidFill>
                <a:latin typeface="Calibri" panose="020F0502020204030204" pitchFamily="34" charset="0"/>
                <a:ea typeface="Times New Roman" panose="02020603050405020304" pitchFamily="18" charset="0"/>
              </a:rPr>
              <a:t> KYC, </a:t>
            </a:r>
            <a:r>
              <a:rPr lang="en-US" sz="1100" dirty="0" err="1">
                <a:solidFill>
                  <a:srgbClr val="000000"/>
                </a:solidFill>
                <a:latin typeface="Calibri" panose="020F0502020204030204" pitchFamily="34" charset="0"/>
                <a:ea typeface="Times New Roman" panose="02020603050405020304" pitchFamily="18" charset="0"/>
              </a:rPr>
              <a:t>pois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históricos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continuamente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monitorados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tempo real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identificar</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detectar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padrões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intenção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ilícita</a:t>
            </a:r>
            <a:r>
              <a:rPr lang="en-US" sz="1100" dirty="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65736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201522-6942-565E-AD0D-20DBBF24510F}"/>
              </a:ext>
            </a:extLst>
          </p:cNvPr>
          <p:cNvSpPr/>
          <p:nvPr/>
        </p:nvSpPr>
        <p:spPr>
          <a:xfrm>
            <a:off x="6032090" y="206478"/>
            <a:ext cx="1527585" cy="2551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360639" y="668129"/>
            <a:ext cx="6768682" cy="95393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Riscos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operacionais</a:t>
            </a:r>
            <a:endParaRPr lang="en-US" sz="1100" b="1" dirty="0">
              <a:solidFill>
                <a:srgbClr val="F79037"/>
              </a:solidFill>
              <a:latin typeface="Calibri" panose="020F0502020204030204" pitchFamily="34" charset="0"/>
            </a:endParaRPr>
          </a:p>
          <a:p>
            <a:pPr algn="just" defTabSz="312738"/>
            <a:r>
              <a:rPr lang="en-US" sz="1100" dirty="0">
                <a:latin typeface="Calibri" panose="020F0502020204030204" pitchFamily="34" charset="0"/>
              </a:rPr>
              <a:t>Outro </a:t>
            </a:r>
            <a:r>
              <a:rPr lang="en-US" sz="1100" dirty="0" err="1">
                <a:latin typeface="Calibri" panose="020F0502020204030204" pitchFamily="34" charset="0"/>
              </a:rPr>
              <a:t>aspecto</a:t>
            </a:r>
            <a:r>
              <a:rPr lang="en-US" sz="1100" dirty="0">
                <a:latin typeface="Calibri" panose="020F0502020204030204" pitchFamily="34" charset="0"/>
              </a:rPr>
              <a:t> </a:t>
            </a:r>
            <a:r>
              <a:rPr lang="en-US" sz="1100" dirty="0" err="1">
                <a:latin typeface="Calibri" panose="020F0502020204030204" pitchFamily="34" charset="0"/>
              </a:rPr>
              <a:t>relevante</a:t>
            </a:r>
            <a:r>
              <a:rPr lang="en-US" sz="1100" dirty="0">
                <a:latin typeface="Calibri" panose="020F0502020204030204" pitchFamily="34" charset="0"/>
              </a:rPr>
              <a:t> do </a:t>
            </a:r>
            <a:r>
              <a:rPr lang="en-US" sz="1100" dirty="0" err="1">
                <a:latin typeface="Calibri" panose="020F0502020204030204" pitchFamily="34" charset="0"/>
              </a:rPr>
              <a:t>ponto</a:t>
            </a:r>
            <a:r>
              <a:rPr lang="en-US" sz="1100" dirty="0">
                <a:latin typeface="Calibri" panose="020F0502020204030204" pitchFamily="34" charset="0"/>
              </a:rPr>
              <a:t> de vista do </a:t>
            </a:r>
            <a:r>
              <a:rPr lang="en-US" sz="1100" dirty="0" err="1">
                <a:latin typeface="Calibri" panose="020F0502020204030204" pitchFamily="34" charset="0"/>
              </a:rPr>
              <a:t>risco</a:t>
            </a:r>
            <a:r>
              <a:rPr lang="en-US" sz="1100" dirty="0">
                <a:latin typeface="Calibri" panose="020F0502020204030204" pitchFamily="34" charset="0"/>
              </a:rPr>
              <a:t> </a:t>
            </a:r>
            <a:r>
              <a:rPr lang="en-US" sz="1100" dirty="0" err="1">
                <a:latin typeface="Calibri" panose="020F0502020204030204" pitchFamily="34" charset="0"/>
              </a:rPr>
              <a:t>é</a:t>
            </a:r>
            <a:r>
              <a:rPr lang="en-US" sz="1100" dirty="0">
                <a:latin typeface="Calibri" panose="020F0502020204030204" pitchFamily="34" charset="0"/>
              </a:rPr>
              <a:t> o </a:t>
            </a:r>
            <a:r>
              <a:rPr lang="en-US" sz="1100" dirty="0" err="1">
                <a:latin typeface="Calibri" panose="020F0502020204030204" pitchFamily="34" charset="0"/>
              </a:rPr>
              <a:t>risco</a:t>
            </a:r>
            <a:r>
              <a:rPr lang="en-US" sz="1100" dirty="0">
                <a:latin typeface="Calibri" panose="020F0502020204030204" pitchFamily="34" charset="0"/>
              </a:rPr>
              <a:t> </a:t>
            </a:r>
            <a:r>
              <a:rPr lang="en-US" sz="1100" dirty="0" err="1">
                <a:latin typeface="Calibri" panose="020F0502020204030204" pitchFamily="34" charset="0"/>
              </a:rPr>
              <a:t>operacional</a:t>
            </a:r>
            <a:r>
              <a:rPr lang="en-US" sz="1100" dirty="0">
                <a:latin typeface="Calibri" panose="020F0502020204030204" pitchFamily="34" charset="0"/>
              </a:rPr>
              <a:t> </a:t>
            </a:r>
            <a:r>
              <a:rPr lang="en-US" sz="1100" dirty="0" err="1">
                <a:latin typeface="Calibri" panose="020F0502020204030204" pitchFamily="34" charset="0"/>
              </a:rPr>
              <a:t>ao</a:t>
            </a:r>
            <a:r>
              <a:rPr lang="en-US" sz="1100" dirty="0">
                <a:latin typeface="Calibri" panose="020F0502020204030204" pitchFamily="34" charset="0"/>
              </a:rPr>
              <a:t> </a:t>
            </a:r>
            <a:r>
              <a:rPr lang="en-US" sz="1100" dirty="0" err="1">
                <a:latin typeface="Calibri" panose="020F0502020204030204" pitchFamily="34" charset="0"/>
              </a:rPr>
              <a:t>lidar</a:t>
            </a:r>
            <a:r>
              <a:rPr lang="en-US" sz="1100" dirty="0">
                <a:latin typeface="Calibri" panose="020F0502020204030204" pitchFamily="34" charset="0"/>
              </a:rPr>
              <a:t> com </a:t>
            </a:r>
            <a:r>
              <a:rPr lang="en-US" sz="1100" dirty="0" err="1">
                <a:latin typeface="Calibri" panose="020F0502020204030204" pitchFamily="34" charset="0"/>
              </a:rPr>
              <a:t>criptoativos</a:t>
            </a:r>
            <a:r>
              <a:rPr lang="en-US" sz="1100" dirty="0">
                <a:latin typeface="Calibri" panose="020F0502020204030204" pitchFamily="34" charset="0"/>
              </a:rPr>
              <a:t> e o </a:t>
            </a:r>
            <a:r>
              <a:rPr lang="en-US" sz="1100" dirty="0" err="1">
                <a:latin typeface="Calibri" panose="020F0502020204030204" pitchFamily="34" charset="0"/>
              </a:rPr>
              <a:t>uso</a:t>
            </a:r>
            <a:r>
              <a:rPr lang="en-US" sz="1100" dirty="0">
                <a:latin typeface="Calibri" panose="020F0502020204030204" pitchFamily="34" charset="0"/>
              </a:rPr>
              <a:t> </a:t>
            </a:r>
            <a:r>
              <a:rPr lang="en-US" sz="1100" dirty="0" err="1">
                <a:latin typeface="Calibri" panose="020F0502020204030204" pitchFamily="34" charset="0"/>
              </a:rPr>
              <a:t>associado</a:t>
            </a:r>
            <a:r>
              <a:rPr lang="en-US" sz="1100" dirty="0">
                <a:latin typeface="Calibri" panose="020F0502020204030204" pitchFamily="34" charset="0"/>
              </a:rPr>
              <a:t> de </a:t>
            </a:r>
            <a:r>
              <a:rPr lang="en-US" sz="1100" dirty="0" err="1">
                <a:latin typeface="Calibri" panose="020F0502020204030204" pitchFamily="34" charset="0"/>
              </a:rPr>
              <a:t>infraestruturas</a:t>
            </a:r>
            <a:r>
              <a:rPr lang="en-US" sz="1100" dirty="0">
                <a:latin typeface="Calibri" panose="020F0502020204030204" pitchFamily="34" charset="0"/>
              </a:rPr>
              <a:t> de </a:t>
            </a:r>
            <a:r>
              <a:rPr lang="en-US" sz="1100" dirty="0" err="1">
                <a:latin typeface="Calibri" panose="020F0502020204030204" pitchFamily="34" charset="0"/>
              </a:rPr>
              <a:t>blockchain</a:t>
            </a:r>
            <a:r>
              <a:rPr lang="en-US" sz="1100" dirty="0">
                <a:latin typeface="Calibri" panose="020F0502020204030204" pitchFamily="34" charset="0"/>
              </a:rPr>
              <a:t>. </a:t>
            </a:r>
            <a:r>
              <a:rPr lang="en-US" sz="1100" dirty="0" err="1">
                <a:latin typeface="Calibri" panose="020F0502020204030204" pitchFamily="34" charset="0"/>
              </a:rPr>
              <a:t>Nas</a:t>
            </a:r>
            <a:r>
              <a:rPr lang="en-US" sz="1100" dirty="0">
                <a:latin typeface="Calibri" panose="020F0502020204030204" pitchFamily="34" charset="0"/>
              </a:rPr>
              <a:t> </a:t>
            </a:r>
            <a:r>
              <a:rPr lang="en-US" sz="1100" dirty="0" err="1">
                <a:latin typeface="Calibri" panose="020F0502020204030204" pitchFamily="34" charset="0"/>
              </a:rPr>
              <a:t>operações</a:t>
            </a:r>
            <a:r>
              <a:rPr lang="en-US" sz="1100" dirty="0">
                <a:latin typeface="Calibri" panose="020F0502020204030204" pitchFamily="34" charset="0"/>
              </a:rPr>
              <a:t> de </a:t>
            </a:r>
            <a:r>
              <a:rPr lang="en-US" sz="1100" dirty="0" err="1">
                <a:latin typeface="Calibri" panose="020F0502020204030204" pitchFamily="34" charset="0"/>
              </a:rPr>
              <a:t>pagamento</a:t>
            </a:r>
            <a:r>
              <a:rPr lang="en-US" sz="1100" dirty="0">
                <a:latin typeface="Calibri" panose="020F0502020204030204" pitchFamily="34" charset="0"/>
              </a:rPr>
              <a:t> </a:t>
            </a:r>
            <a:r>
              <a:rPr lang="en-US" sz="1100" dirty="0" err="1">
                <a:latin typeface="Calibri" panose="020F0502020204030204" pitchFamily="34" charset="0"/>
              </a:rPr>
              <a:t>tradicionais</a:t>
            </a:r>
            <a:r>
              <a:rPr lang="en-US" sz="1100" dirty="0">
                <a:latin typeface="Calibri" panose="020F0502020204030204" pitchFamily="34" charset="0"/>
              </a:rPr>
              <a:t>, </a:t>
            </a:r>
            <a:r>
              <a:rPr lang="en-US" sz="1100" dirty="0" err="1">
                <a:latin typeface="Calibri" panose="020F0502020204030204" pitchFamily="34" charset="0"/>
              </a:rPr>
              <a:t>em</a:t>
            </a:r>
            <a:r>
              <a:rPr lang="en-US" sz="1100" dirty="0">
                <a:latin typeface="Calibri" panose="020F0502020204030204" pitchFamily="34" charset="0"/>
              </a:rPr>
              <a:t> </a:t>
            </a:r>
            <a:r>
              <a:rPr lang="en-US" sz="1100" dirty="0" err="1">
                <a:latin typeface="Calibri" panose="020F0502020204030204" pitchFamily="34" charset="0"/>
              </a:rPr>
              <a:t>caso</a:t>
            </a:r>
            <a:r>
              <a:rPr lang="en-US" sz="1100" dirty="0">
                <a:latin typeface="Calibri" panose="020F0502020204030204" pitchFamily="34" charset="0"/>
              </a:rPr>
              <a:t> de </a:t>
            </a:r>
            <a:r>
              <a:rPr lang="en-US" sz="1100" dirty="0" err="1">
                <a:latin typeface="Calibri" panose="020F0502020204030204" pitchFamily="34" charset="0"/>
              </a:rPr>
              <a:t>erro</a:t>
            </a:r>
            <a:r>
              <a:rPr lang="en-US" sz="1100" dirty="0">
                <a:latin typeface="Calibri" panose="020F0502020204030204" pitchFamily="34" charset="0"/>
              </a:rPr>
              <a:t>, </a:t>
            </a:r>
            <a:r>
              <a:rPr lang="en-US" sz="1100" dirty="0" err="1">
                <a:latin typeface="Calibri" panose="020F0502020204030204" pitchFamily="34" charset="0"/>
              </a:rPr>
              <a:t>este</a:t>
            </a:r>
            <a:r>
              <a:rPr lang="en-US" sz="1100" dirty="0">
                <a:latin typeface="Calibri" panose="020F0502020204030204" pitchFamily="34" charset="0"/>
              </a:rPr>
              <a:t> </a:t>
            </a:r>
            <a:r>
              <a:rPr lang="en-US" sz="1100" dirty="0" err="1">
                <a:latin typeface="Calibri" panose="020F0502020204030204" pitchFamily="34" charset="0"/>
              </a:rPr>
              <a:t>pode</a:t>
            </a:r>
            <a:r>
              <a:rPr lang="en-US" sz="1100" dirty="0">
                <a:latin typeface="Calibri" panose="020F0502020204030204" pitchFamily="34" charset="0"/>
              </a:rPr>
              <a:t> </a:t>
            </a:r>
            <a:r>
              <a:rPr lang="en-US" sz="1100" dirty="0" err="1">
                <a:latin typeface="Calibri" panose="020F0502020204030204" pitchFamily="34" charset="0"/>
              </a:rPr>
              <a:t>ser</a:t>
            </a:r>
            <a:r>
              <a:rPr lang="en-US" sz="1100" dirty="0">
                <a:latin typeface="Calibri" panose="020F0502020204030204" pitchFamily="34" charset="0"/>
              </a:rPr>
              <a:t> </a:t>
            </a:r>
            <a:r>
              <a:rPr lang="en-US" sz="1100" dirty="0" err="1">
                <a:latin typeface="Calibri" panose="020F0502020204030204" pitchFamily="34" charset="0"/>
              </a:rPr>
              <a:t>comunicado</a:t>
            </a:r>
            <a:r>
              <a:rPr lang="en-US" sz="1100" dirty="0">
                <a:latin typeface="Calibri" panose="020F0502020204030204" pitchFamily="34" charset="0"/>
              </a:rPr>
              <a:t> </a:t>
            </a:r>
            <a:r>
              <a:rPr lang="en-US" sz="1100" dirty="0" err="1">
                <a:latin typeface="Calibri" panose="020F0502020204030204" pitchFamily="34" charset="0"/>
              </a:rPr>
              <a:t>à</a:t>
            </a:r>
            <a:r>
              <a:rPr lang="en-US" sz="1100" dirty="0">
                <a:latin typeface="Calibri" panose="020F0502020204030204" pitchFamily="34" charset="0"/>
              </a:rPr>
              <a:t> </a:t>
            </a:r>
            <a:r>
              <a:rPr lang="en-US" sz="1100" dirty="0" err="1">
                <a:latin typeface="Calibri" panose="020F0502020204030204" pitchFamily="34" charset="0"/>
              </a:rPr>
              <a:t>entidade</a:t>
            </a:r>
            <a:r>
              <a:rPr lang="en-US" sz="1100" dirty="0">
                <a:latin typeface="Calibri" panose="020F0502020204030204" pitchFamily="34" charset="0"/>
              </a:rPr>
              <a:t> </a:t>
            </a:r>
            <a:r>
              <a:rPr lang="en-US" sz="1100" dirty="0" err="1">
                <a:latin typeface="Calibri" panose="020F0502020204030204" pitchFamily="34" charset="0"/>
              </a:rPr>
              <a:t>administrativa</a:t>
            </a:r>
            <a:r>
              <a:rPr lang="en-US" sz="1100" dirty="0">
                <a:latin typeface="Calibri" panose="020F0502020204030204" pitchFamily="34" charset="0"/>
              </a:rPr>
              <a:t> central (</a:t>
            </a:r>
            <a:r>
              <a:rPr lang="en-US" sz="1100" dirty="0" err="1">
                <a:latin typeface="Calibri" panose="020F0502020204030204" pitchFamily="34" charset="0"/>
              </a:rPr>
              <a:t>por</a:t>
            </a:r>
            <a:r>
              <a:rPr lang="en-US" sz="1100" dirty="0">
                <a:latin typeface="Calibri" panose="020F0502020204030204" pitchFamily="34" charset="0"/>
              </a:rPr>
              <a:t> </a:t>
            </a:r>
            <a:r>
              <a:rPr lang="en-US" sz="1100" dirty="0" err="1">
                <a:latin typeface="Calibri" panose="020F0502020204030204" pitchFamily="34" charset="0"/>
              </a:rPr>
              <a:t>exemplo</a:t>
            </a:r>
            <a:r>
              <a:rPr lang="en-US" sz="1100" dirty="0">
                <a:latin typeface="Calibri" panose="020F0502020204030204" pitchFamily="34" charset="0"/>
              </a:rPr>
              <a:t>, no </a:t>
            </a:r>
            <a:r>
              <a:rPr lang="en-US" sz="1100" dirty="0" err="1">
                <a:latin typeface="Calibri" panose="020F0502020204030204" pitchFamily="34" charset="0"/>
              </a:rPr>
              <a:t>caso</a:t>
            </a:r>
            <a:r>
              <a:rPr lang="en-US" sz="1100" dirty="0">
                <a:latin typeface="Calibri" panose="020F0502020204030204" pitchFamily="34" charset="0"/>
              </a:rPr>
              <a:t> de </a:t>
            </a:r>
            <a:r>
              <a:rPr lang="en-US" sz="1100" dirty="0" err="1">
                <a:latin typeface="Calibri" panose="020F0502020204030204" pitchFamily="34" charset="0"/>
              </a:rPr>
              <a:t>transferência</a:t>
            </a:r>
            <a:r>
              <a:rPr lang="en-US" sz="1100" dirty="0">
                <a:latin typeface="Calibri" panose="020F0502020204030204" pitchFamily="34" charset="0"/>
              </a:rPr>
              <a:t> de IBAN, </a:t>
            </a:r>
            <a:r>
              <a:rPr lang="en-US" sz="1100" dirty="0" err="1">
                <a:latin typeface="Calibri" panose="020F0502020204030204" pitchFamily="34" charset="0"/>
              </a:rPr>
              <a:t>para</a:t>
            </a:r>
            <a:r>
              <a:rPr lang="en-US" sz="1100" dirty="0">
                <a:latin typeface="Calibri" panose="020F0502020204030204" pitchFamily="34" charset="0"/>
              </a:rPr>
              <a:t> o </a:t>
            </a:r>
            <a:r>
              <a:rPr lang="en-US" sz="1100" dirty="0" err="1">
                <a:latin typeface="Calibri" panose="020F0502020204030204" pitchFamily="34" charset="0"/>
              </a:rPr>
              <a:t>próprio</a:t>
            </a:r>
            <a:r>
              <a:rPr lang="en-US" sz="1100" dirty="0">
                <a:latin typeface="Calibri" panose="020F0502020204030204" pitchFamily="34" charset="0"/>
              </a:rPr>
              <a:t> </a:t>
            </a:r>
            <a:r>
              <a:rPr lang="en-US" sz="1100" dirty="0" err="1">
                <a:latin typeface="Calibri" panose="020F0502020204030204" pitchFamily="34" charset="0"/>
              </a:rPr>
              <a:t>banco</a:t>
            </a:r>
            <a:r>
              <a:rPr lang="en-US" sz="1100" dirty="0">
                <a:latin typeface="Calibri" panose="020F0502020204030204" pitchFamily="34" charset="0"/>
              </a:rPr>
              <a:t>) e, </a:t>
            </a:r>
            <a:r>
              <a:rPr lang="en-US" sz="1100" dirty="0" err="1">
                <a:latin typeface="Calibri" panose="020F0502020204030204" pitchFamily="34" charset="0"/>
              </a:rPr>
              <a:t>consoante</a:t>
            </a:r>
            <a:r>
              <a:rPr lang="en-US" sz="1100" dirty="0">
                <a:latin typeface="Calibri" panose="020F0502020204030204" pitchFamily="34" charset="0"/>
              </a:rPr>
              <a:t> as </a:t>
            </a:r>
            <a:r>
              <a:rPr lang="en-US" sz="1100" dirty="0" err="1">
                <a:latin typeface="Calibri" panose="020F0502020204030204" pitchFamily="34" charset="0"/>
              </a:rPr>
              <a:t>regras</a:t>
            </a:r>
            <a:r>
              <a:rPr lang="en-US" sz="1100" dirty="0">
                <a:latin typeface="Calibri" panose="020F0502020204030204" pitchFamily="34" charset="0"/>
              </a:rPr>
              <a:t>, a </a:t>
            </a:r>
            <a:r>
              <a:rPr lang="en-US" sz="1100" dirty="0" err="1">
                <a:latin typeface="Calibri" panose="020F0502020204030204" pitchFamily="34" charset="0"/>
              </a:rPr>
              <a:t>transação</a:t>
            </a:r>
            <a:r>
              <a:rPr lang="en-US" sz="1100" dirty="0">
                <a:latin typeface="Calibri" panose="020F0502020204030204" pitchFamily="34" charset="0"/>
              </a:rPr>
              <a:t> </a:t>
            </a:r>
            <a:r>
              <a:rPr lang="en-US" sz="1100" dirty="0" err="1">
                <a:latin typeface="Calibri" panose="020F0502020204030204" pitchFamily="34" charset="0"/>
              </a:rPr>
              <a:t>pode</a:t>
            </a:r>
            <a:r>
              <a:rPr lang="en-US" sz="1100" dirty="0">
                <a:latin typeface="Calibri" panose="020F0502020204030204" pitchFamily="34" charset="0"/>
              </a:rPr>
              <a:t> </a:t>
            </a:r>
            <a:r>
              <a:rPr lang="en-US" sz="1100" dirty="0" err="1">
                <a:latin typeface="Calibri" panose="020F0502020204030204" pitchFamily="34" charset="0"/>
              </a:rPr>
              <a:t>ser</a:t>
            </a:r>
            <a:r>
              <a:rPr lang="en-US" sz="1100" dirty="0">
                <a:latin typeface="Calibri" panose="020F0502020204030204" pitchFamily="34" charset="0"/>
              </a:rPr>
              <a:t> </a:t>
            </a:r>
            <a:r>
              <a:rPr lang="en-US" sz="1100" dirty="0" err="1">
                <a:latin typeface="Calibri" panose="020F0502020204030204" pitchFamily="34" charset="0"/>
              </a:rPr>
              <a:t>revertida</a:t>
            </a:r>
            <a:r>
              <a:rPr lang="en-US" sz="1100" dirty="0">
                <a:latin typeface="Calibri" panose="020F0502020204030204" pitchFamily="34" charset="0"/>
              </a:rPr>
              <a:t> </a:t>
            </a:r>
            <a:r>
              <a:rPr lang="en-US" sz="1100" dirty="0" err="1">
                <a:latin typeface="Calibri" panose="020F0502020204030204" pitchFamily="34" charset="0"/>
              </a:rPr>
              <a:t>ou</a:t>
            </a:r>
            <a:r>
              <a:rPr lang="en-US" sz="1100" dirty="0">
                <a:latin typeface="Calibri" panose="020F0502020204030204" pitchFamily="34" charset="0"/>
              </a:rPr>
              <a:t> </a:t>
            </a:r>
            <a:r>
              <a:rPr lang="en-US" sz="1100" dirty="0" err="1">
                <a:latin typeface="Calibri" panose="020F0502020204030204" pitchFamily="34" charset="0"/>
              </a:rPr>
              <a:t>cancelada</a:t>
            </a:r>
            <a:r>
              <a:rPr lang="en-US" sz="1100" dirty="0">
                <a:latin typeface="Calibri" panose="020F0502020204030204" pitchFamily="34" charset="0"/>
              </a:rPr>
              <a:t>. </a:t>
            </a:r>
            <a:r>
              <a:rPr lang="en-US" sz="1100" dirty="0" err="1">
                <a:latin typeface="Calibri" panose="020F0502020204030204" pitchFamily="34" charset="0"/>
              </a:rPr>
              <a:t>Esse</a:t>
            </a:r>
            <a:r>
              <a:rPr lang="en-US" sz="1100" dirty="0">
                <a:latin typeface="Calibri" panose="020F0502020204030204" pitchFamily="34" charset="0"/>
              </a:rPr>
              <a:t> </a:t>
            </a:r>
            <a:r>
              <a:rPr lang="en-US" sz="1100" dirty="0" err="1">
                <a:latin typeface="Calibri" panose="020F0502020204030204" pitchFamily="34" charset="0"/>
              </a:rPr>
              <a:t>tipo</a:t>
            </a:r>
            <a:r>
              <a:rPr lang="en-US" sz="1100" dirty="0">
                <a:latin typeface="Calibri" panose="020F0502020204030204" pitchFamily="34" charset="0"/>
              </a:rPr>
              <a:t> de </a:t>
            </a:r>
            <a:r>
              <a:rPr lang="en-US" sz="1100" dirty="0" err="1">
                <a:latin typeface="Calibri" panose="020F0502020204030204" pitchFamily="34" charset="0"/>
              </a:rPr>
              <a:t>reversibilidade</a:t>
            </a:r>
            <a:r>
              <a:rPr lang="en-US" sz="1100" dirty="0">
                <a:latin typeface="Calibri" panose="020F0502020204030204" pitchFamily="34" charset="0"/>
              </a:rPr>
              <a:t> </a:t>
            </a:r>
            <a:r>
              <a:rPr lang="en-US" sz="1100" dirty="0" err="1">
                <a:latin typeface="Calibri" panose="020F0502020204030204" pitchFamily="34" charset="0"/>
              </a:rPr>
              <a:t>geralmente</a:t>
            </a:r>
            <a:r>
              <a:rPr lang="en-US" sz="1100" dirty="0">
                <a:latin typeface="Calibri" panose="020F0502020204030204" pitchFamily="34" charset="0"/>
              </a:rPr>
              <a:t> </a:t>
            </a:r>
            <a:r>
              <a:rPr lang="en-US" sz="1100" dirty="0" err="1">
                <a:latin typeface="Calibri" panose="020F0502020204030204" pitchFamily="34" charset="0"/>
              </a:rPr>
              <a:t>não</a:t>
            </a:r>
            <a:r>
              <a:rPr lang="en-US" sz="1100" dirty="0">
                <a:latin typeface="Calibri" panose="020F0502020204030204" pitchFamily="34" charset="0"/>
              </a:rPr>
              <a:t> </a:t>
            </a:r>
            <a:r>
              <a:rPr lang="en-US" sz="1100" dirty="0" err="1">
                <a:latin typeface="Calibri" panose="020F0502020204030204" pitchFamily="34" charset="0"/>
              </a:rPr>
              <a:t>é</a:t>
            </a:r>
            <a:r>
              <a:rPr lang="en-US" sz="1100" dirty="0">
                <a:latin typeface="Calibri" panose="020F0502020204030204" pitchFamily="34" charset="0"/>
              </a:rPr>
              <a:t> </a:t>
            </a:r>
            <a:r>
              <a:rPr lang="en-US" sz="1100" dirty="0" err="1">
                <a:latin typeface="Calibri" panose="020F0502020204030204" pitchFamily="34" charset="0"/>
              </a:rPr>
              <a:t>possível</a:t>
            </a:r>
            <a:r>
              <a:rPr lang="en-US" sz="1100" dirty="0">
                <a:latin typeface="Calibri" panose="020F0502020204030204" pitchFamily="34" charset="0"/>
              </a:rPr>
              <a:t> com </a:t>
            </a:r>
            <a:r>
              <a:rPr lang="en-US" sz="1100" dirty="0" err="1">
                <a:latin typeface="Calibri" panose="020F0502020204030204" pitchFamily="34" charset="0"/>
              </a:rPr>
              <a:t>transações</a:t>
            </a:r>
            <a:r>
              <a:rPr lang="en-US" sz="1100" dirty="0">
                <a:latin typeface="Calibri" panose="020F0502020204030204" pitchFamily="34" charset="0"/>
              </a:rPr>
              <a:t> </a:t>
            </a:r>
            <a:r>
              <a:rPr lang="en-US" sz="1100" dirty="0" err="1">
                <a:latin typeface="Calibri" panose="020F0502020204030204" pitchFamily="34" charset="0"/>
              </a:rPr>
              <a:t>baseadas</a:t>
            </a:r>
            <a:r>
              <a:rPr lang="en-US" sz="1100" dirty="0">
                <a:latin typeface="Calibri" panose="020F0502020204030204" pitchFamily="34" charset="0"/>
              </a:rPr>
              <a:t> </a:t>
            </a:r>
            <a:r>
              <a:rPr lang="en-US" sz="1100" dirty="0" err="1">
                <a:latin typeface="Calibri" panose="020F0502020204030204" pitchFamily="34" charset="0"/>
              </a:rPr>
              <a:t>em</a:t>
            </a:r>
            <a:r>
              <a:rPr lang="en-US" sz="1100" dirty="0">
                <a:latin typeface="Calibri" panose="020F0502020204030204" pitchFamily="34" charset="0"/>
              </a:rPr>
              <a:t> </a:t>
            </a:r>
            <a:r>
              <a:rPr lang="en-US" sz="1100" dirty="0" err="1">
                <a:latin typeface="Calibri" panose="020F0502020204030204" pitchFamily="34" charset="0"/>
              </a:rPr>
              <a:t>blockchain</a:t>
            </a:r>
            <a:r>
              <a:rPr lang="en-US" sz="1100" dirty="0">
                <a:latin typeface="Calibri" panose="020F0502020204030204" pitchFamily="34" charset="0"/>
              </a:rPr>
              <a:t>, </a:t>
            </a:r>
            <a:r>
              <a:rPr lang="en-US" sz="1100" dirty="0" err="1">
                <a:latin typeface="Calibri" panose="020F0502020204030204" pitchFamily="34" charset="0"/>
              </a:rPr>
              <a:t>pois</a:t>
            </a:r>
            <a:r>
              <a:rPr lang="en-US" sz="1100" dirty="0">
                <a:latin typeface="Calibri" panose="020F0502020204030204" pitchFamily="34" charset="0"/>
              </a:rPr>
              <a:t> as </a:t>
            </a:r>
            <a:r>
              <a:rPr lang="en-US" sz="1100" dirty="0" err="1">
                <a:latin typeface="Calibri" panose="020F0502020204030204" pitchFamily="34" charset="0"/>
              </a:rPr>
              <a:t>transações</a:t>
            </a:r>
            <a:r>
              <a:rPr lang="en-US" sz="1100" dirty="0">
                <a:latin typeface="Calibri" panose="020F0502020204030204" pitchFamily="34" charset="0"/>
              </a:rPr>
              <a:t> são </a:t>
            </a:r>
            <a:r>
              <a:rPr lang="en-US" sz="1100" dirty="0" err="1">
                <a:latin typeface="Calibri" panose="020F0502020204030204" pitchFamily="34" charset="0"/>
              </a:rPr>
              <a:t>possíveis</a:t>
            </a:r>
            <a:r>
              <a:rPr lang="en-US" sz="1100" dirty="0">
                <a:latin typeface="Calibri" panose="020F0502020204030204" pitchFamily="34" charset="0"/>
              </a:rPr>
              <a:t>, </a:t>
            </a:r>
            <a:r>
              <a:rPr lang="en-US" sz="1100" dirty="0" err="1">
                <a:latin typeface="Calibri" panose="020F0502020204030204" pitchFamily="34" charset="0"/>
              </a:rPr>
              <a:t>uma</a:t>
            </a:r>
            <a:r>
              <a:rPr lang="en-US" sz="1100" dirty="0">
                <a:latin typeface="Calibri" panose="020F0502020204030204" pitchFamily="34" charset="0"/>
              </a:rPr>
              <a:t> </a:t>
            </a:r>
            <a:r>
              <a:rPr lang="en-US" sz="1100" dirty="0" err="1">
                <a:latin typeface="Calibri" panose="020F0502020204030204" pitchFamily="34" charset="0"/>
              </a:rPr>
              <a:t>vez</a:t>
            </a:r>
            <a:r>
              <a:rPr lang="en-US" sz="1100" dirty="0">
                <a:latin typeface="Calibri" panose="020F0502020204030204" pitchFamily="34" charset="0"/>
              </a:rPr>
              <a:t> </a:t>
            </a:r>
            <a:r>
              <a:rPr lang="en-US" sz="1100" dirty="0" err="1">
                <a:latin typeface="Calibri" panose="020F0502020204030204" pitchFamily="34" charset="0"/>
              </a:rPr>
              <a:t>que</a:t>
            </a:r>
            <a:r>
              <a:rPr lang="en-US" sz="1100" dirty="0">
                <a:latin typeface="Calibri" panose="020F0502020204030204" pitchFamily="34" charset="0"/>
              </a:rPr>
              <a:t> as </a:t>
            </a:r>
            <a:r>
              <a:rPr lang="en-US" sz="1100" dirty="0" err="1">
                <a:latin typeface="Calibri" panose="020F0502020204030204" pitchFamily="34" charset="0"/>
              </a:rPr>
              <a:t>transações</a:t>
            </a:r>
            <a:r>
              <a:rPr lang="en-US" sz="1100" dirty="0">
                <a:latin typeface="Calibri" panose="020F0502020204030204" pitchFamily="34" charset="0"/>
              </a:rPr>
              <a:t> são </a:t>
            </a:r>
            <a:r>
              <a:rPr lang="en-US" sz="1100" dirty="0" err="1">
                <a:latin typeface="Calibri" panose="020F0502020204030204" pitchFamily="34" charset="0"/>
              </a:rPr>
              <a:t>finais</a:t>
            </a:r>
            <a:r>
              <a:rPr lang="en-US" sz="1100" dirty="0">
                <a:latin typeface="Calibri" panose="020F0502020204030204" pitchFamily="34" charset="0"/>
              </a:rPr>
              <a:t> e </a:t>
            </a:r>
            <a:r>
              <a:rPr lang="en-US" sz="1100" dirty="0" err="1">
                <a:latin typeface="Calibri" panose="020F0502020204030204" pitchFamily="34" charset="0"/>
              </a:rPr>
              <a:t>não</a:t>
            </a:r>
            <a:r>
              <a:rPr lang="en-US" sz="1100" dirty="0">
                <a:latin typeface="Calibri" panose="020F0502020204030204" pitchFamily="34" charset="0"/>
              </a:rPr>
              <a:t> </a:t>
            </a:r>
            <a:r>
              <a:rPr lang="en-US" sz="1100" dirty="0" err="1">
                <a:latin typeface="Calibri" panose="020F0502020204030204" pitchFamily="34" charset="0"/>
              </a:rPr>
              <a:t>há</a:t>
            </a:r>
            <a:r>
              <a:rPr lang="en-US" sz="1100" dirty="0">
                <a:latin typeface="Calibri" panose="020F0502020204030204" pitchFamily="34" charset="0"/>
              </a:rPr>
              <a:t> um </a:t>
            </a:r>
            <a:r>
              <a:rPr lang="en-US" sz="1100" dirty="0" err="1">
                <a:latin typeface="Calibri" panose="020F0502020204030204" pitchFamily="34" charset="0"/>
              </a:rPr>
              <a:t>ponto</a:t>
            </a:r>
            <a:r>
              <a:rPr lang="en-US" sz="1100" dirty="0">
                <a:latin typeface="Calibri" panose="020F0502020204030204" pitchFamily="34" charset="0"/>
              </a:rPr>
              <a:t> de </a:t>
            </a:r>
            <a:r>
              <a:rPr lang="en-US" sz="1100" dirty="0" err="1">
                <a:latin typeface="Calibri" panose="020F0502020204030204" pitchFamily="34" charset="0"/>
              </a:rPr>
              <a:t>gerenciamento</a:t>
            </a:r>
            <a:r>
              <a:rPr lang="en-US" sz="1100" dirty="0">
                <a:latin typeface="Calibri" panose="020F0502020204030204" pitchFamily="34" charset="0"/>
              </a:rPr>
              <a:t> </a:t>
            </a:r>
            <a:r>
              <a:rPr lang="en-US" sz="1100" dirty="0" err="1">
                <a:latin typeface="Calibri" panose="020F0502020204030204" pitchFamily="34" charset="0"/>
              </a:rPr>
              <a:t>centralizado</a:t>
            </a:r>
            <a:r>
              <a:rPr lang="en-US" sz="1100" dirty="0">
                <a:latin typeface="Calibri" panose="020F0502020204030204" pitchFamily="34" charset="0"/>
              </a:rPr>
              <a:t> </a:t>
            </a:r>
            <a:r>
              <a:rPr lang="en-US" sz="1100" dirty="0" err="1">
                <a:latin typeface="Calibri" panose="020F0502020204030204" pitchFamily="34" charset="0"/>
              </a:rPr>
              <a:t>onde</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erros</a:t>
            </a:r>
            <a:r>
              <a:rPr lang="en-US" sz="1100" dirty="0">
                <a:latin typeface="Calibri" panose="020F0502020204030204" pitchFamily="34" charset="0"/>
              </a:rPr>
              <a:t> </a:t>
            </a:r>
            <a:r>
              <a:rPr lang="en-US" sz="1100" dirty="0" err="1">
                <a:latin typeface="Calibri" panose="020F0502020204030204" pitchFamily="34" charset="0"/>
              </a:rPr>
              <a:t>possam</a:t>
            </a:r>
            <a:r>
              <a:rPr lang="en-US" sz="1100" dirty="0">
                <a:latin typeface="Calibri" panose="020F0502020204030204" pitchFamily="34" charset="0"/>
              </a:rPr>
              <a:t> </a:t>
            </a:r>
            <a:r>
              <a:rPr lang="en-US" sz="1100" dirty="0" err="1">
                <a:latin typeface="Calibri" panose="020F0502020204030204" pitchFamily="34" charset="0"/>
              </a:rPr>
              <a:t>ser</a:t>
            </a:r>
            <a:r>
              <a:rPr lang="en-US" sz="1100" dirty="0">
                <a:latin typeface="Calibri" panose="020F0502020204030204" pitchFamily="34" charset="0"/>
              </a:rPr>
              <a:t> </a:t>
            </a:r>
            <a:r>
              <a:rPr lang="en-US" sz="1100" dirty="0" err="1">
                <a:latin typeface="Calibri" panose="020F0502020204030204" pitchFamily="34" charset="0"/>
              </a:rPr>
              <a:t>relatados</a:t>
            </a:r>
            <a:r>
              <a:rPr lang="en-US" sz="1100" dirty="0">
                <a:latin typeface="Calibri" panose="020F0502020204030204" pitchFamily="34" charset="0"/>
              </a:rPr>
              <a:t> e </a:t>
            </a:r>
            <a:r>
              <a:rPr lang="en-US" sz="1100" dirty="0" err="1">
                <a:latin typeface="Calibri" panose="020F0502020204030204" pitchFamily="34" charset="0"/>
              </a:rPr>
              <a:t>resolvidos</a:t>
            </a:r>
            <a:r>
              <a:rPr lang="en-US" sz="1100" dirty="0">
                <a:latin typeface="Calibri" panose="020F0502020204030204" pitchFamily="34" charset="0"/>
              </a:rPr>
              <a:t>. </a:t>
            </a:r>
            <a:r>
              <a:rPr lang="en-US" sz="1100" dirty="0" err="1">
                <a:latin typeface="Calibri" panose="020F0502020204030204" pitchFamily="34" charset="0"/>
              </a:rPr>
              <a:t>Assim</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consumidores</a:t>
            </a:r>
            <a:r>
              <a:rPr lang="en-US" sz="1100" dirty="0">
                <a:latin typeface="Calibri" panose="020F0502020204030204" pitchFamily="34" charset="0"/>
              </a:rPr>
              <a:t> </a:t>
            </a:r>
            <a:r>
              <a:rPr lang="en-US" sz="1100" dirty="0" err="1">
                <a:latin typeface="Calibri" panose="020F0502020204030204" pitchFamily="34" charset="0"/>
              </a:rPr>
              <a:t>geralmente</a:t>
            </a:r>
            <a:r>
              <a:rPr lang="en-US" sz="1100" dirty="0">
                <a:latin typeface="Calibri" panose="020F0502020204030204" pitchFamily="34" charset="0"/>
              </a:rPr>
              <a:t> </a:t>
            </a:r>
            <a:r>
              <a:rPr lang="en-US" sz="1100" dirty="0" err="1">
                <a:latin typeface="Calibri" panose="020F0502020204030204" pitchFamily="34" charset="0"/>
              </a:rPr>
              <a:t>não</a:t>
            </a:r>
            <a:r>
              <a:rPr lang="en-US" sz="1100" dirty="0">
                <a:latin typeface="Calibri" panose="020F0502020204030204" pitchFamily="34" charset="0"/>
              </a:rPr>
              <a:t> </a:t>
            </a:r>
            <a:r>
              <a:rPr lang="en-US" sz="1100" dirty="0" err="1">
                <a:latin typeface="Calibri" panose="020F0502020204030204" pitchFamily="34" charset="0"/>
              </a:rPr>
              <a:t>têm</a:t>
            </a:r>
            <a:r>
              <a:rPr lang="en-US" sz="1100" dirty="0">
                <a:latin typeface="Calibri" panose="020F0502020204030204" pitchFamily="34" charset="0"/>
              </a:rPr>
              <a:t> </a:t>
            </a:r>
            <a:r>
              <a:rPr lang="en-US" sz="1100" dirty="0" err="1">
                <a:latin typeface="Calibri" panose="020F0502020204030204" pitchFamily="34" charset="0"/>
              </a:rPr>
              <a:t>direito</a:t>
            </a:r>
            <a:r>
              <a:rPr lang="en-US" sz="1100" dirty="0">
                <a:latin typeface="Calibri" panose="020F0502020204030204" pitchFamily="34" charset="0"/>
              </a:rPr>
              <a:t> </a:t>
            </a:r>
            <a:r>
              <a:rPr lang="en-US" sz="1100" dirty="0" err="1">
                <a:latin typeface="Calibri" panose="020F0502020204030204" pitchFamily="34" charset="0"/>
              </a:rPr>
              <a:t>à</a:t>
            </a:r>
            <a:r>
              <a:rPr lang="en-US" sz="1100" dirty="0">
                <a:latin typeface="Calibri" panose="020F0502020204030204" pitchFamily="34" charset="0"/>
              </a:rPr>
              <a:t> </a:t>
            </a:r>
            <a:r>
              <a:rPr lang="en-US" sz="1100" dirty="0" err="1">
                <a:latin typeface="Calibri" panose="020F0502020204030204" pitchFamily="34" charset="0"/>
              </a:rPr>
              <a:t>reversibilidade</a:t>
            </a:r>
            <a:r>
              <a:rPr lang="en-US" sz="1100" dirty="0">
                <a:latin typeface="Calibri" panose="020F0502020204030204" pitchFamily="34" charset="0"/>
              </a:rPr>
              <a:t> de </a:t>
            </a:r>
            <a:r>
              <a:rPr lang="en-US" sz="1100" dirty="0" err="1">
                <a:latin typeface="Calibri" panose="020F0502020204030204" pitchFamily="34" charset="0"/>
              </a:rPr>
              <a:t>uma</a:t>
            </a:r>
            <a:r>
              <a:rPr lang="en-US" sz="1100" dirty="0">
                <a:latin typeface="Calibri" panose="020F0502020204030204" pitchFamily="34" charset="0"/>
              </a:rPr>
              <a:t> </a:t>
            </a:r>
            <a:r>
              <a:rPr lang="en-US" sz="1100" dirty="0" err="1">
                <a:latin typeface="Calibri" panose="020F0502020204030204" pitchFamily="34" charset="0"/>
              </a:rPr>
              <a:t>transação</a:t>
            </a:r>
            <a:r>
              <a:rPr lang="en-US" sz="1100" dirty="0">
                <a:latin typeface="Calibri" panose="020F0502020204030204" pitchFamily="34" charset="0"/>
              </a:rPr>
              <a:t>. </a:t>
            </a:r>
            <a:r>
              <a:rPr lang="en-US" sz="1100" dirty="0" err="1">
                <a:latin typeface="Calibri" panose="020F0502020204030204" pitchFamily="34" charset="0"/>
              </a:rPr>
              <a:t>Em</a:t>
            </a:r>
            <a:r>
              <a:rPr lang="en-US" sz="1100" dirty="0">
                <a:latin typeface="Calibri" panose="020F0502020204030204" pitchFamily="34" charset="0"/>
              </a:rPr>
              <a:t> </a:t>
            </a:r>
            <a:r>
              <a:rPr lang="en-US" sz="1100" dirty="0" err="1">
                <a:latin typeface="Calibri" panose="020F0502020204030204" pitchFamily="34" charset="0"/>
              </a:rPr>
              <a:t>caso</a:t>
            </a:r>
            <a:r>
              <a:rPr lang="en-US" sz="1100" dirty="0">
                <a:latin typeface="Calibri" panose="020F0502020204030204" pitchFamily="34" charset="0"/>
              </a:rPr>
              <a:t> de </a:t>
            </a:r>
            <a:r>
              <a:rPr lang="en-US" sz="1100" dirty="0" err="1">
                <a:latin typeface="Calibri" panose="020F0502020204030204" pitchFamily="34" charset="0"/>
              </a:rPr>
              <a:t>erros</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fundos</a:t>
            </a:r>
            <a:r>
              <a:rPr lang="en-US" sz="1100" dirty="0">
                <a:latin typeface="Calibri" panose="020F0502020204030204" pitchFamily="34" charset="0"/>
              </a:rPr>
              <a:t> </a:t>
            </a:r>
            <a:r>
              <a:rPr lang="en-US" sz="1100" dirty="0" err="1">
                <a:latin typeface="Calibri" panose="020F0502020204030204" pitchFamily="34" charset="0"/>
              </a:rPr>
              <a:t>correspondentes</a:t>
            </a:r>
            <a:r>
              <a:rPr lang="en-US" sz="1100" dirty="0">
                <a:latin typeface="Calibri" panose="020F0502020204030204" pitchFamily="34" charset="0"/>
              </a:rPr>
              <a:t> são </a:t>
            </a:r>
            <a:r>
              <a:rPr lang="en-US" sz="1100" dirty="0" err="1">
                <a:latin typeface="Calibri" panose="020F0502020204030204" pitchFamily="34" charset="0"/>
              </a:rPr>
              <a:t>perdidos</a:t>
            </a:r>
            <a:r>
              <a:rPr lang="en-US" sz="1100" dirty="0">
                <a:latin typeface="Calibri" panose="020F0502020204030204" pitchFamily="34" charset="0"/>
              </a:rPr>
              <a:t>, a </a:t>
            </a:r>
            <a:r>
              <a:rPr lang="en-US" sz="1100" dirty="0" err="1">
                <a:latin typeface="Calibri" panose="020F0502020204030204" pitchFamily="34" charset="0"/>
              </a:rPr>
              <a:t>menos</a:t>
            </a:r>
            <a:r>
              <a:rPr lang="en-US" sz="1100" dirty="0">
                <a:latin typeface="Calibri" panose="020F0502020204030204" pitchFamily="34" charset="0"/>
              </a:rPr>
              <a:t> </a:t>
            </a:r>
            <a:r>
              <a:rPr lang="en-US" sz="1100" dirty="0" err="1">
                <a:latin typeface="Calibri" panose="020F0502020204030204" pitchFamily="34" charset="0"/>
              </a:rPr>
              <a:t>que</a:t>
            </a:r>
            <a:r>
              <a:rPr lang="en-US" sz="1100" dirty="0">
                <a:latin typeface="Calibri" panose="020F0502020204030204" pitchFamily="34" charset="0"/>
              </a:rPr>
              <a:t> </a:t>
            </a:r>
            <a:r>
              <a:rPr lang="en-US" sz="1100" dirty="0" err="1">
                <a:latin typeface="Calibri" panose="020F0502020204030204" pitchFamily="34" charset="0"/>
              </a:rPr>
              <a:t>nenhum</a:t>
            </a:r>
            <a:r>
              <a:rPr lang="en-US" sz="1100" dirty="0">
                <a:latin typeface="Calibri" panose="020F0502020204030204" pitchFamily="34" charset="0"/>
              </a:rPr>
              <a:t> </a:t>
            </a:r>
            <a:r>
              <a:rPr lang="en-US" sz="1100" dirty="0" err="1">
                <a:latin typeface="Calibri" panose="020F0502020204030204" pitchFamily="34" charset="0"/>
              </a:rPr>
              <a:t>intermediário</a:t>
            </a:r>
            <a:r>
              <a:rPr lang="en-US" sz="1100" dirty="0">
                <a:latin typeface="Calibri" panose="020F0502020204030204" pitchFamily="34" charset="0"/>
              </a:rPr>
              <a:t> </a:t>
            </a:r>
            <a:r>
              <a:rPr lang="en-US" sz="1100" dirty="0" err="1">
                <a:latin typeface="Calibri" panose="020F0502020204030204" pitchFamily="34" charset="0"/>
              </a:rPr>
              <a:t>regulamentado</a:t>
            </a:r>
            <a:r>
              <a:rPr lang="en-US" sz="1100" dirty="0">
                <a:latin typeface="Calibri" panose="020F0502020204030204" pitchFamily="34" charset="0"/>
              </a:rPr>
              <a:t> </a:t>
            </a:r>
            <a:r>
              <a:rPr lang="en-US" sz="1100" dirty="0" err="1">
                <a:latin typeface="Calibri" panose="020F0502020204030204" pitchFamily="34" charset="0"/>
              </a:rPr>
              <a:t>na</a:t>
            </a:r>
            <a:r>
              <a:rPr lang="en-US" sz="1100" dirty="0">
                <a:latin typeface="Calibri" panose="020F0502020204030204" pitchFamily="34" charset="0"/>
              </a:rPr>
              <a:t> forma de um </a:t>
            </a:r>
            <a:r>
              <a:rPr lang="en-US" sz="1100" dirty="0" err="1">
                <a:latin typeface="Calibri" panose="020F0502020204030204" pitchFamily="34" charset="0"/>
              </a:rPr>
              <a:t>provedor</a:t>
            </a:r>
            <a:r>
              <a:rPr lang="en-US" sz="1100" dirty="0">
                <a:latin typeface="Calibri" panose="020F0502020204030204" pitchFamily="34" charset="0"/>
              </a:rPr>
              <a:t> de </a:t>
            </a:r>
            <a:r>
              <a:rPr lang="en-US" sz="1100" dirty="0" err="1">
                <a:latin typeface="Calibri" panose="020F0502020204030204" pitchFamily="34" charset="0"/>
              </a:rPr>
              <a:t>serviços</a:t>
            </a:r>
            <a:r>
              <a:rPr lang="en-US" sz="1100" dirty="0">
                <a:latin typeface="Calibri" panose="020F0502020204030204" pitchFamily="34" charset="0"/>
              </a:rPr>
              <a:t> de </a:t>
            </a:r>
            <a:r>
              <a:rPr lang="en-US" sz="1100" dirty="0" err="1">
                <a:latin typeface="Calibri" panose="020F0502020204030204" pitchFamily="34" charset="0"/>
              </a:rPr>
              <a:t>criptografia</a:t>
            </a:r>
            <a:r>
              <a:rPr lang="en-US" sz="1100" dirty="0">
                <a:latin typeface="Calibri" panose="020F0502020204030204" pitchFamily="34" charset="0"/>
              </a:rPr>
              <a:t> </a:t>
            </a:r>
            <a:r>
              <a:rPr lang="en-US" sz="1100" dirty="0" err="1">
                <a:latin typeface="Calibri" panose="020F0502020204030204" pitchFamily="34" charset="0"/>
              </a:rPr>
              <a:t>seja</a:t>
            </a:r>
            <a:r>
              <a:rPr lang="en-US" sz="1100" dirty="0">
                <a:latin typeface="Calibri" panose="020F0502020204030204" pitchFamily="34" charset="0"/>
              </a:rPr>
              <a:t> </a:t>
            </a:r>
            <a:r>
              <a:rPr lang="en-US" sz="1100" dirty="0" err="1">
                <a:latin typeface="Calibri" panose="020F0502020204030204" pitchFamily="34" charset="0"/>
              </a:rPr>
              <a:t>usado</a:t>
            </a:r>
            <a:r>
              <a:rPr lang="en-US" sz="1100" dirty="0">
                <a:latin typeface="Calibri" panose="020F0502020204030204" pitchFamily="34" charset="0"/>
              </a:rPr>
              <a:t>. </a:t>
            </a:r>
            <a:r>
              <a:rPr lang="en-US" sz="1100" dirty="0" err="1">
                <a:latin typeface="Calibri" panose="020F0502020204030204" pitchFamily="34" charset="0"/>
              </a:rPr>
              <a:t>Além</a:t>
            </a:r>
            <a:r>
              <a:rPr lang="en-US" sz="1100" dirty="0">
                <a:latin typeface="Calibri" panose="020F0502020204030204" pitchFamily="34" charset="0"/>
              </a:rPr>
              <a:t> disso, </a:t>
            </a:r>
            <a:r>
              <a:rPr lang="en-US" sz="1100" dirty="0" err="1">
                <a:latin typeface="Calibri" panose="020F0502020204030204" pitchFamily="34" charset="0"/>
              </a:rPr>
              <a:t>consumidores</a:t>
            </a:r>
            <a:r>
              <a:rPr lang="en-US" sz="1100" dirty="0">
                <a:latin typeface="Calibri" panose="020F0502020204030204" pitchFamily="34" charset="0"/>
              </a:rPr>
              <a:t> e </a:t>
            </a:r>
            <a:r>
              <a:rPr lang="en-US" sz="1100" dirty="0" err="1">
                <a:latin typeface="Calibri" panose="020F0502020204030204" pitchFamily="34" charset="0"/>
              </a:rPr>
              <a:t>investidores</a:t>
            </a:r>
            <a:r>
              <a:rPr lang="en-US" sz="1100" dirty="0">
                <a:latin typeface="Calibri" panose="020F0502020204030204" pitchFamily="34" charset="0"/>
              </a:rPr>
              <a:t> </a:t>
            </a:r>
            <a:r>
              <a:rPr lang="en-US" sz="1100" dirty="0" err="1">
                <a:latin typeface="Calibri" panose="020F0502020204030204" pitchFamily="34" charset="0"/>
              </a:rPr>
              <a:t>que</a:t>
            </a:r>
            <a:r>
              <a:rPr lang="en-US" sz="1100" dirty="0">
                <a:latin typeface="Calibri" panose="020F0502020204030204" pitchFamily="34" charset="0"/>
              </a:rPr>
              <a:t> </a:t>
            </a:r>
            <a:r>
              <a:rPr lang="en-US" sz="1100" dirty="0" err="1">
                <a:latin typeface="Calibri" panose="020F0502020204030204" pitchFamily="34" charset="0"/>
              </a:rPr>
              <a:t>usam</a:t>
            </a:r>
            <a:r>
              <a:rPr lang="en-US" sz="1100" dirty="0">
                <a:latin typeface="Calibri" panose="020F0502020204030204" pitchFamily="34" charset="0"/>
              </a:rPr>
              <a:t> </a:t>
            </a:r>
            <a:r>
              <a:rPr lang="en-US" sz="1100" dirty="0" err="1">
                <a:latin typeface="Calibri" panose="020F0502020204030204" pitchFamily="34" charset="0"/>
              </a:rPr>
              <a:t>criptomoedas</a:t>
            </a:r>
            <a:r>
              <a:rPr lang="en-US" sz="1100" dirty="0">
                <a:latin typeface="Calibri" panose="020F0502020204030204" pitchFamily="34" charset="0"/>
              </a:rPr>
              <a:t> </a:t>
            </a:r>
            <a:r>
              <a:rPr lang="en-US" sz="1100" dirty="0" err="1">
                <a:latin typeface="Calibri" panose="020F0502020204030204" pitchFamily="34" charset="0"/>
              </a:rPr>
              <a:t>podem</a:t>
            </a:r>
            <a:r>
              <a:rPr lang="en-US" sz="1100" dirty="0">
                <a:latin typeface="Calibri" panose="020F0502020204030204" pitchFamily="34" charset="0"/>
              </a:rPr>
              <a:t> </a:t>
            </a:r>
            <a:r>
              <a:rPr lang="en-US" sz="1100" dirty="0" err="1">
                <a:latin typeface="Calibri" panose="020F0502020204030204" pitchFamily="34" charset="0"/>
              </a:rPr>
              <a:t>perder</a:t>
            </a:r>
            <a:r>
              <a:rPr lang="en-US" sz="1100" dirty="0">
                <a:latin typeface="Calibri" panose="020F0502020204030204" pitchFamily="34" charset="0"/>
              </a:rPr>
              <a:t> parte </a:t>
            </a:r>
            <a:r>
              <a:rPr lang="en-US" sz="1100" dirty="0" err="1">
                <a:latin typeface="Calibri" panose="020F0502020204030204" pitchFamily="34" charset="0"/>
              </a:rPr>
              <a:t>ou</a:t>
            </a:r>
            <a:r>
              <a:rPr lang="en-US" sz="1100" dirty="0">
                <a:latin typeface="Calibri" panose="020F0502020204030204" pitchFamily="34" charset="0"/>
              </a:rPr>
              <a:t> </a:t>
            </a:r>
            <a:r>
              <a:rPr lang="en-US" sz="1100" dirty="0" err="1">
                <a:latin typeface="Calibri" panose="020F0502020204030204" pitchFamily="34" charset="0"/>
              </a:rPr>
              <a:t>todos</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seus</a:t>
            </a:r>
            <a:r>
              <a:rPr lang="en-US" sz="1100" dirty="0">
                <a:latin typeface="Calibri" panose="020F0502020204030204" pitchFamily="34" charset="0"/>
              </a:rPr>
              <a:t> </a:t>
            </a:r>
            <a:r>
              <a:rPr lang="en-US" sz="1100" dirty="0" err="1">
                <a:latin typeface="Calibri" panose="020F0502020204030204" pitchFamily="34" charset="0"/>
              </a:rPr>
              <a:t>ativos</a:t>
            </a:r>
            <a:r>
              <a:rPr lang="en-US" sz="1100" dirty="0">
                <a:latin typeface="Calibri" panose="020F0502020204030204" pitchFamily="34" charset="0"/>
              </a:rPr>
              <a:t> se </a:t>
            </a:r>
            <a:r>
              <a:rPr lang="en-US" sz="1100" dirty="0" err="1">
                <a:latin typeface="Calibri" panose="020F0502020204030204" pitchFamily="34" charset="0"/>
              </a:rPr>
              <a:t>perderem</a:t>
            </a:r>
            <a:r>
              <a:rPr lang="en-US" sz="1100" dirty="0">
                <a:latin typeface="Calibri" panose="020F0502020204030204" pitchFamily="34" charset="0"/>
              </a:rPr>
              <a:t> </a:t>
            </a:r>
            <a:r>
              <a:rPr lang="en-US" sz="1100" dirty="0" err="1">
                <a:latin typeface="Calibri" panose="020F0502020204030204" pitchFamily="34" charset="0"/>
              </a:rPr>
              <a:t>sua</a:t>
            </a:r>
            <a:r>
              <a:rPr lang="en-US" sz="1100" dirty="0">
                <a:latin typeface="Calibri" panose="020F0502020204030204" pitchFamily="34" charset="0"/>
              </a:rPr>
              <a:t> </a:t>
            </a:r>
            <a:r>
              <a:rPr lang="en-US" sz="1100" dirty="0" err="1">
                <a:latin typeface="Calibri" panose="020F0502020204030204" pitchFamily="34" charset="0"/>
              </a:rPr>
              <a:t>chave</a:t>
            </a:r>
            <a:r>
              <a:rPr lang="en-US" sz="1100" dirty="0">
                <a:latin typeface="Calibri" panose="020F0502020204030204" pitchFamily="34" charset="0"/>
              </a:rPr>
              <a:t> </a:t>
            </a:r>
            <a:r>
              <a:rPr lang="en-US" sz="1100" dirty="0" err="1">
                <a:latin typeface="Calibri" panose="020F0502020204030204" pitchFamily="34" charset="0"/>
              </a:rPr>
              <a:t>privada</a:t>
            </a:r>
            <a:r>
              <a:rPr lang="en-US" sz="1100" dirty="0">
                <a:latin typeface="Calibri" panose="020F0502020204030204" pitchFamily="34" charset="0"/>
              </a:rPr>
              <a:t> </a:t>
            </a:r>
            <a:r>
              <a:rPr lang="en-US" sz="1100" dirty="0" err="1">
                <a:latin typeface="Calibri" panose="020F0502020204030204" pitchFamily="34" charset="0"/>
              </a:rPr>
              <a:t>ou</a:t>
            </a:r>
            <a:r>
              <a:rPr lang="en-US" sz="1100" dirty="0">
                <a:latin typeface="Calibri" panose="020F0502020204030204" pitchFamily="34" charset="0"/>
              </a:rPr>
              <a:t> se </a:t>
            </a:r>
            <a:r>
              <a:rPr lang="en-US" sz="1100" dirty="0" err="1">
                <a:latin typeface="Calibri" panose="020F0502020204030204" pitchFamily="34" charset="0"/>
              </a:rPr>
              <a:t>ela</a:t>
            </a:r>
            <a:r>
              <a:rPr lang="en-US" sz="1100" dirty="0">
                <a:latin typeface="Calibri" panose="020F0502020204030204" pitchFamily="34" charset="0"/>
              </a:rPr>
              <a:t> for </a:t>
            </a:r>
            <a:r>
              <a:rPr lang="en-US" sz="1100" dirty="0" err="1">
                <a:latin typeface="Calibri" panose="020F0502020204030204" pitchFamily="34" charset="0"/>
              </a:rPr>
              <a:t>roubada</a:t>
            </a:r>
            <a:r>
              <a:rPr lang="en-US" sz="1100" dirty="0">
                <a:latin typeface="Calibri" panose="020F0502020204030204" pitchFamily="34" charset="0"/>
              </a:rPr>
              <a:t>.</a:t>
            </a:r>
          </a:p>
          <a:p>
            <a:pPr algn="just" defTabSz="312738"/>
            <a:r>
              <a:rPr lang="en-US" sz="1100" dirty="0">
                <a:latin typeface="Calibri" panose="020F0502020204030204" pitchFamily="34" charset="0"/>
              </a:rPr>
              <a:t> </a:t>
            </a:r>
          </a:p>
          <a:p>
            <a:pPr algn="just" defTabSz="312738"/>
            <a:r>
              <a:rPr lang="en-US" sz="1100" dirty="0" err="1">
                <a:latin typeface="Calibri" panose="020F0502020204030204" pitchFamily="34" charset="0"/>
              </a:rPr>
              <a:t>Esse</a:t>
            </a:r>
            <a:r>
              <a:rPr lang="en-US" sz="1100" dirty="0">
                <a:latin typeface="Calibri" panose="020F0502020204030204" pitchFamily="34" charset="0"/>
              </a:rPr>
              <a:t> </a:t>
            </a:r>
            <a:r>
              <a:rPr lang="en-US" sz="1100" dirty="0" err="1">
                <a:latin typeface="Calibri" panose="020F0502020204030204" pitchFamily="34" charset="0"/>
              </a:rPr>
              <a:t>risco</a:t>
            </a:r>
            <a:r>
              <a:rPr lang="en-US" sz="1100" dirty="0">
                <a:latin typeface="Calibri" panose="020F0502020204030204" pitchFamily="34" charset="0"/>
              </a:rPr>
              <a:t> </a:t>
            </a:r>
            <a:r>
              <a:rPr lang="en-US" sz="1100" dirty="0" err="1">
                <a:latin typeface="Calibri" panose="020F0502020204030204" pitchFamily="34" charset="0"/>
              </a:rPr>
              <a:t>existe</a:t>
            </a:r>
            <a:r>
              <a:rPr lang="en-US" sz="1100" dirty="0">
                <a:latin typeface="Calibri" panose="020F0502020204030204" pitchFamily="34" charset="0"/>
              </a:rPr>
              <a:t> </a:t>
            </a:r>
            <a:r>
              <a:rPr lang="en-US" sz="1100" dirty="0" err="1">
                <a:latin typeface="Calibri" panose="020F0502020204030204" pitchFamily="34" charset="0"/>
              </a:rPr>
              <a:t>tanto</a:t>
            </a:r>
            <a:r>
              <a:rPr lang="en-US" sz="1100" dirty="0">
                <a:latin typeface="Calibri" panose="020F0502020204030204" pitchFamily="34" charset="0"/>
              </a:rPr>
              <a:t> com </a:t>
            </a:r>
            <a:r>
              <a:rPr lang="en-US" sz="1100" dirty="0" err="1">
                <a:latin typeface="Calibri" panose="020F0502020204030204" pitchFamily="34" charset="0"/>
              </a:rPr>
              <a:t>carteiras</a:t>
            </a:r>
            <a:r>
              <a:rPr lang="en-US" sz="1100" dirty="0">
                <a:latin typeface="Calibri" panose="020F0502020204030204" pitchFamily="34" charset="0"/>
              </a:rPr>
              <a:t> de </a:t>
            </a:r>
            <a:r>
              <a:rPr lang="en-US" sz="1100" dirty="0" err="1">
                <a:latin typeface="Calibri" panose="020F0502020204030204" pitchFamily="34" charset="0"/>
              </a:rPr>
              <a:t>custódia</a:t>
            </a:r>
            <a:r>
              <a:rPr lang="en-US" sz="1100" dirty="0">
                <a:latin typeface="Calibri" panose="020F0502020204030204" pitchFamily="34" charset="0"/>
              </a:rPr>
              <a:t> </a:t>
            </a:r>
            <a:r>
              <a:rPr lang="en-US" sz="1100" dirty="0" err="1">
                <a:latin typeface="Calibri" panose="020F0502020204030204" pitchFamily="34" charset="0"/>
              </a:rPr>
              <a:t>como</a:t>
            </a:r>
            <a:r>
              <a:rPr lang="en-US" sz="1100" dirty="0">
                <a:latin typeface="Calibri" panose="020F0502020204030204" pitchFamily="34" charset="0"/>
              </a:rPr>
              <a:t> </a:t>
            </a:r>
            <a:r>
              <a:rPr lang="en-US" sz="1100" dirty="0" err="1">
                <a:latin typeface="Calibri" panose="020F0502020204030204" pitchFamily="34" charset="0"/>
              </a:rPr>
              <a:t>sem</a:t>
            </a:r>
            <a:r>
              <a:rPr lang="en-US" sz="1100" dirty="0">
                <a:latin typeface="Calibri" panose="020F0502020204030204" pitchFamily="34" charset="0"/>
              </a:rPr>
              <a:t> </a:t>
            </a:r>
            <a:r>
              <a:rPr lang="en-US" sz="1100" dirty="0" err="1">
                <a:latin typeface="Calibri" panose="020F0502020204030204" pitchFamily="34" charset="0"/>
              </a:rPr>
              <a:t>custódia</a:t>
            </a:r>
            <a:r>
              <a:rPr lang="en-US" sz="1100" dirty="0">
                <a:latin typeface="Calibri" panose="020F0502020204030204" pitchFamily="34" charset="0"/>
              </a:rPr>
              <a:t>. No </a:t>
            </a:r>
            <a:r>
              <a:rPr lang="en-US" sz="1100" dirty="0" err="1">
                <a:latin typeface="Calibri" panose="020F0502020204030204" pitchFamily="34" charset="0"/>
              </a:rPr>
              <a:t>caso</a:t>
            </a:r>
            <a:r>
              <a:rPr lang="en-US" sz="1100" dirty="0">
                <a:latin typeface="Calibri" panose="020F0502020204030204" pitchFamily="34" charset="0"/>
              </a:rPr>
              <a:t> de </a:t>
            </a:r>
            <a:r>
              <a:rPr lang="en-US" sz="1100" dirty="0" err="1">
                <a:latin typeface="Calibri" panose="020F0502020204030204" pitchFamily="34" charset="0"/>
              </a:rPr>
              <a:t>carteiras</a:t>
            </a:r>
            <a:r>
              <a:rPr lang="en-US" sz="1100" dirty="0">
                <a:latin typeface="Calibri" panose="020F0502020204030204" pitchFamily="34" charset="0"/>
              </a:rPr>
              <a:t> de </a:t>
            </a:r>
            <a:r>
              <a:rPr lang="en-US" sz="1100" dirty="0" err="1">
                <a:latin typeface="Calibri" panose="020F0502020204030204" pitchFamily="34" charset="0"/>
              </a:rPr>
              <a:t>custódia</a:t>
            </a:r>
            <a:r>
              <a:rPr lang="en-US" sz="1100" dirty="0">
                <a:latin typeface="Calibri" panose="020F0502020204030204" pitchFamily="34" charset="0"/>
              </a:rPr>
              <a:t>, a </a:t>
            </a:r>
            <a:r>
              <a:rPr lang="en-US" sz="1100" dirty="0" err="1">
                <a:latin typeface="Calibri" panose="020F0502020204030204" pitchFamily="34" charset="0"/>
              </a:rPr>
              <a:t>responsabilidade</a:t>
            </a:r>
            <a:r>
              <a:rPr lang="en-US" sz="1100" dirty="0">
                <a:latin typeface="Calibri" panose="020F0502020204030204" pitchFamily="34" charset="0"/>
              </a:rPr>
              <a:t> </a:t>
            </a:r>
            <a:r>
              <a:rPr lang="en-US" sz="1100" dirty="0" err="1">
                <a:latin typeface="Calibri" panose="020F0502020204030204" pitchFamily="34" charset="0"/>
              </a:rPr>
              <a:t>pelo</a:t>
            </a:r>
            <a:r>
              <a:rPr lang="en-US" sz="1100" dirty="0">
                <a:latin typeface="Calibri" panose="020F0502020204030204" pitchFamily="34" charset="0"/>
              </a:rPr>
              <a:t> </a:t>
            </a:r>
            <a:r>
              <a:rPr lang="en-US" sz="1100" dirty="0" err="1">
                <a:latin typeface="Calibri" panose="020F0502020204030204" pitchFamily="34" charset="0"/>
              </a:rPr>
              <a:t>armazenamento</a:t>
            </a:r>
            <a:r>
              <a:rPr lang="en-US" sz="1100" dirty="0">
                <a:latin typeface="Calibri" panose="020F0502020204030204" pitchFamily="34" charset="0"/>
              </a:rPr>
              <a:t> </a:t>
            </a:r>
            <a:r>
              <a:rPr lang="en-US" sz="1100" dirty="0" err="1">
                <a:latin typeface="Calibri" panose="020F0502020204030204" pitchFamily="34" charset="0"/>
              </a:rPr>
              <a:t>seguro</a:t>
            </a:r>
            <a:r>
              <a:rPr lang="en-US" sz="1100" dirty="0">
                <a:latin typeface="Calibri" panose="020F0502020204030204" pitchFamily="34" charset="0"/>
              </a:rPr>
              <a:t> das </a:t>
            </a:r>
            <a:r>
              <a:rPr lang="en-US" sz="1100" dirty="0" err="1">
                <a:latin typeface="Calibri" panose="020F0502020204030204" pitchFamily="34" charset="0"/>
              </a:rPr>
              <a:t>chaves</a:t>
            </a:r>
            <a:r>
              <a:rPr lang="en-US" sz="1100" dirty="0">
                <a:latin typeface="Calibri" panose="020F0502020204030204" pitchFamily="34" charset="0"/>
              </a:rPr>
              <a:t> </a:t>
            </a:r>
            <a:r>
              <a:rPr lang="en-US" sz="1100" dirty="0" err="1">
                <a:latin typeface="Calibri" panose="020F0502020204030204" pitchFamily="34" charset="0"/>
              </a:rPr>
              <a:t>privadas</a:t>
            </a:r>
            <a:r>
              <a:rPr lang="en-US" sz="1100" dirty="0">
                <a:latin typeface="Calibri" panose="020F0502020204030204" pitchFamily="34" charset="0"/>
              </a:rPr>
              <a:t> </a:t>
            </a:r>
            <a:r>
              <a:rPr lang="en-US" sz="1100" dirty="0" err="1">
                <a:latin typeface="Calibri" panose="020F0502020204030204" pitchFamily="34" charset="0"/>
              </a:rPr>
              <a:t>é</a:t>
            </a:r>
            <a:r>
              <a:rPr lang="en-US" sz="1100" dirty="0">
                <a:latin typeface="Calibri" panose="020F0502020204030204" pitchFamily="34" charset="0"/>
              </a:rPr>
              <a:t> do </a:t>
            </a:r>
            <a:r>
              <a:rPr lang="en-US" sz="1100" dirty="0" err="1">
                <a:latin typeface="Calibri" panose="020F0502020204030204" pitchFamily="34" charset="0"/>
              </a:rPr>
              <a:t>provedor</a:t>
            </a:r>
            <a:r>
              <a:rPr lang="en-US" sz="1100" dirty="0">
                <a:latin typeface="Calibri" panose="020F0502020204030204" pitchFamily="34" charset="0"/>
              </a:rPr>
              <a:t> </a:t>
            </a:r>
            <a:r>
              <a:rPr lang="en-US" sz="1100" dirty="0" err="1">
                <a:latin typeface="Calibri" panose="020F0502020204030204" pitchFamily="34" charset="0"/>
              </a:rPr>
              <a:t>terceirizado</a:t>
            </a:r>
            <a:r>
              <a:rPr lang="en-US" sz="1100" dirty="0">
                <a:latin typeface="Calibri" panose="020F0502020204030204" pitchFamily="34" charset="0"/>
              </a:rPr>
              <a:t>. </a:t>
            </a:r>
            <a:r>
              <a:rPr lang="en-US" sz="1100" dirty="0" err="1">
                <a:latin typeface="Calibri" panose="020F0502020204030204" pitchFamily="34" charset="0"/>
              </a:rPr>
              <a:t>Essa</a:t>
            </a:r>
            <a:r>
              <a:rPr lang="en-US" sz="1100" dirty="0">
                <a:latin typeface="Calibri" panose="020F0502020204030204" pitchFamily="34" charset="0"/>
              </a:rPr>
              <a:t> </a:t>
            </a:r>
            <a:r>
              <a:rPr lang="en-US" sz="1100" dirty="0" err="1">
                <a:latin typeface="Calibri" panose="020F0502020204030204" pitchFamily="34" charset="0"/>
              </a:rPr>
              <a:t>empresa</a:t>
            </a:r>
            <a:r>
              <a:rPr lang="en-US" sz="1100" dirty="0">
                <a:latin typeface="Calibri" panose="020F0502020204030204" pitchFamily="34" charset="0"/>
              </a:rPr>
              <a:t> </a:t>
            </a:r>
            <a:r>
              <a:rPr lang="en-US" sz="1100" dirty="0" err="1">
                <a:latin typeface="Calibri" panose="020F0502020204030204" pitchFamily="34" charset="0"/>
              </a:rPr>
              <a:t>pode</a:t>
            </a:r>
            <a:r>
              <a:rPr lang="en-US" sz="1100" dirty="0">
                <a:latin typeface="Calibri" panose="020F0502020204030204" pitchFamily="34" charset="0"/>
              </a:rPr>
              <a:t> </a:t>
            </a:r>
            <a:r>
              <a:rPr lang="en-US" sz="1100" dirty="0" err="1">
                <a:latin typeface="Calibri" panose="020F0502020204030204" pitchFamily="34" charset="0"/>
              </a:rPr>
              <a:t>ser</a:t>
            </a:r>
            <a:r>
              <a:rPr lang="en-US" sz="1100" dirty="0">
                <a:latin typeface="Calibri" panose="020F0502020204030204" pitchFamily="34" charset="0"/>
              </a:rPr>
              <a:t> </a:t>
            </a:r>
            <a:r>
              <a:rPr lang="en-US" sz="1100" dirty="0" err="1">
                <a:latin typeface="Calibri" panose="020F0502020204030204" pitchFamily="34" charset="0"/>
              </a:rPr>
              <a:t>atacada</a:t>
            </a:r>
            <a:r>
              <a:rPr lang="en-US" sz="1100" dirty="0">
                <a:latin typeface="Calibri" panose="020F0502020204030204" pitchFamily="34" charset="0"/>
              </a:rPr>
              <a:t>, </a:t>
            </a:r>
            <a:r>
              <a:rPr lang="en-US" sz="1100" dirty="0" err="1">
                <a:latin typeface="Calibri" panose="020F0502020204030204" pitchFamily="34" charset="0"/>
              </a:rPr>
              <a:t>por</a:t>
            </a:r>
            <a:r>
              <a:rPr lang="en-US" sz="1100" dirty="0">
                <a:latin typeface="Calibri" panose="020F0502020204030204" pitchFamily="34" charset="0"/>
              </a:rPr>
              <a:t> </a:t>
            </a:r>
            <a:r>
              <a:rPr lang="en-US" sz="1100" dirty="0" err="1">
                <a:latin typeface="Calibri" panose="020F0502020204030204" pitchFamily="34" charset="0"/>
              </a:rPr>
              <a:t>exemplo</a:t>
            </a:r>
            <a:r>
              <a:rPr lang="en-US" sz="1100" dirty="0">
                <a:latin typeface="Calibri" panose="020F0502020204030204" pitchFamily="34" charset="0"/>
              </a:rPr>
              <a:t>, </a:t>
            </a:r>
            <a:r>
              <a:rPr lang="en-US" sz="1100" dirty="0" err="1">
                <a:latin typeface="Calibri" panose="020F0502020204030204" pitchFamily="34" charset="0"/>
              </a:rPr>
              <a:t>por</a:t>
            </a:r>
            <a:r>
              <a:rPr lang="en-US" sz="1100" dirty="0">
                <a:latin typeface="Calibri" panose="020F0502020204030204" pitchFamily="34" charset="0"/>
              </a:rPr>
              <a:t> hackers </a:t>
            </a:r>
            <a:r>
              <a:rPr lang="en-US" sz="1100" dirty="0" err="1">
                <a:latin typeface="Calibri" panose="020F0502020204030204" pitchFamily="34" charset="0"/>
              </a:rPr>
              <a:t>que</a:t>
            </a:r>
            <a:r>
              <a:rPr lang="en-US" sz="1100" dirty="0">
                <a:latin typeface="Calibri" panose="020F0502020204030204" pitchFamily="34" charset="0"/>
              </a:rPr>
              <a:t> </a:t>
            </a:r>
            <a:r>
              <a:rPr lang="en-US" sz="1100" dirty="0" err="1">
                <a:latin typeface="Calibri" panose="020F0502020204030204" pitchFamily="34" charset="0"/>
              </a:rPr>
              <a:t>usam</a:t>
            </a:r>
            <a:r>
              <a:rPr lang="en-US" sz="1100" dirty="0">
                <a:latin typeface="Calibri" panose="020F0502020204030204" pitchFamily="34" charset="0"/>
              </a:rPr>
              <a:t> um </a:t>
            </a:r>
            <a:r>
              <a:rPr lang="en-US" sz="1100" dirty="0" err="1">
                <a:latin typeface="Calibri" panose="020F0502020204030204" pitchFamily="34" charset="0"/>
              </a:rPr>
              <a:t>ambiente</a:t>
            </a:r>
            <a:r>
              <a:rPr lang="en-US" sz="1100" dirty="0">
                <a:latin typeface="Calibri" panose="020F0502020204030204" pitchFamily="34" charset="0"/>
              </a:rPr>
              <a:t> de TI </a:t>
            </a:r>
            <a:r>
              <a:rPr lang="en-US" sz="1100" dirty="0" err="1">
                <a:latin typeface="Calibri" panose="020F0502020204030204" pitchFamily="34" charset="0"/>
              </a:rPr>
              <a:t>insuficientemente</a:t>
            </a:r>
            <a:r>
              <a:rPr lang="en-US" sz="1100" dirty="0">
                <a:latin typeface="Calibri" panose="020F0502020204030204" pitchFamily="34" charset="0"/>
              </a:rPr>
              <a:t> </a:t>
            </a:r>
            <a:r>
              <a:rPr lang="en-US" sz="1100" dirty="0" err="1">
                <a:latin typeface="Calibri" panose="020F0502020204030204" pitchFamily="34" charset="0"/>
              </a:rPr>
              <a:t>seguro</a:t>
            </a:r>
            <a:r>
              <a:rPr lang="en-US" sz="1100" dirty="0">
                <a:latin typeface="Calibri" panose="020F0502020204030204" pitchFamily="34" charset="0"/>
              </a:rPr>
              <a:t>. </a:t>
            </a:r>
            <a:r>
              <a:rPr lang="en-US" sz="1100" dirty="0" err="1">
                <a:latin typeface="Calibri" panose="020F0502020204030204" pitchFamily="34" charset="0"/>
              </a:rPr>
              <a:t>Por</a:t>
            </a:r>
            <a:r>
              <a:rPr lang="en-US" sz="1100" dirty="0">
                <a:latin typeface="Calibri" panose="020F0502020204030204" pitchFamily="34" charset="0"/>
              </a:rPr>
              <a:t> </a:t>
            </a:r>
            <a:r>
              <a:rPr lang="en-US" sz="1100" dirty="0" err="1">
                <a:latin typeface="Calibri" panose="020F0502020204030204" pitchFamily="34" charset="0"/>
              </a:rPr>
              <a:t>meio</a:t>
            </a:r>
            <a:r>
              <a:rPr lang="en-US" sz="1100" dirty="0">
                <a:latin typeface="Calibri" panose="020F0502020204030204" pitchFamily="34" charset="0"/>
              </a:rPr>
              <a:t> </a:t>
            </a:r>
            <a:r>
              <a:rPr lang="en-US" sz="1100" dirty="0" err="1">
                <a:latin typeface="Calibri" panose="020F0502020204030204" pitchFamily="34" charset="0"/>
              </a:rPr>
              <a:t>desse</a:t>
            </a:r>
            <a:r>
              <a:rPr lang="en-US" sz="1100" dirty="0">
                <a:latin typeface="Calibri" panose="020F0502020204030204" pitchFamily="34" charset="0"/>
              </a:rPr>
              <a:t> </a:t>
            </a:r>
            <a:r>
              <a:rPr lang="en-US" sz="1100" dirty="0" err="1">
                <a:latin typeface="Calibri" panose="020F0502020204030204" pitchFamily="34" charset="0"/>
              </a:rPr>
              <a:t>acess</a:t>
            </a:r>
            <a:r>
              <a:rPr lang="en-US" sz="1100" dirty="0">
                <a:latin typeface="Calibri" panose="020F0502020204030204" pitchFamily="34" charset="0"/>
              </a:rPr>
              <a:t> </a:t>
            </a:r>
            <a:r>
              <a:rPr lang="en-US" sz="1100" dirty="0" err="1">
                <a:latin typeface="Calibri" panose="020F0502020204030204" pitchFamily="34" charset="0"/>
              </a:rPr>
              <a:t>ilegal</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investidores</a:t>
            </a:r>
            <a:r>
              <a:rPr lang="en-US" sz="1100" dirty="0">
                <a:latin typeface="Calibri" panose="020F0502020204030204" pitchFamily="34" charset="0"/>
              </a:rPr>
              <a:t> </a:t>
            </a:r>
            <a:r>
              <a:rPr lang="en-US" sz="1100" dirty="0" err="1">
                <a:latin typeface="Calibri" panose="020F0502020204030204" pitchFamily="34" charset="0"/>
              </a:rPr>
              <a:t>podem</a:t>
            </a:r>
            <a:r>
              <a:rPr lang="en-US" sz="1100" dirty="0">
                <a:latin typeface="Calibri" panose="020F0502020204030204" pitchFamily="34" charset="0"/>
              </a:rPr>
              <a:t> </a:t>
            </a:r>
            <a:r>
              <a:rPr lang="en-US" sz="1100" dirty="0" err="1">
                <a:latin typeface="Calibri" panose="020F0502020204030204" pitchFamily="34" charset="0"/>
              </a:rPr>
              <a:t>perder</a:t>
            </a:r>
            <a:r>
              <a:rPr lang="en-US" sz="1100" dirty="0">
                <a:latin typeface="Calibri" panose="020F0502020204030204" pitchFamily="34" charset="0"/>
              </a:rPr>
              <a:t> a </a:t>
            </a:r>
            <a:r>
              <a:rPr lang="en-US" sz="1100" dirty="0" err="1">
                <a:latin typeface="Calibri" panose="020F0502020204030204" pitchFamily="34" charset="0"/>
              </a:rPr>
              <a:t>totalidade</a:t>
            </a:r>
            <a:r>
              <a:rPr lang="en-US" sz="1100" dirty="0">
                <a:latin typeface="Calibri" panose="020F0502020204030204" pitchFamily="34" charset="0"/>
              </a:rPr>
              <a:t> </a:t>
            </a:r>
            <a:r>
              <a:rPr lang="en-US" sz="1100" dirty="0" err="1">
                <a:latin typeface="Calibri" panose="020F0502020204030204" pitchFamily="34" charset="0"/>
              </a:rPr>
              <a:t>ou</a:t>
            </a:r>
            <a:r>
              <a:rPr lang="en-US" sz="1100" dirty="0">
                <a:latin typeface="Calibri" panose="020F0502020204030204" pitchFamily="34" charset="0"/>
              </a:rPr>
              <a:t> parte das </a:t>
            </a:r>
            <a:r>
              <a:rPr lang="en-US" sz="1100" dirty="0" err="1">
                <a:latin typeface="Calibri" panose="020F0502020204030204" pitchFamily="34" charset="0"/>
              </a:rPr>
              <a:t>suas</a:t>
            </a:r>
            <a:r>
              <a:rPr lang="en-US" sz="1100" dirty="0">
                <a:latin typeface="Calibri" panose="020F0502020204030204" pitchFamily="34" charset="0"/>
              </a:rPr>
              <a:t> </a:t>
            </a:r>
            <a:r>
              <a:rPr lang="en-US" sz="1100" dirty="0" err="1">
                <a:latin typeface="Calibri" panose="020F0502020204030204" pitchFamily="34" charset="0"/>
              </a:rPr>
              <a:t>criptomoedas</a:t>
            </a:r>
            <a:r>
              <a:rPr lang="en-US" sz="1100" dirty="0">
                <a:latin typeface="Calibri" panose="020F0502020204030204" pitchFamily="34" charset="0"/>
              </a:rPr>
              <a:t>, </a:t>
            </a:r>
            <a:r>
              <a:rPr lang="en-US" sz="1100" dirty="0" err="1">
                <a:latin typeface="Calibri" panose="020F0502020204030204" pitchFamily="34" charset="0"/>
              </a:rPr>
              <a:t>perder</a:t>
            </a:r>
            <a:r>
              <a:rPr lang="en-US" sz="1100" dirty="0">
                <a:latin typeface="Calibri" panose="020F0502020204030204" pitchFamily="34" charset="0"/>
              </a:rPr>
              <a:t> a </a:t>
            </a:r>
            <a:r>
              <a:rPr lang="en-US" sz="1100" dirty="0" err="1">
                <a:latin typeface="Calibri" panose="020F0502020204030204" pitchFamily="34" charset="0"/>
              </a:rPr>
              <a:t>totalidade</a:t>
            </a:r>
            <a:r>
              <a:rPr lang="en-US" sz="1100" dirty="0">
                <a:latin typeface="Calibri" panose="020F0502020204030204" pitchFamily="34" charset="0"/>
              </a:rPr>
              <a:t> </a:t>
            </a:r>
            <a:r>
              <a:rPr lang="en-US" sz="1100" dirty="0" err="1">
                <a:latin typeface="Calibri" panose="020F0502020204030204" pitchFamily="34" charset="0"/>
              </a:rPr>
              <a:t>ou</a:t>
            </a:r>
            <a:r>
              <a:rPr lang="en-US" sz="1100" dirty="0">
                <a:latin typeface="Calibri" panose="020F0502020204030204" pitchFamily="34" charset="0"/>
              </a:rPr>
              <a:t> parte dos </a:t>
            </a:r>
            <a:r>
              <a:rPr lang="en-US" sz="1100" dirty="0" err="1">
                <a:latin typeface="Calibri" panose="020F0502020204030204" pitchFamily="34" charset="0"/>
              </a:rPr>
              <a:t>seus</a:t>
            </a:r>
            <a:r>
              <a:rPr lang="en-US" sz="1100" dirty="0">
                <a:latin typeface="Calibri" panose="020F0502020204030204" pitchFamily="34" charset="0"/>
              </a:rPr>
              <a:t> </a:t>
            </a:r>
            <a:r>
              <a:rPr lang="en-US" sz="1100" dirty="0" err="1">
                <a:latin typeface="Calibri" panose="020F0502020204030204" pitchFamily="34" charset="0"/>
              </a:rPr>
              <a:t>ativos</a:t>
            </a:r>
            <a:r>
              <a:rPr lang="en-US" sz="1100" dirty="0">
                <a:latin typeface="Calibri" panose="020F0502020204030204" pitchFamily="34" charset="0"/>
              </a:rPr>
              <a:t> </a:t>
            </a:r>
            <a:r>
              <a:rPr lang="en-US" sz="1100" dirty="0" err="1">
                <a:latin typeface="Calibri" panose="020F0502020204030204" pitchFamily="34" charset="0"/>
              </a:rPr>
              <a:t>criptográficos</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últimos</a:t>
            </a:r>
            <a:r>
              <a:rPr lang="en-US" sz="1100" dirty="0">
                <a:latin typeface="Calibri" panose="020F0502020204030204" pitchFamily="34" charset="0"/>
              </a:rPr>
              <a:t> </a:t>
            </a:r>
            <a:r>
              <a:rPr lang="en-US" sz="1100" dirty="0" err="1">
                <a:latin typeface="Calibri" panose="020F0502020204030204" pitchFamily="34" charset="0"/>
              </a:rPr>
              <a:t>anos</a:t>
            </a:r>
            <a:r>
              <a:rPr lang="en-US" sz="1100" dirty="0">
                <a:latin typeface="Calibri" panose="020F0502020204030204" pitchFamily="34" charset="0"/>
              </a:rPr>
              <a:t> </a:t>
            </a:r>
            <a:r>
              <a:rPr lang="en-US" sz="1100" dirty="0" err="1">
                <a:latin typeface="Calibri" panose="020F0502020204030204" pitchFamily="34" charset="0"/>
              </a:rPr>
              <a:t>mostraram</a:t>
            </a:r>
            <a:r>
              <a:rPr lang="en-US" sz="1100" dirty="0">
                <a:latin typeface="Calibri" panose="020F0502020204030204" pitchFamily="34" charset="0"/>
              </a:rPr>
              <a:t> </a:t>
            </a:r>
            <a:r>
              <a:rPr lang="en-US" sz="1100" dirty="0" err="1">
                <a:latin typeface="Calibri" panose="020F0502020204030204" pitchFamily="34" charset="0"/>
              </a:rPr>
              <a:t>que</a:t>
            </a:r>
            <a:r>
              <a:rPr lang="en-US" sz="1100" dirty="0">
                <a:latin typeface="Calibri" panose="020F0502020204030204" pitchFamily="34" charset="0"/>
              </a:rPr>
              <a:t> </a:t>
            </a:r>
            <a:r>
              <a:rPr lang="en-US" sz="1100" dirty="0" err="1">
                <a:latin typeface="Calibri" panose="020F0502020204030204" pitchFamily="34" charset="0"/>
              </a:rPr>
              <a:t>tais</a:t>
            </a:r>
            <a:r>
              <a:rPr lang="en-US" sz="1100" dirty="0">
                <a:latin typeface="Calibri" panose="020F0502020204030204" pitchFamily="34" charset="0"/>
              </a:rPr>
              <a:t> </a:t>
            </a:r>
            <a:r>
              <a:rPr lang="en-US" sz="1100" dirty="0" err="1">
                <a:latin typeface="Calibri" panose="020F0502020204030204" pitchFamily="34" charset="0"/>
              </a:rPr>
              <a:t>vulnerabilidades</a:t>
            </a:r>
            <a:r>
              <a:rPr lang="en-US" sz="1100" dirty="0">
                <a:latin typeface="Calibri" panose="020F0502020204030204" pitchFamily="34" charset="0"/>
              </a:rPr>
              <a:t> de </a:t>
            </a:r>
            <a:r>
              <a:rPr lang="en-US" sz="1100" dirty="0" err="1">
                <a:latin typeface="Calibri" panose="020F0502020204030204" pitchFamily="34" charset="0"/>
              </a:rPr>
              <a:t>segurança</a:t>
            </a:r>
            <a:r>
              <a:rPr lang="en-US" sz="1100" dirty="0">
                <a:latin typeface="Calibri" panose="020F0502020204030204" pitchFamily="34" charset="0"/>
              </a:rPr>
              <a:t> </a:t>
            </a:r>
            <a:r>
              <a:rPr lang="en-US" sz="1100" dirty="0" err="1">
                <a:latin typeface="Calibri" panose="020F0502020204030204" pitchFamily="34" charset="0"/>
              </a:rPr>
              <a:t>ocorrem</a:t>
            </a:r>
            <a:r>
              <a:rPr lang="en-US" sz="1100" dirty="0">
                <a:latin typeface="Calibri" panose="020F0502020204030204" pitchFamily="34" charset="0"/>
              </a:rPr>
              <a:t> no </a:t>
            </a:r>
            <a:r>
              <a:rPr lang="en-US" sz="1100" dirty="0" err="1">
                <a:latin typeface="Calibri" panose="020F0502020204030204" pitchFamily="34" charset="0"/>
              </a:rPr>
              <a:t>mercado</a:t>
            </a:r>
            <a:r>
              <a:rPr lang="en-US" sz="1100" dirty="0">
                <a:latin typeface="Calibri" panose="020F0502020204030204" pitchFamily="34" charset="0"/>
              </a:rPr>
              <a:t> de </a:t>
            </a:r>
            <a:r>
              <a:rPr lang="en-US" sz="1100" dirty="0" err="1">
                <a:latin typeface="Calibri" panose="020F0502020204030204" pitchFamily="34" charset="0"/>
              </a:rPr>
              <a:t>criptomoedas</a:t>
            </a:r>
            <a:r>
              <a:rPr lang="en-US" sz="1100" dirty="0">
                <a:latin typeface="Calibri" panose="020F0502020204030204" pitchFamily="34" charset="0"/>
              </a:rPr>
              <a:t> e no </a:t>
            </a:r>
            <a:r>
              <a:rPr lang="en-US" sz="1100" dirty="0" err="1">
                <a:latin typeface="Calibri" panose="020F0502020204030204" pitchFamily="34" charset="0"/>
              </a:rPr>
              <a:t>mercado</a:t>
            </a:r>
            <a:r>
              <a:rPr lang="en-US" sz="1100" dirty="0">
                <a:latin typeface="Calibri" panose="020F0502020204030204" pitchFamily="34" charset="0"/>
              </a:rPr>
              <a:t> e </a:t>
            </a:r>
            <a:r>
              <a:rPr lang="en-US" sz="1100" dirty="0" err="1">
                <a:latin typeface="Calibri" panose="020F0502020204030204" pitchFamily="34" charset="0"/>
              </a:rPr>
              <a:t>que</a:t>
            </a:r>
            <a:r>
              <a:rPr lang="en-US" sz="1100" dirty="0">
                <a:latin typeface="Calibri" panose="020F0502020204030204" pitchFamily="34" charset="0"/>
              </a:rPr>
              <a:t> o </a:t>
            </a:r>
            <a:r>
              <a:rPr lang="en-US" sz="1100" dirty="0" err="1">
                <a:latin typeface="Calibri" panose="020F0502020204030204" pitchFamily="34" charset="0"/>
              </a:rPr>
              <a:t>risco</a:t>
            </a:r>
            <a:r>
              <a:rPr lang="en-US" sz="1100" dirty="0">
                <a:latin typeface="Calibri" panose="020F0502020204030204" pitchFamily="34" charset="0"/>
              </a:rPr>
              <a:t> de </a:t>
            </a:r>
            <a:r>
              <a:rPr lang="en-US" sz="1100" dirty="0" err="1">
                <a:latin typeface="Calibri" panose="020F0502020204030204" pitchFamily="34" charset="0"/>
              </a:rPr>
              <a:t>ataques</a:t>
            </a:r>
            <a:r>
              <a:rPr lang="en-US" sz="1100" dirty="0">
                <a:latin typeface="Calibri" panose="020F0502020204030204" pitchFamily="34" charset="0"/>
              </a:rPr>
              <a:t> de hackers continua </a:t>
            </a:r>
            <a:r>
              <a:rPr lang="en-US" sz="1100" dirty="0" err="1">
                <a:latin typeface="Calibri" panose="020F0502020204030204" pitchFamily="34" charset="0"/>
              </a:rPr>
              <a:t>presente</a:t>
            </a:r>
            <a:r>
              <a:rPr lang="en-US" sz="1100" dirty="0">
                <a:latin typeface="Calibri" panose="020F0502020204030204" pitchFamily="34" charset="0"/>
              </a:rPr>
              <a:t>.</a:t>
            </a:r>
          </a:p>
          <a:p>
            <a:pPr algn="just" defTabSz="312738"/>
            <a:endParaRPr lang="en-US" sz="1100" dirty="0">
              <a:latin typeface="Calibri" panose="020F0502020204030204" pitchFamily="34" charset="0"/>
            </a:endParaRPr>
          </a:p>
          <a:p>
            <a:pPr algn="just" defTabSz="312738"/>
            <a:r>
              <a:rPr lang="en-US" sz="1100" dirty="0">
                <a:latin typeface="Calibri" panose="020F0502020204030204" pitchFamily="34" charset="0"/>
              </a:rPr>
              <a:t>Se o </a:t>
            </a:r>
            <a:r>
              <a:rPr lang="en-US" sz="1100" dirty="0" err="1">
                <a:latin typeface="Calibri" panose="020F0502020204030204" pitchFamily="34" charset="0"/>
              </a:rPr>
              <a:t>provedor</a:t>
            </a:r>
            <a:r>
              <a:rPr lang="en-US" sz="1100" dirty="0">
                <a:latin typeface="Calibri" panose="020F0502020204030204" pitchFamily="34" charset="0"/>
              </a:rPr>
              <a:t> de </a:t>
            </a:r>
            <a:r>
              <a:rPr lang="en-US" sz="1100" dirty="0" err="1">
                <a:latin typeface="Calibri" panose="020F0502020204030204" pitchFamily="34" charset="0"/>
              </a:rPr>
              <a:t>carteira</a:t>
            </a:r>
            <a:r>
              <a:rPr lang="en-US" sz="1100" dirty="0">
                <a:latin typeface="Calibri" panose="020F0502020204030204" pitchFamily="34" charset="0"/>
              </a:rPr>
              <a:t> de </a:t>
            </a:r>
            <a:r>
              <a:rPr lang="en-US" sz="1100" dirty="0" err="1">
                <a:latin typeface="Calibri" panose="020F0502020204030204" pitchFamily="34" charset="0"/>
              </a:rPr>
              <a:t>custódia</a:t>
            </a:r>
            <a:r>
              <a:rPr lang="en-US" sz="1100" dirty="0">
                <a:latin typeface="Calibri" panose="020F0502020204030204" pitchFamily="34" charset="0"/>
              </a:rPr>
              <a:t> </a:t>
            </a:r>
            <a:r>
              <a:rPr lang="en-US" sz="1100" dirty="0" err="1">
                <a:latin typeface="Calibri" panose="020F0502020204030204" pitchFamily="34" charset="0"/>
              </a:rPr>
              <a:t>perder</a:t>
            </a:r>
            <a:r>
              <a:rPr lang="en-US" sz="1100" dirty="0">
                <a:latin typeface="Calibri" panose="020F0502020204030204" pitchFamily="34" charset="0"/>
              </a:rPr>
              <a:t> a </a:t>
            </a:r>
            <a:r>
              <a:rPr lang="en-US" sz="1100" dirty="0" err="1">
                <a:latin typeface="Calibri" panose="020F0502020204030204" pitchFamily="34" charset="0"/>
              </a:rPr>
              <a:t>chave</a:t>
            </a:r>
            <a:r>
              <a:rPr lang="en-US" sz="1100" dirty="0">
                <a:latin typeface="Calibri" panose="020F0502020204030204" pitchFamily="34" charset="0"/>
              </a:rPr>
              <a:t> </a:t>
            </a:r>
            <a:r>
              <a:rPr lang="en-US" sz="1100" dirty="0" err="1">
                <a:latin typeface="Calibri" panose="020F0502020204030204" pitchFamily="34" charset="0"/>
              </a:rPr>
              <a:t>privada</a:t>
            </a:r>
            <a:r>
              <a:rPr lang="en-US" sz="1100" dirty="0">
                <a:latin typeface="Calibri" panose="020F0502020204030204" pitchFamily="34" charset="0"/>
              </a:rPr>
              <a:t> dos </a:t>
            </a:r>
            <a:r>
              <a:rPr lang="en-US" sz="1100" dirty="0" err="1">
                <a:latin typeface="Calibri" panose="020F0502020204030204" pitchFamily="34" charset="0"/>
              </a:rPr>
              <a:t>seus</a:t>
            </a:r>
            <a:r>
              <a:rPr lang="en-US" sz="1100" dirty="0">
                <a:latin typeface="Calibri" panose="020F0502020204030204" pitchFamily="34" charset="0"/>
              </a:rPr>
              <a:t> </a:t>
            </a:r>
            <a:r>
              <a:rPr lang="en-US" sz="1100" dirty="0" err="1">
                <a:latin typeface="Calibri" panose="020F0502020204030204" pitchFamily="34" charset="0"/>
              </a:rPr>
              <a:t>clientes</a:t>
            </a:r>
            <a:r>
              <a:rPr lang="en-US" sz="1100" dirty="0">
                <a:latin typeface="Calibri" panose="020F0502020204030204" pitchFamily="34" charset="0"/>
              </a:rPr>
              <a:t>, </a:t>
            </a:r>
            <a:r>
              <a:rPr lang="en-US" sz="1100" dirty="0" err="1">
                <a:latin typeface="Calibri" panose="020F0502020204030204" pitchFamily="34" charset="0"/>
              </a:rPr>
              <a:t>eles</a:t>
            </a:r>
            <a:r>
              <a:rPr lang="en-US" sz="1100" dirty="0">
                <a:latin typeface="Calibri" panose="020F0502020204030204" pitchFamily="34" charset="0"/>
              </a:rPr>
              <a:t> </a:t>
            </a:r>
            <a:r>
              <a:rPr lang="en-US" sz="1100" dirty="0" err="1">
                <a:latin typeface="Calibri" panose="020F0502020204030204" pitchFamily="34" charset="0"/>
              </a:rPr>
              <a:t>poderão</a:t>
            </a:r>
            <a:r>
              <a:rPr lang="en-US" sz="1100" dirty="0">
                <a:latin typeface="Calibri" panose="020F0502020204030204" pitchFamily="34" charset="0"/>
              </a:rPr>
              <a:t> </a:t>
            </a:r>
            <a:r>
              <a:rPr lang="en-US" sz="1100" dirty="0" err="1">
                <a:latin typeface="Calibri" panose="020F0502020204030204" pitchFamily="34" charset="0"/>
              </a:rPr>
              <a:t>reivindicar</a:t>
            </a:r>
            <a:r>
              <a:rPr lang="en-US" sz="1100" dirty="0">
                <a:latin typeface="Calibri" panose="020F0502020204030204" pitchFamily="34" charset="0"/>
              </a:rPr>
              <a:t> </a:t>
            </a:r>
            <a:r>
              <a:rPr lang="en-US" sz="1100" dirty="0" err="1">
                <a:latin typeface="Calibri" panose="020F0502020204030204" pitchFamily="34" charset="0"/>
              </a:rPr>
              <a:t>uma</a:t>
            </a:r>
            <a:r>
              <a:rPr lang="en-US" sz="1100" dirty="0">
                <a:latin typeface="Calibri" panose="020F0502020204030204" pitchFamily="34" charset="0"/>
              </a:rPr>
              <a:t> </a:t>
            </a:r>
            <a:r>
              <a:rPr lang="en-US" sz="1100" dirty="0" err="1">
                <a:latin typeface="Calibri" panose="020F0502020204030204" pitchFamily="34" charset="0"/>
              </a:rPr>
              <a:t>compensação</a:t>
            </a:r>
            <a:r>
              <a:rPr lang="en-US" sz="1100" dirty="0">
                <a:latin typeface="Calibri" panose="020F0502020204030204" pitchFamily="34" charset="0"/>
              </a:rPr>
              <a:t>. </a:t>
            </a:r>
            <a:r>
              <a:rPr lang="en-US" sz="1100" dirty="0" err="1">
                <a:latin typeface="Calibri" panose="020F0502020204030204" pitchFamily="34" charset="0"/>
              </a:rPr>
              <a:t>Essa</a:t>
            </a:r>
            <a:r>
              <a:rPr lang="en-US" sz="1100" dirty="0">
                <a:latin typeface="Calibri" panose="020F0502020204030204" pitchFamily="34" charset="0"/>
              </a:rPr>
              <a:t> </a:t>
            </a:r>
            <a:r>
              <a:rPr lang="en-US" sz="1100" dirty="0" err="1">
                <a:latin typeface="Calibri" panose="020F0502020204030204" pitchFamily="34" charset="0"/>
              </a:rPr>
              <a:t>segurança</a:t>
            </a:r>
            <a:r>
              <a:rPr lang="en-US" sz="1100" dirty="0">
                <a:latin typeface="Calibri" panose="020F0502020204030204" pitchFamily="34" charset="0"/>
              </a:rPr>
              <a:t> </a:t>
            </a:r>
            <a:r>
              <a:rPr lang="en-US" sz="1100" dirty="0" err="1">
                <a:latin typeface="Calibri" panose="020F0502020204030204" pitchFamily="34" charset="0"/>
              </a:rPr>
              <a:t>não</a:t>
            </a:r>
            <a:r>
              <a:rPr lang="en-US" sz="1100" dirty="0">
                <a:latin typeface="Calibri" panose="020F0502020204030204" pitchFamily="34" charset="0"/>
              </a:rPr>
              <a:t> </a:t>
            </a:r>
            <a:r>
              <a:rPr lang="en-US" sz="1100" dirty="0" err="1">
                <a:latin typeface="Calibri" panose="020F0502020204030204" pitchFamily="34" charset="0"/>
              </a:rPr>
              <a:t>existe</a:t>
            </a:r>
            <a:r>
              <a:rPr lang="en-US" sz="1100" dirty="0">
                <a:latin typeface="Calibri" panose="020F0502020204030204" pitchFamily="34" charset="0"/>
              </a:rPr>
              <a:t> com </a:t>
            </a:r>
            <a:r>
              <a:rPr lang="en-US" sz="1100" dirty="0" err="1">
                <a:latin typeface="Calibri" panose="020F0502020204030204" pitchFamily="34" charset="0"/>
              </a:rPr>
              <a:t>carteiras</a:t>
            </a:r>
            <a:r>
              <a:rPr lang="en-US" sz="1100" dirty="0">
                <a:latin typeface="Calibri" panose="020F0502020204030204" pitchFamily="34" charset="0"/>
              </a:rPr>
              <a:t> </a:t>
            </a:r>
            <a:r>
              <a:rPr lang="en-US" sz="1100" dirty="0" err="1">
                <a:latin typeface="Calibri" panose="020F0502020204030204" pitchFamily="34" charset="0"/>
              </a:rPr>
              <a:t>sem</a:t>
            </a:r>
            <a:r>
              <a:rPr lang="en-US" sz="1100" dirty="0">
                <a:latin typeface="Calibri" panose="020F0502020204030204" pitchFamily="34" charset="0"/>
              </a:rPr>
              <a:t> </a:t>
            </a:r>
            <a:r>
              <a:rPr lang="en-US" sz="1100" dirty="0" err="1">
                <a:latin typeface="Calibri" panose="020F0502020204030204" pitchFamily="34" charset="0"/>
              </a:rPr>
              <a:t>custódia</a:t>
            </a:r>
            <a:r>
              <a:rPr lang="en-US" sz="1100" dirty="0">
                <a:latin typeface="Calibri" panose="020F0502020204030204" pitchFamily="34" charset="0"/>
              </a:rPr>
              <a:t>. </a:t>
            </a:r>
            <a:r>
              <a:rPr lang="en-US" sz="1100" dirty="0" err="1">
                <a:latin typeface="Calibri" panose="020F0502020204030204" pitchFamily="34" charset="0"/>
              </a:rPr>
              <a:t>Aqui</a:t>
            </a:r>
            <a:r>
              <a:rPr lang="en-US" sz="1100" dirty="0">
                <a:latin typeface="Calibri" panose="020F0502020204030204" pitchFamily="34" charset="0"/>
              </a:rPr>
              <a:t>, a </a:t>
            </a:r>
            <a:r>
              <a:rPr lang="en-US" sz="1100" dirty="0" err="1">
                <a:latin typeface="Calibri" panose="020F0502020204030204" pitchFamily="34" charset="0"/>
              </a:rPr>
              <a:t>responsabilidade</a:t>
            </a:r>
            <a:r>
              <a:rPr lang="en-US" sz="1100" dirty="0">
                <a:latin typeface="Calibri" panose="020F0502020204030204" pitchFamily="34" charset="0"/>
              </a:rPr>
              <a:t> de </a:t>
            </a:r>
            <a:r>
              <a:rPr lang="en-US" sz="1100" dirty="0" err="1">
                <a:latin typeface="Calibri" panose="020F0502020204030204" pitchFamily="34" charset="0"/>
              </a:rPr>
              <a:t>proteger</a:t>
            </a:r>
            <a:r>
              <a:rPr lang="en-US" sz="1100" dirty="0">
                <a:latin typeface="Calibri" panose="020F0502020204030204" pitchFamily="34" charset="0"/>
              </a:rPr>
              <a:t> a </a:t>
            </a:r>
            <a:r>
              <a:rPr lang="en-US" sz="1100" dirty="0" err="1">
                <a:latin typeface="Calibri" panose="020F0502020204030204" pitchFamily="34" charset="0"/>
              </a:rPr>
              <a:t>chave</a:t>
            </a:r>
            <a:r>
              <a:rPr lang="en-US" sz="1100" dirty="0">
                <a:latin typeface="Calibri" panose="020F0502020204030204" pitchFamily="34" charset="0"/>
              </a:rPr>
              <a:t> </a:t>
            </a:r>
            <a:r>
              <a:rPr lang="en-US" sz="1100" dirty="0" err="1">
                <a:latin typeface="Calibri" panose="020F0502020204030204" pitchFamily="34" charset="0"/>
              </a:rPr>
              <a:t>privada</a:t>
            </a:r>
            <a:r>
              <a:rPr lang="en-US" sz="1100" dirty="0">
                <a:latin typeface="Calibri" panose="020F0502020204030204" pitchFamily="34" charset="0"/>
              </a:rPr>
              <a:t> </a:t>
            </a:r>
            <a:r>
              <a:rPr lang="en-US" sz="1100" dirty="0" err="1">
                <a:latin typeface="Calibri" panose="020F0502020204030204" pitchFamily="34" charset="0"/>
              </a:rPr>
              <a:t>é</a:t>
            </a:r>
            <a:r>
              <a:rPr lang="en-US" sz="1100" dirty="0">
                <a:latin typeface="Calibri" panose="020F0502020204030204" pitchFamily="34" charset="0"/>
              </a:rPr>
              <a:t> do </a:t>
            </a:r>
            <a:r>
              <a:rPr lang="en-US" sz="1100" dirty="0" err="1">
                <a:latin typeface="Calibri" panose="020F0502020204030204" pitchFamily="34" charset="0"/>
              </a:rPr>
              <a:t>próprio</a:t>
            </a:r>
            <a:r>
              <a:rPr lang="en-US" sz="1100" dirty="0">
                <a:latin typeface="Calibri" panose="020F0502020204030204" pitchFamily="34" charset="0"/>
              </a:rPr>
              <a:t> </a:t>
            </a:r>
            <a:r>
              <a:rPr lang="en-US" sz="1100" dirty="0" err="1">
                <a:latin typeface="Calibri" panose="020F0502020204030204" pitchFamily="34" charset="0"/>
              </a:rPr>
              <a:t>investidor</a:t>
            </a:r>
            <a:r>
              <a:rPr lang="en-US" sz="1100" dirty="0">
                <a:latin typeface="Calibri" panose="020F0502020204030204" pitchFamily="34" charset="0"/>
              </a:rPr>
              <a:t>. O </a:t>
            </a:r>
            <a:r>
              <a:rPr lang="en-US" sz="1100" dirty="0" err="1">
                <a:latin typeface="Calibri" panose="020F0502020204030204" pitchFamily="34" charset="0"/>
              </a:rPr>
              <a:t>uso</a:t>
            </a:r>
            <a:r>
              <a:rPr lang="en-US" sz="1100" dirty="0">
                <a:latin typeface="Calibri" panose="020F0502020204030204" pitchFamily="34" charset="0"/>
              </a:rPr>
              <a:t> de </a:t>
            </a:r>
            <a:r>
              <a:rPr lang="en-US" sz="1100" dirty="0" err="1">
                <a:latin typeface="Calibri" panose="020F0502020204030204" pitchFamily="34" charset="0"/>
              </a:rPr>
              <a:t>carteiras</a:t>
            </a:r>
            <a:r>
              <a:rPr lang="en-US" sz="1100" dirty="0">
                <a:latin typeface="Calibri" panose="020F0502020204030204" pitchFamily="34" charset="0"/>
              </a:rPr>
              <a:t> </a:t>
            </a:r>
            <a:r>
              <a:rPr lang="en-US" sz="1100" dirty="0" err="1">
                <a:latin typeface="Calibri" panose="020F0502020204030204" pitchFamily="34" charset="0"/>
              </a:rPr>
              <a:t>sem</a:t>
            </a:r>
            <a:r>
              <a:rPr lang="en-US" sz="1100" dirty="0">
                <a:latin typeface="Calibri" panose="020F0502020204030204" pitchFamily="34" charset="0"/>
              </a:rPr>
              <a:t> </a:t>
            </a:r>
            <a:r>
              <a:rPr lang="en-US" sz="1100" dirty="0" err="1">
                <a:latin typeface="Calibri" panose="020F0502020204030204" pitchFamily="34" charset="0"/>
              </a:rPr>
              <a:t>custódia</a:t>
            </a:r>
            <a:r>
              <a:rPr lang="en-US" sz="1100" dirty="0">
                <a:latin typeface="Calibri" panose="020F0502020204030204" pitchFamily="34" charset="0"/>
              </a:rPr>
              <a:t>, </a:t>
            </a:r>
            <a:r>
              <a:rPr lang="en-US" sz="1100" dirty="0" err="1">
                <a:latin typeface="Calibri" panose="020F0502020204030204" pitchFamily="34" charset="0"/>
              </a:rPr>
              <a:t>portanto</a:t>
            </a:r>
            <a:r>
              <a:rPr lang="en-US" sz="1100" dirty="0">
                <a:latin typeface="Calibri" panose="020F0502020204030204" pitchFamily="34" charset="0"/>
              </a:rPr>
              <a:t>, </a:t>
            </a:r>
            <a:r>
              <a:rPr lang="en-US" sz="1100" dirty="0" err="1">
                <a:latin typeface="Calibri" panose="020F0502020204030204" pitchFamily="34" charset="0"/>
              </a:rPr>
              <a:t>acarreta</a:t>
            </a:r>
            <a:r>
              <a:rPr lang="en-US" sz="1100" dirty="0">
                <a:latin typeface="Calibri" panose="020F0502020204030204" pitchFamily="34" charset="0"/>
              </a:rPr>
              <a:t> </a:t>
            </a:r>
            <a:r>
              <a:rPr lang="en-US" sz="1100" dirty="0" err="1">
                <a:latin typeface="Calibri" panose="020F0502020204030204" pitchFamily="34" charset="0"/>
              </a:rPr>
              <a:t>maior</a:t>
            </a:r>
            <a:r>
              <a:rPr lang="en-US" sz="1100" dirty="0">
                <a:latin typeface="Calibri" panose="020F0502020204030204" pitchFamily="34" charset="0"/>
              </a:rPr>
              <a:t> </a:t>
            </a:r>
            <a:r>
              <a:rPr lang="en-US" sz="1100" dirty="0" err="1">
                <a:latin typeface="Calibri" panose="020F0502020204030204" pitchFamily="34" charset="0"/>
              </a:rPr>
              <a:t>responsabilidade</a:t>
            </a:r>
            <a:r>
              <a:rPr lang="en-US" sz="1100" dirty="0">
                <a:latin typeface="Calibri" panose="020F0502020204030204" pitchFamily="34" charset="0"/>
              </a:rPr>
              <a:t> </a:t>
            </a:r>
            <a:r>
              <a:rPr lang="en-US" sz="1100" dirty="0" err="1">
                <a:latin typeface="Calibri" panose="020F0502020204030204" pitchFamily="34" charset="0"/>
              </a:rPr>
              <a:t>para</a:t>
            </a:r>
            <a:r>
              <a:rPr lang="en-US" sz="1100" dirty="0">
                <a:latin typeface="Calibri" panose="020F0502020204030204" pitchFamily="34" charset="0"/>
              </a:rPr>
              <a:t> </a:t>
            </a:r>
            <a:r>
              <a:rPr lang="en-US" sz="1100" dirty="0" err="1">
                <a:latin typeface="Calibri" panose="020F0502020204030204" pitchFamily="34" charset="0"/>
              </a:rPr>
              <a:t>consumidores</a:t>
            </a:r>
            <a:r>
              <a:rPr lang="en-US" sz="1100" dirty="0">
                <a:latin typeface="Calibri" panose="020F0502020204030204" pitchFamily="34" charset="0"/>
              </a:rPr>
              <a:t> e </a:t>
            </a:r>
            <a:r>
              <a:rPr lang="en-US" sz="1100" dirty="0" err="1">
                <a:latin typeface="Calibri" panose="020F0502020204030204" pitchFamily="34" charset="0"/>
              </a:rPr>
              <a:t>investidores</a:t>
            </a:r>
            <a:r>
              <a:rPr lang="en-US" sz="1100" dirty="0">
                <a:latin typeface="Calibri" panose="020F0502020204030204" pitchFamily="34" charset="0"/>
              </a:rPr>
              <a:t>. Para </a:t>
            </a:r>
            <a:r>
              <a:rPr lang="en-US" sz="1100" dirty="0" err="1">
                <a:latin typeface="Calibri" panose="020F0502020204030204" pitchFamily="34" charset="0"/>
              </a:rPr>
              <a:t>consumidores</a:t>
            </a:r>
            <a:r>
              <a:rPr lang="en-US" sz="1100" dirty="0">
                <a:latin typeface="Calibri" panose="020F0502020204030204" pitchFamily="34" charset="0"/>
              </a:rPr>
              <a:t> e </a:t>
            </a:r>
            <a:r>
              <a:rPr lang="en-US" sz="1100" dirty="0" err="1">
                <a:latin typeface="Calibri" panose="020F0502020204030204" pitchFamily="34" charset="0"/>
              </a:rPr>
              <a:t>investidores</a:t>
            </a:r>
            <a:r>
              <a:rPr lang="en-US" sz="1100" dirty="0">
                <a:latin typeface="Calibri" panose="020F0502020204030204" pitchFamily="34" charset="0"/>
              </a:rPr>
              <a:t>: Se </a:t>
            </a:r>
            <a:r>
              <a:rPr lang="en-US" sz="1100" dirty="0" err="1">
                <a:latin typeface="Calibri" panose="020F0502020204030204" pitchFamily="34" charset="0"/>
              </a:rPr>
              <a:t>eles</a:t>
            </a:r>
            <a:r>
              <a:rPr lang="en-US" sz="1100" dirty="0">
                <a:latin typeface="Calibri" panose="020F0502020204030204" pitchFamily="34" charset="0"/>
              </a:rPr>
              <a:t> </a:t>
            </a:r>
            <a:r>
              <a:rPr lang="en-US" sz="1100" dirty="0" err="1">
                <a:latin typeface="Calibri" panose="020F0502020204030204" pitchFamily="34" charset="0"/>
              </a:rPr>
              <a:t>perderem</a:t>
            </a:r>
            <a:r>
              <a:rPr lang="en-US" sz="1100" dirty="0">
                <a:latin typeface="Calibri" panose="020F0502020204030204" pitchFamily="34" charset="0"/>
              </a:rPr>
              <a:t> </a:t>
            </a:r>
            <a:r>
              <a:rPr lang="en-US" sz="1100" dirty="0" err="1">
                <a:latin typeface="Calibri" panose="020F0502020204030204" pitchFamily="34" charset="0"/>
              </a:rPr>
              <a:t>sua</a:t>
            </a:r>
            <a:r>
              <a:rPr lang="en-US" sz="1100" dirty="0">
                <a:latin typeface="Calibri" panose="020F0502020204030204" pitchFamily="34" charset="0"/>
              </a:rPr>
              <a:t> </a:t>
            </a:r>
            <a:r>
              <a:rPr lang="en-US" sz="1100" dirty="0" err="1">
                <a:latin typeface="Calibri" panose="020F0502020204030204" pitchFamily="34" charset="0"/>
              </a:rPr>
              <a:t>chave</a:t>
            </a:r>
            <a:r>
              <a:rPr lang="en-US" sz="1100" dirty="0">
                <a:latin typeface="Calibri" panose="020F0502020204030204" pitchFamily="34" charset="0"/>
              </a:rPr>
              <a:t> </a:t>
            </a:r>
            <a:r>
              <a:rPr lang="en-US" sz="1100" dirty="0" err="1">
                <a:latin typeface="Calibri" panose="020F0502020204030204" pitchFamily="34" charset="0"/>
              </a:rPr>
              <a:t>privada</a:t>
            </a:r>
            <a:r>
              <a:rPr lang="en-US" sz="1100" dirty="0">
                <a:latin typeface="Calibri" panose="020F0502020204030204" pitchFamily="34" charset="0"/>
              </a:rPr>
              <a:t>, </a:t>
            </a:r>
            <a:r>
              <a:rPr lang="en-US" sz="1100" dirty="0" err="1">
                <a:latin typeface="Calibri" panose="020F0502020204030204" pitchFamily="34" charset="0"/>
              </a:rPr>
              <a:t>todos</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fundos</a:t>
            </a:r>
            <a:r>
              <a:rPr lang="en-US" sz="1100" dirty="0">
                <a:latin typeface="Calibri" panose="020F0502020204030204" pitchFamily="34" charset="0"/>
              </a:rPr>
              <a:t> </a:t>
            </a:r>
            <a:r>
              <a:rPr lang="en-US" sz="1100" dirty="0" err="1">
                <a:latin typeface="Calibri" panose="020F0502020204030204" pitchFamily="34" charset="0"/>
              </a:rPr>
              <a:t>na</a:t>
            </a:r>
            <a:r>
              <a:rPr lang="en-US" sz="1100" dirty="0">
                <a:latin typeface="Calibri" panose="020F0502020204030204" pitchFamily="34" charset="0"/>
              </a:rPr>
              <a:t> </a:t>
            </a:r>
            <a:r>
              <a:rPr lang="en-US" sz="1100" dirty="0" err="1">
                <a:latin typeface="Calibri" panose="020F0502020204030204" pitchFamily="34" charset="0"/>
              </a:rPr>
              <a:t>carteira</a:t>
            </a:r>
            <a:r>
              <a:rPr lang="en-US" sz="1100" dirty="0">
                <a:latin typeface="Calibri" panose="020F0502020204030204" pitchFamily="34" charset="0"/>
              </a:rPr>
              <a:t> </a:t>
            </a:r>
            <a:r>
              <a:rPr lang="en-US" sz="1100" dirty="0" err="1">
                <a:latin typeface="Calibri" panose="020F0502020204030204" pitchFamily="34" charset="0"/>
              </a:rPr>
              <a:t>também</a:t>
            </a:r>
            <a:r>
              <a:rPr lang="en-US" sz="1100" dirty="0">
                <a:latin typeface="Calibri" panose="020F0502020204030204" pitchFamily="34" charset="0"/>
              </a:rPr>
              <a:t> </a:t>
            </a:r>
            <a:r>
              <a:rPr lang="en-US" sz="1100" dirty="0" err="1">
                <a:latin typeface="Calibri" panose="020F0502020204030204" pitchFamily="34" charset="0"/>
              </a:rPr>
              <a:t>serão</a:t>
            </a:r>
            <a:r>
              <a:rPr lang="en-US" sz="1100" dirty="0">
                <a:latin typeface="Calibri" panose="020F0502020204030204" pitchFamily="34" charset="0"/>
              </a:rPr>
              <a:t> </a:t>
            </a:r>
            <a:r>
              <a:rPr lang="en-US" sz="1100" dirty="0" err="1">
                <a:latin typeface="Calibri" panose="020F0502020204030204" pitchFamily="34" charset="0"/>
              </a:rPr>
              <a:t>irremediavelmente</a:t>
            </a:r>
            <a:r>
              <a:rPr lang="en-US" sz="1100" dirty="0">
                <a:latin typeface="Calibri" panose="020F0502020204030204" pitchFamily="34" charset="0"/>
              </a:rPr>
              <a:t> </a:t>
            </a:r>
            <a:r>
              <a:rPr lang="en-US" sz="1100" dirty="0" err="1">
                <a:latin typeface="Calibri" panose="020F0502020204030204" pitchFamily="34" charset="0"/>
              </a:rPr>
              <a:t>perdidos</a:t>
            </a:r>
            <a:r>
              <a:rPr lang="en-US" sz="1100" dirty="0">
                <a:latin typeface="Calibri" panose="020F0502020204030204" pitchFamily="34" charset="0"/>
              </a:rPr>
              <a:t>.</a:t>
            </a:r>
          </a:p>
          <a:p>
            <a:pPr algn="just" defTabSz="312738"/>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defTabSz="312738"/>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Riscos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consumidor</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defTabSz="312738"/>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proteção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a:t>
            </a:r>
            <a:r>
              <a:rPr lang="en-US" sz="1100" dirty="0">
                <a:latin typeface="Calibri" panose="020F0502020204030204" pitchFamily="34" charset="0"/>
                <a:ea typeface="Times New Roman" panose="02020603050405020304" pitchFamily="18" charset="0"/>
                <a:cs typeface="Calibri" panose="020F0502020204030204" pitchFamily="34" charset="0"/>
              </a:rPr>
              <a:t> e do </a:t>
            </a:r>
            <a:r>
              <a:rPr lang="en-US" sz="1100" dirty="0" err="1">
                <a:latin typeface="Calibri" panose="020F0502020204030204" pitchFamily="34" charset="0"/>
                <a:ea typeface="Times New Roman" panose="02020603050405020304" pitchFamily="18" charset="0"/>
                <a:cs typeface="Calibri" panose="020F0502020204030204" pitchFamily="34" charset="0"/>
              </a:rPr>
              <a:t>investidor</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duas</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prioridades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legislativas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importantes</a:t>
            </a:r>
            <a:r>
              <a:rPr lang="en-US" sz="1100" dirty="0">
                <a:latin typeface="Calibri" panose="020F0502020204030204" pitchFamily="34" charset="0"/>
                <a:ea typeface="Times New Roman" panose="02020603050405020304" pitchFamily="18" charset="0"/>
                <a:cs typeface="Calibri" panose="020F0502020204030204" pitchFamily="34" charset="0"/>
              </a:rPr>
              <a:t>. Com o </a:t>
            </a:r>
            <a:r>
              <a:rPr lang="en-US" sz="1100" dirty="0" err="1">
                <a:latin typeface="Calibri" panose="020F0502020204030204" pitchFamily="34" charset="0"/>
                <a:ea typeface="Times New Roman" panose="02020603050405020304" pitchFamily="18" charset="0"/>
                <a:cs typeface="Calibri" panose="020F0502020204030204" pitchFamily="34" charset="0"/>
              </a:rPr>
              <a:t>surgimento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modelos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negócios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inovadores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pouco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maior</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vítimas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atividades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desleais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fraudulentas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observado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investidores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perder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seus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repetidamente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devido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esquemas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fraudulentos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manipulação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ataques</a:t>
            </a:r>
            <a:r>
              <a:rPr lang="en-US" sz="1100" dirty="0">
                <a:latin typeface="Calibri" panose="020F0502020204030204" pitchFamily="34" charset="0"/>
                <a:ea typeface="Times New Roman" panose="02020603050405020304" pitchFamily="18" charset="0"/>
                <a:cs typeface="Calibri" panose="020F0502020204030204" pitchFamily="34" charset="0"/>
              </a:rPr>
              <a:t> de hackers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falta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seguro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depósito</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provedores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Dois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fatores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altamente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relevantes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aqui</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primeiro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falta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conhecimento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sobre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parte dos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investidores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profissionais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Muitos</a:t>
            </a:r>
            <a:r>
              <a:rPr lang="en-US" sz="1100" dirty="0">
                <a:latin typeface="Calibri" panose="020F0502020204030204" pitchFamily="34" charset="0"/>
                <a:ea typeface="Times New Roman" panose="02020603050405020304" pitchFamily="18" charset="0"/>
                <a:cs typeface="Calibri" panose="020F0502020204030204" pitchFamily="34" charset="0"/>
              </a:rPr>
              <a:t> deles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sabem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negociar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ambiente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ainda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Equivocadamente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comparado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financeiros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tradicionais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leva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avaliações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incorretas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defTabSz="312738"/>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defTabSz="312738"/>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segundo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lugar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surgem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indiretos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investidores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lidar</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provedores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criptografia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verdade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responsabilidade</a:t>
            </a:r>
            <a:r>
              <a:rPr lang="en-US" sz="1100" dirty="0">
                <a:latin typeface="Calibri" panose="020F0502020204030204" pitchFamily="34" charset="0"/>
                <a:ea typeface="Times New Roman" panose="02020603050405020304" pitchFamily="18" charset="0"/>
                <a:cs typeface="Calibri" panose="020F0502020204030204" pitchFamily="34" charset="0"/>
              </a:rPr>
              <a:t> e o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perdas</a:t>
            </a:r>
            <a:r>
              <a:rPr lang="en-US" sz="1100" dirty="0">
                <a:latin typeface="Calibri" panose="020F0502020204030204" pitchFamily="34" charset="0"/>
                <a:ea typeface="Times New Roman" panose="02020603050405020304" pitchFamily="18" charset="0"/>
                <a:cs typeface="Calibri" panose="020F0502020204030204" pitchFamily="34" charset="0"/>
              </a:rPr>
              <a:t> são dos </a:t>
            </a:r>
            <a:r>
              <a:rPr lang="en-US" sz="1100" dirty="0" err="1">
                <a:latin typeface="Calibri" panose="020F0502020204030204" pitchFamily="34" charset="0"/>
                <a:ea typeface="Times New Roman" panose="02020603050405020304" pitchFamily="18" charset="0"/>
                <a:cs typeface="Calibri" panose="020F0502020204030204" pitchFamily="34" charset="0"/>
              </a:rPr>
              <a:t>provedores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entanto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requisitos</a:t>
            </a:r>
            <a:r>
              <a:rPr lang="en-US" sz="1100" dirty="0">
                <a:latin typeface="Calibri" panose="020F0502020204030204" pitchFamily="34" charset="0"/>
                <a:ea typeface="Times New Roman" panose="02020603050405020304" pitchFamily="18" charset="0"/>
                <a:cs typeface="Calibri" panose="020F0502020204030204" pitchFamily="34" charset="0"/>
              </a:rPr>
              <a:t> de capital </a:t>
            </a:r>
            <a:r>
              <a:rPr lang="en-US" sz="1100" dirty="0" err="1">
                <a:latin typeface="Calibri" panose="020F0502020204030204" pitchFamily="34" charset="0"/>
                <a:ea typeface="Times New Roman" panose="02020603050405020304" pitchFamily="18" charset="0"/>
                <a:cs typeface="Calibri" panose="020F0502020204030204" pitchFamily="34" charset="0"/>
              </a:rPr>
              <a:t>insuficientes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provedores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insolvência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crises </a:t>
            </a:r>
            <a:r>
              <a:rPr lang="en-US" sz="1100" dirty="0" err="1">
                <a:latin typeface="Calibri" panose="020F0502020204030204" pitchFamily="34" charset="0"/>
                <a:ea typeface="Times New Roman" panose="02020603050405020304" pitchFamily="18" charset="0"/>
                <a:cs typeface="Calibri" panose="020F0502020204030204" pitchFamily="34" charset="0"/>
              </a:rPr>
              <a:t>financeiras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semelhantes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investidores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levar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parcial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total dos </a:t>
            </a:r>
            <a:r>
              <a:rPr lang="en-US" sz="1100" dirty="0" err="1">
                <a:latin typeface="Calibri" panose="020F0502020204030204" pitchFamily="34" charset="0"/>
                <a:ea typeface="Times New Roman" panose="02020603050405020304" pitchFamily="18" charset="0"/>
                <a:cs typeface="Calibri" panose="020F0502020204030204" pitchFamily="34" charset="0"/>
              </a:rPr>
              <a:t>seus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liquidez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Neste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contexto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falta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seguro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depósitos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traduzir</a:t>
            </a:r>
            <a:r>
              <a:rPr lang="en-US" sz="1100" dirty="0">
                <a:latin typeface="Calibri" panose="020F0502020204030204" pitchFamily="34" charset="0"/>
                <a:ea typeface="Times New Roman" panose="02020603050405020304" pitchFamily="18" charset="0"/>
                <a:cs typeface="Calibri" panose="020F0502020204030204" pitchFamily="34" charset="0"/>
              </a:rPr>
              <a:t>-se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separação</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sob </a:t>
            </a:r>
            <a:r>
              <a:rPr lang="en-US" sz="1100" dirty="0" err="1">
                <a:latin typeface="Calibri" panose="020F0502020204030204" pitchFamily="34" charset="0"/>
                <a:ea typeface="Times New Roman" panose="02020603050405020304" pitchFamily="18" charset="0"/>
                <a:cs typeface="Calibri" panose="020F0502020204030204" pitchFamily="34" charset="0"/>
              </a:rPr>
              <a:t>gestão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sob </a:t>
            </a:r>
            <a:r>
              <a:rPr lang="en-US" sz="1100" dirty="0" err="1">
                <a:latin typeface="Calibri" panose="020F0502020204030204" pitchFamily="34" charset="0"/>
                <a:ea typeface="Times New Roman" panose="02020603050405020304" pitchFamily="18" charset="0"/>
                <a:cs typeface="Calibri" panose="020F0502020204030204" pitchFamily="34" charset="0"/>
              </a:rPr>
              <a:t>custódia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levar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consequências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semelhantes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crédito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incumprimento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Além</a:t>
            </a:r>
            <a:r>
              <a:rPr lang="en-US" sz="1100" dirty="0">
                <a:latin typeface="Calibri" panose="020F0502020204030204" pitchFamily="34" charset="0"/>
                <a:ea typeface="Times New Roman" panose="02020603050405020304" pitchFamily="18" charset="0"/>
                <a:cs typeface="Calibri" panose="020F0502020204030204" pitchFamily="34" charset="0"/>
              </a:rPr>
              <a:t> disso, a </a:t>
            </a:r>
            <a:r>
              <a:rPr lang="en-US" sz="1100" dirty="0" err="1">
                <a:latin typeface="Calibri" panose="020F0502020204030204" pitchFamily="34" charset="0"/>
                <a:ea typeface="Times New Roman" panose="02020603050405020304" pitchFamily="18" charset="0"/>
                <a:cs typeface="Calibri" panose="020F0502020204030204" pitchFamily="34" charset="0"/>
              </a:rPr>
              <a:t>proteção</a:t>
            </a:r>
            <a:r>
              <a:rPr lang="en-US" sz="1100" dirty="0">
                <a:latin typeface="Calibri" panose="020F0502020204030204" pitchFamily="34" charset="0"/>
                <a:ea typeface="Times New Roman" panose="02020603050405020304" pitchFamily="18" charset="0"/>
                <a:cs typeface="Calibri" panose="020F0502020204030204" pitchFamily="34" charset="0"/>
              </a:rPr>
              <a:t> dos dados do </a:t>
            </a:r>
            <a:r>
              <a:rPr lang="en-US" sz="1100" dirty="0" err="1">
                <a:latin typeface="Calibri" panose="020F0502020204030204" pitchFamily="34" charset="0"/>
                <a:ea typeface="Times New Roman" panose="02020603050405020304" pitchFamily="18" charset="0"/>
                <a:cs typeface="Calibri" panose="020F0502020204030204" pitchFamily="34" charset="0"/>
              </a:rPr>
              <a:t>cliente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relevante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existem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proteção</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Devido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natureza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transparente</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blockchains</a:t>
            </a:r>
            <a:r>
              <a:rPr lang="en-US" sz="1100" dirty="0">
                <a:latin typeface="Calibri" panose="020F0502020204030204" pitchFamily="34" charset="0"/>
                <a:ea typeface="Times New Roman" panose="02020603050405020304" pitchFamily="18" charset="0"/>
                <a:cs typeface="Calibri" panose="020F0502020204030204" pitchFamily="34" charset="0"/>
              </a:rPr>
              <a:t>, surge a </a:t>
            </a:r>
            <a:r>
              <a:rPr lang="en-US" sz="1100" dirty="0" err="1">
                <a:latin typeface="Calibri" panose="020F0502020204030204" pitchFamily="34" charset="0"/>
                <a:ea typeface="Times New Roman" panose="02020603050405020304" pitchFamily="18" charset="0"/>
                <a:cs typeface="Calibri" panose="020F0502020204030204" pitchFamily="34" charset="0"/>
              </a:rPr>
              <a:t>questão</a:t>
            </a:r>
            <a:r>
              <a:rPr lang="en-US" sz="1100" dirty="0">
                <a:latin typeface="Calibri" panose="020F0502020204030204" pitchFamily="34" charset="0"/>
                <a:ea typeface="Times New Roman" panose="02020603050405020304" pitchFamily="18" charset="0"/>
                <a:cs typeface="Calibri" panose="020F0502020204030204" pitchFamily="34" charset="0"/>
              </a:rPr>
              <a:t> de saber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existentes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considerados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transparência</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pseudonimizados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baseados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particular, a </a:t>
            </a:r>
            <a:r>
              <a:rPr lang="en-US" sz="1100" dirty="0" err="1">
                <a:latin typeface="Calibri" panose="020F0502020204030204" pitchFamily="34" charset="0"/>
                <a:ea typeface="Times New Roman" panose="02020603050405020304" pitchFamily="18" charset="0"/>
                <a:cs typeface="Calibri" panose="020F0502020204030204" pitchFamily="34" charset="0"/>
              </a:rPr>
              <a:t>falta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responsabilidade</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responsabilidade</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representar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desafio</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8" name="Picture 7">
            <a:extLst>
              <a:ext uri="{FF2B5EF4-FFF2-40B4-BE49-F238E27FC236}">
                <a16:creationId xmlns:a16="http://schemas.microsoft.com/office/drawing/2014/main" id="{67B13A97-5EC8-45B7-EE1A-A8A6CAE37C0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02688" y="-61356"/>
            <a:ext cx="3681844" cy="3564612"/>
          </a:xfrm>
          <a:prstGeom prst="rect">
            <a:avLst/>
          </a:prstGeom>
        </p:spPr>
      </p:pic>
      <p:grpSp>
        <p:nvGrpSpPr>
          <p:cNvPr id="12" name="Group 11">
            <a:extLst>
              <a:ext uri="{FF2B5EF4-FFF2-40B4-BE49-F238E27FC236}">
                <a16:creationId xmlns:a16="http://schemas.microsoft.com/office/drawing/2014/main" id="{24844572-BAEB-742F-C2E0-06C7009EA61E}"/>
              </a:ext>
            </a:extLst>
          </p:cNvPr>
          <p:cNvGrpSpPr/>
          <p:nvPr/>
        </p:nvGrpSpPr>
        <p:grpSpPr>
          <a:xfrm flipH="1">
            <a:off x="5498634" y="1643889"/>
            <a:ext cx="2253741" cy="1958628"/>
            <a:chOff x="-220413" y="5470274"/>
            <a:chExt cx="2590078" cy="2250924"/>
          </a:xfrm>
        </p:grpSpPr>
        <p:sp>
          <p:nvSpPr>
            <p:cNvPr id="14" name="Freeform 13">
              <a:extLst>
                <a:ext uri="{FF2B5EF4-FFF2-40B4-BE49-F238E27FC236}">
                  <a16:creationId xmlns:a16="http://schemas.microsoft.com/office/drawing/2014/main" id="{09005324-83DA-104A-FE67-31B4DFB9095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C2AA38-A51C-5B1B-9A7B-51FD5A99CC2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01F698F-19C5-C2A2-33E0-99FADBB5C414}"/>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C3E0055C-391D-2084-B2E4-F227BE2E79E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7E6EB10-9357-6CD8-4DC1-5F86C1751E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1304FB-1975-875C-8344-24026C28907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1A1C0AF-B2C5-65DB-F56D-E0BCB768E754}"/>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AF37389-B860-4D80-4CA6-958766B1F6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B9B6FD2C-3BB0-EA4B-C24E-B9A46583EBE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426165-22FB-B581-5EAA-7EAA90DD1FD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C8CBA8E3-3AF5-8BE2-C603-DB79265FEBB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C2FF5660-07DB-96DC-8888-DB41C47479E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4770CF90-C678-2489-0DDE-0E29FE6F571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C4FCC62-DC52-1294-FE02-18626768C280}"/>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7A272BE-7E91-F1FF-27F0-C2A567D936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5DCE8C4-7472-4F54-4678-14BA0EAA939E}"/>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C0D355C-1639-B96E-DBCE-7641B93DF6A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C1340E9A-599A-5A8D-3150-937E7C8B97C0}"/>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77128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9E60F5-6E4F-0290-E408-476163AA3446}"/>
              </a:ext>
            </a:extLst>
          </p:cNvPr>
          <p:cNvSpPr/>
          <p:nvPr/>
        </p:nvSpPr>
        <p:spPr>
          <a:xfrm>
            <a:off x="0" y="3849329"/>
            <a:ext cx="7559675" cy="2610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3" y="1439056"/>
            <a:ext cx="6357503" cy="2104628"/>
          </a:xfrm>
        </p:spPr>
        <p:txBody>
          <a:bodyPr numCol="2"/>
          <a:lstStyle/>
          <a:p>
            <a:r>
              <a:rPr lang="en-US" dirty="0">
                <a:ea typeface="Times New Roman" panose="02020603050405020304" pitchFamily="18" charset="0"/>
              </a:rPr>
              <a:t>Na </a:t>
            </a:r>
            <a:r>
              <a:rPr lang="en-US" dirty="0" err="1">
                <a:ea typeface="Times New Roman" panose="02020603050405020304" pitchFamily="18" charset="0"/>
              </a:rPr>
              <a:t>seção</a:t>
            </a:r>
            <a:r>
              <a:rPr lang="en-US" dirty="0">
                <a:ea typeface="Times New Roman" panose="02020603050405020304" pitchFamily="18" charset="0"/>
              </a:rPr>
              <a:t> a </a:t>
            </a:r>
            <a:r>
              <a:rPr lang="en-US" dirty="0" err="1">
                <a:ea typeface="Times New Roman" panose="02020603050405020304" pitchFamily="18" charset="0"/>
              </a:rPr>
              <a:t>seguir</a:t>
            </a:r>
            <a:r>
              <a:rPr lang="en-US" dirty="0">
                <a:ea typeface="Times New Roman" panose="02020603050405020304" pitchFamily="18" charset="0"/>
              </a:rPr>
              <a:t>, </a:t>
            </a:r>
            <a:r>
              <a:rPr lang="en-US" dirty="0" err="1">
                <a:ea typeface="Times New Roman" panose="02020603050405020304" pitchFamily="18" charset="0"/>
              </a:rPr>
              <a:t>aprenderá</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quase</a:t>
            </a:r>
            <a:r>
              <a:rPr lang="en-US" dirty="0">
                <a:ea typeface="Times New Roman" panose="02020603050405020304" pitchFamily="18" charset="0"/>
              </a:rPr>
              <a:t>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direito</a:t>
            </a:r>
            <a:r>
              <a:rPr lang="en-US" dirty="0">
                <a:ea typeface="Times New Roman" panose="02020603050405020304" pitchFamily="18" charset="0"/>
              </a:rPr>
              <a:t> e,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tokenizado</a:t>
            </a:r>
            <a:r>
              <a:rPr lang="en-US" dirty="0">
                <a:ea typeface="Times New Roman" panose="02020603050405020304" pitchFamily="18" charset="0"/>
              </a:rPr>
              <a:t> com base no Token Container Model de Liechtenstein.</a:t>
            </a:r>
          </a:p>
          <a:p>
            <a:br>
              <a:rPr lang="en-US" b="1" dirty="0">
                <a:effectLst/>
                <a:ea typeface="Times New Roman" panose="02020603050405020304" pitchFamily="18" charset="0"/>
              </a:rPr>
            </a:br>
            <a:r>
              <a:rPr lang="en-US" b="1" dirty="0">
                <a:solidFill>
                  <a:srgbClr val="F79037"/>
                </a:solidFill>
                <a:ea typeface="Times New Roman" panose="02020603050405020304" pitchFamily="18" charset="0"/>
              </a:rPr>
              <a:t>Lei do token de Liechtenstein</a:t>
            </a:r>
          </a:p>
          <a:p>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janeiro</a:t>
            </a:r>
            <a:r>
              <a:rPr lang="en-US" dirty="0">
                <a:ea typeface="Times New Roman" panose="02020603050405020304" pitchFamily="18" charset="0"/>
              </a:rPr>
              <a:t> de 2020, </a:t>
            </a:r>
            <a:r>
              <a:rPr lang="en-US" dirty="0" err="1">
                <a:ea typeface="Times New Roman" panose="02020603050405020304" pitchFamily="18" charset="0"/>
              </a:rPr>
              <a:t>novas</a:t>
            </a:r>
            <a:r>
              <a:rPr lang="en-US" dirty="0">
                <a:ea typeface="Times New Roman" panose="02020603050405020304" pitchFamily="18" charset="0"/>
              </a:rPr>
              <a:t> leis de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entraram</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vigor </a:t>
            </a:r>
            <a:r>
              <a:rPr lang="en-US" dirty="0" err="1">
                <a:ea typeface="Times New Roman" panose="02020603050405020304" pitchFamily="18" charset="0"/>
              </a:rPr>
              <a:t>em</a:t>
            </a:r>
            <a:r>
              <a:rPr lang="en-US" dirty="0">
                <a:ea typeface="Times New Roman" panose="02020603050405020304" pitchFamily="18" charset="0"/>
              </a:rPr>
              <a:t> Liechtenstein. Com base </a:t>
            </a:r>
            <a:r>
              <a:rPr lang="en-US" dirty="0" err="1">
                <a:ea typeface="Times New Roman" panose="02020603050405020304" pitchFamily="18" charset="0"/>
              </a:rPr>
              <a:t>nessas</a:t>
            </a:r>
            <a:r>
              <a:rPr lang="en-US" dirty="0">
                <a:ea typeface="Times New Roman" panose="02020603050405020304" pitchFamily="18" charset="0"/>
              </a:rPr>
              <a:t> leis, </a:t>
            </a:r>
            <a:r>
              <a:rPr lang="en-US" dirty="0" err="1">
                <a:ea typeface="Times New Roman" panose="02020603050405020304" pitchFamily="18" charset="0"/>
              </a:rPr>
              <a:t>empresas</a:t>
            </a:r>
            <a:r>
              <a:rPr lang="en-US" dirty="0">
                <a:ea typeface="Times New Roman" panose="02020603050405020304" pitchFamily="18" charset="0"/>
              </a:rPr>
              <a:t> e </a:t>
            </a:r>
            <a:r>
              <a:rPr lang="en-US" dirty="0" err="1">
                <a:ea typeface="Times New Roman" panose="02020603050405020304" pitchFamily="18" charset="0"/>
              </a:rPr>
              <a:t>empreendedores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tokenizar</a:t>
            </a:r>
            <a:r>
              <a:rPr lang="en-US" dirty="0">
                <a:ea typeface="Times New Roman" panose="02020603050405020304" pitchFamily="18" charset="0"/>
              </a:rPr>
              <a:t>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direito</a:t>
            </a:r>
            <a:r>
              <a:rPr lang="en-US" dirty="0">
                <a:ea typeface="Times New Roman" panose="02020603050405020304" pitchFamily="18" charset="0"/>
              </a:rPr>
              <a:t> e,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ativo</a:t>
            </a:r>
            <a:r>
              <a:rPr lang="en-US" dirty="0">
                <a:ea typeface="Times New Roman" panose="02020603050405020304" pitchFamily="18" charset="0"/>
              </a:rPr>
              <a:t> de </a:t>
            </a:r>
            <a:r>
              <a:rPr lang="en-US" dirty="0" err="1">
                <a:ea typeface="Times New Roman" panose="02020603050405020304" pitchFamily="18" charset="0"/>
              </a:rPr>
              <a:t>maneira</a:t>
            </a:r>
            <a:r>
              <a:rPr lang="en-US" dirty="0">
                <a:ea typeface="Times New Roman" panose="02020603050405020304" pitchFamily="18" charset="0"/>
              </a:rPr>
              <a:t> </a:t>
            </a:r>
            <a:r>
              <a:rPr lang="en-US" dirty="0" err="1">
                <a:ea typeface="Times New Roman" panose="02020603050405020304" pitchFamily="18" charset="0"/>
              </a:rPr>
              <a:t>direta</a:t>
            </a:r>
            <a:r>
              <a:rPr lang="en-US" dirty="0">
                <a:ea typeface="Times New Roman" panose="02020603050405020304" pitchFamily="18" charset="0"/>
              </a:rPr>
              <a:t>. </a:t>
            </a:r>
            <a:r>
              <a:rPr lang="en-US" dirty="0" err="1">
                <a:ea typeface="Times New Roman" panose="02020603050405020304" pitchFamily="18" charset="0"/>
              </a:rPr>
              <a:t>Então</a:t>
            </a:r>
            <a:r>
              <a:rPr lang="en-US" dirty="0">
                <a:ea typeface="Times New Roman" panose="02020603050405020304" pitchFamily="18" charset="0"/>
              </a:rPr>
              <a:t>, </a:t>
            </a:r>
            <a:r>
              <a:rPr lang="en-US" dirty="0" err="1">
                <a:ea typeface="Times New Roman" panose="02020603050405020304" pitchFamily="18" charset="0"/>
              </a:rPr>
              <a:t>soluções</a:t>
            </a:r>
            <a:r>
              <a:rPr lang="en-US" dirty="0">
                <a:ea typeface="Times New Roman" panose="02020603050405020304" pitchFamily="18" charset="0"/>
              </a:rPr>
              <a:t> </a:t>
            </a:r>
            <a:r>
              <a:rPr lang="en-US" dirty="0" err="1">
                <a:ea typeface="Times New Roman" panose="02020603050405020304" pitchFamily="18" charset="0"/>
              </a:rPr>
              <a:t>alternativas</a:t>
            </a:r>
            <a:r>
              <a:rPr lang="en-US" dirty="0">
                <a:ea typeface="Times New Roman" panose="02020603050405020304" pitchFamily="18" charset="0"/>
              </a:rPr>
              <a:t> </a:t>
            </a:r>
            <a:r>
              <a:rPr lang="en-US" dirty="0" err="1">
                <a:ea typeface="Times New Roman" panose="02020603050405020304" pitchFamily="18" charset="0"/>
              </a:rPr>
              <a:t>complexas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interpretações</a:t>
            </a:r>
            <a:r>
              <a:rPr lang="en-US" dirty="0">
                <a:ea typeface="Times New Roman" panose="02020603050405020304" pitchFamily="18" charset="0"/>
              </a:rPr>
              <a:t> </a:t>
            </a:r>
            <a:r>
              <a:rPr lang="en-US" dirty="0" err="1">
                <a:ea typeface="Times New Roman" panose="02020603050405020304" pitchFamily="18" charset="0"/>
              </a:rPr>
              <a:t>rebuscadas</a:t>
            </a:r>
            <a:r>
              <a:rPr lang="en-US" dirty="0">
                <a:ea typeface="Times New Roman" panose="02020603050405020304" pitchFamily="18" charset="0"/>
              </a:rPr>
              <a:t> de </a:t>
            </a:r>
            <a:r>
              <a:rPr lang="en-US" dirty="0" err="1">
                <a:ea typeface="Times New Roman" panose="02020603050405020304" pitchFamily="18" charset="0"/>
              </a:rPr>
              <a:t>parágrafos</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década</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necessárias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proporcionará</a:t>
            </a:r>
            <a:r>
              <a:rPr lang="en-US" dirty="0">
                <a:ea typeface="Times New Roman" panose="02020603050405020304" pitchFamily="18" charset="0"/>
              </a:rPr>
              <a:t> </a:t>
            </a:r>
            <a:r>
              <a:rPr lang="en-US" dirty="0" err="1">
                <a:ea typeface="Times New Roman" panose="02020603050405020304" pitchFamily="18" charset="0"/>
              </a:rPr>
              <a:t>segurança</a:t>
            </a:r>
            <a:r>
              <a:rPr lang="en-US" dirty="0">
                <a:ea typeface="Times New Roman" panose="02020603050405020304" pitchFamily="18" charset="0"/>
              </a:rPr>
              <a:t> </a:t>
            </a:r>
            <a:r>
              <a:rPr lang="en-US" dirty="0" err="1">
                <a:ea typeface="Times New Roman" panose="02020603050405020304" pitchFamily="18" charset="0"/>
              </a:rPr>
              <a:t>jurídica</a:t>
            </a:r>
            <a:r>
              <a:rPr lang="en-US" dirty="0">
                <a:ea typeface="Times New Roman" panose="02020603050405020304" pitchFamily="18" charset="0"/>
              </a:rPr>
              <a:t> e </a:t>
            </a:r>
            <a:r>
              <a:rPr lang="en-US" dirty="0" err="1">
                <a:ea typeface="Times New Roman" panose="02020603050405020304" pitchFamily="18" charset="0"/>
              </a:rPr>
              <a:t>inevitavelmente</a:t>
            </a:r>
            <a:r>
              <a:rPr lang="en-US" dirty="0">
                <a:ea typeface="Times New Roman" panose="02020603050405020304" pitchFamily="18" charset="0"/>
              </a:rPr>
              <a:t> </a:t>
            </a:r>
            <a:r>
              <a:rPr lang="en-US" dirty="0" err="1">
                <a:ea typeface="Times New Roman" panose="02020603050405020304" pitchFamily="18" charset="0"/>
              </a:rPr>
              <a:t>levará</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surgimento</a:t>
            </a:r>
            <a:r>
              <a:rPr lang="en-US" dirty="0">
                <a:ea typeface="Times New Roman" panose="02020603050405020304" pitchFamily="18" charset="0"/>
              </a:rPr>
              <a:t> da </a:t>
            </a:r>
            <a:r>
              <a:rPr lang="en-US" dirty="0" err="1">
                <a:ea typeface="Times New Roman" panose="02020603050405020304" pitchFamily="18" charset="0"/>
              </a:rPr>
              <a:t>economia</a:t>
            </a:r>
            <a:r>
              <a:rPr lang="en-US" dirty="0">
                <a:ea typeface="Times New Roman" panose="02020603050405020304" pitchFamily="18" charset="0"/>
              </a:rPr>
              <a:t> </a:t>
            </a:r>
            <a:r>
              <a:rPr lang="en-US" dirty="0" err="1">
                <a:ea typeface="Times New Roman" panose="02020603050405020304" pitchFamily="18" charset="0"/>
              </a:rPr>
              <a:t>simbólica</a:t>
            </a:r>
            <a:r>
              <a:rPr lang="en-US" dirty="0">
                <a:ea typeface="Times New Roman" panose="02020603050405020304" pitchFamily="18" charset="0"/>
              </a:rPr>
              <a:t>. </a:t>
            </a:r>
            <a:r>
              <a:rPr lang="en-US" dirty="0" err="1">
                <a:ea typeface="Times New Roman" panose="02020603050405020304" pitchFamily="18" charset="0"/>
              </a:rPr>
              <a:t>Processos</a:t>
            </a:r>
            <a:r>
              <a:rPr lang="en-US" dirty="0">
                <a:ea typeface="Times New Roman" panose="02020603050405020304" pitchFamily="18" charset="0"/>
              </a:rPr>
              <a:t> </a:t>
            </a:r>
            <a:r>
              <a:rPr lang="en-US" dirty="0" err="1">
                <a:ea typeface="Times New Roman" panose="02020603050405020304" pitchFamily="18" charset="0"/>
              </a:rPr>
              <a:t>padronizados</a:t>
            </a:r>
            <a:r>
              <a:rPr lang="en-US" dirty="0">
                <a:ea typeface="Times New Roman" panose="02020603050405020304" pitchFamily="18" charset="0"/>
              </a:rPr>
              <a:t> e </a:t>
            </a:r>
            <a:r>
              <a:rPr lang="en-US" dirty="0" err="1">
                <a:ea typeface="Times New Roman" panose="02020603050405020304" pitchFamily="18" charset="0"/>
              </a:rPr>
              <a:t>provedores</a:t>
            </a:r>
            <a:r>
              <a:rPr lang="en-US" dirty="0">
                <a:ea typeface="Times New Roman" panose="02020603050405020304" pitchFamily="18" charset="0"/>
              </a:rPr>
              <a:t> de </a:t>
            </a:r>
            <a:r>
              <a:rPr lang="en-US" dirty="0" err="1">
                <a:ea typeface="Times New Roman" panose="02020603050405020304" pitchFamily="18" charset="0"/>
              </a:rPr>
              <a:t>serviços</a:t>
            </a:r>
            <a:r>
              <a:rPr lang="en-US" dirty="0">
                <a:ea typeface="Times New Roman" panose="02020603050405020304" pitchFamily="18" charset="0"/>
              </a:rPr>
              <a:t> </a:t>
            </a:r>
            <a:r>
              <a:rPr lang="en-US" dirty="0" err="1">
                <a:ea typeface="Times New Roman" panose="02020603050405020304" pitchFamily="18" charset="0"/>
              </a:rPr>
              <a:t>registrados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tokenização</a:t>
            </a:r>
            <a:r>
              <a:rPr lang="en-US" dirty="0">
                <a:ea typeface="Times New Roman" panose="02020603050405020304" pitchFamily="18" charset="0"/>
              </a:rPr>
              <a:t> </a:t>
            </a:r>
            <a:r>
              <a:rPr lang="en-US" dirty="0" err="1">
                <a:ea typeface="Times New Roman" panose="02020603050405020304" pitchFamily="18" charset="0"/>
              </a:rPr>
              <a:t>surgirão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Liechtenstein.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reduzirá</a:t>
            </a:r>
            <a:r>
              <a:rPr lang="en-US" dirty="0">
                <a:ea typeface="Times New Roman" panose="02020603050405020304" pitchFamily="18" charset="0"/>
              </a:rPr>
              <a:t> </a:t>
            </a:r>
            <a:r>
              <a:rPr lang="en-US" dirty="0" err="1">
                <a:ea typeface="Times New Roman" panose="02020603050405020304" pitchFamily="18" charset="0"/>
              </a:rPr>
              <a:t>significativamente</a:t>
            </a:r>
            <a:r>
              <a:rPr lang="en-US" dirty="0">
                <a:ea typeface="Times New Roman" panose="02020603050405020304" pitchFamily="18" charset="0"/>
              </a:rPr>
              <a:t> o tempo e o </a:t>
            </a:r>
            <a:r>
              <a:rPr lang="en-US" dirty="0" err="1">
                <a:ea typeface="Times New Roman" panose="02020603050405020304" pitchFamily="18" charset="0"/>
              </a:rPr>
              <a:t>custo</a:t>
            </a:r>
            <a:r>
              <a:rPr lang="en-US" dirty="0">
                <a:ea typeface="Times New Roman" panose="02020603050405020304" pitchFamily="18" charset="0"/>
              </a:rPr>
              <a:t> </a:t>
            </a:r>
            <a:r>
              <a:rPr lang="en-US" dirty="0" err="1">
                <a:ea typeface="Times New Roman" panose="02020603050405020304" pitchFamily="18" charset="0"/>
              </a:rPr>
              <a:t>necessários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tokenização</a:t>
            </a:r>
            <a:r>
              <a:rPr lang="en-US" dirty="0">
                <a:ea typeface="Times New Roman" panose="02020603050405020304" pitchFamily="18" charset="0"/>
              </a:rPr>
              <a:t>. 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exatamente</a:t>
            </a:r>
            <a:r>
              <a:rPr lang="en-US" dirty="0">
                <a:ea typeface="Times New Roman" panose="02020603050405020304" pitchFamily="18" charset="0"/>
              </a:rPr>
              <a:t> </a:t>
            </a:r>
            <a:r>
              <a:rPr lang="en-US" dirty="0" err="1">
                <a:ea typeface="Times New Roman" panose="02020603050405020304" pitchFamily="18" charset="0"/>
              </a:rPr>
              <a:t>será</a:t>
            </a:r>
            <a:r>
              <a:rPr lang="en-US" dirty="0">
                <a:ea typeface="Times New Roman" panose="02020603050405020304" pitchFamily="18" charset="0"/>
              </a:rPr>
              <a:t> </a:t>
            </a:r>
            <a:r>
              <a:rPr lang="en-US" dirty="0" err="1">
                <a:ea typeface="Times New Roman" panose="02020603050405020304" pitchFamily="18" charset="0"/>
              </a:rPr>
              <a:t>tokenizado</a:t>
            </a:r>
            <a:r>
              <a:rPr lang="en-US" dirty="0">
                <a:ea typeface="Times New Roman" panose="02020603050405020304" pitchFamily="18" charset="0"/>
              </a:rPr>
              <a:t>? </a:t>
            </a:r>
            <a:r>
              <a:rPr lang="en-US" dirty="0" err="1">
                <a:ea typeface="Times New Roman" panose="02020603050405020304" pitchFamily="18" charset="0"/>
              </a:rPr>
              <a:t>Quase</a:t>
            </a:r>
            <a:r>
              <a:rPr lang="en-US" dirty="0">
                <a:ea typeface="Times New Roman" panose="02020603050405020304" pitchFamily="18" charset="0"/>
              </a:rPr>
              <a:t> </a:t>
            </a:r>
            <a:r>
              <a:rPr lang="en-US" dirty="0" err="1">
                <a:ea typeface="Times New Roman" panose="02020603050405020304" pitchFamily="18" charset="0"/>
              </a:rPr>
              <a:t>tudo</a:t>
            </a:r>
            <a:r>
              <a:rPr lang="en-US" dirty="0">
                <a:ea typeface="Times New Roman" panose="02020603050405020304" pitchFamily="18" charset="0"/>
              </a:rPr>
              <a:t>.</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a typeface="Times New Roman" panose="02020603050405020304" pitchFamily="18" charset="0"/>
              </a:rPr>
              <a:t>1.2 Um </a:t>
            </a:r>
            <a:r>
              <a:rPr lang="en-US" sz="1800" b="0" dirty="0" err="1">
                <a:ea typeface="Times New Roman" panose="02020603050405020304" pitchFamily="18" charset="0"/>
              </a:rPr>
              <a:t>mergulho</a:t>
            </a:r>
            <a:r>
              <a:rPr lang="en-US" sz="1800" b="0" dirty="0">
                <a:ea typeface="Times New Roman" panose="02020603050405020304" pitchFamily="18" charset="0"/>
              </a:rPr>
              <a:t> </a:t>
            </a:r>
            <a:r>
              <a:rPr lang="en-US" sz="1800" b="0" dirty="0" err="1">
                <a:ea typeface="Times New Roman" panose="02020603050405020304" pitchFamily="18" charset="0"/>
              </a:rPr>
              <a:t>na</a:t>
            </a:r>
            <a:r>
              <a:rPr lang="en-US" sz="1800" b="0" dirty="0">
                <a:ea typeface="Times New Roman" panose="02020603050405020304" pitchFamily="18" charset="0"/>
              </a:rPr>
              <a:t> </a:t>
            </a:r>
            <a:r>
              <a:rPr lang="en-US" sz="1800" b="0" dirty="0" err="1">
                <a:ea typeface="Times New Roman" panose="02020603050405020304" pitchFamily="18" charset="0"/>
              </a:rPr>
              <a:t>regulamentação</a:t>
            </a:r>
            <a:r>
              <a:rPr lang="en-US" sz="1800" b="0" dirty="0">
                <a:ea typeface="Times New Roman" panose="02020603050405020304" pitchFamily="18" charset="0"/>
              </a:rPr>
              <a:t> e </a:t>
            </a:r>
            <a:r>
              <a:rPr lang="en-US" sz="1800" b="0" dirty="0" err="1">
                <a:ea typeface="Times New Roman" panose="02020603050405020304" pitchFamily="18" charset="0"/>
              </a:rPr>
              <a:t>legislação</a:t>
            </a:r>
            <a:r>
              <a:rPr lang="en-US" sz="1800" b="0" dirty="0">
                <a:ea typeface="Times New Roman" panose="02020603050405020304" pitchFamily="18" charset="0"/>
              </a:rPr>
              <a:t> </a:t>
            </a:r>
            <a:r>
              <a:rPr lang="en-US" sz="1800" b="0" dirty="0" err="1">
                <a:ea typeface="Times New Roman" panose="02020603050405020304" pitchFamily="18" charset="0"/>
              </a:rPr>
              <a:t>fora</a:t>
            </a:r>
            <a:r>
              <a:rPr lang="en-US" sz="1800" b="0" dirty="0">
                <a:ea typeface="Times New Roman" panose="02020603050405020304" pitchFamily="18" charset="0"/>
              </a:rPr>
              <a:t> da UE</a:t>
            </a:r>
            <a:endParaRPr lang="x-none" sz="1800" b="0" dirty="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7291497"/>
            <a:ext cx="6036131" cy="454432"/>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11: Marcos do Liechtenstein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Act a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entra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vigor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1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janeiro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2020</a:t>
            </a:r>
          </a:p>
          <a:p>
            <a:pPr algn="ct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Fonte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NÄGELE Attorneys at Law LLC, 2019)</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471488" y="7985288"/>
            <a:ext cx="6657832" cy="214412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ea typeface="Times New Roman" panose="02020603050405020304" pitchFamily="18" charset="0"/>
              </a:rPr>
              <a:t>Precisamente</a:t>
            </a:r>
            <a:r>
              <a:rPr lang="en-US" dirty="0">
                <a:solidFill>
                  <a:srgbClr val="000000"/>
                </a:solidFill>
                <a:ea typeface="Times New Roman" panose="02020603050405020304" pitchFamily="18" charset="0"/>
              </a:rPr>
              <a:t>, o Liechtenstein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Act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verdade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chamado</a:t>
            </a:r>
            <a:r>
              <a:rPr lang="en-US" dirty="0">
                <a:solidFill>
                  <a:srgbClr val="000000"/>
                </a:solidFill>
                <a:ea typeface="Times New Roman" panose="02020603050405020304" pitchFamily="18" charset="0"/>
              </a:rPr>
              <a:t> de “Tokens and TT Service Providers Law” (TVTG), mas </a:t>
            </a:r>
            <a:r>
              <a:rPr lang="en-US" dirty="0" err="1">
                <a:solidFill>
                  <a:srgbClr val="000000"/>
                </a:solidFill>
                <a:ea typeface="Times New Roman" panose="02020603050405020304" pitchFamily="18" charset="0"/>
              </a:rPr>
              <a:t>usaremos</a:t>
            </a:r>
            <a:r>
              <a:rPr lang="en-US" dirty="0">
                <a:solidFill>
                  <a:srgbClr val="000000"/>
                </a:solidFill>
                <a:ea typeface="Times New Roman" panose="02020603050405020304" pitchFamily="18" charset="0"/>
              </a:rPr>
              <a:t>, no restante </a:t>
            </a:r>
            <a:r>
              <a:rPr lang="en-US" dirty="0" err="1">
                <a:solidFill>
                  <a:srgbClr val="000000"/>
                </a:solidFill>
                <a:ea typeface="Times New Roman" panose="02020603050405020304" pitchFamily="18" charset="0"/>
              </a:rPr>
              <a:t>deste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artigo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expressão</a:t>
            </a:r>
            <a:r>
              <a:rPr lang="en-US" dirty="0">
                <a:solidFill>
                  <a:srgbClr val="000000"/>
                </a:solidFill>
                <a:ea typeface="Times New Roman" panose="02020603050405020304" pitchFamily="18" charset="0"/>
              </a:rPr>
              <a:t> anterior. </a:t>
            </a:r>
            <a:r>
              <a:rPr lang="en-US" dirty="0" err="1">
                <a:solidFill>
                  <a:srgbClr val="000000"/>
                </a:solidFill>
                <a:ea typeface="Times New Roman" panose="02020603050405020304" pitchFamily="18" charset="0"/>
              </a:rPr>
              <a:t>Além</a:t>
            </a:r>
            <a:r>
              <a:rPr lang="en-US" dirty="0">
                <a:solidFill>
                  <a:srgbClr val="000000"/>
                </a:solidFill>
                <a:ea typeface="Times New Roman" panose="02020603050405020304" pitchFamily="18" charset="0"/>
              </a:rPr>
              <a:t> disso, a nova lei </a:t>
            </a:r>
            <a:r>
              <a:rPr lang="en-US" dirty="0" err="1">
                <a:solidFill>
                  <a:srgbClr val="000000"/>
                </a:solidFill>
                <a:ea typeface="Times New Roman" panose="02020603050405020304" pitchFamily="18" charset="0"/>
              </a:rPr>
              <a:t>usa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palavra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genérica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tecnologia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confiável</a:t>
            </a:r>
            <a:r>
              <a:rPr lang="en-US" dirty="0">
                <a:solidFill>
                  <a:srgbClr val="000000"/>
                </a:solidFill>
                <a:ea typeface="Times New Roman" panose="02020603050405020304" pitchFamily="18" charset="0"/>
              </a:rPr>
              <a:t>” (TT),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sistemas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e DLT.</a:t>
            </a:r>
          </a:p>
          <a:p>
            <a:endParaRPr lang="en-US" dirty="0">
              <a:solidFill>
                <a:srgbClr val="000000"/>
              </a:solidFill>
              <a:effectLst/>
              <a:latin typeface="Calibri" panose="020F0502020204030204" pitchFamily="34" charset="0"/>
              <a:ea typeface="Times New Roman" panose="02020603050405020304" pitchFamily="18" charset="0"/>
            </a:endParaRPr>
          </a:p>
          <a:p>
            <a:r>
              <a:rPr lang="en-US" dirty="0">
                <a:solidFill>
                  <a:srgbClr val="000000"/>
                </a:solidFill>
                <a:ea typeface="Times New Roman" panose="02020603050405020304" pitchFamily="18" charset="0"/>
              </a:rPr>
              <a:t>O Liechtenstein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Act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coleção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novas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regras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mudanças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nas</a:t>
            </a:r>
            <a:r>
              <a:rPr lang="en-US" dirty="0">
                <a:solidFill>
                  <a:srgbClr val="000000"/>
                </a:solidFill>
                <a:ea typeface="Times New Roman" panose="02020603050405020304" pitchFamily="18" charset="0"/>
              </a:rPr>
              <a:t> leis </a:t>
            </a:r>
            <a:r>
              <a:rPr lang="en-US" dirty="0" err="1">
                <a:solidFill>
                  <a:srgbClr val="000000"/>
                </a:solidFill>
                <a:ea typeface="Times New Roman" panose="02020603050405020304" pitchFamily="18" charset="0"/>
              </a:rPr>
              <a:t>existentes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permitem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direitos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sejam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tokenizados</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tokenização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significa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partir</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janeiro</a:t>
            </a:r>
            <a:r>
              <a:rPr lang="en-US" dirty="0">
                <a:solidFill>
                  <a:srgbClr val="000000"/>
                </a:solidFill>
                <a:ea typeface="Times New Roman" panose="02020603050405020304" pitchFamily="18" charset="0"/>
              </a:rPr>
              <a:t> de 2020, </a:t>
            </a:r>
            <a:r>
              <a:rPr lang="en-US" dirty="0" err="1">
                <a:solidFill>
                  <a:srgbClr val="000000"/>
                </a:solidFill>
                <a:ea typeface="Times New Roman" panose="02020603050405020304" pitchFamily="18" charset="0"/>
              </a:rPr>
              <a:t>quase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qualquer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direito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empacotado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num</a:t>
            </a:r>
            <a:r>
              <a:rPr lang="en-US" dirty="0">
                <a:solidFill>
                  <a:srgbClr val="000000"/>
                </a:solidFill>
                <a:ea typeface="Times New Roman" panose="02020603050405020304" pitchFamily="18" charset="0"/>
              </a:rPr>
              <a:t> token de </a:t>
            </a:r>
            <a:r>
              <a:rPr lang="en-US" dirty="0" err="1">
                <a:solidFill>
                  <a:srgbClr val="000000"/>
                </a:solidFill>
                <a:ea typeface="Times New Roman" panose="02020603050405020304" pitchFamily="18" charset="0"/>
              </a:rPr>
              <a:t>acordo</a:t>
            </a:r>
            <a:r>
              <a:rPr lang="en-US" dirty="0">
                <a:solidFill>
                  <a:srgbClr val="000000"/>
                </a:solidFill>
                <a:ea typeface="Times New Roman" panose="02020603050405020304" pitchFamily="18" charset="0"/>
              </a:rPr>
              <a:t> com o Token Container Model. Liechtenstein, </a:t>
            </a:r>
            <a:r>
              <a:rPr lang="en-US" dirty="0" err="1">
                <a:solidFill>
                  <a:srgbClr val="000000"/>
                </a:solidFill>
                <a:ea typeface="Times New Roman" panose="02020603050405020304" pitchFamily="18" charset="0"/>
              </a:rPr>
              <a:t>portanto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reconhece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 </a:t>
            </a:r>
            <a:r>
              <a:rPr lang="en-US" dirty="0" err="1">
                <a:solidFill>
                  <a:srgbClr val="000000"/>
                </a:solidFill>
                <a:ea typeface="Times New Roman" panose="02020603050405020304" pitchFamily="18" charset="0"/>
              </a:rPr>
              <a:t>impulsionado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pela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transformação</a:t>
            </a:r>
            <a:r>
              <a:rPr lang="en-US" dirty="0">
                <a:solidFill>
                  <a:srgbClr val="000000"/>
                </a:solidFill>
                <a:ea typeface="Times New Roman" panose="02020603050405020304" pitchFamily="18" charset="0"/>
              </a:rPr>
              <a:t> digital – o </a:t>
            </a:r>
            <a:r>
              <a:rPr lang="en-US" dirty="0" err="1">
                <a:solidFill>
                  <a:srgbClr val="000000"/>
                </a:solidFill>
                <a:ea typeface="Times New Roman" panose="02020603050405020304" pitchFamily="18" charset="0"/>
              </a:rPr>
              <a:t>mundo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físico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conhecemos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centenas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anos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tarde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aumentado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mundo</a:t>
            </a:r>
            <a:r>
              <a:rPr lang="en-US" dirty="0">
                <a:solidFill>
                  <a:srgbClr val="000000"/>
                </a:solidFill>
                <a:ea typeface="Times New Roman" panose="02020603050405020304" pitchFamily="18" charset="0"/>
              </a:rPr>
              <a:t> digital. </a:t>
            </a:r>
            <a:r>
              <a:rPr lang="en-US" dirty="0" err="1">
                <a:solidFill>
                  <a:srgbClr val="000000"/>
                </a:solidFill>
                <a:ea typeface="Times New Roman" panose="02020603050405020304" pitchFamily="18" charset="0"/>
              </a:rPr>
              <a:t>Frequentemente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usamos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documentos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papel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fechar</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contrato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comprovar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provas</a:t>
            </a:r>
            <a:r>
              <a:rPr lang="en-US" dirty="0">
                <a:solidFill>
                  <a:srgbClr val="000000"/>
                </a:solidFill>
                <a:ea typeface="Times New Roman" panose="02020603050405020304" pitchFamily="18" charset="0"/>
              </a:rPr>
              <a:t>. Este </a:t>
            </a:r>
            <a:r>
              <a:rPr lang="en-US" dirty="0" err="1">
                <a:solidFill>
                  <a:srgbClr val="000000"/>
                </a:solidFill>
                <a:ea typeface="Times New Roman" panose="02020603050405020304" pitchFamily="18" charset="0"/>
              </a:rPr>
              <a:t>contrato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então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direitos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partes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envolvidas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notários</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responsáveis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imprimir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ler</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verificar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identidades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documentos</a:t>
            </a:r>
            <a:r>
              <a:rPr lang="en-US" dirty="0">
                <a:solidFill>
                  <a:srgbClr val="000000"/>
                </a:solidFill>
                <a:ea typeface="Times New Roman" panose="02020603050405020304" pitchFamily="18" charset="0"/>
              </a:rPr>
              <a:t> — </a:t>
            </a:r>
            <a:r>
              <a:rPr lang="en-US" dirty="0" err="1">
                <a:solidFill>
                  <a:srgbClr val="000000"/>
                </a:solidFill>
                <a:ea typeface="Times New Roman" panose="02020603050405020304" pitchFamily="18" charset="0"/>
              </a:rPr>
              <a:t>principalmente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processos</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conduzidos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papel</a:t>
            </a:r>
            <a:r>
              <a:rPr lang="en-US" dirty="0">
                <a:solidFill>
                  <a:srgbClr val="000000"/>
                </a:solidFill>
                <a:ea typeface="Times New Roman" panose="02020603050405020304" pitchFamily="18" charset="0"/>
              </a:rPr>
              <a:t>.</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2"/>
          <a:srcRect/>
          <a:stretch/>
        </p:blipFill>
        <p:spPr>
          <a:xfrm>
            <a:off x="471487" y="4407640"/>
            <a:ext cx="6616700" cy="2717800"/>
          </a:xfrm>
          <a:prstGeom prst="rect">
            <a:avLst/>
          </a:prstGeom>
        </p:spPr>
      </p:pic>
    </p:spTree>
    <p:extLst>
      <p:ext uri="{BB962C8B-B14F-4D97-AF65-F5344CB8AC3E}">
        <p14:creationId xmlns:p14="http://schemas.microsoft.com/office/powerpoint/2010/main" val="1057213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40A7BEF-A785-CCA4-1FAA-84A24021208F}"/>
              </a:ext>
            </a:extLst>
          </p:cNvPr>
          <p:cNvSpPr/>
          <p:nvPr/>
        </p:nvSpPr>
        <p:spPr>
          <a:xfrm flipV="1">
            <a:off x="511317" y="-2"/>
            <a:ext cx="3194309" cy="1014066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492683"/>
            <a:ext cx="2693750" cy="9918700"/>
          </a:xfrm>
        </p:spPr>
        <p:txBody>
          <a:bodyPr/>
          <a:lstStyle/>
          <a:p>
            <a:pPr algn="just"/>
            <a:r>
              <a:rPr lang="en-US" dirty="0">
                <a:ea typeface="Times New Roman" panose="02020603050405020304" pitchFamily="18" charset="0"/>
              </a:rPr>
              <a:t>O Liechtenstein </a:t>
            </a:r>
            <a:r>
              <a:rPr lang="en-US" dirty="0" err="1">
                <a:ea typeface="Times New Roman" panose="02020603050405020304" pitchFamily="18" charset="0"/>
              </a:rPr>
              <a:t>Blockchain</a:t>
            </a:r>
            <a:r>
              <a:rPr lang="en-US" dirty="0">
                <a:ea typeface="Times New Roman" panose="02020603050405020304" pitchFamily="18" charset="0"/>
              </a:rPr>
              <a:t> Act agora </a:t>
            </a:r>
            <a:r>
              <a:rPr lang="en-US" dirty="0" err="1">
                <a:ea typeface="Times New Roman" panose="02020603050405020304" pitchFamily="18" charset="0"/>
              </a:rPr>
              <a:t>reconhece</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tais</a:t>
            </a:r>
            <a:r>
              <a:rPr lang="en-US" dirty="0">
                <a:ea typeface="Times New Roman" panose="02020603050405020304" pitchFamily="18" charset="0"/>
              </a:rPr>
              <a:t> </a:t>
            </a:r>
            <a:r>
              <a:rPr lang="en-US" dirty="0" err="1">
                <a:ea typeface="Times New Roman" panose="02020603050405020304" pitchFamily="18" charset="0"/>
              </a:rPr>
              <a:t>direitos</a:t>
            </a:r>
            <a:r>
              <a:rPr lang="en-US" dirty="0">
                <a:ea typeface="Times New Roman" panose="02020603050405020304" pitchFamily="18" charset="0"/>
              </a:rPr>
              <a:t> 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baseados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papel</a:t>
            </a:r>
            <a:r>
              <a:rPr lang="en-US" dirty="0">
                <a:ea typeface="Times New Roman" panose="02020603050405020304" pitchFamily="18" charset="0"/>
              </a:rPr>
              <a:t> (</a:t>
            </a:r>
            <a:r>
              <a:rPr lang="en-US" dirty="0" err="1">
                <a:ea typeface="Times New Roman" panose="02020603050405020304" pitchFamily="18" charset="0"/>
              </a:rPr>
              <a:t>sim</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escritos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um </a:t>
            </a:r>
            <a:r>
              <a:rPr lang="en-US" dirty="0" err="1">
                <a:ea typeface="Times New Roman" panose="02020603050405020304" pitchFamily="18" charset="0"/>
              </a:rPr>
              <a:t>documento</a:t>
            </a:r>
            <a:r>
              <a:rPr lang="en-US" dirty="0">
                <a:ea typeface="Times New Roman" panose="02020603050405020304" pitchFamily="18" charset="0"/>
              </a:rPr>
              <a:t> PDF e </a:t>
            </a:r>
            <a:r>
              <a:rPr lang="en-US" dirty="0" err="1">
                <a:ea typeface="Times New Roman" panose="02020603050405020304" pitchFamily="18" charset="0"/>
              </a:rPr>
              <a:t>assinados</a:t>
            </a:r>
            <a:r>
              <a:rPr lang="en-US" dirty="0">
                <a:ea typeface="Times New Roman" panose="02020603050405020304" pitchFamily="18" charset="0"/>
              </a:rPr>
              <a:t> </a:t>
            </a:r>
            <a:r>
              <a:rPr lang="en-US" dirty="0" err="1">
                <a:ea typeface="Times New Roman" panose="02020603050405020304" pitchFamily="18" charset="0"/>
              </a:rPr>
              <a:t>digitalmente</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e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trazidos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mundo</a:t>
            </a:r>
            <a:r>
              <a:rPr lang="en-US" dirty="0">
                <a:ea typeface="Times New Roman" panose="02020603050405020304" pitchFamily="18" charset="0"/>
              </a:rPr>
              <a:t> digital e </a:t>
            </a:r>
            <a:r>
              <a:rPr lang="en-US" dirty="0" err="1">
                <a:ea typeface="Times New Roman" panose="02020603050405020304" pitchFamily="18" charset="0"/>
              </a:rPr>
              <a:t>tornar</a:t>
            </a:r>
            <a:r>
              <a:rPr lang="en-US" dirty="0">
                <a:ea typeface="Times New Roman" panose="02020603050405020304" pitchFamily="18" charset="0"/>
              </a:rPr>
              <a:t>-se-</a:t>
            </a:r>
            <a:r>
              <a:rPr lang="en-US" dirty="0" err="1">
                <a:ea typeface="Times New Roman" panose="02020603050405020304" pitchFamily="18" charset="0"/>
              </a:rPr>
              <a:t>ão</a:t>
            </a:r>
            <a:r>
              <a:rPr lang="en-US" dirty="0">
                <a:ea typeface="Times New Roman" panose="02020603050405020304" pitchFamily="18" charset="0"/>
              </a:rPr>
              <a:t> </a:t>
            </a:r>
            <a:r>
              <a:rPr lang="en-US" dirty="0" err="1">
                <a:ea typeface="Times New Roman" panose="02020603050405020304" pitchFamily="18" charset="0"/>
              </a:rPr>
              <a:t>negociáveis</a:t>
            </a:r>
            <a:r>
              <a:rPr lang="en-US" dirty="0">
                <a:ea typeface="Times New Roman" panose="02020603050405020304" pitchFamily="18" charset="0"/>
              </a:rPr>
              <a:t> </a:t>
            </a:r>
            <a:r>
              <a:rPr lang="en-US" dirty="0" err="1">
                <a:ea typeface="Times New Roman" panose="02020603050405020304" pitchFamily="18" charset="0"/>
              </a:rPr>
              <a:t>facilmente</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forma de tokens. Se </a:t>
            </a:r>
            <a:r>
              <a:rPr lang="en-US" dirty="0" err="1">
                <a:ea typeface="Times New Roman" panose="02020603050405020304" pitchFamily="18" charset="0"/>
              </a:rPr>
              <a:t>milhares</a:t>
            </a:r>
            <a:r>
              <a:rPr lang="en-US" dirty="0">
                <a:ea typeface="Times New Roman" panose="02020603050405020304" pitchFamily="18" charset="0"/>
              </a:rPr>
              <a:t> de </a:t>
            </a:r>
            <a:r>
              <a:rPr lang="en-US" dirty="0" err="1">
                <a:ea typeface="Times New Roman" panose="02020603050405020304" pitchFamily="18" charset="0"/>
              </a:rPr>
              <a:t>direitos</a:t>
            </a:r>
            <a:r>
              <a:rPr lang="en-US" dirty="0">
                <a:ea typeface="Times New Roman" panose="02020603050405020304" pitchFamily="18" charset="0"/>
              </a:rPr>
              <a:t> 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representados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tokens </a:t>
            </a:r>
            <a:r>
              <a:rPr lang="en-US" dirty="0" err="1">
                <a:ea typeface="Times New Roman" panose="02020603050405020304" pitchFamily="18" charset="0"/>
              </a:rPr>
              <a:t>digitais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alguns</a:t>
            </a:r>
            <a:r>
              <a:rPr lang="en-US" dirty="0">
                <a:ea typeface="Times New Roman" panose="02020603050405020304" pitchFamily="18" charset="0"/>
              </a:rPr>
              <a:t> </a:t>
            </a:r>
            <a:r>
              <a:rPr lang="en-US" dirty="0" err="1">
                <a:ea typeface="Times New Roman" panose="02020603050405020304" pitchFamily="18" charset="0"/>
              </a:rPr>
              <a:t>anos</a:t>
            </a:r>
            <a:r>
              <a:rPr lang="en-US" dirty="0">
                <a:ea typeface="Times New Roman" panose="02020603050405020304" pitchFamily="18" charset="0"/>
              </a:rPr>
              <a:t>, de </a:t>
            </a:r>
            <a:r>
              <a:rPr lang="en-US" dirty="0" err="1">
                <a:ea typeface="Times New Roman" panose="02020603050405020304" pitchFamily="18" charset="0"/>
              </a:rPr>
              <a:t>repente</a:t>
            </a:r>
            <a:r>
              <a:rPr lang="en-US" dirty="0">
                <a:ea typeface="Times New Roman" panose="02020603050405020304" pitchFamily="18" charset="0"/>
              </a:rPr>
              <a:t> </a:t>
            </a:r>
            <a:r>
              <a:rPr lang="en-US" dirty="0" err="1">
                <a:ea typeface="Times New Roman" panose="02020603050405020304" pitchFamily="18" charset="0"/>
              </a:rPr>
              <a:t>temos</a:t>
            </a:r>
            <a:r>
              <a:rPr lang="en-US" dirty="0">
                <a:ea typeface="Times New Roman" panose="02020603050405020304" pitchFamily="18" charset="0"/>
              </a:rPr>
              <a:t> </a:t>
            </a:r>
            <a:r>
              <a:rPr lang="en-US" dirty="0" err="1">
                <a:ea typeface="Times New Roman" panose="02020603050405020304" pitchFamily="18" charset="0"/>
              </a:rPr>
              <a:t>dois</a:t>
            </a:r>
            <a:r>
              <a:rPr lang="en-US" dirty="0">
                <a:ea typeface="Times New Roman" panose="02020603050405020304" pitchFamily="18" charset="0"/>
              </a:rPr>
              <a:t> </a:t>
            </a:r>
            <a:r>
              <a:rPr lang="en-US" dirty="0" err="1">
                <a:ea typeface="Times New Roman" panose="02020603050405020304" pitchFamily="18" charset="0"/>
              </a:rPr>
              <a:t>mundos</a:t>
            </a:r>
            <a:r>
              <a:rPr lang="en-US" dirty="0">
                <a:ea typeface="Times New Roman" panose="02020603050405020304" pitchFamily="18" charset="0"/>
              </a:rPr>
              <a:t>: (1) o </a:t>
            </a:r>
            <a:r>
              <a:rPr lang="en-US" dirty="0" err="1">
                <a:ea typeface="Times New Roman" panose="02020603050405020304" pitchFamily="18" charset="0"/>
              </a:rPr>
              <a:t>mundo</a:t>
            </a:r>
            <a:r>
              <a:rPr lang="en-US" dirty="0">
                <a:ea typeface="Times New Roman" panose="02020603050405020304" pitchFamily="18" charset="0"/>
              </a:rPr>
              <a:t> </a:t>
            </a:r>
            <a:r>
              <a:rPr lang="en-US" dirty="0" err="1">
                <a:ea typeface="Times New Roman" panose="02020603050405020304" pitchFamily="18" charset="0"/>
              </a:rPr>
              <a:t>físico</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o </a:t>
            </a:r>
            <a:r>
              <a:rPr lang="en-US" dirty="0" err="1">
                <a:ea typeface="Times New Roman" panose="02020603050405020304" pitchFamily="18" charset="0"/>
              </a:rPr>
              <a:t>conhecemos</a:t>
            </a:r>
            <a:r>
              <a:rPr lang="en-US" dirty="0">
                <a:ea typeface="Times New Roman" panose="02020603050405020304" pitchFamily="18" charset="0"/>
              </a:rPr>
              <a:t> e (2) o novo </a:t>
            </a:r>
            <a:r>
              <a:rPr lang="en-US" dirty="0" err="1">
                <a:ea typeface="Times New Roman" panose="02020603050405020304" pitchFamily="18" charset="0"/>
              </a:rPr>
              <a:t>mundo</a:t>
            </a:r>
            <a:r>
              <a:rPr lang="en-US" dirty="0">
                <a:ea typeface="Times New Roman" panose="02020603050405020304" pitchFamily="18" charset="0"/>
              </a:rPr>
              <a:t> digital,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inclui</a:t>
            </a:r>
            <a:r>
              <a:rPr lang="en-US" dirty="0">
                <a:ea typeface="Times New Roman" panose="02020603050405020304" pitchFamily="18" charset="0"/>
              </a:rPr>
              <a:t> um </a:t>
            </a:r>
            <a:r>
              <a:rPr lang="en-US" dirty="0" err="1">
                <a:ea typeface="Times New Roman" panose="02020603050405020304" pitchFamily="18" charset="0"/>
              </a:rPr>
              <a:t>subconjunto</a:t>
            </a:r>
            <a:r>
              <a:rPr lang="en-US" dirty="0">
                <a:ea typeface="Times New Roman" panose="02020603050405020304" pitchFamily="18" charset="0"/>
              </a:rPr>
              <a:t> dos </a:t>
            </a:r>
            <a:r>
              <a:rPr lang="en-US" dirty="0" err="1">
                <a:ea typeface="Times New Roman" panose="02020603050405020304" pitchFamily="18" charset="0"/>
              </a:rPr>
              <a:t>direitos</a:t>
            </a:r>
            <a:r>
              <a:rPr lang="en-US" dirty="0">
                <a:ea typeface="Times New Roman" panose="02020603050405020304" pitchFamily="18" charset="0"/>
              </a:rPr>
              <a:t> e bens do </a:t>
            </a:r>
            <a:r>
              <a:rPr lang="en-US" dirty="0" err="1">
                <a:ea typeface="Times New Roman" panose="02020603050405020304" pitchFamily="18" charset="0"/>
              </a:rPr>
              <a:t>mundo</a:t>
            </a:r>
            <a:r>
              <a:rPr lang="en-US" dirty="0">
                <a:ea typeface="Times New Roman" panose="02020603050405020304" pitchFamily="18" charset="0"/>
              </a:rPr>
              <a:t> </a:t>
            </a:r>
            <a:r>
              <a:rPr lang="en-US" dirty="0" err="1">
                <a:ea typeface="Times New Roman" panose="02020603050405020304" pitchFamily="18" charset="0"/>
              </a:rPr>
              <a:t>físico</a:t>
            </a:r>
            <a:r>
              <a:rPr lang="en-US" dirty="0">
                <a:ea typeface="Times New Roman" panose="02020603050405020304" pitchFamily="18" charset="0"/>
              </a:rPr>
              <a:t>. Para </a:t>
            </a:r>
            <a:r>
              <a:rPr lang="en-US" dirty="0" err="1">
                <a:ea typeface="Times New Roman" panose="02020603050405020304" pitchFamily="18" charset="0"/>
              </a:rPr>
              <a:t>tornar</a:t>
            </a:r>
            <a:r>
              <a:rPr lang="en-US" dirty="0">
                <a:ea typeface="Times New Roman" panose="02020603050405020304" pitchFamily="18" charset="0"/>
              </a:rPr>
              <a:t>-se </a:t>
            </a:r>
            <a:r>
              <a:rPr lang="en-US" dirty="0" err="1">
                <a:ea typeface="Times New Roman" panose="02020603050405020304" pitchFamily="18" charset="0"/>
              </a:rPr>
              <a:t>prático</a:t>
            </a:r>
            <a:r>
              <a:rPr lang="en-US" dirty="0">
                <a:ea typeface="Times New Roman" panose="02020603050405020304" pitchFamily="18" charset="0"/>
              </a:rPr>
              <a:t>: Mas </a:t>
            </a:r>
            <a:r>
              <a:rPr lang="en-US" dirty="0" err="1">
                <a:ea typeface="Times New Roman" panose="02020603050405020304" pitchFamily="18" charset="0"/>
              </a:rPr>
              <a:t>quem</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realmente</a:t>
            </a:r>
            <a:r>
              <a:rPr lang="en-US" dirty="0">
                <a:ea typeface="Times New Roman" panose="02020603050405020304" pitchFamily="18" charset="0"/>
              </a:rPr>
              <a:t> o </a:t>
            </a:r>
            <a:r>
              <a:rPr lang="en-US" dirty="0" err="1">
                <a:ea typeface="Times New Roman" panose="02020603050405020304" pitchFamily="18" charset="0"/>
              </a:rPr>
              <a:t>dono</a:t>
            </a:r>
            <a:r>
              <a:rPr lang="en-US" dirty="0">
                <a:ea typeface="Times New Roman" panose="02020603050405020304" pitchFamily="18" charset="0"/>
              </a:rPr>
              <a:t> da </a:t>
            </a:r>
            <a:r>
              <a:rPr lang="en-US" dirty="0" err="1">
                <a:ea typeface="Times New Roman" panose="02020603050405020304" pitchFamily="18" charset="0"/>
              </a:rPr>
              <a:t>minha</a:t>
            </a:r>
            <a:r>
              <a:rPr lang="en-US" dirty="0">
                <a:ea typeface="Times New Roman" panose="02020603050405020304" pitchFamily="18" charset="0"/>
              </a:rPr>
              <a:t> casa? A </a:t>
            </a:r>
            <a:r>
              <a:rPr lang="en-US" dirty="0" err="1">
                <a:ea typeface="Times New Roman" panose="02020603050405020304" pitchFamily="18" charset="0"/>
              </a:rPr>
              <a:t>pessoa</a:t>
            </a:r>
            <a:r>
              <a:rPr lang="en-US" dirty="0">
                <a:ea typeface="Times New Roman" panose="02020603050405020304" pitchFamily="18" charset="0"/>
              </a:rPr>
              <a:t> no </a:t>
            </a:r>
            <a:r>
              <a:rPr lang="en-US" dirty="0" err="1">
                <a:ea typeface="Times New Roman" panose="02020603050405020304" pitchFamily="18" charset="0"/>
              </a:rPr>
              <a:t>registo</a:t>
            </a:r>
            <a:r>
              <a:rPr lang="en-US" dirty="0">
                <a:ea typeface="Times New Roman" panose="02020603050405020304" pitchFamily="18" charset="0"/>
              </a:rPr>
              <a:t> </a:t>
            </a:r>
            <a:r>
              <a:rPr lang="en-US" dirty="0" err="1">
                <a:ea typeface="Times New Roman" panose="02020603050405020304" pitchFamily="18" charset="0"/>
              </a:rPr>
              <a:t>imobiliário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 </a:t>
            </a:r>
            <a:r>
              <a:rPr lang="en-US" dirty="0" err="1">
                <a:ea typeface="Times New Roman" panose="02020603050405020304" pitchFamily="18" charset="0"/>
              </a:rPr>
              <a:t>pessoa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possui</a:t>
            </a:r>
            <a:r>
              <a:rPr lang="en-US" dirty="0">
                <a:ea typeface="Times New Roman" panose="02020603050405020304" pitchFamily="18" charset="0"/>
              </a:rPr>
              <a:t> o token? E se o token </a:t>
            </a:r>
            <a:r>
              <a:rPr lang="en-US" dirty="0" err="1">
                <a:ea typeface="Times New Roman" panose="02020603050405020304" pitchFamily="18" charset="0"/>
              </a:rPr>
              <a:t>estiver</a:t>
            </a:r>
            <a:r>
              <a:rPr lang="en-US" dirty="0">
                <a:ea typeface="Times New Roman" panose="02020603050405020304" pitchFamily="18" charset="0"/>
              </a:rPr>
              <a:t> a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roubado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perdido</a:t>
            </a:r>
            <a:r>
              <a:rPr lang="en-US" dirty="0">
                <a:ea typeface="Times New Roman" panose="02020603050405020304" pitchFamily="18" charset="0"/>
              </a:rPr>
              <a:t>?</a:t>
            </a:r>
          </a:p>
          <a:p>
            <a:pPr algn="just"/>
            <a:r>
              <a:rPr lang="en-US" dirty="0">
                <a:effectLst/>
                <a:ea typeface="Times New Roman" panose="02020603050405020304" pitchFamily="18" charset="0"/>
              </a:rPr>
              <a:t> </a:t>
            </a:r>
            <a:endParaRPr lang="x-none" dirty="0">
              <a:effectLst/>
              <a:ea typeface="Times New Roman" panose="02020603050405020304" pitchFamily="18" charset="0"/>
            </a:endParaRPr>
          </a:p>
          <a:p>
            <a:pPr algn="just"/>
            <a:r>
              <a:rPr lang="en-US" dirty="0">
                <a:ea typeface="Times New Roman" panose="02020603050405020304" pitchFamily="18" charset="0"/>
              </a:rPr>
              <a:t>O Liechtenstein </a:t>
            </a:r>
            <a:r>
              <a:rPr lang="en-US" dirty="0" err="1">
                <a:ea typeface="Times New Roman" panose="02020603050405020304" pitchFamily="18" charset="0"/>
              </a:rPr>
              <a:t>Blockchain</a:t>
            </a:r>
            <a:r>
              <a:rPr lang="en-US" dirty="0">
                <a:ea typeface="Times New Roman" panose="02020603050405020304" pitchFamily="18" charset="0"/>
              </a:rPr>
              <a:t> Act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integra</a:t>
            </a:r>
            <a:r>
              <a:rPr lang="en-US" dirty="0">
                <a:ea typeface="Times New Roman" panose="02020603050405020304" pitchFamily="18" charset="0"/>
              </a:rPr>
              <a:t> o facto de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mundo</a:t>
            </a:r>
            <a:r>
              <a:rPr lang="en-US" dirty="0">
                <a:ea typeface="Times New Roman" panose="02020603050405020304" pitchFamily="18" charset="0"/>
              </a:rPr>
              <a:t> </a:t>
            </a:r>
            <a:r>
              <a:rPr lang="en-US" dirty="0" err="1">
                <a:ea typeface="Times New Roman" panose="02020603050405020304" pitchFamily="18" charset="0"/>
              </a:rPr>
              <a:t>físico</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de </a:t>
            </a:r>
            <a:r>
              <a:rPr lang="en-US" dirty="0" err="1">
                <a:ea typeface="Times New Roman" panose="02020603050405020304" pitchFamily="18" charset="0"/>
              </a:rPr>
              <a:t>estar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perfeita</a:t>
            </a:r>
            <a:r>
              <a:rPr lang="en-US" dirty="0">
                <a:ea typeface="Times New Roman" panose="02020603050405020304" pitchFamily="18" charset="0"/>
              </a:rPr>
              <a:t> </a:t>
            </a:r>
            <a:r>
              <a:rPr lang="en-US" dirty="0" err="1">
                <a:ea typeface="Times New Roman" panose="02020603050405020304" pitchFamily="18" charset="0"/>
              </a:rPr>
              <a:t>sincronia</a:t>
            </a:r>
            <a:r>
              <a:rPr lang="en-US" dirty="0">
                <a:ea typeface="Times New Roman" panose="02020603050405020304" pitchFamily="18" charset="0"/>
              </a:rPr>
              <a:t> com o </a:t>
            </a:r>
            <a:r>
              <a:rPr lang="en-US" dirty="0" err="1">
                <a:ea typeface="Times New Roman" panose="02020603050405020304" pitchFamily="18" charset="0"/>
              </a:rPr>
              <a:t>mundo</a:t>
            </a:r>
            <a:r>
              <a:rPr lang="en-US" dirty="0">
                <a:ea typeface="Times New Roman" panose="02020603050405020304" pitchFamily="18" charset="0"/>
              </a:rPr>
              <a:t> digital dos tokens.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muito</a:t>
            </a:r>
            <a:r>
              <a:rPr lang="en-US" dirty="0">
                <a:ea typeface="Times New Roman" panose="02020603050405020304" pitchFamily="18" charset="0"/>
              </a:rPr>
              <a:t> </a:t>
            </a:r>
            <a:r>
              <a:rPr lang="en-US" dirty="0" err="1">
                <a:ea typeface="Times New Roman" panose="02020603050405020304" pitchFamily="18" charset="0"/>
              </a:rPr>
              <a:t>importante</a:t>
            </a:r>
            <a:r>
              <a:rPr lang="en-US" dirty="0">
                <a:ea typeface="Times New Roman" panose="02020603050405020304" pitchFamily="18" charset="0"/>
              </a:rPr>
              <a:t> </a:t>
            </a:r>
            <a:r>
              <a:rPr lang="en-US" dirty="0" err="1">
                <a:ea typeface="Times New Roman" panose="02020603050405020304" pitchFamily="18" charset="0"/>
              </a:rPr>
              <a:t>porque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tokens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perdidos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roubados</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esta</a:t>
            </a:r>
            <a:r>
              <a:rPr lang="en-US" dirty="0">
                <a:ea typeface="Times New Roman" panose="02020603050405020304" pitchFamily="18" charset="0"/>
              </a:rPr>
              <a:t> </a:t>
            </a:r>
            <a:r>
              <a:rPr lang="en-US" dirty="0" err="1">
                <a:ea typeface="Times New Roman" panose="02020603050405020304" pitchFamily="18" charset="0"/>
              </a:rPr>
              <a:t>razão</a:t>
            </a:r>
            <a:r>
              <a:rPr lang="en-US" dirty="0">
                <a:ea typeface="Times New Roman" panose="02020603050405020304" pitchFamily="18" charset="0"/>
              </a:rPr>
              <a:t>, Liechtenstein </a:t>
            </a:r>
            <a:r>
              <a:rPr lang="en-US" dirty="0" err="1">
                <a:ea typeface="Times New Roman" panose="02020603050405020304" pitchFamily="18" charset="0"/>
              </a:rPr>
              <a:t>alterou</a:t>
            </a:r>
            <a:r>
              <a:rPr lang="en-US" dirty="0">
                <a:ea typeface="Times New Roman" panose="02020603050405020304" pitchFamily="18" charset="0"/>
              </a:rPr>
              <a:t> a lei civil, 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verdadeiramente</a:t>
            </a:r>
            <a:r>
              <a:rPr lang="en-US" dirty="0">
                <a:ea typeface="Times New Roman" panose="02020603050405020304" pitchFamily="18" charset="0"/>
              </a:rPr>
              <a:t> </a:t>
            </a:r>
            <a:r>
              <a:rPr lang="en-US" dirty="0" err="1">
                <a:ea typeface="Times New Roman" panose="02020603050405020304" pitchFamily="18" charset="0"/>
              </a:rPr>
              <a:t>fascinante</a:t>
            </a:r>
            <a:r>
              <a:rPr lang="en-US" dirty="0">
                <a:ea typeface="Times New Roman" panose="02020603050405020304" pitchFamily="18" charset="0"/>
              </a:rPr>
              <a:t>. A </a:t>
            </a:r>
            <a:r>
              <a:rPr lang="en-US" dirty="0" err="1">
                <a:ea typeface="Times New Roman" panose="02020603050405020304" pitchFamily="18" charset="0"/>
              </a:rPr>
              <a:t>propósito</a:t>
            </a:r>
            <a:r>
              <a:rPr lang="en-US" dirty="0">
                <a:ea typeface="Times New Roman" panose="02020603050405020304" pitchFamily="18" charset="0"/>
              </a:rPr>
              <a:t>, </a:t>
            </a:r>
            <a:r>
              <a:rPr lang="en-US" dirty="0" err="1">
                <a:ea typeface="Times New Roman" panose="02020603050405020304" pitchFamily="18" charset="0"/>
              </a:rPr>
              <a:t>esse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um facto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torna</a:t>
            </a:r>
            <a:r>
              <a:rPr lang="en-US" dirty="0">
                <a:ea typeface="Times New Roman" panose="02020603050405020304" pitchFamily="18" charset="0"/>
              </a:rPr>
              <a:t> o Liechtenstein </a:t>
            </a:r>
            <a:r>
              <a:rPr lang="en-US" dirty="0" err="1">
                <a:ea typeface="Times New Roman" panose="02020603050405020304" pitchFamily="18" charset="0"/>
              </a:rPr>
              <a:t>Blockchain</a:t>
            </a:r>
            <a:r>
              <a:rPr lang="en-US" dirty="0">
                <a:ea typeface="Times New Roman" panose="02020603050405020304" pitchFamily="18" charset="0"/>
              </a:rPr>
              <a:t> Act </a:t>
            </a:r>
            <a:r>
              <a:rPr lang="en-US" dirty="0" err="1">
                <a:ea typeface="Times New Roman" panose="02020603050405020304" pitchFamily="18" charset="0"/>
              </a:rPr>
              <a:t>realmente</a:t>
            </a:r>
            <a:r>
              <a:rPr lang="en-US" dirty="0">
                <a:ea typeface="Times New Roman" panose="02020603050405020304" pitchFamily="18" charset="0"/>
              </a:rPr>
              <a:t> </a:t>
            </a:r>
            <a:r>
              <a:rPr lang="en-US" dirty="0" err="1">
                <a:ea typeface="Times New Roman" panose="02020603050405020304" pitchFamily="18" charset="0"/>
              </a:rPr>
              <a:t>notável</a:t>
            </a:r>
            <a:r>
              <a:rPr lang="en-US" dirty="0">
                <a:ea typeface="Times New Roman" panose="02020603050405020304" pitchFamily="18" charset="0"/>
              </a:rPr>
              <a:t> e,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nossa</a:t>
            </a:r>
            <a:r>
              <a:rPr lang="en-US" dirty="0">
                <a:ea typeface="Times New Roman" panose="02020603050405020304" pitchFamily="18" charset="0"/>
              </a:rPr>
              <a:t> </a:t>
            </a:r>
            <a:r>
              <a:rPr lang="en-US" dirty="0" err="1">
                <a:ea typeface="Times New Roman" panose="02020603050405020304" pitchFamily="18" charset="0"/>
              </a:rPr>
              <a:t>opinião</a:t>
            </a:r>
            <a:r>
              <a:rPr lang="en-US" dirty="0">
                <a:ea typeface="Times New Roman" panose="02020603050405020304" pitchFamily="18" charset="0"/>
              </a:rPr>
              <a:t>, a </a:t>
            </a:r>
            <a:r>
              <a:rPr lang="en-US" dirty="0" err="1">
                <a:ea typeface="Times New Roman" panose="02020603050405020304" pitchFamily="18" charset="0"/>
              </a:rPr>
              <a:t>melhor</a:t>
            </a:r>
            <a:r>
              <a:rPr lang="en-US" dirty="0">
                <a:ea typeface="Times New Roman" panose="02020603050405020304" pitchFamily="18" charset="0"/>
              </a:rPr>
              <a:t> </a:t>
            </a:r>
            <a:r>
              <a:rPr lang="en-US" dirty="0" err="1">
                <a:ea typeface="Times New Roman" panose="02020603050405020304" pitchFamily="18" charset="0"/>
              </a:rPr>
              <a:t>estrutura</a:t>
            </a:r>
            <a:r>
              <a:rPr lang="en-US" dirty="0">
                <a:ea typeface="Times New Roman" panose="02020603050405020304" pitchFamily="18" charset="0"/>
              </a:rPr>
              <a:t> da </a:t>
            </a:r>
            <a:r>
              <a:rPr lang="en-US" dirty="0" err="1">
                <a:ea typeface="Times New Roman" panose="02020603050405020304" pitchFamily="18" charset="0"/>
              </a:rPr>
              <a:t>categoria</a:t>
            </a:r>
            <a:r>
              <a:rPr lang="en-US" dirty="0">
                <a:ea typeface="Times New Roman" panose="02020603050405020304" pitchFamily="18" charset="0"/>
              </a:rPr>
              <a:t>.</a:t>
            </a:r>
          </a:p>
          <a:p>
            <a:pPr algn="just"/>
            <a:endParaRPr lang="en-US" b="1" dirty="0">
              <a:solidFill>
                <a:srgbClr val="F79037"/>
              </a:solidFill>
              <a:ea typeface="Times New Roman" panose="02020603050405020304" pitchFamily="18" charset="0"/>
            </a:endParaRPr>
          </a:p>
          <a:p>
            <a:pPr algn="just"/>
            <a:r>
              <a:rPr lang="en-US" b="1" dirty="0">
                <a:solidFill>
                  <a:srgbClr val="F79037"/>
                </a:solidFill>
                <a:ea typeface="Times New Roman" panose="02020603050405020304" pitchFamily="18" charset="0"/>
              </a:rPr>
              <a:t>O </a:t>
            </a:r>
            <a:r>
              <a:rPr lang="en-US" b="1" dirty="0" err="1">
                <a:solidFill>
                  <a:srgbClr val="F79037"/>
                </a:solidFill>
                <a:ea typeface="Times New Roman" panose="02020603050405020304" pitchFamily="18" charset="0"/>
              </a:rPr>
              <a:t>modelo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contentor</a:t>
            </a:r>
            <a:r>
              <a:rPr lang="en-US" b="1" dirty="0">
                <a:solidFill>
                  <a:srgbClr val="F79037"/>
                </a:solidFill>
                <a:ea typeface="Times New Roman" panose="02020603050405020304" pitchFamily="18" charset="0"/>
              </a:rPr>
              <a:t> de token</a:t>
            </a:r>
          </a:p>
          <a:p>
            <a:pPr algn="just"/>
            <a:r>
              <a:rPr lang="en-US" dirty="0">
                <a:ea typeface="Times New Roman" panose="02020603050405020304" pitchFamily="18" charset="0"/>
              </a:rPr>
              <a:t>Um dos </a:t>
            </a:r>
            <a:r>
              <a:rPr lang="en-US" dirty="0" err="1">
                <a:ea typeface="Times New Roman" panose="02020603050405020304" pitchFamily="18" charset="0"/>
              </a:rPr>
              <a:t>blocos</a:t>
            </a:r>
            <a:r>
              <a:rPr lang="en-US" dirty="0">
                <a:ea typeface="Times New Roman" panose="02020603050405020304" pitchFamily="18" charset="0"/>
              </a:rPr>
              <a:t> de </a:t>
            </a:r>
            <a:r>
              <a:rPr lang="en-US" dirty="0" err="1">
                <a:ea typeface="Times New Roman" panose="02020603050405020304" pitchFamily="18" charset="0"/>
              </a:rPr>
              <a:t>construção</a:t>
            </a:r>
            <a:r>
              <a:rPr lang="en-US" dirty="0">
                <a:ea typeface="Times New Roman" panose="02020603050405020304" pitchFamily="18" charset="0"/>
              </a:rPr>
              <a:t> do Liechtenstein </a:t>
            </a:r>
            <a:r>
              <a:rPr lang="en-US" dirty="0" err="1">
                <a:ea typeface="Times New Roman" panose="02020603050405020304" pitchFamily="18" charset="0"/>
              </a:rPr>
              <a:t>Blockchain</a:t>
            </a:r>
            <a:r>
              <a:rPr lang="en-US" dirty="0">
                <a:ea typeface="Times New Roman" panose="02020603050405020304" pitchFamily="18" charset="0"/>
              </a:rPr>
              <a:t> Act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chamado</a:t>
            </a:r>
            <a:r>
              <a:rPr lang="en-US" dirty="0">
                <a:ea typeface="Times New Roman" panose="02020603050405020304" pitchFamily="18" charset="0"/>
              </a:rPr>
              <a:t> Token Container Model (TCM). Com </a:t>
            </a:r>
            <a:r>
              <a:rPr lang="en-US" dirty="0" err="1">
                <a:ea typeface="Times New Roman" panose="02020603050405020304" pitchFamily="18" charset="0"/>
              </a:rPr>
              <a:t>essa</a:t>
            </a:r>
            <a:r>
              <a:rPr lang="en-US" dirty="0">
                <a:ea typeface="Times New Roman" panose="02020603050405020304" pitchFamily="18" charset="0"/>
              </a:rPr>
              <a:t> </a:t>
            </a:r>
            <a:r>
              <a:rPr lang="en-US" dirty="0" err="1">
                <a:ea typeface="Times New Roman" panose="02020603050405020304" pitchFamily="18" charset="0"/>
              </a:rPr>
              <a:t>estrutura</a:t>
            </a:r>
            <a:r>
              <a:rPr lang="en-US" dirty="0">
                <a:ea typeface="Times New Roman" panose="02020603050405020304" pitchFamily="18" charset="0"/>
              </a:rPr>
              <a:t>, um token serve </a:t>
            </a:r>
            <a:r>
              <a:rPr lang="en-US" dirty="0" err="1">
                <a:ea typeface="Times New Roman" panose="02020603050405020304" pitchFamily="18" charset="0"/>
              </a:rPr>
              <a:t>como</a:t>
            </a:r>
            <a:r>
              <a:rPr lang="en-US" dirty="0">
                <a:ea typeface="Times New Roman" panose="02020603050405020304" pitchFamily="18" charset="0"/>
              </a:rPr>
              <a:t> um </a:t>
            </a:r>
            <a:r>
              <a:rPr lang="en-US" dirty="0" err="1">
                <a:ea typeface="Times New Roman" panose="02020603050405020304" pitchFamily="18" charset="0"/>
              </a:rPr>
              <a:t>contentor</a:t>
            </a:r>
            <a:r>
              <a:rPr lang="en-US" dirty="0">
                <a:ea typeface="Times New Roman" panose="02020603050405020304" pitchFamily="18" charset="0"/>
              </a:rPr>
              <a:t> com a </a:t>
            </a:r>
            <a:r>
              <a:rPr lang="en-US" dirty="0" err="1">
                <a:ea typeface="Times New Roman" panose="02020603050405020304" pitchFamily="18" charset="0"/>
              </a:rPr>
              <a:t>capacidade</a:t>
            </a:r>
            <a:r>
              <a:rPr lang="en-US" dirty="0">
                <a:ea typeface="Times New Roman" panose="02020603050405020304" pitchFamily="18" charset="0"/>
              </a:rPr>
              <a:t> de </a:t>
            </a:r>
            <a:r>
              <a:rPr lang="en-US" dirty="0" err="1">
                <a:ea typeface="Times New Roman" panose="02020603050405020304" pitchFamily="18" charset="0"/>
              </a:rPr>
              <a:t>manter</a:t>
            </a:r>
            <a:r>
              <a:rPr lang="en-US" dirty="0">
                <a:ea typeface="Times New Roman" panose="02020603050405020304" pitchFamily="18" charset="0"/>
              </a:rPr>
              <a:t> </a:t>
            </a:r>
            <a:r>
              <a:rPr lang="en-US" dirty="0" err="1">
                <a:ea typeface="Times New Roman" panose="02020603050405020304" pitchFamily="18" charset="0"/>
              </a:rPr>
              <a:t>direitos</a:t>
            </a:r>
            <a:r>
              <a:rPr lang="en-US" dirty="0">
                <a:ea typeface="Times New Roman" panose="02020603050405020304" pitchFamily="18" charset="0"/>
              </a:rPr>
              <a:t> de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tipos</a:t>
            </a:r>
            <a:r>
              <a:rPr lang="en-US" dirty="0">
                <a:ea typeface="Times New Roman" panose="02020603050405020304" pitchFamily="18" charset="0"/>
              </a:rPr>
              <a:t>. O </a:t>
            </a:r>
            <a:r>
              <a:rPr lang="en-US" dirty="0" err="1">
                <a:ea typeface="Times New Roman" panose="02020603050405020304" pitchFamily="18" charset="0"/>
              </a:rPr>
              <a:t>contentor</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carregado</a:t>
            </a:r>
            <a:r>
              <a:rPr lang="en-US" dirty="0">
                <a:ea typeface="Times New Roman" panose="02020603050405020304" pitchFamily="18" charset="0"/>
              </a:rPr>
              <a:t>” com um </a:t>
            </a:r>
            <a:r>
              <a:rPr lang="en-US" dirty="0" err="1">
                <a:ea typeface="Times New Roman" panose="02020603050405020304" pitchFamily="18" charset="0"/>
              </a:rPr>
              <a:t>direito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representa</a:t>
            </a:r>
            <a:r>
              <a:rPr lang="en-US" dirty="0">
                <a:ea typeface="Times New Roman" panose="02020603050405020304" pitchFamily="18" charset="0"/>
              </a:rPr>
              <a:t> um </a:t>
            </a:r>
            <a:r>
              <a:rPr lang="en-US" dirty="0" err="1">
                <a:ea typeface="Times New Roman" panose="02020603050405020304" pitchFamily="18" charset="0"/>
              </a:rPr>
              <a:t>ativo</a:t>
            </a:r>
            <a:r>
              <a:rPr lang="en-US" dirty="0">
                <a:ea typeface="Times New Roman" panose="02020603050405020304" pitchFamily="18" charset="0"/>
              </a:rPr>
              <a:t> real,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imóveis</a:t>
            </a:r>
            <a:r>
              <a:rPr lang="en-US" dirty="0">
                <a:ea typeface="Times New Roman" panose="02020603050405020304" pitchFamily="18" charset="0"/>
              </a:rPr>
              <a:t>, </a:t>
            </a:r>
            <a:r>
              <a:rPr lang="en-US" dirty="0" err="1">
                <a:ea typeface="Times New Roman" panose="02020603050405020304" pitchFamily="18" charset="0"/>
              </a:rPr>
              <a:t>ações</a:t>
            </a:r>
            <a:r>
              <a:rPr lang="en-US" dirty="0">
                <a:ea typeface="Times New Roman" panose="02020603050405020304" pitchFamily="18" charset="0"/>
              </a:rPr>
              <a:t>, </a:t>
            </a:r>
            <a:r>
              <a:rPr lang="en-US" dirty="0" err="1">
                <a:ea typeface="Times New Roman" panose="02020603050405020304" pitchFamily="18" charset="0"/>
              </a:rPr>
              <a:t>títulos</a:t>
            </a:r>
            <a:r>
              <a:rPr lang="en-US" dirty="0">
                <a:ea typeface="Times New Roman" panose="02020603050405020304" pitchFamily="18" charset="0"/>
              </a:rPr>
              <a:t>, </a:t>
            </a:r>
            <a:r>
              <a:rPr lang="en-US" dirty="0" err="1">
                <a:ea typeface="Times New Roman" panose="02020603050405020304" pitchFamily="18" charset="0"/>
              </a:rPr>
              <a:t>ouro</a:t>
            </a:r>
            <a:r>
              <a:rPr lang="en-US" dirty="0">
                <a:ea typeface="Times New Roman" panose="02020603050405020304" pitchFamily="18" charset="0"/>
              </a:rPr>
              <a:t>, </a:t>
            </a:r>
            <a:r>
              <a:rPr lang="en-US" dirty="0" err="1">
                <a:ea typeface="Times New Roman" panose="02020603050405020304" pitchFamily="18" charset="0"/>
              </a:rPr>
              <a:t>direitos</a:t>
            </a:r>
            <a:r>
              <a:rPr lang="en-US" dirty="0">
                <a:ea typeface="Times New Roman" panose="02020603050405020304" pitchFamily="18" charset="0"/>
              </a:rPr>
              <a:t> de </a:t>
            </a:r>
            <a:r>
              <a:rPr lang="en-US" dirty="0" err="1">
                <a:ea typeface="Times New Roman" panose="02020603050405020304" pitchFamily="18" charset="0"/>
              </a:rPr>
              <a:t>acesso</a:t>
            </a:r>
            <a:r>
              <a:rPr lang="en-US" dirty="0">
                <a:ea typeface="Times New Roman" panose="02020603050405020304" pitchFamily="18" charset="0"/>
              </a:rPr>
              <a:t>, </a:t>
            </a:r>
            <a:r>
              <a:rPr lang="en-US" dirty="0" err="1">
                <a:ea typeface="Times New Roman" panose="02020603050405020304" pitchFamily="18" charset="0"/>
              </a:rPr>
              <a:t>dinheiro</a:t>
            </a:r>
            <a:r>
              <a:rPr lang="en-US" dirty="0">
                <a:ea typeface="Times New Roman" panose="02020603050405020304" pitchFamily="18" charset="0"/>
              </a:rPr>
              <a:t>. Mas o </a:t>
            </a:r>
            <a:r>
              <a:rPr lang="en-US" dirty="0" err="1">
                <a:ea typeface="Times New Roman" panose="02020603050405020304" pitchFamily="18" charset="0"/>
              </a:rPr>
              <a:t>recipiente</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estar</a:t>
            </a:r>
            <a:r>
              <a:rPr lang="en-US" dirty="0">
                <a:ea typeface="Times New Roman" panose="02020603050405020304" pitchFamily="18" charset="0"/>
              </a:rPr>
              <a:t> </a:t>
            </a:r>
            <a:r>
              <a:rPr lang="en-US" dirty="0" err="1">
                <a:ea typeface="Times New Roman" panose="02020603050405020304" pitchFamily="18" charset="0"/>
              </a:rPr>
              <a:t>vazio</a:t>
            </a:r>
            <a:r>
              <a:rPr lang="en-US" dirty="0">
                <a:ea typeface="Times New Roman" panose="02020603050405020304" pitchFamily="18" charset="0"/>
              </a:rPr>
              <a:t>. O </a:t>
            </a:r>
            <a:r>
              <a:rPr lang="en-US" dirty="0" err="1">
                <a:ea typeface="Times New Roman" panose="02020603050405020304" pitchFamily="18" charset="0"/>
              </a:rPr>
              <a:t>último</a:t>
            </a:r>
            <a:r>
              <a:rPr lang="en-US" dirty="0">
                <a:ea typeface="Times New Roman" panose="02020603050405020304" pitchFamily="18" charset="0"/>
              </a:rPr>
              <a:t> </a:t>
            </a:r>
            <a:r>
              <a:rPr lang="en-US" dirty="0" err="1">
                <a:ea typeface="Times New Roman" panose="02020603050405020304" pitchFamily="18" charset="0"/>
              </a:rPr>
              <a:t>caso</a:t>
            </a:r>
            <a:r>
              <a:rPr lang="en-US" dirty="0">
                <a:ea typeface="Times New Roman" panose="02020603050405020304" pitchFamily="18" charset="0"/>
              </a:rPr>
              <a:t> se </a:t>
            </a:r>
            <a:r>
              <a:rPr lang="en-US" dirty="0" err="1">
                <a:ea typeface="Times New Roman" panose="02020603050405020304" pitchFamily="18" charset="0"/>
              </a:rPr>
              <a:t>aplica</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código</a:t>
            </a:r>
            <a:r>
              <a:rPr lang="en-US" dirty="0">
                <a:ea typeface="Times New Roman" panose="02020603050405020304" pitchFamily="18" charset="0"/>
              </a:rPr>
              <a:t> digital - o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notável</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Bitcoin</a:t>
            </a:r>
            <a:r>
              <a:rPr lang="en-US" dirty="0">
                <a:ea typeface="Times New Roman" panose="02020603050405020304" pitchFamily="18" charset="0"/>
              </a:rPr>
              <a:t>.</a:t>
            </a:r>
          </a:p>
          <a:p>
            <a:pPr algn="just"/>
            <a:endParaRPr lang="en-US" dirty="0">
              <a:ea typeface="Times New Roman" panose="02020603050405020304" pitchFamily="18" charset="0"/>
            </a:endParaRPr>
          </a:p>
          <a:p>
            <a:pPr algn="just"/>
            <a:r>
              <a:rPr lang="en-US" dirty="0" err="1">
                <a:ea typeface="Times New Roman" panose="02020603050405020304" pitchFamily="18" charset="0"/>
              </a:rPr>
              <a:t>Essa</a:t>
            </a:r>
            <a:r>
              <a:rPr lang="en-US" dirty="0">
                <a:ea typeface="Times New Roman" panose="02020603050405020304" pitchFamily="18" charset="0"/>
              </a:rPr>
              <a:t> </a:t>
            </a:r>
            <a:r>
              <a:rPr lang="en-US" dirty="0" err="1">
                <a:ea typeface="Times New Roman" panose="02020603050405020304" pitchFamily="18" charset="0"/>
              </a:rPr>
              <a:t>abordagem</a:t>
            </a:r>
            <a:r>
              <a:rPr lang="en-US" dirty="0">
                <a:ea typeface="Times New Roman" panose="02020603050405020304" pitchFamily="18" charset="0"/>
              </a:rPr>
              <a:t> de </a:t>
            </a:r>
            <a:r>
              <a:rPr lang="en-US" dirty="0" err="1">
                <a:ea typeface="Times New Roman" panose="02020603050405020304" pitchFamily="18" charset="0"/>
              </a:rPr>
              <a:t>carregar</a:t>
            </a:r>
            <a:r>
              <a:rPr lang="en-US" dirty="0">
                <a:ea typeface="Times New Roman" panose="02020603050405020304" pitchFamily="18" charset="0"/>
              </a:rPr>
              <a:t> um </a:t>
            </a:r>
            <a:r>
              <a:rPr lang="en-US" dirty="0" err="1">
                <a:ea typeface="Times New Roman" panose="02020603050405020304" pitchFamily="18" charset="0"/>
              </a:rPr>
              <a:t>direito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um </a:t>
            </a:r>
            <a:r>
              <a:rPr lang="en-US" dirty="0" err="1">
                <a:ea typeface="Times New Roman" panose="02020603050405020304" pitchFamily="18" charset="0"/>
              </a:rPr>
              <a:t>contentor</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num</a:t>
            </a:r>
            <a:r>
              <a:rPr lang="en-US" dirty="0">
                <a:ea typeface="Times New Roman" panose="02020603050405020304" pitchFamily="18" charset="0"/>
              </a:rPr>
              <a:t> token)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parecer</a:t>
            </a:r>
            <a:r>
              <a:rPr lang="en-US" dirty="0">
                <a:ea typeface="Times New Roman" panose="02020603050405020304" pitchFamily="18" charset="0"/>
              </a:rPr>
              <a:t> trivial, mas </a:t>
            </a:r>
            <a:r>
              <a:rPr lang="en-US" dirty="0" err="1">
                <a:ea typeface="Times New Roman" panose="02020603050405020304" pitchFamily="18" charset="0"/>
              </a:rPr>
              <a:t>permite</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separação</a:t>
            </a:r>
            <a:r>
              <a:rPr lang="en-US" dirty="0">
                <a:ea typeface="Times New Roman" panose="02020603050405020304" pitchFamily="18" charset="0"/>
              </a:rPr>
              <a:t> de (1) o </a:t>
            </a:r>
            <a:r>
              <a:rPr lang="en-US" dirty="0" err="1">
                <a:ea typeface="Times New Roman" panose="02020603050405020304" pitchFamily="18" charset="0"/>
              </a:rPr>
              <a:t>direito</a:t>
            </a:r>
            <a:r>
              <a:rPr lang="en-US" dirty="0">
                <a:ea typeface="Times New Roman" panose="02020603050405020304" pitchFamily="18" charset="0"/>
              </a:rPr>
              <a:t> e o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lado</a:t>
            </a:r>
            <a:r>
              <a:rPr lang="en-US" dirty="0">
                <a:ea typeface="Times New Roman" panose="02020603050405020304" pitchFamily="18" charset="0"/>
              </a:rPr>
              <a:t> e (2) o token </a:t>
            </a:r>
            <a:r>
              <a:rPr lang="en-US" dirty="0" err="1">
                <a:ea typeface="Times New Roman" panose="02020603050405020304" pitchFamily="18" charset="0"/>
              </a:rPr>
              <a:t>tecnicamente</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execução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outro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baseado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de </a:t>
            </a:r>
            <a:r>
              <a:rPr lang="en-US" dirty="0" err="1">
                <a:ea typeface="Times New Roman" panose="02020603050405020304" pitchFamily="18" charset="0"/>
              </a:rPr>
              <a:t>mão</a:t>
            </a:r>
            <a:r>
              <a:rPr lang="en-US" dirty="0">
                <a:ea typeface="Times New Roman" panose="02020603050405020304" pitchFamily="18" charset="0"/>
              </a:rPr>
              <a:t> do outro </a:t>
            </a:r>
            <a:r>
              <a:rPr lang="en-US" dirty="0" err="1">
                <a:ea typeface="Times New Roman" panose="02020603050405020304" pitchFamily="18" charset="0"/>
              </a:rPr>
              <a:t>lado</a:t>
            </a:r>
            <a:r>
              <a:rPr lang="en-US" dirty="0">
                <a:ea typeface="Times New Roman" panose="02020603050405020304" pitchFamily="18" charset="0"/>
              </a:rPr>
              <a:t>. </a:t>
            </a:r>
            <a:r>
              <a:rPr lang="en-US" dirty="0" err="1">
                <a:ea typeface="Times New Roman" panose="02020603050405020304" pitchFamily="18" charset="0"/>
              </a:rPr>
              <a:t>Desta</a:t>
            </a:r>
            <a:r>
              <a:rPr lang="en-US" dirty="0">
                <a:ea typeface="Times New Roman" panose="02020603050405020304" pitchFamily="18" charset="0"/>
              </a:rPr>
              <a:t> forma, Liechtenstein </a:t>
            </a:r>
            <a:r>
              <a:rPr lang="en-US" dirty="0" err="1">
                <a:ea typeface="Times New Roman" panose="02020603050405020304" pitchFamily="18" charset="0"/>
              </a:rPr>
              <a:t>diferencia</a:t>
            </a:r>
            <a:r>
              <a:rPr lang="en-US" dirty="0">
                <a:ea typeface="Times New Roman" panose="02020603050405020304" pitchFamily="18" charset="0"/>
              </a:rPr>
              <a:t> entre (1) </a:t>
            </a:r>
            <a:r>
              <a:rPr lang="en-US" dirty="0" err="1">
                <a:ea typeface="Times New Roman" panose="02020603050405020304" pitchFamily="18" charset="0"/>
              </a:rPr>
              <a:t>direito</a:t>
            </a:r>
            <a:r>
              <a:rPr lang="en-US" dirty="0">
                <a:ea typeface="Times New Roman" panose="02020603050405020304" pitchFamily="18" charset="0"/>
              </a:rPr>
              <a:t> e (2) </a:t>
            </a:r>
            <a:r>
              <a:rPr lang="en-US" dirty="0" err="1">
                <a:ea typeface="Times New Roman" panose="02020603050405020304" pitchFamily="18" charset="0"/>
              </a:rPr>
              <a:t>tecnologia</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r>
              <a:rPr lang="en-US" b="1" dirty="0">
                <a:effectLst/>
                <a:ea typeface="Times New Roman" panose="02020603050405020304" pitchFamily="18" charset="0"/>
              </a:rPr>
              <a:t> </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64472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6566</TotalTime>
  <Words>7419</Words>
  <Application>Microsoft Macintosh PowerPoint</Application>
  <PresentationFormat>Personalizados</PresentationFormat>
  <Paragraphs>320</Paragraphs>
  <Slides>26</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26</vt:i4>
      </vt:variant>
    </vt:vector>
  </HeadingPairs>
  <TitlesOfParts>
    <vt:vector size="34" baseType="lpstr">
      <vt:lpstr>Arial</vt:lpstr>
      <vt:lpstr>Calibri</vt:lpstr>
      <vt:lpstr>Century Schoolbook</vt:lpstr>
      <vt:lpstr>Montserrat</vt:lpstr>
      <vt:lpstr>Poppins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464</cp:revision>
  <dcterms:created xsi:type="dcterms:W3CDTF">2021-06-15T11:45:52Z</dcterms:created>
  <dcterms:modified xsi:type="dcterms:W3CDTF">2023-06-22T11:37:25Z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