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61" saveSubsetFonts="1" autoCompressPictures="0">
  <p:sldMasterIdLst>
    <p:sldMasterId id="2147483660" r:id="rId4"/>
  </p:sldMasterIdLst>
  <p:notesMasterIdLst>
    <p:notesMasterId r:id="rId35"/>
  </p:notesMasterIdLst>
  <p:handoutMasterIdLst>
    <p:handoutMasterId r:id="rId36"/>
  </p:handoutMasterIdLst>
  <p:sldIdLst>
    <p:sldId id="256" r:id="rId5"/>
    <p:sldId id="324" r:id="rId6"/>
    <p:sldId id="325" r:id="rId7"/>
    <p:sldId id="326" r:id="rId8"/>
    <p:sldId id="327" r:id="rId9"/>
    <p:sldId id="328" r:id="rId10"/>
    <p:sldId id="430" r:id="rId11"/>
    <p:sldId id="331" r:id="rId12"/>
    <p:sldId id="332" r:id="rId13"/>
    <p:sldId id="333" r:id="rId14"/>
    <p:sldId id="334" r:id="rId15"/>
    <p:sldId id="335" r:id="rId16"/>
    <p:sldId id="336" r:id="rId17"/>
    <p:sldId id="337" r:id="rId18"/>
    <p:sldId id="338" r:id="rId19"/>
    <p:sldId id="339" r:id="rId20"/>
    <p:sldId id="340" r:id="rId21"/>
    <p:sldId id="341" r:id="rId22"/>
    <p:sldId id="342" r:id="rId23"/>
    <p:sldId id="343" r:id="rId24"/>
    <p:sldId id="344" r:id="rId25"/>
    <p:sldId id="345" r:id="rId26"/>
    <p:sldId id="347" r:id="rId27"/>
    <p:sldId id="349" r:id="rId28"/>
    <p:sldId id="348" r:id="rId29"/>
    <p:sldId id="350" r:id="rId30"/>
    <p:sldId id="351" r:id="rId31"/>
    <p:sldId id="380" r:id="rId32"/>
    <p:sldId id="352" r:id="rId33"/>
    <p:sldId id="268" r:id="rId34"/>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2" pos="476" userDrawn="1">
          <p15:clr>
            <a:srgbClr val="A4A3A4"/>
          </p15:clr>
        </p15:guide>
        <p15:guide id="3" pos="4263" userDrawn="1">
          <p15:clr>
            <a:srgbClr val="A4A3A4"/>
          </p15:clr>
        </p15:guide>
        <p15:guide id="4" orient="horz" pos="4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911D"/>
    <a:srgbClr val="F79037"/>
    <a:srgbClr val="DD1470"/>
    <a:srgbClr val="8E2F91"/>
    <a:srgbClr val="F9A835"/>
    <a:srgbClr val="F8A36A"/>
    <a:srgbClr val="000000"/>
    <a:srgbClr val="ECECEC"/>
    <a:srgbClr val="F48043"/>
    <a:srgbClr val="EF54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43" autoAdjust="0"/>
    <p:restoredTop sz="96281"/>
  </p:normalViewPr>
  <p:slideViewPr>
    <p:cSldViewPr snapToGrid="0" snapToObjects="1">
      <p:cViewPr varScale="1">
        <p:scale>
          <a:sx n="79" d="100"/>
          <a:sy n="79" d="100"/>
        </p:scale>
        <p:origin x="3064" y="224"/>
      </p:cViewPr>
      <p:guideLst>
        <p:guide pos="476"/>
        <p:guide pos="4263"/>
        <p:guide orient="horz" pos="419"/>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6/22/23</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‹nº›</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6/22/23</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‹nº›</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1F08D-FE95-F3CF-457A-493763E8E5A4}"/>
              </a:ext>
            </a:extLst>
          </p:cNvPr>
          <p:cNvSpPr/>
          <p:nvPr/>
        </p:nvSpPr>
        <p:spPr>
          <a:xfrm>
            <a:off x="0" y="5681479"/>
            <a:ext cx="7559683" cy="3768090"/>
          </a:xfrm>
          <a:custGeom>
            <a:avLst/>
            <a:gdLst>
              <a:gd name="connsiteX0" fmla="*/ 0 w 7559683"/>
              <a:gd name="connsiteY0" fmla="*/ 0 h 3768090"/>
              <a:gd name="connsiteX1" fmla="*/ 7559683 w 7559683"/>
              <a:gd name="connsiteY1" fmla="*/ 0 h 3768090"/>
              <a:gd name="connsiteX2" fmla="*/ 7559683 w 7559683"/>
              <a:gd name="connsiteY2" fmla="*/ 3768090 h 3768090"/>
              <a:gd name="connsiteX3" fmla="*/ 0 w 7559683"/>
              <a:gd name="connsiteY3" fmla="*/ 3768090 h 3768090"/>
            </a:gdLst>
            <a:ahLst/>
            <a:cxnLst>
              <a:cxn ang="0">
                <a:pos x="connsiteX0" y="connsiteY0"/>
              </a:cxn>
              <a:cxn ang="0">
                <a:pos x="connsiteX1" y="connsiteY1"/>
              </a:cxn>
              <a:cxn ang="0">
                <a:pos x="connsiteX2" y="connsiteY2"/>
              </a:cxn>
              <a:cxn ang="0">
                <a:pos x="connsiteX3" y="connsiteY3"/>
              </a:cxn>
            </a:cxnLst>
            <a:rect l="l" t="t" r="r" b="b"/>
            <a:pathLst>
              <a:path w="7559683" h="3768090">
                <a:moveTo>
                  <a:pt x="0" y="0"/>
                </a:moveTo>
                <a:lnTo>
                  <a:pt x="7559683" y="0"/>
                </a:lnTo>
                <a:lnTo>
                  <a:pt x="7559683" y="3768090"/>
                </a:lnTo>
                <a:lnTo>
                  <a:pt x="0" y="3768090"/>
                </a:lnTo>
                <a:close/>
              </a:path>
            </a:pathLst>
          </a:custGeom>
          <a:solidFill>
            <a:srgbClr val="8F3092"/>
          </a:solidFill>
          <a:ln w="3060" cap="flat">
            <a:noFill/>
            <a:prstDash val="solid"/>
            <a:miter/>
          </a:ln>
        </p:spPr>
        <p:txBody>
          <a:bodyPr wrap="square" rtlCol="0" anchor="ctr">
            <a:noAutofit/>
          </a:bodyPr>
          <a:lstStyle/>
          <a:p>
            <a:endParaRPr lang="en-US"/>
          </a:p>
        </p:txBody>
      </p:sp>
      <p:sp>
        <p:nvSpPr>
          <p:cNvPr id="1101" name="Graphic 6">
            <a:extLst>
              <a:ext uri="{FF2B5EF4-FFF2-40B4-BE49-F238E27FC236}">
                <a16:creationId xmlns:a16="http://schemas.microsoft.com/office/drawing/2014/main" id="{44A94AD3-A131-9441-82E4-9C561BFA098B}"/>
              </a:ext>
            </a:extLst>
          </p:cNvPr>
          <p:cNvSpPr/>
          <p:nvPr/>
        </p:nvSpPr>
        <p:spPr>
          <a:xfrm rot="5400000">
            <a:off x="5437872" y="7591913"/>
            <a:ext cx="476911" cy="3792981"/>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102" name="Text Placeholder 32">
            <a:extLst>
              <a:ext uri="{FF2B5EF4-FFF2-40B4-BE49-F238E27FC236}">
                <a16:creationId xmlns:a16="http://schemas.microsoft.com/office/drawing/2014/main" id="{69DBB5CE-9B20-F44B-9B06-0C67AB1E1193}"/>
              </a:ext>
            </a:extLst>
          </p:cNvPr>
          <p:cNvSpPr>
            <a:spLocks noGrp="1"/>
          </p:cNvSpPr>
          <p:nvPr>
            <p:ph type="body" sz="quarter" idx="42" hasCustomPrompt="1"/>
          </p:nvPr>
        </p:nvSpPr>
        <p:spPr>
          <a:xfrm>
            <a:off x="4290576" y="9277003"/>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386" name="Graphic 4">
            <a:extLst>
              <a:ext uri="{FF2B5EF4-FFF2-40B4-BE49-F238E27FC236}">
                <a16:creationId xmlns:a16="http://schemas.microsoft.com/office/drawing/2014/main" id="{19ED8EC5-715B-804E-96EE-454182E6E4D7}"/>
              </a:ext>
            </a:extLst>
          </p:cNvPr>
          <p:cNvGrpSpPr/>
          <p:nvPr/>
        </p:nvGrpSpPr>
        <p:grpSpPr>
          <a:xfrm>
            <a:off x="508184" y="255793"/>
            <a:ext cx="2641746" cy="2042532"/>
            <a:chOff x="4615814" y="443638"/>
            <a:chExt cx="1766649" cy="1365928"/>
          </a:xfrm>
        </p:grpSpPr>
        <p:grpSp>
          <p:nvGrpSpPr>
            <p:cNvPr id="1387" name="Graphic 4">
              <a:extLst>
                <a:ext uri="{FF2B5EF4-FFF2-40B4-BE49-F238E27FC236}">
                  <a16:creationId xmlns:a16="http://schemas.microsoft.com/office/drawing/2014/main" id="{00FE1F4E-2FA7-DB47-B916-B1FF8481D533}"/>
                </a:ext>
              </a:extLst>
            </p:cNvPr>
            <p:cNvGrpSpPr/>
            <p:nvPr/>
          </p:nvGrpSpPr>
          <p:grpSpPr>
            <a:xfrm>
              <a:off x="4742730" y="443638"/>
              <a:ext cx="1170517" cy="1365928"/>
              <a:chOff x="4742730" y="443638"/>
              <a:chExt cx="1170517" cy="1365928"/>
            </a:xfrm>
          </p:grpSpPr>
          <p:grpSp>
            <p:nvGrpSpPr>
              <p:cNvPr id="1410" name="Graphic 4">
                <a:extLst>
                  <a:ext uri="{FF2B5EF4-FFF2-40B4-BE49-F238E27FC236}">
                    <a16:creationId xmlns:a16="http://schemas.microsoft.com/office/drawing/2014/main" id="{6F4470D3-5A7F-7A49-A749-C2D93ADCE745}"/>
                  </a:ext>
                </a:extLst>
              </p:cNvPr>
              <p:cNvGrpSpPr/>
              <p:nvPr/>
            </p:nvGrpSpPr>
            <p:grpSpPr>
              <a:xfrm>
                <a:off x="4742730" y="638391"/>
                <a:ext cx="1170517" cy="976214"/>
                <a:chOff x="4742730" y="638391"/>
                <a:chExt cx="1170517" cy="976214"/>
              </a:xfrm>
            </p:grpSpPr>
            <p:grpSp>
              <p:nvGrpSpPr>
                <p:cNvPr id="1413" name="Graphic 4">
                  <a:extLst>
                    <a:ext uri="{FF2B5EF4-FFF2-40B4-BE49-F238E27FC236}">
                      <a16:creationId xmlns:a16="http://schemas.microsoft.com/office/drawing/2014/main" id="{50A06F06-6AD3-CD40-A9FD-8901CC775073}"/>
                    </a:ext>
                  </a:extLst>
                </p:cNvPr>
                <p:cNvGrpSpPr/>
                <p:nvPr/>
              </p:nvGrpSpPr>
              <p:grpSpPr>
                <a:xfrm>
                  <a:off x="4743075" y="736557"/>
                  <a:ext cx="974982" cy="877952"/>
                  <a:chOff x="4743075" y="736557"/>
                  <a:chExt cx="974982" cy="877952"/>
                </a:xfrm>
              </p:grpSpPr>
              <p:sp>
                <p:nvSpPr>
                  <p:cNvPr id="1432" name="Freeform 1431">
                    <a:extLst>
                      <a:ext uri="{FF2B5EF4-FFF2-40B4-BE49-F238E27FC236}">
                        <a16:creationId xmlns:a16="http://schemas.microsoft.com/office/drawing/2014/main" id="{E3214892-75F6-FB41-8CE5-E5C9B5556548}"/>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3" name="Freeform 1432">
                    <a:extLst>
                      <a:ext uri="{FF2B5EF4-FFF2-40B4-BE49-F238E27FC236}">
                        <a16:creationId xmlns:a16="http://schemas.microsoft.com/office/drawing/2014/main" id="{FF1151FB-E14A-E04D-90C1-8B69C49F6C4C}"/>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4" name="Freeform 1433">
                    <a:extLst>
                      <a:ext uri="{FF2B5EF4-FFF2-40B4-BE49-F238E27FC236}">
                        <a16:creationId xmlns:a16="http://schemas.microsoft.com/office/drawing/2014/main" id="{6234933B-B9D0-A641-9BF5-E8F09BE0BEF4}"/>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5" name="Freeform 1434">
                    <a:extLst>
                      <a:ext uri="{FF2B5EF4-FFF2-40B4-BE49-F238E27FC236}">
                        <a16:creationId xmlns:a16="http://schemas.microsoft.com/office/drawing/2014/main" id="{1F8C7EFD-FF5D-844F-868F-2AA36F24E4AA}"/>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6" name="Freeform 1435">
                    <a:extLst>
                      <a:ext uri="{FF2B5EF4-FFF2-40B4-BE49-F238E27FC236}">
                        <a16:creationId xmlns:a16="http://schemas.microsoft.com/office/drawing/2014/main" id="{690FE6AF-247A-F642-9CD9-6282A220468D}"/>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7" name="Freeform 1436">
                    <a:extLst>
                      <a:ext uri="{FF2B5EF4-FFF2-40B4-BE49-F238E27FC236}">
                        <a16:creationId xmlns:a16="http://schemas.microsoft.com/office/drawing/2014/main" id="{745F39D0-4A77-CE4F-8E31-09FEBBBD9542}"/>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8" name="Freeform 1437">
                    <a:extLst>
                      <a:ext uri="{FF2B5EF4-FFF2-40B4-BE49-F238E27FC236}">
                        <a16:creationId xmlns:a16="http://schemas.microsoft.com/office/drawing/2014/main" id="{E2CD8497-7546-FC4E-BCB4-205CFDBDD7E5}"/>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9" name="Freeform 1438">
                    <a:extLst>
                      <a:ext uri="{FF2B5EF4-FFF2-40B4-BE49-F238E27FC236}">
                        <a16:creationId xmlns:a16="http://schemas.microsoft.com/office/drawing/2014/main" id="{9B63B55E-6886-BC48-AD2D-4CB0E28B765F}"/>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0" name="Freeform 1439">
                    <a:extLst>
                      <a:ext uri="{FF2B5EF4-FFF2-40B4-BE49-F238E27FC236}">
                        <a16:creationId xmlns:a16="http://schemas.microsoft.com/office/drawing/2014/main" id="{1FD01003-5FD9-3044-91BC-867F9FAE0897}"/>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1" name="Freeform 1440">
                    <a:extLst>
                      <a:ext uri="{FF2B5EF4-FFF2-40B4-BE49-F238E27FC236}">
                        <a16:creationId xmlns:a16="http://schemas.microsoft.com/office/drawing/2014/main" id="{ACD5616E-48BC-1543-A499-27F36C1857A1}"/>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2" name="Freeform 1441">
                    <a:extLst>
                      <a:ext uri="{FF2B5EF4-FFF2-40B4-BE49-F238E27FC236}">
                        <a16:creationId xmlns:a16="http://schemas.microsoft.com/office/drawing/2014/main" id="{06ADA605-AC27-0C4C-A052-2D20D6BA7F42}"/>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3" name="Freeform 1442">
                    <a:extLst>
                      <a:ext uri="{FF2B5EF4-FFF2-40B4-BE49-F238E27FC236}">
                        <a16:creationId xmlns:a16="http://schemas.microsoft.com/office/drawing/2014/main" id="{90A2A168-F29B-BA40-9ED3-40D8E0CE5527}"/>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4" name="Freeform 1443">
                    <a:extLst>
                      <a:ext uri="{FF2B5EF4-FFF2-40B4-BE49-F238E27FC236}">
                        <a16:creationId xmlns:a16="http://schemas.microsoft.com/office/drawing/2014/main" id="{C763DB65-B5D5-914F-9ADB-FAE2389B3393}"/>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5" name="Freeform 1444">
                    <a:extLst>
                      <a:ext uri="{FF2B5EF4-FFF2-40B4-BE49-F238E27FC236}">
                        <a16:creationId xmlns:a16="http://schemas.microsoft.com/office/drawing/2014/main" id="{B7F4D9FC-C681-D541-926B-B6EF29AE2C1B}"/>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4" name="Freeform 1413">
                  <a:extLst>
                    <a:ext uri="{FF2B5EF4-FFF2-40B4-BE49-F238E27FC236}">
                      <a16:creationId xmlns:a16="http://schemas.microsoft.com/office/drawing/2014/main" id="{79F5D590-2581-7F44-A931-4B712B8D27B8}"/>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5" name="Freeform 1414">
                  <a:extLst>
                    <a:ext uri="{FF2B5EF4-FFF2-40B4-BE49-F238E27FC236}">
                      <a16:creationId xmlns:a16="http://schemas.microsoft.com/office/drawing/2014/main" id="{9BC0C768-A4B2-8347-A43A-E334A82D1CAD}"/>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6" name="Freeform 1415">
                  <a:extLst>
                    <a:ext uri="{FF2B5EF4-FFF2-40B4-BE49-F238E27FC236}">
                      <a16:creationId xmlns:a16="http://schemas.microsoft.com/office/drawing/2014/main" id="{F59E2423-65F3-894C-8C20-6FECE31BA85B}"/>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7" name="Freeform 1416">
                  <a:extLst>
                    <a:ext uri="{FF2B5EF4-FFF2-40B4-BE49-F238E27FC236}">
                      <a16:creationId xmlns:a16="http://schemas.microsoft.com/office/drawing/2014/main" id="{227D1EAF-4A82-EC45-A772-93CF018732B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8" name="Freeform 1417">
                  <a:extLst>
                    <a:ext uri="{FF2B5EF4-FFF2-40B4-BE49-F238E27FC236}">
                      <a16:creationId xmlns:a16="http://schemas.microsoft.com/office/drawing/2014/main" id="{49052911-D1EA-5E48-A9F2-41B12C33F413}"/>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9" name="Freeform 1418">
                  <a:extLst>
                    <a:ext uri="{FF2B5EF4-FFF2-40B4-BE49-F238E27FC236}">
                      <a16:creationId xmlns:a16="http://schemas.microsoft.com/office/drawing/2014/main" id="{2241E813-550C-CF48-9855-049806901F5C}"/>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0" name="Freeform 1419">
                  <a:extLst>
                    <a:ext uri="{FF2B5EF4-FFF2-40B4-BE49-F238E27FC236}">
                      <a16:creationId xmlns:a16="http://schemas.microsoft.com/office/drawing/2014/main" id="{AA53A79A-0E42-8248-A267-A346F2C82153}"/>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1" name="Freeform 1420">
                  <a:extLst>
                    <a:ext uri="{FF2B5EF4-FFF2-40B4-BE49-F238E27FC236}">
                      <a16:creationId xmlns:a16="http://schemas.microsoft.com/office/drawing/2014/main" id="{C070C6BF-0F24-F54C-BEC9-4EA0335AEBDD}"/>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2" name="Freeform 1421">
                  <a:extLst>
                    <a:ext uri="{FF2B5EF4-FFF2-40B4-BE49-F238E27FC236}">
                      <a16:creationId xmlns:a16="http://schemas.microsoft.com/office/drawing/2014/main" id="{296D60D5-FF8C-BA49-B5CA-EDC7C79E1FCE}"/>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3" name="Freeform 1422">
                  <a:extLst>
                    <a:ext uri="{FF2B5EF4-FFF2-40B4-BE49-F238E27FC236}">
                      <a16:creationId xmlns:a16="http://schemas.microsoft.com/office/drawing/2014/main" id="{E557BCA4-D435-E645-9F36-C71D4D54CD4E}"/>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4" name="Freeform 1423">
                  <a:extLst>
                    <a:ext uri="{FF2B5EF4-FFF2-40B4-BE49-F238E27FC236}">
                      <a16:creationId xmlns:a16="http://schemas.microsoft.com/office/drawing/2014/main" id="{A628E911-6AE2-A949-AA60-65F8999DF7DD}"/>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5" name="Freeform 1424">
                  <a:extLst>
                    <a:ext uri="{FF2B5EF4-FFF2-40B4-BE49-F238E27FC236}">
                      <a16:creationId xmlns:a16="http://schemas.microsoft.com/office/drawing/2014/main" id="{CCADD45E-468D-914C-960E-E77E157CF6A5}"/>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6" name="Freeform 1425">
                  <a:extLst>
                    <a:ext uri="{FF2B5EF4-FFF2-40B4-BE49-F238E27FC236}">
                      <a16:creationId xmlns:a16="http://schemas.microsoft.com/office/drawing/2014/main" id="{2FEFEF4B-CC46-FB4C-8506-DF6442B2A8A3}"/>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7" name="Freeform 1426">
                  <a:extLst>
                    <a:ext uri="{FF2B5EF4-FFF2-40B4-BE49-F238E27FC236}">
                      <a16:creationId xmlns:a16="http://schemas.microsoft.com/office/drawing/2014/main" id="{401DB7F7-380D-CE48-846C-0B5152681042}"/>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8" name="Freeform 1427">
                  <a:extLst>
                    <a:ext uri="{FF2B5EF4-FFF2-40B4-BE49-F238E27FC236}">
                      <a16:creationId xmlns:a16="http://schemas.microsoft.com/office/drawing/2014/main" id="{04BBB77C-ECBC-C644-8153-8DFA5705F897}"/>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9" name="Freeform 1428">
                  <a:extLst>
                    <a:ext uri="{FF2B5EF4-FFF2-40B4-BE49-F238E27FC236}">
                      <a16:creationId xmlns:a16="http://schemas.microsoft.com/office/drawing/2014/main" id="{39EBD2D8-2899-284E-A50C-ABDD96E10B4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0" name="Freeform 1429">
                  <a:extLst>
                    <a:ext uri="{FF2B5EF4-FFF2-40B4-BE49-F238E27FC236}">
                      <a16:creationId xmlns:a16="http://schemas.microsoft.com/office/drawing/2014/main" id="{D5579365-16C7-DE4C-A74F-6E8B28DA0862}"/>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1" name="Freeform 1430">
                  <a:extLst>
                    <a:ext uri="{FF2B5EF4-FFF2-40B4-BE49-F238E27FC236}">
                      <a16:creationId xmlns:a16="http://schemas.microsoft.com/office/drawing/2014/main" id="{484DEC3C-E117-4A43-8671-785F4FA355D5}"/>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1" name="Freeform 1410">
                <a:extLst>
                  <a:ext uri="{FF2B5EF4-FFF2-40B4-BE49-F238E27FC236}">
                    <a16:creationId xmlns:a16="http://schemas.microsoft.com/office/drawing/2014/main" id="{63A2273E-B022-C44E-91E9-3955D7B3F6D3}"/>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2" name="Freeform 1411">
                <a:extLst>
                  <a:ext uri="{FF2B5EF4-FFF2-40B4-BE49-F238E27FC236}">
                    <a16:creationId xmlns:a16="http://schemas.microsoft.com/office/drawing/2014/main" id="{FAF4A694-9870-6F46-ACCA-1BE5E781901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1388" name="Graphic 4">
              <a:extLst>
                <a:ext uri="{FF2B5EF4-FFF2-40B4-BE49-F238E27FC236}">
                  <a16:creationId xmlns:a16="http://schemas.microsoft.com/office/drawing/2014/main" id="{6C0FC87E-1D9E-3E44-9483-22EC2D9DCEE6}"/>
                </a:ext>
              </a:extLst>
            </p:cNvPr>
            <p:cNvGrpSpPr/>
            <p:nvPr/>
          </p:nvGrpSpPr>
          <p:grpSpPr>
            <a:xfrm>
              <a:off x="4615814" y="1067990"/>
              <a:ext cx="1534477" cy="127873"/>
              <a:chOff x="4615814" y="1067990"/>
              <a:chExt cx="1534477" cy="127873"/>
            </a:xfrm>
          </p:grpSpPr>
          <p:sp>
            <p:nvSpPr>
              <p:cNvPr id="1400" name="Freeform 1399">
                <a:extLst>
                  <a:ext uri="{FF2B5EF4-FFF2-40B4-BE49-F238E27FC236}">
                    <a16:creationId xmlns:a16="http://schemas.microsoft.com/office/drawing/2014/main" id="{2A07E15C-2211-4348-A53E-3BE4EA4DE2E6}"/>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1" name="Freeform 1400">
                <a:extLst>
                  <a:ext uri="{FF2B5EF4-FFF2-40B4-BE49-F238E27FC236}">
                    <a16:creationId xmlns:a16="http://schemas.microsoft.com/office/drawing/2014/main" id="{E77A3E35-1A7F-1049-A9FD-03D1C109B5F1}"/>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2" name="Freeform 1401">
                <a:extLst>
                  <a:ext uri="{FF2B5EF4-FFF2-40B4-BE49-F238E27FC236}">
                    <a16:creationId xmlns:a16="http://schemas.microsoft.com/office/drawing/2014/main" id="{5C05A5AB-7269-B349-9BBA-384F2743E1F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3" name="Freeform 1402">
                <a:extLst>
                  <a:ext uri="{FF2B5EF4-FFF2-40B4-BE49-F238E27FC236}">
                    <a16:creationId xmlns:a16="http://schemas.microsoft.com/office/drawing/2014/main" id="{6E187645-E787-2848-9E3F-83650B80D6B7}"/>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4" name="Freeform 1403">
                <a:extLst>
                  <a:ext uri="{FF2B5EF4-FFF2-40B4-BE49-F238E27FC236}">
                    <a16:creationId xmlns:a16="http://schemas.microsoft.com/office/drawing/2014/main" id="{9648FD5D-FD74-0A4D-9C33-37604856B739}"/>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5" name="Freeform 1404">
                <a:extLst>
                  <a:ext uri="{FF2B5EF4-FFF2-40B4-BE49-F238E27FC236}">
                    <a16:creationId xmlns:a16="http://schemas.microsoft.com/office/drawing/2014/main" id="{2FF95BA5-CDC7-EF46-ACBC-B94016D1BCC1}"/>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6" name="Freeform 1405">
                <a:extLst>
                  <a:ext uri="{FF2B5EF4-FFF2-40B4-BE49-F238E27FC236}">
                    <a16:creationId xmlns:a16="http://schemas.microsoft.com/office/drawing/2014/main" id="{702D4E50-C9EB-B34A-AC76-53EFA40DC6F8}"/>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7" name="Freeform 1406">
                <a:extLst>
                  <a:ext uri="{FF2B5EF4-FFF2-40B4-BE49-F238E27FC236}">
                    <a16:creationId xmlns:a16="http://schemas.microsoft.com/office/drawing/2014/main" id="{3E7A9EE5-310A-7249-942A-B0FAE7FEFA3C}"/>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8" name="Freeform 1407">
                <a:extLst>
                  <a:ext uri="{FF2B5EF4-FFF2-40B4-BE49-F238E27FC236}">
                    <a16:creationId xmlns:a16="http://schemas.microsoft.com/office/drawing/2014/main" id="{C3F68CED-0196-584D-AC91-76644AF131C3}"/>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9" name="Freeform 1408">
                <a:extLst>
                  <a:ext uri="{FF2B5EF4-FFF2-40B4-BE49-F238E27FC236}">
                    <a16:creationId xmlns:a16="http://schemas.microsoft.com/office/drawing/2014/main" id="{851D9268-59A2-884B-AFA7-3B6A92FC03EF}"/>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1389" name="Graphic 4">
              <a:extLst>
                <a:ext uri="{FF2B5EF4-FFF2-40B4-BE49-F238E27FC236}">
                  <a16:creationId xmlns:a16="http://schemas.microsoft.com/office/drawing/2014/main" id="{E489B28D-7C08-5F4B-BD53-E43FF54DA4BB}"/>
                </a:ext>
              </a:extLst>
            </p:cNvPr>
            <p:cNvGrpSpPr/>
            <p:nvPr/>
          </p:nvGrpSpPr>
          <p:grpSpPr>
            <a:xfrm>
              <a:off x="4965858" y="1238726"/>
              <a:ext cx="1416605" cy="128587"/>
              <a:chOff x="4965858" y="1238726"/>
              <a:chExt cx="1416605" cy="128587"/>
            </a:xfrm>
          </p:grpSpPr>
          <p:sp>
            <p:nvSpPr>
              <p:cNvPr id="1390" name="Freeform 1389">
                <a:extLst>
                  <a:ext uri="{FF2B5EF4-FFF2-40B4-BE49-F238E27FC236}">
                    <a16:creationId xmlns:a16="http://schemas.microsoft.com/office/drawing/2014/main" id="{69D4F77E-A74C-4840-9C7D-8367244CEA65}"/>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1" name="Freeform 1390">
                <a:extLst>
                  <a:ext uri="{FF2B5EF4-FFF2-40B4-BE49-F238E27FC236}">
                    <a16:creationId xmlns:a16="http://schemas.microsoft.com/office/drawing/2014/main" id="{DF083B27-2882-6F4B-B29F-1906E6D7434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2" name="Freeform 1391">
                <a:extLst>
                  <a:ext uri="{FF2B5EF4-FFF2-40B4-BE49-F238E27FC236}">
                    <a16:creationId xmlns:a16="http://schemas.microsoft.com/office/drawing/2014/main" id="{FCAFE8B0-7864-6449-B831-D2BC607C55D9}"/>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3" name="Freeform 1392">
                <a:extLst>
                  <a:ext uri="{FF2B5EF4-FFF2-40B4-BE49-F238E27FC236}">
                    <a16:creationId xmlns:a16="http://schemas.microsoft.com/office/drawing/2014/main" id="{32F40949-5605-384E-B834-B1724F2387DD}"/>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4" name="Freeform 1393">
                <a:extLst>
                  <a:ext uri="{FF2B5EF4-FFF2-40B4-BE49-F238E27FC236}">
                    <a16:creationId xmlns:a16="http://schemas.microsoft.com/office/drawing/2014/main" id="{9CBB493A-AA77-F945-A16D-EE92699DADAC}"/>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5" name="Freeform 1394">
                <a:extLst>
                  <a:ext uri="{FF2B5EF4-FFF2-40B4-BE49-F238E27FC236}">
                    <a16:creationId xmlns:a16="http://schemas.microsoft.com/office/drawing/2014/main" id="{D13F2185-C022-AE49-9832-4F9E647184CD}"/>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6" name="Freeform 1395">
                <a:extLst>
                  <a:ext uri="{FF2B5EF4-FFF2-40B4-BE49-F238E27FC236}">
                    <a16:creationId xmlns:a16="http://schemas.microsoft.com/office/drawing/2014/main" id="{432B049F-8176-0F49-B252-2A4791FDA8EC}"/>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7" name="Freeform 1396">
                <a:extLst>
                  <a:ext uri="{FF2B5EF4-FFF2-40B4-BE49-F238E27FC236}">
                    <a16:creationId xmlns:a16="http://schemas.microsoft.com/office/drawing/2014/main" id="{39C06F05-1C1C-FF43-BB08-94A75B59C017}"/>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8" name="Freeform 1397">
                <a:extLst>
                  <a:ext uri="{FF2B5EF4-FFF2-40B4-BE49-F238E27FC236}">
                    <a16:creationId xmlns:a16="http://schemas.microsoft.com/office/drawing/2014/main" id="{E18F5CA2-FFF9-274F-B286-8BFA74362B25}"/>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9" name="Freeform 1398">
                <a:extLst>
                  <a:ext uri="{FF2B5EF4-FFF2-40B4-BE49-F238E27FC236}">
                    <a16:creationId xmlns:a16="http://schemas.microsoft.com/office/drawing/2014/main" id="{6ABF229F-0045-C840-AB46-B65D70369D6C}"/>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pic>
        <p:nvPicPr>
          <p:cNvPr id="1446" name="Picture 1445">
            <a:extLst>
              <a:ext uri="{FF2B5EF4-FFF2-40B4-BE49-F238E27FC236}">
                <a16:creationId xmlns:a16="http://schemas.microsoft.com/office/drawing/2014/main" id="{0F2457AE-783E-EC4E-AD25-380F9E121DA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5932648" y="10160564"/>
            <a:ext cx="1184829" cy="272079"/>
          </a:xfrm>
          <a:prstGeom prst="rect">
            <a:avLst/>
          </a:prstGeom>
          <a:ln>
            <a:noFill/>
          </a:ln>
          <a:extLst>
            <a:ext uri="{53640926-AAD7-44d8-BBD7-CCE9431645EC}">
              <a14:shadowObscured xmlns="" xmlns:a14="http://schemas.microsoft.com/office/drawing/2010/main"/>
            </a:ext>
          </a:extLst>
        </p:spPr>
      </p:pic>
      <p:grpSp>
        <p:nvGrpSpPr>
          <p:cNvPr id="1447" name="Graphic 95">
            <a:extLst>
              <a:ext uri="{FF2B5EF4-FFF2-40B4-BE49-F238E27FC236}">
                <a16:creationId xmlns:a16="http://schemas.microsoft.com/office/drawing/2014/main" id="{BCC9C07E-5BDA-894A-9F51-3A299FE07667}"/>
              </a:ext>
            </a:extLst>
          </p:cNvPr>
          <p:cNvGrpSpPr/>
          <p:nvPr/>
        </p:nvGrpSpPr>
        <p:grpSpPr>
          <a:xfrm>
            <a:off x="595642" y="9948603"/>
            <a:ext cx="1509109" cy="423922"/>
            <a:chOff x="584588" y="9078286"/>
            <a:chExt cx="1509109" cy="423922"/>
          </a:xfrm>
          <a:solidFill>
            <a:srgbClr val="000000"/>
          </a:solidFill>
        </p:grpSpPr>
        <p:sp>
          <p:nvSpPr>
            <p:cNvPr id="1448" name="Freeform 1447">
              <a:extLst>
                <a:ext uri="{FF2B5EF4-FFF2-40B4-BE49-F238E27FC236}">
                  <a16:creationId xmlns:a16="http://schemas.microsoft.com/office/drawing/2014/main" id="{EB5E03D8-30C7-E14C-AD59-B1475EF01B70}"/>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622F54C9-BCD4-1645-818F-C9645F64C4D0}"/>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450" name="Text Placeholder 23">
            <a:extLst>
              <a:ext uri="{FF2B5EF4-FFF2-40B4-BE49-F238E27FC236}">
                <a16:creationId xmlns:a16="http://schemas.microsoft.com/office/drawing/2014/main" id="{1F004F01-AFAA-8F4D-9CEC-94692E6F80C1}"/>
              </a:ext>
            </a:extLst>
          </p:cNvPr>
          <p:cNvSpPr>
            <a:spLocks noGrp="1"/>
          </p:cNvSpPr>
          <p:nvPr>
            <p:ph type="body" sz="quarter" idx="17" hasCustomPrompt="1"/>
          </p:nvPr>
        </p:nvSpPr>
        <p:spPr>
          <a:xfrm>
            <a:off x="639972" y="9987866"/>
            <a:ext cx="1230818"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51" name="Text Placeholder 23">
            <a:extLst>
              <a:ext uri="{FF2B5EF4-FFF2-40B4-BE49-F238E27FC236}">
                <a16:creationId xmlns:a16="http://schemas.microsoft.com/office/drawing/2014/main" id="{7878631D-194D-8942-AB2C-854D68456F82}"/>
              </a:ext>
            </a:extLst>
          </p:cNvPr>
          <p:cNvSpPr>
            <a:spLocks noGrp="1"/>
          </p:cNvSpPr>
          <p:nvPr>
            <p:ph type="body" sz="quarter" idx="18" hasCustomPrompt="1"/>
          </p:nvPr>
        </p:nvSpPr>
        <p:spPr>
          <a:xfrm>
            <a:off x="2204239" y="9981336"/>
            <a:ext cx="1779692"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Generation Blockchain</a:t>
            </a:r>
          </a:p>
        </p:txBody>
      </p:sp>
      <p:sp>
        <p:nvSpPr>
          <p:cNvPr id="1473" name="Picture Placeholder 1472">
            <a:extLst>
              <a:ext uri="{FF2B5EF4-FFF2-40B4-BE49-F238E27FC236}">
                <a16:creationId xmlns:a16="http://schemas.microsoft.com/office/drawing/2014/main" id="{99E2BC31-4602-A441-8044-51B0B0052516}"/>
              </a:ext>
            </a:extLst>
          </p:cNvPr>
          <p:cNvSpPr>
            <a:spLocks noGrp="1"/>
          </p:cNvSpPr>
          <p:nvPr>
            <p:ph type="pic" sz="quarter" idx="43"/>
          </p:nvPr>
        </p:nvSpPr>
        <p:spPr>
          <a:xfrm>
            <a:off x="474023" y="2538270"/>
            <a:ext cx="6643973" cy="4072431"/>
          </a:xfrm>
          <a:custGeom>
            <a:avLst/>
            <a:gdLst>
              <a:gd name="connsiteX0" fmla="*/ 0 w 6643973"/>
              <a:gd name="connsiteY0" fmla="*/ 0 h 4072431"/>
              <a:gd name="connsiteX1" fmla="*/ 6643973 w 6643973"/>
              <a:gd name="connsiteY1" fmla="*/ 0 h 4072431"/>
              <a:gd name="connsiteX2" fmla="*/ 6643973 w 6643973"/>
              <a:gd name="connsiteY2" fmla="*/ 3156631 h 4072431"/>
              <a:gd name="connsiteX3" fmla="*/ 6455384 w 6643973"/>
              <a:gd name="connsiteY3" fmla="*/ 3341080 h 4072431"/>
              <a:gd name="connsiteX4" fmla="*/ 6643973 w 6643973"/>
              <a:gd name="connsiteY4" fmla="*/ 3533903 h 4072431"/>
              <a:gd name="connsiteX5" fmla="*/ 6643973 w 6643973"/>
              <a:gd name="connsiteY5" fmla="*/ 3637561 h 4072431"/>
              <a:gd name="connsiteX6" fmla="*/ 6451702 w 6643973"/>
              <a:gd name="connsiteY6" fmla="*/ 3825609 h 4072431"/>
              <a:gd name="connsiteX7" fmla="*/ 6215631 w 6643973"/>
              <a:gd name="connsiteY7" fmla="*/ 3579899 h 4072431"/>
              <a:gd name="connsiteX8" fmla="*/ 5968043 w 6643973"/>
              <a:gd name="connsiteY8" fmla="*/ 3822767 h 4072431"/>
              <a:gd name="connsiteX9" fmla="*/ 6208420 w 6643973"/>
              <a:gd name="connsiteY9" fmla="*/ 4065643 h 4072431"/>
              <a:gd name="connsiteX10" fmla="*/ 6452595 w 6643973"/>
              <a:gd name="connsiteY10" fmla="*/ 3828556 h 4072431"/>
              <a:gd name="connsiteX11" fmla="*/ 6643973 w 6643973"/>
              <a:gd name="connsiteY11" fmla="*/ 4024230 h 4072431"/>
              <a:gd name="connsiteX12" fmla="*/ 6643973 w 6643973"/>
              <a:gd name="connsiteY12" fmla="*/ 4072431 h 4072431"/>
              <a:gd name="connsiteX13" fmla="*/ 6212526 w 6643973"/>
              <a:gd name="connsiteY13" fmla="*/ 4072431 h 4072431"/>
              <a:gd name="connsiteX14" fmla="*/ 6206757 w 6643973"/>
              <a:gd name="connsiteY14" fmla="*/ 4066531 h 4072431"/>
              <a:gd name="connsiteX15" fmla="*/ 6200723 w 6643973"/>
              <a:gd name="connsiteY15" fmla="*/ 4072431 h 4072431"/>
              <a:gd name="connsiteX16" fmla="*/ 0 w 6643973"/>
              <a:gd name="connsiteY16" fmla="*/ 4072431 h 407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3973" h="4072431">
                <a:moveTo>
                  <a:pt x="0" y="0"/>
                </a:moveTo>
                <a:lnTo>
                  <a:pt x="6643973" y="0"/>
                </a:lnTo>
                <a:lnTo>
                  <a:pt x="6643973" y="3156631"/>
                </a:lnTo>
                <a:lnTo>
                  <a:pt x="6455384" y="3341080"/>
                </a:lnTo>
                <a:lnTo>
                  <a:pt x="6643973" y="3533903"/>
                </a:lnTo>
                <a:lnTo>
                  <a:pt x="6643973" y="3637561"/>
                </a:lnTo>
                <a:lnTo>
                  <a:pt x="6451702" y="3825609"/>
                </a:lnTo>
                <a:lnTo>
                  <a:pt x="6215631" y="3579899"/>
                </a:lnTo>
                <a:lnTo>
                  <a:pt x="5968043" y="3822767"/>
                </a:lnTo>
                <a:lnTo>
                  <a:pt x="6208420" y="4065643"/>
                </a:lnTo>
                <a:lnTo>
                  <a:pt x="6452595" y="3828556"/>
                </a:lnTo>
                <a:lnTo>
                  <a:pt x="6643973" y="4024230"/>
                </a:lnTo>
                <a:lnTo>
                  <a:pt x="6643973" y="4072431"/>
                </a:lnTo>
                <a:lnTo>
                  <a:pt x="6212526" y="4072431"/>
                </a:lnTo>
                <a:lnTo>
                  <a:pt x="6206757" y="4066531"/>
                </a:lnTo>
                <a:lnTo>
                  <a:pt x="6200723" y="4072431"/>
                </a:lnTo>
                <a:lnTo>
                  <a:pt x="0" y="4072431"/>
                </a:lnTo>
                <a:close/>
              </a:path>
            </a:pathLst>
          </a:custGeom>
          <a:solidFill>
            <a:schemeClr val="bg1">
              <a:lumMod val="95000"/>
            </a:schemeClr>
          </a:solidFill>
        </p:spPr>
        <p:txBody>
          <a:bodyPr wrap="square">
            <a:noAutofit/>
          </a:bodyPr>
          <a:lstStyle>
            <a:lvl1pPr algn="ctr">
              <a:defRPr sz="1000">
                <a:solidFill>
                  <a:schemeClr val="bg1">
                    <a:lumMod val="85000"/>
                  </a:schemeClr>
                </a:solidFill>
                <a:latin typeface="Calibri" panose="020F0502020204030204" pitchFamily="34" charset="0"/>
                <a:cs typeface="Calibri" panose="020F0502020204030204" pitchFamily="34" charset="0"/>
              </a:defRPr>
            </a:lvl1pPr>
          </a:lstStyle>
          <a:p>
            <a:endParaRPr lang="en-US"/>
          </a:p>
        </p:txBody>
      </p:sp>
      <p:grpSp>
        <p:nvGrpSpPr>
          <p:cNvPr id="1474" name="Graphic 4">
            <a:extLst>
              <a:ext uri="{FF2B5EF4-FFF2-40B4-BE49-F238E27FC236}">
                <a16:creationId xmlns:a16="http://schemas.microsoft.com/office/drawing/2014/main" id="{9AD6BEA7-BF13-D544-AF26-982D8FA6A334}"/>
              </a:ext>
            </a:extLst>
          </p:cNvPr>
          <p:cNvGrpSpPr/>
          <p:nvPr userDrawn="1"/>
        </p:nvGrpSpPr>
        <p:grpSpPr>
          <a:xfrm>
            <a:off x="6435051" y="5638967"/>
            <a:ext cx="1467497" cy="1452048"/>
            <a:chOff x="7591367" y="5580305"/>
            <a:chExt cx="186842" cy="184875"/>
          </a:xfrm>
        </p:grpSpPr>
        <p:sp>
          <p:nvSpPr>
            <p:cNvPr id="1475" name="Freeform 1474">
              <a:extLst>
                <a:ext uri="{FF2B5EF4-FFF2-40B4-BE49-F238E27FC236}">
                  <a16:creationId xmlns:a16="http://schemas.microsoft.com/office/drawing/2014/main" id="{92F9BC61-D214-5A48-81E0-08223418E6F7}"/>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476" name="Freeform 1475">
              <a:extLst>
                <a:ext uri="{FF2B5EF4-FFF2-40B4-BE49-F238E27FC236}">
                  <a16:creationId xmlns:a16="http://schemas.microsoft.com/office/drawing/2014/main" id="{DDA58ED6-F757-B345-BE6B-DBDDD7919B7A}"/>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477" name="Freeform 1476">
              <a:extLst>
                <a:ext uri="{FF2B5EF4-FFF2-40B4-BE49-F238E27FC236}">
                  <a16:creationId xmlns:a16="http://schemas.microsoft.com/office/drawing/2014/main" id="{752F4EA1-33D3-8E4E-9E2F-27C8B8C0AF0C}"/>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478" name="Freeform 1477">
              <a:extLst>
                <a:ext uri="{FF2B5EF4-FFF2-40B4-BE49-F238E27FC236}">
                  <a16:creationId xmlns:a16="http://schemas.microsoft.com/office/drawing/2014/main" id="{DB7EBE19-7BB0-924F-9520-E6EF4BD3C414}"/>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79" name="Freeform 1478">
              <a:extLst>
                <a:ext uri="{FF2B5EF4-FFF2-40B4-BE49-F238E27FC236}">
                  <a16:creationId xmlns:a16="http://schemas.microsoft.com/office/drawing/2014/main" id="{FB205A69-8227-6847-981A-CE932603D463}"/>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80" name="Freeform 1479">
              <a:extLst>
                <a:ext uri="{FF2B5EF4-FFF2-40B4-BE49-F238E27FC236}">
                  <a16:creationId xmlns:a16="http://schemas.microsoft.com/office/drawing/2014/main" id="{50F1CF2A-CA14-384C-B625-A113BDA62BC7}"/>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6C2B9265-A4CC-2D43-AA2A-AA07CB3283FD}"/>
              </a:ext>
            </a:extLst>
          </p:cNvPr>
          <p:cNvSpPr/>
          <p:nvPr userDrawn="1"/>
        </p:nvSpPr>
        <p:spPr>
          <a:xfrm>
            <a:off x="7554905" y="-1"/>
            <a:ext cx="1861469" cy="106918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59056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58BCBF-41C7-D874-BCB9-D20379EDAD9B}"/>
              </a:ext>
            </a:extLst>
          </p:cNvPr>
          <p:cNvSpPr>
            <a:spLocks noGrp="1"/>
          </p:cNvSpPr>
          <p:nvPr>
            <p:ph type="sldNum" sz="quarter" idx="10"/>
          </p:nvPr>
        </p:nvSpPr>
        <p:spPr/>
        <p:txBody>
          <a:body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193099633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114589632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332221702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68689"/>
            <a:ext cx="6187616" cy="187668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285934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1" y="323003"/>
            <a:ext cx="7559675" cy="428165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27311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2434990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79037"/>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9" name="Graphic 4">
            <a:extLst>
              <a:ext uri="{FF2B5EF4-FFF2-40B4-BE49-F238E27FC236}">
                <a16:creationId xmlns:a16="http://schemas.microsoft.com/office/drawing/2014/main" id="{CDF1A75C-D88C-1E48-974A-E934CEA2104B}"/>
              </a:ext>
            </a:extLst>
          </p:cNvPr>
          <p:cNvGrpSpPr/>
          <p:nvPr userDrawn="1"/>
        </p:nvGrpSpPr>
        <p:grpSpPr>
          <a:xfrm>
            <a:off x="6339340" y="364142"/>
            <a:ext cx="1467497" cy="1452048"/>
            <a:chOff x="7591367" y="5580305"/>
            <a:chExt cx="186842" cy="184875"/>
          </a:xfrm>
        </p:grpSpPr>
        <p:sp>
          <p:nvSpPr>
            <p:cNvPr id="10" name="Freeform 9">
              <a:extLst>
                <a:ext uri="{FF2B5EF4-FFF2-40B4-BE49-F238E27FC236}">
                  <a16:creationId xmlns:a16="http://schemas.microsoft.com/office/drawing/2014/main" id="{655559F1-0A6C-0C44-B176-FBA925998351}"/>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E59F4DC-B7C2-C14A-A094-D08C92546421}"/>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24009F9-1ED9-8142-85AE-74BC214E1CD1}"/>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3C0420B-BD8A-D54D-AD08-7E8F459C88C5}"/>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0B3799B-DF17-C045-8607-CD662D29130F}"/>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5B4495-0E9A-F34B-8A01-FC50B76542F9}"/>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6" name="Rectangle 15">
            <a:extLst>
              <a:ext uri="{FF2B5EF4-FFF2-40B4-BE49-F238E27FC236}">
                <a16:creationId xmlns:a16="http://schemas.microsoft.com/office/drawing/2014/main" id="{C834E657-C18E-F14C-BBC7-38B5168C629A}"/>
              </a:ext>
            </a:extLst>
          </p:cNvPr>
          <p:cNvSpPr/>
          <p:nvPr userDrawn="1"/>
        </p:nvSpPr>
        <p:spPr>
          <a:xfrm>
            <a:off x="7559675" y="-255493"/>
            <a:ext cx="1861469" cy="1138665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366603582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D196901-D3CC-600B-C414-E160572BF7E7}"/>
              </a:ext>
            </a:extLst>
          </p:cNvPr>
          <p:cNvGrpSpPr/>
          <p:nvPr userDrawn="1"/>
        </p:nvGrpSpPr>
        <p:grpSpPr>
          <a:xfrm>
            <a:off x="3960856" y="8668782"/>
            <a:ext cx="3060031" cy="338554"/>
            <a:chOff x="3960856" y="8668782"/>
            <a:chExt cx="3060031" cy="338554"/>
          </a:xfrm>
        </p:grpSpPr>
        <p:pic>
          <p:nvPicPr>
            <p:cNvPr id="6" name="Picture 5">
              <a:extLst>
                <a:ext uri="{FF2B5EF4-FFF2-40B4-BE49-F238E27FC236}">
                  <a16:creationId xmlns:a16="http://schemas.microsoft.com/office/drawing/2014/main" id="{8F41C017-D8A2-18CB-B61D-F613EE48AA2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6044160" y="8725914"/>
              <a:ext cx="976727" cy="224291"/>
            </a:xfrm>
            <a:prstGeom prst="rect">
              <a:avLst/>
            </a:prstGeom>
            <a:extLst>
              <a:ext uri="{53640926-AAD7-44d8-BBD7-CCE9431645EC}">
                <a14:shadowObscured xmlns="" xmlns:a14="http://schemas.microsoft.com/office/drawing/2010/main"/>
              </a:ext>
            </a:extLst>
          </p:spPr>
        </p:pic>
        <p:sp>
          <p:nvSpPr>
            <p:cNvPr id="7" name="Rectangle 6">
              <a:extLst>
                <a:ext uri="{FF2B5EF4-FFF2-40B4-BE49-F238E27FC236}">
                  <a16:creationId xmlns:a16="http://schemas.microsoft.com/office/drawing/2014/main" id="{82F9DDDB-587E-5BCF-7165-3EF64EFFFD34}"/>
                </a:ext>
              </a:extLst>
            </p:cNvPr>
            <p:cNvSpPr/>
            <p:nvPr userDrawn="1"/>
          </p:nvSpPr>
          <p:spPr>
            <a:xfrm>
              <a:off x="3960856" y="8668782"/>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
        <p:nvSpPr>
          <p:cNvPr id="321" name="Rectangle 320">
            <a:extLst>
              <a:ext uri="{FF2B5EF4-FFF2-40B4-BE49-F238E27FC236}">
                <a16:creationId xmlns:a16="http://schemas.microsoft.com/office/drawing/2014/main" id="{DAFE97B0-644B-C64D-A4CD-10ECACA09145}"/>
              </a:ext>
            </a:extLst>
          </p:cNvPr>
          <p:cNvSpPr/>
          <p:nvPr userDrawn="1"/>
        </p:nvSpPr>
        <p:spPr>
          <a:xfrm flipV="1">
            <a:off x="-26638" y="887168"/>
            <a:ext cx="3700956" cy="800284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54" name="Group 453">
            <a:extLst>
              <a:ext uri="{FF2B5EF4-FFF2-40B4-BE49-F238E27FC236}">
                <a16:creationId xmlns:a16="http://schemas.microsoft.com/office/drawing/2014/main" id="{1F401027-9669-C843-9901-9EC1D00E173A}"/>
              </a:ext>
            </a:extLst>
          </p:cNvPr>
          <p:cNvGrpSpPr/>
          <p:nvPr userDrawn="1"/>
        </p:nvGrpSpPr>
        <p:grpSpPr>
          <a:xfrm rot="10800000">
            <a:off x="5150866" y="-143638"/>
            <a:ext cx="2590079" cy="2250924"/>
            <a:chOff x="-220413" y="5470274"/>
            <a:chExt cx="2590079" cy="2250924"/>
          </a:xfrm>
        </p:grpSpPr>
        <p:sp>
          <p:nvSpPr>
            <p:cNvPr id="455" name="Freeform 454">
              <a:extLst>
                <a:ext uri="{FF2B5EF4-FFF2-40B4-BE49-F238E27FC236}">
                  <a16:creationId xmlns:a16="http://schemas.microsoft.com/office/drawing/2014/main" id="{79CD6517-6BD8-004C-A8DC-CFEBA327E62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6" name="Freeform 455">
              <a:extLst>
                <a:ext uri="{FF2B5EF4-FFF2-40B4-BE49-F238E27FC236}">
                  <a16:creationId xmlns:a16="http://schemas.microsoft.com/office/drawing/2014/main" id="{BC33FBCC-B8EF-3B4E-99E7-A42F56C53EF3}"/>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7" name="Freeform 456">
              <a:extLst>
                <a:ext uri="{FF2B5EF4-FFF2-40B4-BE49-F238E27FC236}">
                  <a16:creationId xmlns:a16="http://schemas.microsoft.com/office/drawing/2014/main" id="{C47663D2-1B6C-F74F-A8FC-4DB229DD54B7}"/>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8" name="Freeform 457">
              <a:extLst>
                <a:ext uri="{FF2B5EF4-FFF2-40B4-BE49-F238E27FC236}">
                  <a16:creationId xmlns:a16="http://schemas.microsoft.com/office/drawing/2014/main" id="{E6FE8C96-C577-FC45-A761-61A78623DA3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9" name="Freeform 458">
              <a:extLst>
                <a:ext uri="{FF2B5EF4-FFF2-40B4-BE49-F238E27FC236}">
                  <a16:creationId xmlns:a16="http://schemas.microsoft.com/office/drawing/2014/main" id="{27E947AE-D1E0-F443-9D43-785501C2D50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0" name="Freeform 459">
              <a:extLst>
                <a:ext uri="{FF2B5EF4-FFF2-40B4-BE49-F238E27FC236}">
                  <a16:creationId xmlns:a16="http://schemas.microsoft.com/office/drawing/2014/main" id="{32856248-2BFA-814A-A4D6-286BA1FACCC0}"/>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1" name="Freeform 460">
              <a:extLst>
                <a:ext uri="{FF2B5EF4-FFF2-40B4-BE49-F238E27FC236}">
                  <a16:creationId xmlns:a16="http://schemas.microsoft.com/office/drawing/2014/main" id="{1F2E9557-6D2B-5F4D-A3C9-964DDAC7C1D2}"/>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2" name="Freeform 461">
              <a:extLst>
                <a:ext uri="{FF2B5EF4-FFF2-40B4-BE49-F238E27FC236}">
                  <a16:creationId xmlns:a16="http://schemas.microsoft.com/office/drawing/2014/main" id="{E1E840BF-C469-AA44-B417-157DCFD91B7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3" name="Freeform 462">
              <a:extLst>
                <a:ext uri="{FF2B5EF4-FFF2-40B4-BE49-F238E27FC236}">
                  <a16:creationId xmlns:a16="http://schemas.microsoft.com/office/drawing/2014/main" id="{BE452CC7-51DC-464B-B1E4-76437D0F9D3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4" name="Freeform 463">
              <a:extLst>
                <a:ext uri="{FF2B5EF4-FFF2-40B4-BE49-F238E27FC236}">
                  <a16:creationId xmlns:a16="http://schemas.microsoft.com/office/drawing/2014/main" id="{4225764C-6E98-6146-B4E7-604AA0260AF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5" name="Freeform 464">
              <a:extLst>
                <a:ext uri="{FF2B5EF4-FFF2-40B4-BE49-F238E27FC236}">
                  <a16:creationId xmlns:a16="http://schemas.microsoft.com/office/drawing/2014/main" id="{0FF8280C-77AF-8240-A8ED-A243D4F2C26B}"/>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6" name="Freeform 465">
              <a:extLst>
                <a:ext uri="{FF2B5EF4-FFF2-40B4-BE49-F238E27FC236}">
                  <a16:creationId xmlns:a16="http://schemas.microsoft.com/office/drawing/2014/main" id="{F2E25B46-8688-684C-BBC0-A6C59EC6CA1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7" name="Freeform 466">
              <a:extLst>
                <a:ext uri="{FF2B5EF4-FFF2-40B4-BE49-F238E27FC236}">
                  <a16:creationId xmlns:a16="http://schemas.microsoft.com/office/drawing/2014/main" id="{72911F31-3EBA-8D48-AB86-A2EDA4A03B8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8" name="Freeform 467">
              <a:extLst>
                <a:ext uri="{FF2B5EF4-FFF2-40B4-BE49-F238E27FC236}">
                  <a16:creationId xmlns:a16="http://schemas.microsoft.com/office/drawing/2014/main" id="{852C7EE5-3D06-F541-A048-E4E50E83C3A3}"/>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4D38DE2B-1381-AA42-8C0E-3816335514F6}"/>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664B66CF-FE40-934B-BF73-DD007AADB988}"/>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335A49C-E2BE-784E-B8CF-8439C385AA3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9C744156-D5C3-7B4F-B167-C2DB90E136C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73" name="Graphic 6">
            <a:extLst>
              <a:ext uri="{FF2B5EF4-FFF2-40B4-BE49-F238E27FC236}">
                <a16:creationId xmlns:a16="http://schemas.microsoft.com/office/drawing/2014/main" id="{C72BFB70-55E0-DF46-B577-19EFAE6F109E}"/>
              </a:ext>
            </a:extLst>
          </p:cNvPr>
          <p:cNvSpPr/>
          <p:nvPr userDrawn="1"/>
        </p:nvSpPr>
        <p:spPr>
          <a:xfrm rot="5400000">
            <a:off x="1537185" y="7013165"/>
            <a:ext cx="434928" cy="3562569"/>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474" name="Text Placeholder 32">
            <a:extLst>
              <a:ext uri="{FF2B5EF4-FFF2-40B4-BE49-F238E27FC236}">
                <a16:creationId xmlns:a16="http://schemas.microsoft.com/office/drawing/2014/main" id="{D481FED3-11AF-6A4B-8C6F-B0AC58017497}"/>
              </a:ext>
            </a:extLst>
          </p:cNvPr>
          <p:cNvSpPr>
            <a:spLocks noGrp="1"/>
          </p:cNvSpPr>
          <p:nvPr>
            <p:ph type="body" sz="quarter" idx="44" hasCustomPrompt="1"/>
          </p:nvPr>
        </p:nvSpPr>
        <p:spPr>
          <a:xfrm>
            <a:off x="356278" y="8613073"/>
            <a:ext cx="2774345" cy="606265"/>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5" name="Group 4">
            <a:extLst>
              <a:ext uri="{FF2B5EF4-FFF2-40B4-BE49-F238E27FC236}">
                <a16:creationId xmlns:a16="http://schemas.microsoft.com/office/drawing/2014/main" id="{6D892F91-E25A-7C4E-BE62-A5F7A8D2DCC7}"/>
              </a:ext>
            </a:extLst>
          </p:cNvPr>
          <p:cNvGrpSpPr/>
          <p:nvPr userDrawn="1"/>
        </p:nvGrpSpPr>
        <p:grpSpPr>
          <a:xfrm>
            <a:off x="10574" y="9665387"/>
            <a:ext cx="6827767" cy="606265"/>
            <a:chOff x="46096" y="9219338"/>
            <a:chExt cx="5971324" cy="530218"/>
          </a:xfrm>
        </p:grpSpPr>
        <p:pic>
          <p:nvPicPr>
            <p:cNvPr id="4" name="Picture 3">
              <a:extLst>
                <a:ext uri="{FF2B5EF4-FFF2-40B4-BE49-F238E27FC236}">
                  <a16:creationId xmlns:a16="http://schemas.microsoft.com/office/drawing/2014/main" id="{7C510740-CF35-2140-B41D-1028686FD8B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665" t="-101"/>
            <a:stretch/>
          </p:blipFill>
          <p:spPr>
            <a:xfrm>
              <a:off x="46096" y="9270410"/>
              <a:ext cx="2237583" cy="434929"/>
            </a:xfrm>
            <a:prstGeom prst="rect">
              <a:avLst/>
            </a:prstGeom>
          </p:spPr>
        </p:pic>
        <p:pic>
          <p:nvPicPr>
            <p:cNvPr id="475" name="Picture 474">
              <a:extLst>
                <a:ext uri="{FF2B5EF4-FFF2-40B4-BE49-F238E27FC236}">
                  <a16:creationId xmlns:a16="http://schemas.microsoft.com/office/drawing/2014/main" id="{4EEC7D9D-3CDC-1C42-8BFE-5D5B32E8EA7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061411" y="9272439"/>
              <a:ext cx="1892844" cy="432899"/>
            </a:xfrm>
            <a:prstGeom prst="rect">
              <a:avLst/>
            </a:prstGeom>
          </p:spPr>
        </p:pic>
        <p:pic>
          <p:nvPicPr>
            <p:cNvPr id="476" name="Picture 475">
              <a:extLst>
                <a:ext uri="{FF2B5EF4-FFF2-40B4-BE49-F238E27FC236}">
                  <a16:creationId xmlns:a16="http://schemas.microsoft.com/office/drawing/2014/main" id="{E986673F-B32F-8246-9153-90229AC4EFB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r="-2204" b="-26508"/>
            <a:stretch/>
          </p:blipFill>
          <p:spPr>
            <a:xfrm>
              <a:off x="3779837" y="9219338"/>
              <a:ext cx="2237583" cy="530218"/>
            </a:xfrm>
            <a:prstGeom prst="rect">
              <a:avLst/>
            </a:prstGeom>
          </p:spPr>
        </p:pic>
      </p:grpSp>
    </p:spTree>
    <p:extLst>
      <p:ext uri="{BB962C8B-B14F-4D97-AF65-F5344CB8AC3E}">
        <p14:creationId xmlns:p14="http://schemas.microsoft.com/office/powerpoint/2010/main" val="35879930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6A87AF-0382-3F0A-F1E5-69A23F701B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2355669" y="9941456"/>
            <a:ext cx="1184829" cy="272079"/>
          </a:xfrm>
          <a:prstGeom prst="rect">
            <a:avLst/>
          </a:prstGeom>
          <a:ln>
            <a:noFill/>
          </a:ln>
          <a:extLst>
            <a:ext uri="{53640926-AAD7-44d8-BBD7-CCE9431645EC}">
              <a14:shadowObscured xmlns="" xmlns:a14="http://schemas.microsoft.com/office/drawing/2010/main"/>
            </a:ext>
          </a:extLst>
        </p:spPr>
      </p:pic>
      <p:sp>
        <p:nvSpPr>
          <p:cNvPr id="361" name="Rectangle 360">
            <a:extLst>
              <a:ext uri="{FF2B5EF4-FFF2-40B4-BE49-F238E27FC236}">
                <a16:creationId xmlns:a16="http://schemas.microsoft.com/office/drawing/2014/main" id="{24D75763-FFFE-D346-B173-3FFA4F7CAF72}"/>
              </a:ext>
            </a:extLst>
          </p:cNvPr>
          <p:cNvSpPr/>
          <p:nvPr userDrawn="1"/>
        </p:nvSpPr>
        <p:spPr>
          <a:xfrm flipH="1" flipV="1">
            <a:off x="-239" y="2914275"/>
            <a:ext cx="7560153" cy="959777"/>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2010151" y="4525106"/>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2793117" y="4525106"/>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2010151" y="5000348"/>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2793117" y="5000348"/>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2010151" y="5501482"/>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2793117" y="5501482"/>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2010151" y="600243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2793117" y="600243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2010151" y="650422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2793117" y="650422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2019791" y="7033423"/>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2802757" y="7033423"/>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2019791" y="7523655"/>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2802757" y="7523655"/>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44" name="Rectangle 343">
            <a:extLst>
              <a:ext uri="{FF2B5EF4-FFF2-40B4-BE49-F238E27FC236}">
                <a16:creationId xmlns:a16="http://schemas.microsoft.com/office/drawing/2014/main" id="{72F68190-18F9-DF4D-83C1-0EFA2EB257C4}"/>
              </a:ext>
            </a:extLst>
          </p:cNvPr>
          <p:cNvSpPr/>
          <p:nvPr userDrawn="1"/>
        </p:nvSpPr>
        <p:spPr>
          <a:xfrm>
            <a:off x="3969762" y="9846663"/>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
        <p:nvSpPr>
          <p:cNvPr id="362" name="Text Placeholder 32">
            <a:extLst>
              <a:ext uri="{FF2B5EF4-FFF2-40B4-BE49-F238E27FC236}">
                <a16:creationId xmlns:a16="http://schemas.microsoft.com/office/drawing/2014/main" id="{5D8C5A76-9737-8F42-891A-E48FC08715FD}"/>
              </a:ext>
            </a:extLst>
          </p:cNvPr>
          <p:cNvSpPr>
            <a:spLocks noGrp="1"/>
          </p:cNvSpPr>
          <p:nvPr>
            <p:ph type="body" sz="quarter" idx="47" hasCustomPrompt="1"/>
          </p:nvPr>
        </p:nvSpPr>
        <p:spPr>
          <a:xfrm>
            <a:off x="1889178" y="2833642"/>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363" name="Group 362">
            <a:extLst>
              <a:ext uri="{FF2B5EF4-FFF2-40B4-BE49-F238E27FC236}">
                <a16:creationId xmlns:a16="http://schemas.microsoft.com/office/drawing/2014/main" id="{C9C7A155-CFF8-4E44-A020-7CC6DFA0FFB7}"/>
              </a:ext>
            </a:extLst>
          </p:cNvPr>
          <p:cNvGrpSpPr/>
          <p:nvPr userDrawn="1"/>
        </p:nvGrpSpPr>
        <p:grpSpPr>
          <a:xfrm rot="10800000" flipH="1">
            <a:off x="-162801" y="-169822"/>
            <a:ext cx="2182728" cy="1896913"/>
            <a:chOff x="-220413" y="5470274"/>
            <a:chExt cx="2590079" cy="2250924"/>
          </a:xfrm>
        </p:grpSpPr>
        <p:sp>
          <p:nvSpPr>
            <p:cNvPr id="364" name="Freeform 363">
              <a:extLst>
                <a:ext uri="{FF2B5EF4-FFF2-40B4-BE49-F238E27FC236}">
                  <a16:creationId xmlns:a16="http://schemas.microsoft.com/office/drawing/2014/main" id="{813CAC25-DDBA-F947-817D-6DF6AD055AED}"/>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5" name="Freeform 364">
              <a:extLst>
                <a:ext uri="{FF2B5EF4-FFF2-40B4-BE49-F238E27FC236}">
                  <a16:creationId xmlns:a16="http://schemas.microsoft.com/office/drawing/2014/main" id="{1C2CC948-D531-8F46-BD1A-9DE6BE1A20DC}"/>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6" name="Freeform 365">
              <a:extLst>
                <a:ext uri="{FF2B5EF4-FFF2-40B4-BE49-F238E27FC236}">
                  <a16:creationId xmlns:a16="http://schemas.microsoft.com/office/drawing/2014/main" id="{3E44B105-B689-E04C-A756-3E0D0368FE7E}"/>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7" name="Freeform 366">
              <a:extLst>
                <a:ext uri="{FF2B5EF4-FFF2-40B4-BE49-F238E27FC236}">
                  <a16:creationId xmlns:a16="http://schemas.microsoft.com/office/drawing/2014/main" id="{D72A6685-FB67-BD4F-BEC3-475E2F3E4D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8" name="Freeform 367">
              <a:extLst>
                <a:ext uri="{FF2B5EF4-FFF2-40B4-BE49-F238E27FC236}">
                  <a16:creationId xmlns:a16="http://schemas.microsoft.com/office/drawing/2014/main" id="{F3F84D2A-865F-AE4F-A746-0BBEDD73DD2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9" name="Freeform 368">
              <a:extLst>
                <a:ext uri="{FF2B5EF4-FFF2-40B4-BE49-F238E27FC236}">
                  <a16:creationId xmlns:a16="http://schemas.microsoft.com/office/drawing/2014/main" id="{8DF0A456-D7E1-CE45-B3F0-5EA3CDA9E28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0" name="Freeform 369">
              <a:extLst>
                <a:ext uri="{FF2B5EF4-FFF2-40B4-BE49-F238E27FC236}">
                  <a16:creationId xmlns:a16="http://schemas.microsoft.com/office/drawing/2014/main" id="{9E53BC88-FAFD-4246-AC8F-07A07FCB3F8A}"/>
                </a:ext>
              </a:extLst>
            </p:cNvPr>
            <p:cNvSpPr/>
            <p:nvPr/>
          </p:nvSpPr>
          <p:spPr>
            <a:xfrm rot="18900000">
              <a:off x="684927" y="6806208"/>
              <a:ext cx="439784"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1" name="Freeform 370">
              <a:extLst>
                <a:ext uri="{FF2B5EF4-FFF2-40B4-BE49-F238E27FC236}">
                  <a16:creationId xmlns:a16="http://schemas.microsoft.com/office/drawing/2014/main" id="{741C1162-9143-AC46-B6DC-8BF2CDAB7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2" name="Freeform 371">
              <a:extLst>
                <a:ext uri="{FF2B5EF4-FFF2-40B4-BE49-F238E27FC236}">
                  <a16:creationId xmlns:a16="http://schemas.microsoft.com/office/drawing/2014/main" id="{0EFD97DF-E31F-5640-8079-78FF8D7F94F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3" name="Freeform 372">
              <a:extLst>
                <a:ext uri="{FF2B5EF4-FFF2-40B4-BE49-F238E27FC236}">
                  <a16:creationId xmlns:a16="http://schemas.microsoft.com/office/drawing/2014/main" id="{43B61CBD-B44A-CF4F-A8B3-E95409FB2E3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4" name="Freeform 373">
              <a:extLst>
                <a:ext uri="{FF2B5EF4-FFF2-40B4-BE49-F238E27FC236}">
                  <a16:creationId xmlns:a16="http://schemas.microsoft.com/office/drawing/2014/main" id="{6B520F88-318B-634F-A7A4-9A84419D436D}"/>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5" name="Freeform 374">
              <a:extLst>
                <a:ext uri="{FF2B5EF4-FFF2-40B4-BE49-F238E27FC236}">
                  <a16:creationId xmlns:a16="http://schemas.microsoft.com/office/drawing/2014/main" id="{0840E134-A18E-DC4C-9EC8-B4BB9A040DE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6" name="Freeform 375">
              <a:extLst>
                <a:ext uri="{FF2B5EF4-FFF2-40B4-BE49-F238E27FC236}">
                  <a16:creationId xmlns:a16="http://schemas.microsoft.com/office/drawing/2014/main" id="{391D687F-4508-FA4A-ADDF-CCACD4B9616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7" name="Freeform 376">
              <a:extLst>
                <a:ext uri="{FF2B5EF4-FFF2-40B4-BE49-F238E27FC236}">
                  <a16:creationId xmlns:a16="http://schemas.microsoft.com/office/drawing/2014/main" id="{921F4CFF-8AB4-4849-9514-810E85508177}"/>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8" name="Freeform 377">
              <a:extLst>
                <a:ext uri="{FF2B5EF4-FFF2-40B4-BE49-F238E27FC236}">
                  <a16:creationId xmlns:a16="http://schemas.microsoft.com/office/drawing/2014/main" id="{64FE09DE-7548-CA46-AF8A-503C8EF2DDD3}"/>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9" name="Freeform 378">
              <a:extLst>
                <a:ext uri="{FF2B5EF4-FFF2-40B4-BE49-F238E27FC236}">
                  <a16:creationId xmlns:a16="http://schemas.microsoft.com/office/drawing/2014/main" id="{21A00AB0-C253-D94A-9899-78670090CDD0}"/>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0" name="Freeform 379">
              <a:extLst>
                <a:ext uri="{FF2B5EF4-FFF2-40B4-BE49-F238E27FC236}">
                  <a16:creationId xmlns:a16="http://schemas.microsoft.com/office/drawing/2014/main" id="{711AC874-4820-9E42-9B0E-9A226DFFAD5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1" name="Freeform 380">
              <a:extLst>
                <a:ext uri="{FF2B5EF4-FFF2-40B4-BE49-F238E27FC236}">
                  <a16:creationId xmlns:a16="http://schemas.microsoft.com/office/drawing/2014/main" id="{B636E255-B910-094F-A7B4-6017DC5BB3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48548907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144358"/>
            <a:ext cx="5509099" cy="621340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8F3092"/>
          </a:solidFill>
          <a:ln w="3060" cap="flat">
            <a:noFill/>
            <a:prstDash val="solid"/>
            <a:miter/>
          </a:ln>
        </p:spPr>
        <p:txBody>
          <a:bodyPr rtlCol="0" anchor="ctr"/>
          <a:lstStyle/>
          <a:p>
            <a:endParaRPr lang="en-US"/>
          </a:p>
        </p:txBody>
      </p:sp>
      <p:grpSp>
        <p:nvGrpSpPr>
          <p:cNvPr id="45" name="Graphic 4">
            <a:extLst>
              <a:ext uri="{FF2B5EF4-FFF2-40B4-BE49-F238E27FC236}">
                <a16:creationId xmlns:a16="http://schemas.microsoft.com/office/drawing/2014/main" id="{5FFB20B7-4C27-6D4B-A984-E57613A1C2FB}"/>
              </a:ext>
            </a:extLst>
          </p:cNvPr>
          <p:cNvGrpSpPr/>
          <p:nvPr/>
        </p:nvGrpSpPr>
        <p:grpSpPr>
          <a:xfrm>
            <a:off x="5900554" y="1135635"/>
            <a:ext cx="1652365" cy="1967219"/>
            <a:chOff x="9106388" y="5023053"/>
            <a:chExt cx="255737" cy="304467"/>
          </a:xfrm>
        </p:grpSpPr>
        <p:sp>
          <p:nvSpPr>
            <p:cNvPr id="46" name="Freeform 45">
              <a:extLst>
                <a:ext uri="{FF2B5EF4-FFF2-40B4-BE49-F238E27FC236}">
                  <a16:creationId xmlns:a16="http://schemas.microsoft.com/office/drawing/2014/main" id="{526472E7-34F0-0345-9BE6-39B0798C342D}"/>
                </a:ext>
              </a:extLst>
            </p:cNvPr>
            <p:cNvSpPr/>
            <p:nvPr/>
          </p:nvSpPr>
          <p:spPr>
            <a:xfrm>
              <a:off x="9334888" y="5109822"/>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B1C32"/>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30FA5F2-0587-9148-948D-03405128E24F}"/>
                </a:ext>
              </a:extLst>
            </p:cNvPr>
            <p:cNvSpPr/>
            <p:nvPr/>
          </p:nvSpPr>
          <p:spPr>
            <a:xfrm>
              <a:off x="9296632" y="5137376"/>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DB166E"/>
            </a:solidFill>
            <a:ln w="306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1982BA5-9E3E-4D4B-ADD3-F28CC955D85C}"/>
                </a:ext>
              </a:extLst>
            </p:cNvPr>
            <p:cNvSpPr/>
            <p:nvPr/>
          </p:nvSpPr>
          <p:spPr>
            <a:xfrm>
              <a:off x="9334888" y="5186056"/>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00C92E3-8F52-EA4F-B167-A387D966431F}"/>
                </a:ext>
              </a:extLst>
            </p:cNvPr>
            <p:cNvSpPr/>
            <p:nvPr/>
          </p:nvSpPr>
          <p:spPr>
            <a:xfrm>
              <a:off x="9296632" y="5061142"/>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F9A61F"/>
            </a:solidFill>
            <a:ln w="306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E692E3-BE7E-E14F-8B2D-09FA94CA16E1}"/>
                </a:ext>
              </a:extLst>
            </p:cNvPr>
            <p:cNvSpPr/>
            <p:nvPr/>
          </p:nvSpPr>
          <p:spPr>
            <a:xfrm>
              <a:off x="9258682" y="5023178"/>
              <a:ext cx="76205" cy="76234"/>
            </a:xfrm>
            <a:custGeom>
              <a:avLst/>
              <a:gdLst>
                <a:gd name="connsiteX0" fmla="*/ 0 w 76205"/>
                <a:gd name="connsiteY0" fmla="*/ 38270 h 76234"/>
                <a:gd name="connsiteX1" fmla="*/ 38256 w 76205"/>
                <a:gd name="connsiteY1" fmla="*/ 0 h 76234"/>
                <a:gd name="connsiteX2" fmla="*/ 76206 w 76205"/>
                <a:gd name="connsiteY2" fmla="*/ 38270 h 76234"/>
                <a:gd name="connsiteX3" fmla="*/ 38256 w 76205"/>
                <a:gd name="connsiteY3" fmla="*/ 76234 h 76234"/>
              </a:gdLst>
              <a:ahLst/>
              <a:cxnLst>
                <a:cxn ang="0">
                  <a:pos x="connsiteX0" y="connsiteY0"/>
                </a:cxn>
                <a:cxn ang="0">
                  <a:pos x="connsiteX1" y="connsiteY1"/>
                </a:cxn>
                <a:cxn ang="0">
                  <a:pos x="connsiteX2" y="connsiteY2"/>
                </a:cxn>
                <a:cxn ang="0">
                  <a:pos x="connsiteX3" y="connsiteY3"/>
                </a:cxn>
              </a:cxnLst>
              <a:rect l="l" t="t" r="r" b="b"/>
              <a:pathLst>
                <a:path w="76205" h="76234">
                  <a:moveTo>
                    <a:pt x="0" y="38270"/>
                  </a:moveTo>
                  <a:lnTo>
                    <a:pt x="38256" y="0"/>
                  </a:lnTo>
                  <a:lnTo>
                    <a:pt x="76206" y="38270"/>
                  </a:lnTo>
                  <a:lnTo>
                    <a:pt x="38256" y="76234"/>
                  </a:lnTo>
                  <a:close/>
                </a:path>
              </a:pathLst>
            </a:custGeom>
            <a:solidFill>
              <a:srgbClr val="EF4A2E"/>
            </a:solidFill>
            <a:ln w="306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F5F5459-00BE-BB4C-AB82-F531B93F8363}"/>
                </a:ext>
              </a:extLst>
            </p:cNvPr>
            <p:cNvSpPr/>
            <p:nvPr/>
          </p:nvSpPr>
          <p:spPr>
            <a:xfrm rot="-2699514">
              <a:off x="9231335" y="507225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B1C32"/>
            </a:solidFill>
            <a:ln w="306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1CAF9A2-2626-AB47-A688-E3FBB0D79212}"/>
                </a:ext>
              </a:extLst>
            </p:cNvPr>
            <p:cNvSpPr/>
            <p:nvPr/>
          </p:nvSpPr>
          <p:spPr>
            <a:xfrm rot="-2700000">
              <a:off x="9269610" y="5110112"/>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CA7BFA9-9D8F-1C4D-8AB3-ED3A908A3AD3}"/>
                </a:ext>
              </a:extLst>
            </p:cNvPr>
            <p:cNvSpPr/>
            <p:nvPr/>
          </p:nvSpPr>
          <p:spPr>
            <a:xfrm>
              <a:off x="9222569" y="5024709"/>
              <a:ext cx="72226" cy="36127"/>
            </a:xfrm>
            <a:custGeom>
              <a:avLst/>
              <a:gdLst>
                <a:gd name="connsiteX0" fmla="*/ 0 w 72226"/>
                <a:gd name="connsiteY0" fmla="*/ 0 h 36127"/>
                <a:gd name="connsiteX1" fmla="*/ 36113 w 72226"/>
                <a:gd name="connsiteY1" fmla="*/ 36127 h 36127"/>
                <a:gd name="connsiteX2" fmla="*/ 72226 w 72226"/>
                <a:gd name="connsiteY2" fmla="*/ 0 h 36127"/>
              </a:gdLst>
              <a:ahLst/>
              <a:cxnLst>
                <a:cxn ang="0">
                  <a:pos x="connsiteX0" y="connsiteY0"/>
                </a:cxn>
                <a:cxn ang="0">
                  <a:pos x="connsiteX1" y="connsiteY1"/>
                </a:cxn>
                <a:cxn ang="0">
                  <a:pos x="connsiteX2" y="connsiteY2"/>
                </a:cxn>
              </a:cxnLst>
              <a:rect l="l" t="t" r="r" b="b"/>
              <a:pathLst>
                <a:path w="72226" h="36127">
                  <a:moveTo>
                    <a:pt x="0" y="0"/>
                  </a:moveTo>
                  <a:lnTo>
                    <a:pt x="36113" y="36127"/>
                  </a:lnTo>
                  <a:lnTo>
                    <a:pt x="72226" y="0"/>
                  </a:lnTo>
                  <a:close/>
                </a:path>
              </a:pathLst>
            </a:custGeom>
            <a:solidFill>
              <a:srgbClr val="DB166E"/>
            </a:solidFill>
            <a:ln w="306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51EE98E-0F62-4042-8A49-E0F460679182}"/>
                </a:ext>
              </a:extLst>
            </p:cNvPr>
            <p:cNvSpPr/>
            <p:nvPr/>
          </p:nvSpPr>
          <p:spPr>
            <a:xfrm>
              <a:off x="9146057" y="5024709"/>
              <a:ext cx="72226" cy="36739"/>
            </a:xfrm>
            <a:custGeom>
              <a:avLst/>
              <a:gdLst>
                <a:gd name="connsiteX0" fmla="*/ 0 w 72226"/>
                <a:gd name="connsiteY0" fmla="*/ 0 h 36739"/>
                <a:gd name="connsiteX1" fmla="*/ 36113 w 72226"/>
                <a:gd name="connsiteY1" fmla="*/ 36739 h 36739"/>
                <a:gd name="connsiteX2" fmla="*/ 72226 w 72226"/>
                <a:gd name="connsiteY2" fmla="*/ 0 h 36739"/>
              </a:gdLst>
              <a:ahLst/>
              <a:cxnLst>
                <a:cxn ang="0">
                  <a:pos x="connsiteX0" y="connsiteY0"/>
                </a:cxn>
                <a:cxn ang="0">
                  <a:pos x="connsiteX1" y="connsiteY1"/>
                </a:cxn>
                <a:cxn ang="0">
                  <a:pos x="connsiteX2" y="connsiteY2"/>
                </a:cxn>
              </a:cxnLst>
              <a:rect l="l" t="t" r="r" b="b"/>
              <a:pathLst>
                <a:path w="72226" h="36739">
                  <a:moveTo>
                    <a:pt x="0" y="0"/>
                  </a:moveTo>
                  <a:lnTo>
                    <a:pt x="36113" y="36739"/>
                  </a:lnTo>
                  <a:lnTo>
                    <a:pt x="72226" y="0"/>
                  </a:lnTo>
                  <a:close/>
                </a:path>
              </a:pathLst>
            </a:custGeom>
            <a:solidFill>
              <a:srgbClr val="F9A61F"/>
            </a:solidFill>
            <a:ln w="306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D33BE1C-7E91-9549-A6DE-2423BDC9DB25}"/>
                </a:ext>
              </a:extLst>
            </p:cNvPr>
            <p:cNvSpPr/>
            <p:nvPr/>
          </p:nvSpPr>
          <p:spPr>
            <a:xfrm rot="-2700486">
              <a:off x="9193544" y="5034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36E865E-EC0A-D240-80BE-2BCE3E9C3A1E}"/>
                </a:ext>
              </a:extLst>
            </p:cNvPr>
            <p:cNvSpPr/>
            <p:nvPr/>
          </p:nvSpPr>
          <p:spPr>
            <a:xfrm rot="-2700000">
              <a:off x="9117544" y="5262477"/>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9A61F"/>
            </a:solidFill>
            <a:ln w="306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CEE3EF0-F97F-024D-964B-2826106804A4}"/>
                </a:ext>
              </a:extLst>
            </p:cNvPr>
            <p:cNvSpPr/>
            <p:nvPr/>
          </p:nvSpPr>
          <p:spPr>
            <a:xfrm>
              <a:off x="9106577" y="5175646"/>
              <a:ext cx="76205" cy="75928"/>
            </a:xfrm>
            <a:custGeom>
              <a:avLst/>
              <a:gdLst>
                <a:gd name="connsiteX0" fmla="*/ 38256 w 76205"/>
                <a:gd name="connsiteY0" fmla="*/ 0 h 75928"/>
                <a:gd name="connsiteX1" fmla="*/ 76206 w 76205"/>
                <a:gd name="connsiteY1" fmla="*/ 38270 h 75928"/>
                <a:gd name="connsiteX2" fmla="*/ 38256 w 76205"/>
                <a:gd name="connsiteY2" fmla="*/ 75928 h 75928"/>
                <a:gd name="connsiteX3" fmla="*/ 0 w 76205"/>
                <a:gd name="connsiteY3" fmla="*/ 38270 h 75928"/>
              </a:gdLst>
              <a:ahLst/>
              <a:cxnLst>
                <a:cxn ang="0">
                  <a:pos x="connsiteX0" y="connsiteY0"/>
                </a:cxn>
                <a:cxn ang="0">
                  <a:pos x="connsiteX1" y="connsiteY1"/>
                </a:cxn>
                <a:cxn ang="0">
                  <a:pos x="connsiteX2" y="connsiteY2"/>
                </a:cxn>
                <a:cxn ang="0">
                  <a:pos x="connsiteX3" y="connsiteY3"/>
                </a:cxn>
              </a:cxnLst>
              <a:rect l="l" t="t" r="r" b="b"/>
              <a:pathLst>
                <a:path w="76205" h="75928">
                  <a:moveTo>
                    <a:pt x="38256" y="0"/>
                  </a:moveTo>
                  <a:lnTo>
                    <a:pt x="76206" y="38270"/>
                  </a:lnTo>
                  <a:lnTo>
                    <a:pt x="38256" y="75928"/>
                  </a:lnTo>
                  <a:lnTo>
                    <a:pt x="0" y="38270"/>
                  </a:lnTo>
                  <a:close/>
                </a:path>
              </a:pathLst>
            </a:custGeom>
            <a:solidFill>
              <a:srgbClr val="DB166E"/>
            </a:solidFill>
            <a:ln w="306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C0AF9BF-9647-2E43-AD44-A5D190826211}"/>
                </a:ext>
              </a:extLst>
            </p:cNvPr>
            <p:cNvSpPr/>
            <p:nvPr/>
          </p:nvSpPr>
          <p:spPr>
            <a:xfrm rot="-2700486">
              <a:off x="9193674" y="518624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DB166E"/>
            </a:solidFill>
            <a:ln w="306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D192FB8-16E0-014E-A335-61981659DB20}"/>
                </a:ext>
              </a:extLst>
            </p:cNvPr>
            <p:cNvSpPr/>
            <p:nvPr/>
          </p:nvSpPr>
          <p:spPr>
            <a:xfrm rot="-2700000">
              <a:off x="9231406" y="5148466"/>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A7228B"/>
            </a:solidFill>
            <a:ln w="306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6B89EB8-DE69-D646-B4B9-1A776BF2057C}"/>
                </a:ext>
              </a:extLst>
            </p:cNvPr>
            <p:cNvSpPr/>
            <p:nvPr/>
          </p:nvSpPr>
          <p:spPr>
            <a:xfrm rot="-2700486">
              <a:off x="9193389" y="5110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CF167B"/>
            </a:solidFill>
            <a:ln w="306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42C9BC2-8A42-C24C-9464-27382DC6B451}"/>
                </a:ext>
              </a:extLst>
            </p:cNvPr>
            <p:cNvSpPr/>
            <p:nvPr/>
          </p:nvSpPr>
          <p:spPr>
            <a:xfrm rot="-2700000">
              <a:off x="9155399" y="5148454"/>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F4A2E"/>
            </a:solidFill>
            <a:ln w="306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9CEFB89-5195-8546-9A82-2D5F3BE1F3C5}"/>
                </a:ext>
              </a:extLst>
            </p:cNvPr>
            <p:cNvSpPr/>
            <p:nvPr/>
          </p:nvSpPr>
          <p:spPr>
            <a:xfrm>
              <a:off x="9334888" y="5033588"/>
              <a:ext cx="27237" cy="54802"/>
            </a:xfrm>
            <a:custGeom>
              <a:avLst/>
              <a:gdLst>
                <a:gd name="connsiteX0" fmla="*/ 0 w 27237"/>
                <a:gd name="connsiteY0" fmla="*/ 27554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554"/>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B5780A4-3C55-1C4D-AE41-53A0352E7CE1}"/>
                </a:ext>
              </a:extLst>
            </p:cNvPr>
            <p:cNvSpPr/>
            <p:nvPr/>
          </p:nvSpPr>
          <p:spPr>
            <a:xfrm>
              <a:off x="9298468" y="5024709"/>
              <a:ext cx="63657" cy="36739"/>
            </a:xfrm>
            <a:custGeom>
              <a:avLst/>
              <a:gdLst>
                <a:gd name="connsiteX0" fmla="*/ 0 w 63657"/>
                <a:gd name="connsiteY0" fmla="*/ 0 h 36739"/>
                <a:gd name="connsiteX1" fmla="*/ 36114 w 63657"/>
                <a:gd name="connsiteY1" fmla="*/ 36739 h 36739"/>
                <a:gd name="connsiteX2" fmla="*/ 63658 w 63657"/>
                <a:gd name="connsiteY2" fmla="*/ 8879 h 36739"/>
                <a:gd name="connsiteX3" fmla="*/ 63658 w 63657"/>
                <a:gd name="connsiteY3" fmla="*/ 0 h 36739"/>
              </a:gdLst>
              <a:ahLst/>
              <a:cxnLst>
                <a:cxn ang="0">
                  <a:pos x="connsiteX0" y="connsiteY0"/>
                </a:cxn>
                <a:cxn ang="0">
                  <a:pos x="connsiteX1" y="connsiteY1"/>
                </a:cxn>
                <a:cxn ang="0">
                  <a:pos x="connsiteX2" y="connsiteY2"/>
                </a:cxn>
                <a:cxn ang="0">
                  <a:pos x="connsiteX3" y="connsiteY3"/>
                </a:cxn>
              </a:cxnLst>
              <a:rect l="l" t="t" r="r" b="b"/>
              <a:pathLst>
                <a:path w="63657" h="36739">
                  <a:moveTo>
                    <a:pt x="0" y="0"/>
                  </a:moveTo>
                  <a:lnTo>
                    <a:pt x="36114" y="36739"/>
                  </a:lnTo>
                  <a:lnTo>
                    <a:pt x="63658" y="8879"/>
                  </a:lnTo>
                  <a:lnTo>
                    <a:pt x="63658" y="0"/>
                  </a:lnTo>
                  <a:close/>
                </a:path>
              </a:pathLst>
            </a:custGeom>
            <a:solidFill>
              <a:srgbClr val="EB1C32"/>
            </a:solidFill>
            <a:ln w="3060"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C0E97728-1EA5-EA41-8AAC-21AA33A5FC2A}"/>
              </a:ext>
            </a:extLst>
          </p:cNvPr>
          <p:cNvSpPr/>
          <p:nvPr userDrawn="1"/>
        </p:nvSpPr>
        <p:spPr>
          <a:xfrm>
            <a:off x="0" y="4032470"/>
            <a:ext cx="2963330" cy="71215"/>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F79037"/>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56790" y="2871389"/>
            <a:ext cx="1829216" cy="1555732"/>
          </a:xfrm>
          <a:prstGeom prst="rect">
            <a:avLst/>
          </a:prstGeom>
        </p:spPr>
        <p:txBody>
          <a:bodyPr anchor="t">
            <a:noAutofit/>
          </a:bodyPr>
          <a:lstStyle>
            <a:lvl1pPr marL="0" indent="0" algn="l">
              <a:buNone/>
              <a:defRPr sz="72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059266" y="3865695"/>
            <a:ext cx="3486126" cy="1084774"/>
          </a:xfrm>
          <a:prstGeom prst="rect">
            <a:avLst/>
          </a:prstGeom>
        </p:spPr>
        <p:txBody>
          <a:bodyPr anchor="t">
            <a:noAutofit/>
          </a:bodyPr>
          <a:lstStyle>
            <a:lvl1pPr marL="0" indent="0" algn="l">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239043421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sletter Cover 1">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361735" y="5663503"/>
            <a:ext cx="3197943" cy="3763398"/>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5099008" y="1590272"/>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447299" y="4415961"/>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613817" y="708516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5" y="707534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613817" y="7546068"/>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5" y="753625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613817" y="798797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5" y="7978155"/>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613817" y="8447827"/>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5" y="843801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443998" y="594955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443999" y="6971768"/>
            <a:ext cx="3425391" cy="2983175"/>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userDrawn="1"/>
        </p:nvSpPr>
        <p:spPr>
          <a:xfrm rot="5400000">
            <a:off x="5893216" y="8005274"/>
            <a:ext cx="434928" cy="2924275"/>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4" name="Text Placeholder 32">
            <a:extLst>
              <a:ext uri="{FF2B5EF4-FFF2-40B4-BE49-F238E27FC236}">
                <a16:creationId xmlns:a16="http://schemas.microsoft.com/office/drawing/2014/main" id="{2968FB37-61FE-904E-9779-BCBD1D6648C9}"/>
              </a:ext>
            </a:extLst>
          </p:cNvPr>
          <p:cNvSpPr>
            <a:spLocks noGrp="1"/>
          </p:cNvSpPr>
          <p:nvPr userDrawn="1">
            <p:ph type="body" sz="quarter" idx="13" hasCustomPrompt="1"/>
          </p:nvPr>
        </p:nvSpPr>
        <p:spPr>
          <a:xfrm>
            <a:off x="4573531" y="6106927"/>
            <a:ext cx="2774345" cy="606265"/>
          </a:xfrm>
          <a:prstGeom prst="rect">
            <a:avLst/>
          </a:prstGeom>
        </p:spPr>
        <p:txBody>
          <a:bodyPr>
            <a:noAutofit/>
          </a:bodyPr>
          <a:lstStyle>
            <a:lvl1pPr marL="0" indent="0" algn="l">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cxnSp>
        <p:nvCxnSpPr>
          <p:cNvPr id="8" name="Straight Connector 7">
            <a:extLst>
              <a:ext uri="{FF2B5EF4-FFF2-40B4-BE49-F238E27FC236}">
                <a16:creationId xmlns:a16="http://schemas.microsoft.com/office/drawing/2014/main" id="{D8D3C9F0-666A-7446-9730-936D1A841747}"/>
              </a:ext>
            </a:extLst>
          </p:cNvPr>
          <p:cNvCxnSpPr>
            <a:cxnSpLocks/>
          </p:cNvCxnSpPr>
          <p:nvPr userDrawn="1"/>
        </p:nvCxnSpPr>
        <p:spPr>
          <a:xfrm>
            <a:off x="4434011" y="7483811"/>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8DD426BA-1B2F-D240-B651-47DDDCB9B170}"/>
              </a:ext>
            </a:extLst>
          </p:cNvPr>
          <p:cNvCxnSpPr>
            <a:cxnSpLocks/>
          </p:cNvCxnSpPr>
          <p:nvPr userDrawn="1"/>
        </p:nvCxnSpPr>
        <p:spPr>
          <a:xfrm>
            <a:off x="4434011" y="7920225"/>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4F9D008A-20E2-9E47-B5EE-F7E0BAAB9A63}"/>
              </a:ext>
            </a:extLst>
          </p:cNvPr>
          <p:cNvCxnSpPr>
            <a:cxnSpLocks/>
          </p:cNvCxnSpPr>
          <p:nvPr userDrawn="1"/>
        </p:nvCxnSpPr>
        <p:spPr>
          <a:xfrm>
            <a:off x="4434011" y="8358609"/>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 name="Picture Placeholder 1048">
            <a:extLst>
              <a:ext uri="{FF2B5EF4-FFF2-40B4-BE49-F238E27FC236}">
                <a16:creationId xmlns:a16="http://schemas.microsoft.com/office/drawing/2014/main" id="{A794E290-0FFB-354A-BF56-97B2013A791F}"/>
              </a:ext>
            </a:extLst>
          </p:cNvPr>
          <p:cNvSpPr>
            <a:spLocks noGrp="1"/>
          </p:cNvSpPr>
          <p:nvPr userDrawn="1">
            <p:ph type="pic" sz="quarter" idx="41"/>
          </p:nvPr>
        </p:nvSpPr>
        <p:spPr>
          <a:xfrm>
            <a:off x="3635" y="2212693"/>
            <a:ext cx="7538481" cy="3477631"/>
          </a:xfrm>
          <a:custGeom>
            <a:avLst/>
            <a:gdLst>
              <a:gd name="connsiteX0" fmla="*/ 5730963 w 7538481"/>
              <a:gd name="connsiteY0" fmla="*/ 1228129 h 3477631"/>
              <a:gd name="connsiteX1" fmla="*/ 5468897 w 7538481"/>
              <a:gd name="connsiteY1" fmla="*/ 1490195 h 3477631"/>
              <a:gd name="connsiteX2" fmla="*/ 5730963 w 7538481"/>
              <a:gd name="connsiteY2" fmla="*/ 1752262 h 3477631"/>
              <a:gd name="connsiteX3" fmla="*/ 5993030 w 7538481"/>
              <a:gd name="connsiteY3" fmla="*/ 1490195 h 3477631"/>
              <a:gd name="connsiteX4" fmla="*/ 6516724 w 7538481"/>
              <a:gd name="connsiteY4" fmla="*/ 442361 h 3477631"/>
              <a:gd name="connsiteX5" fmla="*/ 6255419 w 7538481"/>
              <a:gd name="connsiteY5" fmla="*/ 703666 h 3477631"/>
              <a:gd name="connsiteX6" fmla="*/ 6255288 w 7538481"/>
              <a:gd name="connsiteY6" fmla="*/ 703536 h 3477631"/>
              <a:gd name="connsiteX7" fmla="*/ 5993184 w 7538481"/>
              <a:gd name="connsiteY7" fmla="*/ 965565 h 3477631"/>
              <a:gd name="connsiteX8" fmla="*/ 6254614 w 7538481"/>
              <a:gd name="connsiteY8" fmla="*/ 1227070 h 3477631"/>
              <a:gd name="connsiteX9" fmla="*/ 6253856 w 7538481"/>
              <a:gd name="connsiteY9" fmla="*/ 1227828 h 3477631"/>
              <a:gd name="connsiteX10" fmla="*/ 6338069 w 7538481"/>
              <a:gd name="connsiteY10" fmla="*/ 1312040 h 3477631"/>
              <a:gd name="connsiteX11" fmla="*/ 6254247 w 7538481"/>
              <a:gd name="connsiteY11" fmla="*/ 1228831 h 3477631"/>
              <a:gd name="connsiteX12" fmla="*/ 5993084 w 7538481"/>
              <a:gd name="connsiteY12" fmla="*/ 1489995 h 3477631"/>
              <a:gd name="connsiteX13" fmla="*/ 6254248 w 7538481"/>
              <a:gd name="connsiteY13" fmla="*/ 1753078 h 3477631"/>
              <a:gd name="connsiteX14" fmla="*/ 6517330 w 7538481"/>
              <a:gd name="connsiteY14" fmla="*/ 1489995 h 3477631"/>
              <a:gd name="connsiteX15" fmla="*/ 6516573 w 7538481"/>
              <a:gd name="connsiteY15" fmla="*/ 1489244 h 3477631"/>
              <a:gd name="connsiteX16" fmla="*/ 6777989 w 7538481"/>
              <a:gd name="connsiteY16" fmla="*/ 1227828 h 3477631"/>
              <a:gd name="connsiteX17" fmla="*/ 6516559 w 7538481"/>
              <a:gd name="connsiteY17" fmla="*/ 966398 h 3477631"/>
              <a:gd name="connsiteX18" fmla="*/ 6516594 w 7538481"/>
              <a:gd name="connsiteY18" fmla="*/ 966363 h 3477631"/>
              <a:gd name="connsiteX19" fmla="*/ 6516724 w 7538481"/>
              <a:gd name="connsiteY19" fmla="*/ 966494 h 3477631"/>
              <a:gd name="connsiteX20" fmla="*/ 6778791 w 7538481"/>
              <a:gd name="connsiteY20" fmla="*/ 704427 h 3477631"/>
              <a:gd name="connsiteX21" fmla="*/ 7042103 w 7538481"/>
              <a:gd name="connsiteY21" fmla="*/ 442024 h 3477631"/>
              <a:gd name="connsiteX22" fmla="*/ 7250010 w 7538481"/>
              <a:gd name="connsiteY22" fmla="*/ 651459 h 3477631"/>
              <a:gd name="connsiteX23" fmla="*/ 7041309 w 7538481"/>
              <a:gd name="connsiteY23" fmla="*/ 442818 h 3477631"/>
              <a:gd name="connsiteX24" fmla="*/ 7461350 w 7538481"/>
              <a:gd name="connsiteY24" fmla="*/ 337019 h 3477631"/>
              <a:gd name="connsiteX25" fmla="*/ 7534583 w 7538481"/>
              <a:gd name="connsiteY25" fmla="*/ 410252 h 3477631"/>
              <a:gd name="connsiteX26" fmla="*/ 7534583 w 7538481"/>
              <a:gd name="connsiteY26" fmla="*/ 410253 h 3477631"/>
              <a:gd name="connsiteX27" fmla="*/ 7481470 w 7538481"/>
              <a:gd name="connsiteY27" fmla="*/ 0 h 3477631"/>
              <a:gd name="connsiteX28" fmla="*/ 7482465 w 7538481"/>
              <a:gd name="connsiteY28" fmla="*/ 0 h 3477631"/>
              <a:gd name="connsiteX29" fmla="*/ 7355777 w 7538481"/>
              <a:gd name="connsiteY29" fmla="*/ 125764 h 3477631"/>
              <a:gd name="connsiteX30" fmla="*/ 7123187 w 7538481"/>
              <a:gd name="connsiteY30" fmla="*/ 0 h 3477631"/>
              <a:gd name="connsiteX31" fmla="*/ 7124905 w 7538481"/>
              <a:gd name="connsiteY31" fmla="*/ 0 h 3477631"/>
              <a:gd name="connsiteX32" fmla="*/ 7303082 w 7538481"/>
              <a:gd name="connsiteY32" fmla="*/ 178075 h 3477631"/>
              <a:gd name="connsiteX33" fmla="*/ 7302741 w 7538481"/>
              <a:gd name="connsiteY33" fmla="*/ 178413 h 3477631"/>
              <a:gd name="connsiteX34" fmla="*/ 7302224 w 7538481"/>
              <a:gd name="connsiteY34" fmla="*/ 178935 h 3477631"/>
              <a:gd name="connsiteX35" fmla="*/ 0 w 7538481"/>
              <a:gd name="connsiteY35" fmla="*/ 0 h 3477631"/>
              <a:gd name="connsiteX36" fmla="*/ 6076570 w 7538481"/>
              <a:gd name="connsiteY36" fmla="*/ 0 h 3477631"/>
              <a:gd name="connsiteX37" fmla="*/ 6254684 w 7538481"/>
              <a:gd name="connsiteY37" fmla="*/ 178114 h 3477631"/>
              <a:gd name="connsiteX38" fmla="*/ 6432798 w 7538481"/>
              <a:gd name="connsiteY38" fmla="*/ 0 h 3477631"/>
              <a:gd name="connsiteX39" fmla="*/ 6434013 w 7538481"/>
              <a:gd name="connsiteY39" fmla="*/ 0 h 3477631"/>
              <a:gd name="connsiteX40" fmla="*/ 6254572 w 7538481"/>
              <a:gd name="connsiteY40" fmla="*/ 179543 h 3477631"/>
              <a:gd name="connsiteX41" fmla="*/ 6516712 w 7538481"/>
              <a:gd name="connsiteY41" fmla="*/ 441535 h 3477631"/>
              <a:gd name="connsiteX42" fmla="*/ 6778705 w 7538481"/>
              <a:gd name="connsiteY42" fmla="*/ 179395 h 3477631"/>
              <a:gd name="connsiteX43" fmla="*/ 6599209 w 7538481"/>
              <a:gd name="connsiteY43" fmla="*/ 0 h 3477631"/>
              <a:gd name="connsiteX44" fmla="*/ 6600685 w 7538481"/>
              <a:gd name="connsiteY44" fmla="*/ 0 h 3477631"/>
              <a:gd name="connsiteX45" fmla="*/ 6779014 w 7538481"/>
              <a:gd name="connsiteY45" fmla="*/ 178330 h 3477631"/>
              <a:gd name="connsiteX46" fmla="*/ 6957344 w 7538481"/>
              <a:gd name="connsiteY46" fmla="*/ 0 h 3477631"/>
              <a:gd name="connsiteX47" fmla="*/ 6959019 w 7538481"/>
              <a:gd name="connsiteY47" fmla="*/ 0 h 3477631"/>
              <a:gd name="connsiteX48" fmla="*/ 6779064 w 7538481"/>
              <a:gd name="connsiteY48" fmla="*/ 180057 h 3477631"/>
              <a:gd name="connsiteX49" fmla="*/ 6779501 w 7538481"/>
              <a:gd name="connsiteY49" fmla="*/ 180494 h 3477631"/>
              <a:gd name="connsiteX50" fmla="*/ 6518052 w 7538481"/>
              <a:gd name="connsiteY50" fmla="*/ 441942 h 3477631"/>
              <a:gd name="connsiteX51" fmla="*/ 6779789 w 7538481"/>
              <a:gd name="connsiteY51" fmla="*/ 703678 h 3477631"/>
              <a:gd name="connsiteX52" fmla="*/ 6779669 w 7538481"/>
              <a:gd name="connsiteY52" fmla="*/ 703798 h 3477631"/>
              <a:gd name="connsiteX53" fmla="*/ 6779634 w 7538481"/>
              <a:gd name="connsiteY53" fmla="*/ 703763 h 3477631"/>
              <a:gd name="connsiteX54" fmla="*/ 6517531 w 7538481"/>
              <a:gd name="connsiteY54" fmla="*/ 965793 h 3477631"/>
              <a:gd name="connsiteX55" fmla="*/ 6779560 w 7538481"/>
              <a:gd name="connsiteY55" fmla="*/ 1227897 h 3477631"/>
              <a:gd name="connsiteX56" fmla="*/ 7040982 w 7538481"/>
              <a:gd name="connsiteY56" fmla="*/ 966549 h 3477631"/>
              <a:gd name="connsiteX57" fmla="*/ 7041016 w 7538481"/>
              <a:gd name="connsiteY57" fmla="*/ 966583 h 3477631"/>
              <a:gd name="connsiteX58" fmla="*/ 7303046 w 7538481"/>
              <a:gd name="connsiteY58" fmla="*/ 704480 h 3477631"/>
              <a:gd name="connsiteX59" fmla="*/ 7302944 w 7538481"/>
              <a:gd name="connsiteY59" fmla="*/ 704378 h 3477631"/>
              <a:gd name="connsiteX60" fmla="*/ 7534583 w 7538481"/>
              <a:gd name="connsiteY60" fmla="*/ 472740 h 3477631"/>
              <a:gd name="connsiteX61" fmla="*/ 7534583 w 7538481"/>
              <a:gd name="connsiteY61" fmla="*/ 472851 h 3477631"/>
              <a:gd name="connsiteX62" fmla="*/ 7304410 w 7538481"/>
              <a:gd name="connsiteY62" fmla="*/ 703089 h 3477631"/>
              <a:gd name="connsiteX63" fmla="*/ 7534583 w 7538481"/>
              <a:gd name="connsiteY63" fmla="*/ 933196 h 3477631"/>
              <a:gd name="connsiteX64" fmla="*/ 7534583 w 7538481"/>
              <a:gd name="connsiteY64" fmla="*/ 934690 h 3477631"/>
              <a:gd name="connsiteX65" fmla="*/ 7304029 w 7538481"/>
              <a:gd name="connsiteY65" fmla="*/ 704072 h 3477631"/>
              <a:gd name="connsiteX66" fmla="*/ 7041926 w 7538481"/>
              <a:gd name="connsiteY66" fmla="*/ 966101 h 3477631"/>
              <a:gd name="connsiteX67" fmla="*/ 7303661 w 7538481"/>
              <a:gd name="connsiteY67" fmla="*/ 1227910 h 3477631"/>
              <a:gd name="connsiteX68" fmla="*/ 7302741 w 7538481"/>
              <a:gd name="connsiteY68" fmla="*/ 1228830 h 3477631"/>
              <a:gd name="connsiteX69" fmla="*/ 7538481 w 7538481"/>
              <a:gd name="connsiteY69" fmla="*/ 1462849 h 3477631"/>
              <a:gd name="connsiteX70" fmla="*/ 7538481 w 7538481"/>
              <a:gd name="connsiteY70" fmla="*/ 3349554 h 3477631"/>
              <a:gd name="connsiteX71" fmla="*/ 7534583 w 7538481"/>
              <a:gd name="connsiteY71" fmla="*/ 3349554 h 3477631"/>
              <a:gd name="connsiteX72" fmla="*/ 7534583 w 7538481"/>
              <a:gd name="connsiteY72" fmla="*/ 3477631 h 3477631"/>
              <a:gd name="connsiteX73" fmla="*/ 0 w 7538481"/>
              <a:gd name="connsiteY73" fmla="*/ 3477631 h 34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538481" h="3477631">
                <a:moveTo>
                  <a:pt x="5730963" y="1228129"/>
                </a:moveTo>
                <a:lnTo>
                  <a:pt x="5468897" y="1490195"/>
                </a:lnTo>
                <a:lnTo>
                  <a:pt x="5730963" y="1752262"/>
                </a:lnTo>
                <a:lnTo>
                  <a:pt x="5993030" y="1490195"/>
                </a:lnTo>
                <a:close/>
                <a:moveTo>
                  <a:pt x="6516724" y="442361"/>
                </a:moveTo>
                <a:lnTo>
                  <a:pt x="6255419" y="703666"/>
                </a:lnTo>
                <a:lnTo>
                  <a:pt x="6255288" y="703536"/>
                </a:lnTo>
                <a:lnTo>
                  <a:pt x="5993184" y="965565"/>
                </a:lnTo>
                <a:lnTo>
                  <a:pt x="6254614" y="1227070"/>
                </a:lnTo>
                <a:lnTo>
                  <a:pt x="6253856" y="1227828"/>
                </a:lnTo>
                <a:lnTo>
                  <a:pt x="6338069" y="1312040"/>
                </a:lnTo>
                <a:lnTo>
                  <a:pt x="6254247" y="1228831"/>
                </a:lnTo>
                <a:lnTo>
                  <a:pt x="5993084" y="1489995"/>
                </a:lnTo>
                <a:lnTo>
                  <a:pt x="6254248" y="1753078"/>
                </a:lnTo>
                <a:lnTo>
                  <a:pt x="6517330" y="1489995"/>
                </a:lnTo>
                <a:lnTo>
                  <a:pt x="6516573" y="1489244"/>
                </a:lnTo>
                <a:lnTo>
                  <a:pt x="6777989" y="1227828"/>
                </a:lnTo>
                <a:lnTo>
                  <a:pt x="6516559" y="966398"/>
                </a:lnTo>
                <a:lnTo>
                  <a:pt x="6516594" y="966363"/>
                </a:lnTo>
                <a:lnTo>
                  <a:pt x="6516724" y="966494"/>
                </a:lnTo>
                <a:lnTo>
                  <a:pt x="6778791" y="704427"/>
                </a:lnTo>
                <a:close/>
                <a:moveTo>
                  <a:pt x="7042103" y="442024"/>
                </a:moveTo>
                <a:lnTo>
                  <a:pt x="7250010" y="651459"/>
                </a:lnTo>
                <a:lnTo>
                  <a:pt x="7041309" y="442818"/>
                </a:lnTo>
                <a:close/>
                <a:moveTo>
                  <a:pt x="7461350" y="337019"/>
                </a:moveTo>
                <a:lnTo>
                  <a:pt x="7534583" y="410252"/>
                </a:lnTo>
                <a:lnTo>
                  <a:pt x="7534583" y="410253"/>
                </a:lnTo>
                <a:close/>
                <a:moveTo>
                  <a:pt x="7481470" y="0"/>
                </a:moveTo>
                <a:lnTo>
                  <a:pt x="7482465" y="0"/>
                </a:lnTo>
                <a:lnTo>
                  <a:pt x="7355777" y="125764"/>
                </a:lnTo>
                <a:close/>
                <a:moveTo>
                  <a:pt x="7123187" y="0"/>
                </a:moveTo>
                <a:lnTo>
                  <a:pt x="7124905" y="0"/>
                </a:lnTo>
                <a:lnTo>
                  <a:pt x="7303082" y="178075"/>
                </a:lnTo>
                <a:lnTo>
                  <a:pt x="7302741" y="178413"/>
                </a:lnTo>
                <a:lnTo>
                  <a:pt x="7302224" y="178935"/>
                </a:lnTo>
                <a:close/>
                <a:moveTo>
                  <a:pt x="0" y="0"/>
                </a:moveTo>
                <a:lnTo>
                  <a:pt x="6076570" y="0"/>
                </a:lnTo>
                <a:lnTo>
                  <a:pt x="6254684" y="178114"/>
                </a:lnTo>
                <a:lnTo>
                  <a:pt x="6432798" y="0"/>
                </a:lnTo>
                <a:lnTo>
                  <a:pt x="6434013" y="0"/>
                </a:lnTo>
                <a:lnTo>
                  <a:pt x="6254572" y="179543"/>
                </a:lnTo>
                <a:lnTo>
                  <a:pt x="6516712" y="441535"/>
                </a:lnTo>
                <a:lnTo>
                  <a:pt x="6778705" y="179395"/>
                </a:lnTo>
                <a:lnTo>
                  <a:pt x="6599209" y="0"/>
                </a:lnTo>
                <a:lnTo>
                  <a:pt x="6600685" y="0"/>
                </a:lnTo>
                <a:lnTo>
                  <a:pt x="6779014" y="178330"/>
                </a:lnTo>
                <a:lnTo>
                  <a:pt x="6957344" y="0"/>
                </a:lnTo>
                <a:lnTo>
                  <a:pt x="6959019" y="0"/>
                </a:lnTo>
                <a:lnTo>
                  <a:pt x="6779064" y="180057"/>
                </a:lnTo>
                <a:lnTo>
                  <a:pt x="6779501" y="180494"/>
                </a:lnTo>
                <a:lnTo>
                  <a:pt x="6518052" y="441942"/>
                </a:lnTo>
                <a:lnTo>
                  <a:pt x="6779789" y="703678"/>
                </a:lnTo>
                <a:lnTo>
                  <a:pt x="6779669" y="703798"/>
                </a:lnTo>
                <a:lnTo>
                  <a:pt x="6779634" y="703763"/>
                </a:lnTo>
                <a:lnTo>
                  <a:pt x="6517531" y="965793"/>
                </a:lnTo>
                <a:lnTo>
                  <a:pt x="6779560" y="1227897"/>
                </a:lnTo>
                <a:lnTo>
                  <a:pt x="7040982" y="966549"/>
                </a:lnTo>
                <a:lnTo>
                  <a:pt x="7041016" y="966583"/>
                </a:lnTo>
                <a:lnTo>
                  <a:pt x="7303046" y="704480"/>
                </a:lnTo>
                <a:lnTo>
                  <a:pt x="7302944" y="704378"/>
                </a:lnTo>
                <a:lnTo>
                  <a:pt x="7534583" y="472740"/>
                </a:lnTo>
                <a:lnTo>
                  <a:pt x="7534583" y="472851"/>
                </a:lnTo>
                <a:lnTo>
                  <a:pt x="7304410" y="703089"/>
                </a:lnTo>
                <a:lnTo>
                  <a:pt x="7534583" y="933196"/>
                </a:lnTo>
                <a:lnTo>
                  <a:pt x="7534583" y="934690"/>
                </a:lnTo>
                <a:lnTo>
                  <a:pt x="7304029" y="704072"/>
                </a:lnTo>
                <a:lnTo>
                  <a:pt x="7041926" y="966101"/>
                </a:lnTo>
                <a:lnTo>
                  <a:pt x="7303661" y="1227910"/>
                </a:lnTo>
                <a:lnTo>
                  <a:pt x="7302741" y="1228830"/>
                </a:lnTo>
                <a:lnTo>
                  <a:pt x="7538481" y="1462849"/>
                </a:lnTo>
                <a:lnTo>
                  <a:pt x="7538481" y="3349554"/>
                </a:lnTo>
                <a:lnTo>
                  <a:pt x="7534583" y="3349554"/>
                </a:lnTo>
                <a:lnTo>
                  <a:pt x="7534583" y="3477631"/>
                </a:lnTo>
                <a:lnTo>
                  <a:pt x="0" y="347763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grpSp>
        <p:nvGrpSpPr>
          <p:cNvPr id="464" name="Graphic 4">
            <a:extLst>
              <a:ext uri="{FF2B5EF4-FFF2-40B4-BE49-F238E27FC236}">
                <a16:creationId xmlns:a16="http://schemas.microsoft.com/office/drawing/2014/main" id="{2ED43EE4-75AC-1D4F-95E3-23E3C2FFDE45}"/>
              </a:ext>
            </a:extLst>
          </p:cNvPr>
          <p:cNvGrpSpPr>
            <a:grpSpLocks noChangeAspect="1"/>
          </p:cNvGrpSpPr>
          <p:nvPr userDrawn="1"/>
        </p:nvGrpSpPr>
        <p:grpSpPr>
          <a:xfrm>
            <a:off x="443999" y="211079"/>
            <a:ext cx="2374625" cy="1836000"/>
            <a:chOff x="4615814" y="443638"/>
            <a:chExt cx="1766649" cy="1365928"/>
          </a:xfrm>
        </p:grpSpPr>
        <p:grpSp>
          <p:nvGrpSpPr>
            <p:cNvPr id="465" name="Graphic 4">
              <a:extLst>
                <a:ext uri="{FF2B5EF4-FFF2-40B4-BE49-F238E27FC236}">
                  <a16:creationId xmlns:a16="http://schemas.microsoft.com/office/drawing/2014/main" id="{48AA887B-BC69-5649-AA50-331FBE7679F7}"/>
                </a:ext>
              </a:extLst>
            </p:cNvPr>
            <p:cNvGrpSpPr/>
            <p:nvPr/>
          </p:nvGrpSpPr>
          <p:grpSpPr>
            <a:xfrm>
              <a:off x="4742730" y="443638"/>
              <a:ext cx="1170517" cy="1365928"/>
              <a:chOff x="4742730" y="443638"/>
              <a:chExt cx="1170517" cy="1365928"/>
            </a:xfrm>
          </p:grpSpPr>
          <p:grpSp>
            <p:nvGrpSpPr>
              <p:cNvPr id="510" name="Graphic 4">
                <a:extLst>
                  <a:ext uri="{FF2B5EF4-FFF2-40B4-BE49-F238E27FC236}">
                    <a16:creationId xmlns:a16="http://schemas.microsoft.com/office/drawing/2014/main" id="{CA961DCF-4C1F-8B46-85DA-67CC5D07F696}"/>
                  </a:ext>
                </a:extLst>
              </p:cNvPr>
              <p:cNvGrpSpPr/>
              <p:nvPr/>
            </p:nvGrpSpPr>
            <p:grpSpPr>
              <a:xfrm>
                <a:off x="4742730" y="638391"/>
                <a:ext cx="1170517" cy="976214"/>
                <a:chOff x="4742730" y="638391"/>
                <a:chExt cx="1170517" cy="976214"/>
              </a:xfrm>
            </p:grpSpPr>
            <p:grpSp>
              <p:nvGrpSpPr>
                <p:cNvPr id="516" name="Graphic 4">
                  <a:extLst>
                    <a:ext uri="{FF2B5EF4-FFF2-40B4-BE49-F238E27FC236}">
                      <a16:creationId xmlns:a16="http://schemas.microsoft.com/office/drawing/2014/main" id="{1451EC36-2137-D94B-BCD1-4D9CD531D19C}"/>
                    </a:ext>
                  </a:extLst>
                </p:cNvPr>
                <p:cNvGrpSpPr/>
                <p:nvPr/>
              </p:nvGrpSpPr>
              <p:grpSpPr>
                <a:xfrm>
                  <a:off x="4743075" y="736557"/>
                  <a:ext cx="974982" cy="877952"/>
                  <a:chOff x="4743075" y="736557"/>
                  <a:chExt cx="974982" cy="877952"/>
                </a:xfrm>
              </p:grpSpPr>
              <p:sp>
                <p:nvSpPr>
                  <p:cNvPr id="669" name="Freeform 668">
                    <a:extLst>
                      <a:ext uri="{FF2B5EF4-FFF2-40B4-BE49-F238E27FC236}">
                        <a16:creationId xmlns:a16="http://schemas.microsoft.com/office/drawing/2014/main" id="{09D2401B-83FF-134D-8D2D-EF17D8B838A2}"/>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89F9421E-F97E-1146-ADE5-F482C4334FA0}"/>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0454DB33-5BC2-974B-A818-18AD3B507328}"/>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0" name="Freeform 679">
                    <a:extLst>
                      <a:ext uri="{FF2B5EF4-FFF2-40B4-BE49-F238E27FC236}">
                        <a16:creationId xmlns:a16="http://schemas.microsoft.com/office/drawing/2014/main" id="{BA3EE924-7B95-4040-956D-D077902071F4}"/>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1" name="Freeform 680">
                    <a:extLst>
                      <a:ext uri="{FF2B5EF4-FFF2-40B4-BE49-F238E27FC236}">
                        <a16:creationId xmlns:a16="http://schemas.microsoft.com/office/drawing/2014/main" id="{987AFCAE-D981-514A-8DB2-70A212053EC8}"/>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2" name="Freeform 681">
                    <a:extLst>
                      <a:ext uri="{FF2B5EF4-FFF2-40B4-BE49-F238E27FC236}">
                        <a16:creationId xmlns:a16="http://schemas.microsoft.com/office/drawing/2014/main" id="{F508009A-2558-E047-B637-BA058EE551AD}"/>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3" name="Freeform 682">
                    <a:extLst>
                      <a:ext uri="{FF2B5EF4-FFF2-40B4-BE49-F238E27FC236}">
                        <a16:creationId xmlns:a16="http://schemas.microsoft.com/office/drawing/2014/main" id="{E2444555-C4CB-AE49-AA07-D8518F3053AE}"/>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6BA971EF-F092-F84F-B301-F1B7C3A11C89}"/>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944D30C4-A08B-DE4F-8F1F-C4B3239A6C73}"/>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03F670A1-0594-3F47-9E0E-F7495A118932}"/>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9" name="Freeform 978">
                    <a:extLst>
                      <a:ext uri="{FF2B5EF4-FFF2-40B4-BE49-F238E27FC236}">
                        <a16:creationId xmlns:a16="http://schemas.microsoft.com/office/drawing/2014/main" id="{AEE8CC79-D9A5-D342-9E97-3719DA4AA95C}"/>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9E3750E6-DE68-714C-A8C9-FB9E7F1E518C}"/>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DCA12E78-1296-2745-8ADD-2E9CED32BF01}"/>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00CBB529-BC18-0243-A02D-64F3BFF1987E}"/>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7" name="Freeform 516">
                  <a:extLst>
                    <a:ext uri="{FF2B5EF4-FFF2-40B4-BE49-F238E27FC236}">
                      <a16:creationId xmlns:a16="http://schemas.microsoft.com/office/drawing/2014/main" id="{A709D2F4-E5A3-534D-B141-FE033E3954C0}"/>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271A28F8-2A6C-A14D-9031-5B84AEAC45F8}"/>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9" name="Freeform 518">
                  <a:extLst>
                    <a:ext uri="{FF2B5EF4-FFF2-40B4-BE49-F238E27FC236}">
                      <a16:creationId xmlns:a16="http://schemas.microsoft.com/office/drawing/2014/main" id="{3A665B89-2E0D-5F4C-814E-2974907C7C1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0" name="Freeform 519">
                  <a:extLst>
                    <a:ext uri="{FF2B5EF4-FFF2-40B4-BE49-F238E27FC236}">
                      <a16:creationId xmlns:a16="http://schemas.microsoft.com/office/drawing/2014/main" id="{77BDE50F-64B5-F849-AE07-D53D90EAA3A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325C71D7-F4C7-D042-BCE7-AE7CDB59BE51}"/>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2" name="Freeform 521">
                  <a:extLst>
                    <a:ext uri="{FF2B5EF4-FFF2-40B4-BE49-F238E27FC236}">
                      <a16:creationId xmlns:a16="http://schemas.microsoft.com/office/drawing/2014/main" id="{283252C1-F8D1-D74E-9B57-874FB45B143A}"/>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3" name="Freeform 522">
                  <a:extLst>
                    <a:ext uri="{FF2B5EF4-FFF2-40B4-BE49-F238E27FC236}">
                      <a16:creationId xmlns:a16="http://schemas.microsoft.com/office/drawing/2014/main" id="{37FD6E72-8F35-934D-9573-EC3E7B05C0F2}"/>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E6BA0A31-A262-FF4B-93DE-4EA64C536B83}"/>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903604B8-881D-294E-BB94-F57B64F7D0CD}"/>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F1069D46-980F-2144-92F8-774E2D7D7349}"/>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A729D27-C91B-1B49-B2D7-E52DF01A96E8}"/>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1CAFF3D2-6C0A-FF42-A41D-55FA96F2A042}"/>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A0D9663-BF9C-5A4F-B520-F6582D41C57B}"/>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94E0A8A1-88A3-954E-85A8-9482D01BC949}"/>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E92610E6-00D5-554E-80EB-39DA6B5A8BA4}"/>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8CDB319B-D9EB-5C44-BC3A-559B85B0F2A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83DC9E47-57DF-B14A-BE1E-6A71B3992F43}"/>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8F549AD4-2D8A-2A4E-9F8A-0DD323A3195C}"/>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4" name="Freeform 513">
                <a:extLst>
                  <a:ext uri="{FF2B5EF4-FFF2-40B4-BE49-F238E27FC236}">
                    <a16:creationId xmlns:a16="http://schemas.microsoft.com/office/drawing/2014/main" id="{16BB3C3E-5028-BD48-B02B-7685E945616B}"/>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5E14FBEA-106D-C64B-867A-02482919F78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66" name="Graphic 4">
              <a:extLst>
                <a:ext uri="{FF2B5EF4-FFF2-40B4-BE49-F238E27FC236}">
                  <a16:creationId xmlns:a16="http://schemas.microsoft.com/office/drawing/2014/main" id="{9D909B5F-C456-2443-8700-600560301EF1}"/>
                </a:ext>
              </a:extLst>
            </p:cNvPr>
            <p:cNvGrpSpPr/>
            <p:nvPr/>
          </p:nvGrpSpPr>
          <p:grpSpPr>
            <a:xfrm>
              <a:off x="4615814" y="1067990"/>
              <a:ext cx="1534477" cy="127873"/>
              <a:chOff x="4615814" y="1067990"/>
              <a:chExt cx="1534477" cy="127873"/>
            </a:xfrm>
          </p:grpSpPr>
          <p:sp>
            <p:nvSpPr>
              <p:cNvPr id="498" name="Freeform 497">
                <a:extLst>
                  <a:ext uri="{FF2B5EF4-FFF2-40B4-BE49-F238E27FC236}">
                    <a16:creationId xmlns:a16="http://schemas.microsoft.com/office/drawing/2014/main" id="{8C25C6C9-7A3E-8E45-87B7-AD8185AE727A}"/>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D25E7AAF-022A-344F-988A-E88D44C823C6}"/>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9AD417E0-E138-5349-B241-BB4027D83C97}"/>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010659B0-E5EE-8141-95B5-A168F23895D2}"/>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2" name="Freeform 501">
                <a:extLst>
                  <a:ext uri="{FF2B5EF4-FFF2-40B4-BE49-F238E27FC236}">
                    <a16:creationId xmlns:a16="http://schemas.microsoft.com/office/drawing/2014/main" id="{4E0955CE-D638-ED4A-9476-57D97A47FA6C}"/>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5" name="Freeform 504">
                <a:extLst>
                  <a:ext uri="{FF2B5EF4-FFF2-40B4-BE49-F238E27FC236}">
                    <a16:creationId xmlns:a16="http://schemas.microsoft.com/office/drawing/2014/main" id="{8BA72A6D-ACAF-BB40-9406-1809C627AAB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6" name="Freeform 505">
                <a:extLst>
                  <a:ext uri="{FF2B5EF4-FFF2-40B4-BE49-F238E27FC236}">
                    <a16:creationId xmlns:a16="http://schemas.microsoft.com/office/drawing/2014/main" id="{5808A7A7-1162-7444-B0B3-8BC39237C1D3}"/>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A4694EB-2D90-3B4A-9896-04FC58615DBB}"/>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8" name="Freeform 507">
                <a:extLst>
                  <a:ext uri="{FF2B5EF4-FFF2-40B4-BE49-F238E27FC236}">
                    <a16:creationId xmlns:a16="http://schemas.microsoft.com/office/drawing/2014/main" id="{EDD6AF0D-E91C-DA40-A937-4C1733BFFCA4}"/>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9" name="Freeform 508">
                <a:extLst>
                  <a:ext uri="{FF2B5EF4-FFF2-40B4-BE49-F238E27FC236}">
                    <a16:creationId xmlns:a16="http://schemas.microsoft.com/office/drawing/2014/main" id="{6ED48EAF-A731-E741-A71A-6EA7F42DE45A}"/>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67" name="Graphic 4">
              <a:extLst>
                <a:ext uri="{FF2B5EF4-FFF2-40B4-BE49-F238E27FC236}">
                  <a16:creationId xmlns:a16="http://schemas.microsoft.com/office/drawing/2014/main" id="{743A09C7-A495-CE4E-9E68-43657DDF03B6}"/>
                </a:ext>
              </a:extLst>
            </p:cNvPr>
            <p:cNvGrpSpPr/>
            <p:nvPr/>
          </p:nvGrpSpPr>
          <p:grpSpPr>
            <a:xfrm>
              <a:off x="4965858" y="1238726"/>
              <a:ext cx="1416605" cy="128587"/>
              <a:chOff x="4965858" y="1238726"/>
              <a:chExt cx="1416605" cy="128587"/>
            </a:xfrm>
          </p:grpSpPr>
          <p:sp>
            <p:nvSpPr>
              <p:cNvPr id="468" name="Freeform 467">
                <a:extLst>
                  <a:ext uri="{FF2B5EF4-FFF2-40B4-BE49-F238E27FC236}">
                    <a16:creationId xmlns:a16="http://schemas.microsoft.com/office/drawing/2014/main" id="{19ECD6AE-2A68-7A45-9CFD-9D36EB455F8E}"/>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996C2F87-4D2A-CA45-BE56-BA8962CFD5C2}"/>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4117EF48-D1C7-654C-9353-5377AD98D2F0}"/>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FF4642D-E598-854B-AB24-1913D394D244}"/>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D7593A82-3E08-B147-8466-E3D68191B24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3" name="Freeform 472">
                <a:extLst>
                  <a:ext uri="{FF2B5EF4-FFF2-40B4-BE49-F238E27FC236}">
                    <a16:creationId xmlns:a16="http://schemas.microsoft.com/office/drawing/2014/main" id="{B7C78FBC-7C56-8549-A7C5-E594D3ECD353}"/>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4F410A37-0823-8F40-9912-E41FBF24F4EB}"/>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A0A3B41A-E641-DD4F-B4CB-FBFAE3EB99E6}"/>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0280C9A9-60F4-FB47-B89A-A598B57542A8}"/>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C16EA8D9-8D13-3045-AD6C-276B44C0D240}"/>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03" name="Text Placeholder 32">
            <a:extLst>
              <a:ext uri="{FF2B5EF4-FFF2-40B4-BE49-F238E27FC236}">
                <a16:creationId xmlns:a16="http://schemas.microsoft.com/office/drawing/2014/main" id="{C920BACB-B591-7646-87AD-605C33C4A319}"/>
              </a:ext>
            </a:extLst>
          </p:cNvPr>
          <p:cNvSpPr>
            <a:spLocks noGrp="1"/>
          </p:cNvSpPr>
          <p:nvPr userDrawn="1">
            <p:ph type="body" sz="quarter" idx="42" hasCustomPrompt="1"/>
          </p:nvPr>
        </p:nvSpPr>
        <p:spPr>
          <a:xfrm>
            <a:off x="4657052" y="9277003"/>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026" name="Group 1025">
            <a:extLst>
              <a:ext uri="{FF2B5EF4-FFF2-40B4-BE49-F238E27FC236}">
                <a16:creationId xmlns:a16="http://schemas.microsoft.com/office/drawing/2014/main" id="{2AC925F2-66A4-B847-B7E0-AB1D6434879C}"/>
              </a:ext>
            </a:extLst>
          </p:cNvPr>
          <p:cNvGrpSpPr/>
          <p:nvPr userDrawn="1"/>
        </p:nvGrpSpPr>
        <p:grpSpPr>
          <a:xfrm rot="10800000">
            <a:off x="5549289" y="2068858"/>
            <a:ext cx="2182728" cy="1896913"/>
            <a:chOff x="-220413" y="5470274"/>
            <a:chExt cx="2590079" cy="2250924"/>
          </a:xfrm>
        </p:grpSpPr>
        <p:sp>
          <p:nvSpPr>
            <p:cNvPr id="1027" name="Freeform 1026">
              <a:extLst>
                <a:ext uri="{FF2B5EF4-FFF2-40B4-BE49-F238E27FC236}">
                  <a16:creationId xmlns:a16="http://schemas.microsoft.com/office/drawing/2014/main" id="{85A9DC6E-59E3-604B-A344-42C1DBCDEAE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8" name="Freeform 1027">
              <a:extLst>
                <a:ext uri="{FF2B5EF4-FFF2-40B4-BE49-F238E27FC236}">
                  <a16:creationId xmlns:a16="http://schemas.microsoft.com/office/drawing/2014/main" id="{55B4E33D-C645-6D47-9D9D-25410F8E5258}"/>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9" name="Freeform 1028">
              <a:extLst>
                <a:ext uri="{FF2B5EF4-FFF2-40B4-BE49-F238E27FC236}">
                  <a16:creationId xmlns:a16="http://schemas.microsoft.com/office/drawing/2014/main" id="{9DD30832-9E1D-8A46-B504-BBAB69226794}"/>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0" name="Freeform 1029">
              <a:extLst>
                <a:ext uri="{FF2B5EF4-FFF2-40B4-BE49-F238E27FC236}">
                  <a16:creationId xmlns:a16="http://schemas.microsoft.com/office/drawing/2014/main" id="{12C5B326-CB45-6746-8EEA-9884567395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1" name="Freeform 1030">
              <a:extLst>
                <a:ext uri="{FF2B5EF4-FFF2-40B4-BE49-F238E27FC236}">
                  <a16:creationId xmlns:a16="http://schemas.microsoft.com/office/drawing/2014/main" id="{49E9B41C-DBE5-544B-8A10-F9C16D6EF4A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2" name="Freeform 1031">
              <a:extLst>
                <a:ext uri="{FF2B5EF4-FFF2-40B4-BE49-F238E27FC236}">
                  <a16:creationId xmlns:a16="http://schemas.microsoft.com/office/drawing/2014/main" id="{D2DD27AF-E0ED-A644-88AF-179550D3ACE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3" name="Freeform 1032">
              <a:extLst>
                <a:ext uri="{FF2B5EF4-FFF2-40B4-BE49-F238E27FC236}">
                  <a16:creationId xmlns:a16="http://schemas.microsoft.com/office/drawing/2014/main" id="{C9673A58-5D76-5845-9425-DBF742785181}"/>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4" name="Freeform 1033">
              <a:extLst>
                <a:ext uri="{FF2B5EF4-FFF2-40B4-BE49-F238E27FC236}">
                  <a16:creationId xmlns:a16="http://schemas.microsoft.com/office/drawing/2014/main" id="{E50658A9-831A-6045-9887-A8672F7A976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5" name="Freeform 1034">
              <a:extLst>
                <a:ext uri="{FF2B5EF4-FFF2-40B4-BE49-F238E27FC236}">
                  <a16:creationId xmlns:a16="http://schemas.microsoft.com/office/drawing/2014/main" id="{4EF86B70-C7D0-644B-B087-698F78919B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6" name="Freeform 1035">
              <a:extLst>
                <a:ext uri="{FF2B5EF4-FFF2-40B4-BE49-F238E27FC236}">
                  <a16:creationId xmlns:a16="http://schemas.microsoft.com/office/drawing/2014/main" id="{555F821E-C0D8-DA45-9E5D-58D6C178AD5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7" name="Freeform 1036">
              <a:extLst>
                <a:ext uri="{FF2B5EF4-FFF2-40B4-BE49-F238E27FC236}">
                  <a16:creationId xmlns:a16="http://schemas.microsoft.com/office/drawing/2014/main" id="{20569C5D-D4CC-C547-8999-8208D1325607}"/>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8" name="Freeform 1037">
              <a:extLst>
                <a:ext uri="{FF2B5EF4-FFF2-40B4-BE49-F238E27FC236}">
                  <a16:creationId xmlns:a16="http://schemas.microsoft.com/office/drawing/2014/main" id="{C9A9B08C-39D8-7B46-84C2-0C5512A344F6}"/>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9" name="Freeform 1038">
              <a:extLst>
                <a:ext uri="{FF2B5EF4-FFF2-40B4-BE49-F238E27FC236}">
                  <a16:creationId xmlns:a16="http://schemas.microsoft.com/office/drawing/2014/main" id="{A9C782D1-2C80-0349-BF3D-226FE2AF639E}"/>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0" name="Freeform 1039">
              <a:extLst>
                <a:ext uri="{FF2B5EF4-FFF2-40B4-BE49-F238E27FC236}">
                  <a16:creationId xmlns:a16="http://schemas.microsoft.com/office/drawing/2014/main" id="{A2D4E4A1-2012-1C44-93F7-B57E0227336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1" name="Freeform 1040">
              <a:extLst>
                <a:ext uri="{FF2B5EF4-FFF2-40B4-BE49-F238E27FC236}">
                  <a16:creationId xmlns:a16="http://schemas.microsoft.com/office/drawing/2014/main" id="{9BFF0AF1-1EE3-434C-8147-D7A60A802DCE}"/>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2" name="Freeform 1041">
              <a:extLst>
                <a:ext uri="{FF2B5EF4-FFF2-40B4-BE49-F238E27FC236}">
                  <a16:creationId xmlns:a16="http://schemas.microsoft.com/office/drawing/2014/main" id="{9AFA9BD5-EC38-E14E-B0CE-C8BA3C232EA7}"/>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3" name="Freeform 1042">
              <a:extLst>
                <a:ext uri="{FF2B5EF4-FFF2-40B4-BE49-F238E27FC236}">
                  <a16:creationId xmlns:a16="http://schemas.microsoft.com/office/drawing/2014/main" id="{F6FD16D5-DA13-4B4A-9292-033CB5877A0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4" name="Freeform 1043">
              <a:extLst>
                <a:ext uri="{FF2B5EF4-FFF2-40B4-BE49-F238E27FC236}">
                  <a16:creationId xmlns:a16="http://schemas.microsoft.com/office/drawing/2014/main" id="{590AA980-73D3-644C-9A95-DB4C98CDA0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2" name="Rectangle 1">
            <a:extLst>
              <a:ext uri="{FF2B5EF4-FFF2-40B4-BE49-F238E27FC236}">
                <a16:creationId xmlns:a16="http://schemas.microsoft.com/office/drawing/2014/main" id="{093CA3AB-71D7-748E-967A-80A6E2BADD41}"/>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E8C5820-D9D0-020F-777D-26C23A209362}"/>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248430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1CD360-A072-B1DD-94A9-8E1F42F5B62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6385770" y="10194830"/>
            <a:ext cx="976727" cy="224291"/>
          </a:xfrm>
          <a:prstGeom prst="rect">
            <a:avLst/>
          </a:prstGeom>
          <a:extLst>
            <a:ext uri="{53640926-AAD7-44d8-BBD7-CCE9431645EC}">
              <a14:shadowObscured xmlns="" xmlns:a14="http://schemas.microsoft.com/office/drawing/2010/main"/>
            </a:ext>
          </a:extLst>
        </p:spPr>
      </p:pic>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85000"/>
            </a:schemeClr>
          </a:solidFill>
        </p:spPr>
        <p:txBody>
          <a:bodyPr wrap="square">
            <a:noAutofit/>
          </a:bodyPr>
          <a:lstStyle>
            <a:lvl1pPr marL="0" indent="0">
              <a:buNone/>
              <a:defRPr sz="1101" b="0" i="0">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69" name="Graphic 4">
            <a:extLst>
              <a:ext uri="{FF2B5EF4-FFF2-40B4-BE49-F238E27FC236}">
                <a16:creationId xmlns:a16="http://schemas.microsoft.com/office/drawing/2014/main" id="{04CECEEB-0470-6C4C-8519-95AEEB74F913}"/>
              </a:ext>
            </a:extLst>
          </p:cNvPr>
          <p:cNvGrpSpPr/>
          <p:nvPr userDrawn="1"/>
        </p:nvGrpSpPr>
        <p:grpSpPr>
          <a:xfrm>
            <a:off x="632168" y="244060"/>
            <a:ext cx="1944845" cy="1503706"/>
            <a:chOff x="4615814" y="443638"/>
            <a:chExt cx="1766649" cy="1365928"/>
          </a:xfrm>
        </p:grpSpPr>
        <p:grpSp>
          <p:nvGrpSpPr>
            <p:cNvPr id="470" name="Graphic 4">
              <a:extLst>
                <a:ext uri="{FF2B5EF4-FFF2-40B4-BE49-F238E27FC236}">
                  <a16:creationId xmlns:a16="http://schemas.microsoft.com/office/drawing/2014/main" id="{46521048-CC21-2144-A7E3-F1856829E936}"/>
                </a:ext>
              </a:extLst>
            </p:cNvPr>
            <p:cNvGrpSpPr/>
            <p:nvPr/>
          </p:nvGrpSpPr>
          <p:grpSpPr>
            <a:xfrm>
              <a:off x="4742730" y="443638"/>
              <a:ext cx="1170517" cy="1365928"/>
              <a:chOff x="4742730" y="443638"/>
              <a:chExt cx="1170517" cy="1365928"/>
            </a:xfrm>
          </p:grpSpPr>
          <p:grpSp>
            <p:nvGrpSpPr>
              <p:cNvPr id="519" name="Graphic 4">
                <a:extLst>
                  <a:ext uri="{FF2B5EF4-FFF2-40B4-BE49-F238E27FC236}">
                    <a16:creationId xmlns:a16="http://schemas.microsoft.com/office/drawing/2014/main" id="{5DA5FC83-7AF2-AD4D-940F-182ABB08796E}"/>
                  </a:ext>
                </a:extLst>
              </p:cNvPr>
              <p:cNvGrpSpPr/>
              <p:nvPr/>
            </p:nvGrpSpPr>
            <p:grpSpPr>
              <a:xfrm>
                <a:off x="4742730" y="638391"/>
                <a:ext cx="1170517" cy="976214"/>
                <a:chOff x="4742730" y="638391"/>
                <a:chExt cx="1170517" cy="976214"/>
              </a:xfrm>
            </p:grpSpPr>
            <p:grpSp>
              <p:nvGrpSpPr>
                <p:cNvPr id="522" name="Graphic 4">
                  <a:extLst>
                    <a:ext uri="{FF2B5EF4-FFF2-40B4-BE49-F238E27FC236}">
                      <a16:creationId xmlns:a16="http://schemas.microsoft.com/office/drawing/2014/main" id="{C45C2402-04A3-B741-A66C-B860F392AEFC}"/>
                    </a:ext>
                  </a:extLst>
                </p:cNvPr>
                <p:cNvGrpSpPr/>
                <p:nvPr/>
              </p:nvGrpSpPr>
              <p:grpSpPr>
                <a:xfrm>
                  <a:off x="4743075" y="736557"/>
                  <a:ext cx="974982" cy="877952"/>
                  <a:chOff x="4743075" y="736557"/>
                  <a:chExt cx="974982" cy="877952"/>
                </a:xfrm>
              </p:grpSpPr>
              <p:sp>
                <p:nvSpPr>
                  <p:cNvPr id="979" name="Freeform 978">
                    <a:extLst>
                      <a:ext uri="{FF2B5EF4-FFF2-40B4-BE49-F238E27FC236}">
                        <a16:creationId xmlns:a16="http://schemas.microsoft.com/office/drawing/2014/main" id="{530FC9E6-E1D7-3E48-8FC5-6E684F3FBA27}"/>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D7661FE1-3C29-A344-AABF-FEDD697D72A3}"/>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3C24D2F7-9B51-0C43-B0C4-2B257139E38C}"/>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B8D2605E-71A0-184A-BED2-5334B95236A8}"/>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3" name="Freeform 982">
                    <a:extLst>
                      <a:ext uri="{FF2B5EF4-FFF2-40B4-BE49-F238E27FC236}">
                        <a16:creationId xmlns:a16="http://schemas.microsoft.com/office/drawing/2014/main" id="{82908F57-DA74-944D-98AC-7D0D2BE9DB45}"/>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4" name="Freeform 983">
                    <a:extLst>
                      <a:ext uri="{FF2B5EF4-FFF2-40B4-BE49-F238E27FC236}">
                        <a16:creationId xmlns:a16="http://schemas.microsoft.com/office/drawing/2014/main" id="{1075E506-776C-0847-886F-278DB582E2F8}"/>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5" name="Freeform 984">
                    <a:extLst>
                      <a:ext uri="{FF2B5EF4-FFF2-40B4-BE49-F238E27FC236}">
                        <a16:creationId xmlns:a16="http://schemas.microsoft.com/office/drawing/2014/main" id="{1634915D-DD6B-2F47-A99B-3DABF476A706}"/>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6" name="Freeform 985">
                    <a:extLst>
                      <a:ext uri="{FF2B5EF4-FFF2-40B4-BE49-F238E27FC236}">
                        <a16:creationId xmlns:a16="http://schemas.microsoft.com/office/drawing/2014/main" id="{2390CB51-125A-9C40-BC81-1FF5C747E628}"/>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8" name="Freeform 987">
                    <a:extLst>
                      <a:ext uri="{FF2B5EF4-FFF2-40B4-BE49-F238E27FC236}">
                        <a16:creationId xmlns:a16="http://schemas.microsoft.com/office/drawing/2014/main" id="{5759D848-59CB-2142-9754-C85D25745802}"/>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9" name="Freeform 988">
                    <a:extLst>
                      <a:ext uri="{FF2B5EF4-FFF2-40B4-BE49-F238E27FC236}">
                        <a16:creationId xmlns:a16="http://schemas.microsoft.com/office/drawing/2014/main" id="{D7ADE636-AA21-4E46-8038-890E07D043D0}"/>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0" name="Freeform 989">
                    <a:extLst>
                      <a:ext uri="{FF2B5EF4-FFF2-40B4-BE49-F238E27FC236}">
                        <a16:creationId xmlns:a16="http://schemas.microsoft.com/office/drawing/2014/main" id="{4C63A89D-9B69-EB4B-B2EB-18DA0506C99F}"/>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1" name="Freeform 990">
                    <a:extLst>
                      <a:ext uri="{FF2B5EF4-FFF2-40B4-BE49-F238E27FC236}">
                        <a16:creationId xmlns:a16="http://schemas.microsoft.com/office/drawing/2014/main" id="{239E2332-28B1-174F-975E-0265E8790525}"/>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2" name="Freeform 991">
                    <a:extLst>
                      <a:ext uri="{FF2B5EF4-FFF2-40B4-BE49-F238E27FC236}">
                        <a16:creationId xmlns:a16="http://schemas.microsoft.com/office/drawing/2014/main" id="{6B630F43-8C97-D740-B526-A7441FED6A30}"/>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3" name="Freeform 992">
                    <a:extLst>
                      <a:ext uri="{FF2B5EF4-FFF2-40B4-BE49-F238E27FC236}">
                        <a16:creationId xmlns:a16="http://schemas.microsoft.com/office/drawing/2014/main" id="{6D56C7CA-4E07-454A-BB70-F9E2A245A166}"/>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3" name="Freeform 522">
                  <a:extLst>
                    <a:ext uri="{FF2B5EF4-FFF2-40B4-BE49-F238E27FC236}">
                      <a16:creationId xmlns:a16="http://schemas.microsoft.com/office/drawing/2014/main" id="{F3720722-E200-5C4F-AB1C-7366A0A5477B}"/>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918389E7-68F8-2A4B-BC85-A5D9C6E80545}"/>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1B37B858-779E-094F-B3F9-0D710C38B07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68ED2BA5-CB56-8042-84B7-96DCFAA10D0A}"/>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96401BD-DFEC-6A4D-BACA-B1657FB8B888}"/>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206BBEAA-2FEF-B04E-AF5A-2E60F3952070}"/>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D58493F-FBB7-734B-9F1C-E8811E5F7AB7}"/>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20767AD1-4DA4-3942-A6FF-51F598A9FF8A}"/>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0DB6F49B-0137-D34F-822C-3C78AE3BD56F}"/>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77F28461-DBAF-B44F-AE80-F80F513A0717}"/>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D2D99752-F4F5-954A-B14A-A6F720F2111A}"/>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F3E6AEBF-56D0-3947-9A76-CEB9D9A58C1C}"/>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9" name="Freeform 668">
                  <a:extLst>
                    <a:ext uri="{FF2B5EF4-FFF2-40B4-BE49-F238E27FC236}">
                      <a16:creationId xmlns:a16="http://schemas.microsoft.com/office/drawing/2014/main" id="{81339174-3BE7-7F48-93EE-6E8E57AB333F}"/>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FF71F60E-21A9-464A-8D9D-96FF5CFD06B7}"/>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BF7E0593-911C-314A-B0EB-403CC2B085FA}"/>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D202E4E9-435B-3546-8D9D-EADFF3E0EA85}"/>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335C266E-DE1A-E546-8BD6-935D28659FC1}"/>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94EC91CD-CA28-584E-943A-265EE50EC661}"/>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0" name="Freeform 519">
                <a:extLst>
                  <a:ext uri="{FF2B5EF4-FFF2-40B4-BE49-F238E27FC236}">
                    <a16:creationId xmlns:a16="http://schemas.microsoft.com/office/drawing/2014/main" id="{4D6AFDB2-BBE9-CE42-B195-EADC9571FE8F}"/>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9F06BA30-F863-DB49-A486-08021334A2EC}"/>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71" name="Graphic 4">
              <a:extLst>
                <a:ext uri="{FF2B5EF4-FFF2-40B4-BE49-F238E27FC236}">
                  <a16:creationId xmlns:a16="http://schemas.microsoft.com/office/drawing/2014/main" id="{D33836E0-8F91-D948-9B7E-25CEA330F0B0}"/>
                </a:ext>
              </a:extLst>
            </p:cNvPr>
            <p:cNvGrpSpPr/>
            <p:nvPr/>
          </p:nvGrpSpPr>
          <p:grpSpPr>
            <a:xfrm>
              <a:off x="4615814" y="1067990"/>
              <a:ext cx="1534477" cy="127873"/>
              <a:chOff x="4615814" y="1067990"/>
              <a:chExt cx="1534477" cy="127873"/>
            </a:xfrm>
          </p:grpSpPr>
          <p:sp>
            <p:nvSpPr>
              <p:cNvPr id="509" name="Freeform 508">
                <a:extLst>
                  <a:ext uri="{FF2B5EF4-FFF2-40B4-BE49-F238E27FC236}">
                    <a16:creationId xmlns:a16="http://schemas.microsoft.com/office/drawing/2014/main" id="{7B9AD1B0-795E-C648-BF13-137806BEF600}"/>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0" name="Freeform 509">
                <a:extLst>
                  <a:ext uri="{FF2B5EF4-FFF2-40B4-BE49-F238E27FC236}">
                    <a16:creationId xmlns:a16="http://schemas.microsoft.com/office/drawing/2014/main" id="{859A0FEC-AF1E-C449-9460-227328568B92}"/>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1" name="Freeform 510">
                <a:extLst>
                  <a:ext uri="{FF2B5EF4-FFF2-40B4-BE49-F238E27FC236}">
                    <a16:creationId xmlns:a16="http://schemas.microsoft.com/office/drawing/2014/main" id="{9961D0C8-287C-E247-B854-499765ED8B9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2" name="Freeform 511">
                <a:extLst>
                  <a:ext uri="{FF2B5EF4-FFF2-40B4-BE49-F238E27FC236}">
                    <a16:creationId xmlns:a16="http://schemas.microsoft.com/office/drawing/2014/main" id="{F14A4876-5D94-6F43-94F3-5A70ECFFB8E0}"/>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3" name="Freeform 512">
                <a:extLst>
                  <a:ext uri="{FF2B5EF4-FFF2-40B4-BE49-F238E27FC236}">
                    <a16:creationId xmlns:a16="http://schemas.microsoft.com/office/drawing/2014/main" id="{64E6BB74-F374-8147-8E0B-71879F1A9838}"/>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4" name="Freeform 513">
                <a:extLst>
                  <a:ext uri="{FF2B5EF4-FFF2-40B4-BE49-F238E27FC236}">
                    <a16:creationId xmlns:a16="http://schemas.microsoft.com/office/drawing/2014/main" id="{05706DE0-DA88-2B40-9FED-07E359BDA1A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ABF164A9-CC00-604E-9612-78D60B0891DE}"/>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6" name="Freeform 515">
                <a:extLst>
                  <a:ext uri="{FF2B5EF4-FFF2-40B4-BE49-F238E27FC236}">
                    <a16:creationId xmlns:a16="http://schemas.microsoft.com/office/drawing/2014/main" id="{BF789A10-5074-5E48-BF99-A6EA95E98886}"/>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7" name="Freeform 516">
                <a:extLst>
                  <a:ext uri="{FF2B5EF4-FFF2-40B4-BE49-F238E27FC236}">
                    <a16:creationId xmlns:a16="http://schemas.microsoft.com/office/drawing/2014/main" id="{23BF8FF9-ACD6-B245-BBCC-6BBDA9E3CCC1}"/>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89B7C4E7-BFE4-1C42-90EB-74B396FA7BF3}"/>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72" name="Graphic 4">
              <a:extLst>
                <a:ext uri="{FF2B5EF4-FFF2-40B4-BE49-F238E27FC236}">
                  <a16:creationId xmlns:a16="http://schemas.microsoft.com/office/drawing/2014/main" id="{62BA2AB4-CC30-FD4C-8312-D126E33CDEF0}"/>
                </a:ext>
              </a:extLst>
            </p:cNvPr>
            <p:cNvGrpSpPr/>
            <p:nvPr/>
          </p:nvGrpSpPr>
          <p:grpSpPr>
            <a:xfrm>
              <a:off x="4965858" y="1238726"/>
              <a:ext cx="1416605" cy="128587"/>
              <a:chOff x="4965858" y="1238726"/>
              <a:chExt cx="1416605" cy="128587"/>
            </a:xfrm>
          </p:grpSpPr>
          <p:sp>
            <p:nvSpPr>
              <p:cNvPr id="473" name="Freeform 472">
                <a:extLst>
                  <a:ext uri="{FF2B5EF4-FFF2-40B4-BE49-F238E27FC236}">
                    <a16:creationId xmlns:a16="http://schemas.microsoft.com/office/drawing/2014/main" id="{6509A45A-EA5E-214C-B6EA-65CBAC18B923}"/>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B693F67D-2890-804E-A7B1-89CC6156CFD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CBDD61B2-558E-EB47-A8D9-DF57593FB563}"/>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5776EB2F-6706-484C-B21E-A1B9210D8735}"/>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279F0551-0D01-EF47-A707-0D3408F4FD6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8" name="Freeform 497">
                <a:extLst>
                  <a:ext uri="{FF2B5EF4-FFF2-40B4-BE49-F238E27FC236}">
                    <a16:creationId xmlns:a16="http://schemas.microsoft.com/office/drawing/2014/main" id="{1619744B-4C25-2D48-8720-7D51DC9FC8B1}"/>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60DF0F67-4353-8840-AC4F-F86903F40BD7}"/>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B6CB827A-3BC6-0745-A301-8E616F9A4891}"/>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31EFD271-D7C3-8D47-BF6A-4FDAECFDF553}"/>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B0E9476-0E80-2741-AA95-862F283F8FF2}"/>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2" name="Rectangle 1">
            <a:extLst>
              <a:ext uri="{FF2B5EF4-FFF2-40B4-BE49-F238E27FC236}">
                <a16:creationId xmlns:a16="http://schemas.microsoft.com/office/drawing/2014/main" id="{7467EF47-A4DC-9D08-87C8-D8408ADB25EC}"/>
              </a:ext>
            </a:extLst>
          </p:cNvPr>
          <p:cNvSpPr/>
          <p:nvPr userDrawn="1"/>
        </p:nvSpPr>
        <p:spPr>
          <a:xfrm>
            <a:off x="4302466" y="10137698"/>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spTree>
    <p:extLst>
      <p:ext uri="{BB962C8B-B14F-4D97-AF65-F5344CB8AC3E}">
        <p14:creationId xmlns:p14="http://schemas.microsoft.com/office/powerpoint/2010/main" val="379756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8" name="Rectangle 47">
            <a:extLst>
              <a:ext uri="{FF2B5EF4-FFF2-40B4-BE49-F238E27FC236}">
                <a16:creationId xmlns:a16="http://schemas.microsoft.com/office/drawing/2014/main" id="{9C47B67A-F850-A040-84D0-7A439AA42AE6}"/>
              </a:ext>
            </a:extLst>
          </p:cNvPr>
          <p:cNvSpPr/>
          <p:nvPr userDrawn="1"/>
        </p:nvSpPr>
        <p:spPr>
          <a:xfrm>
            <a:off x="312555" y="6594763"/>
            <a:ext cx="2392080"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53" name="Picture Placeholder 52">
            <a:extLst>
              <a:ext uri="{FF2B5EF4-FFF2-40B4-BE49-F238E27FC236}">
                <a16:creationId xmlns:a16="http://schemas.microsoft.com/office/drawing/2014/main" id="{6230EC48-5B6A-9942-9FBF-14B4F6033A44}"/>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384612490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C4D380CD-FC10-B947-BA28-DD18C2B065DB}"/>
              </a:ext>
            </a:extLst>
          </p:cNvPr>
          <p:cNvSpPr/>
          <p:nvPr userDrawn="1"/>
        </p:nvSpPr>
        <p:spPr>
          <a:xfrm>
            <a:off x="13749" y="1277646"/>
            <a:ext cx="4174526" cy="3690885"/>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4" name="Picture Placeholder 103">
            <a:extLst>
              <a:ext uri="{FF2B5EF4-FFF2-40B4-BE49-F238E27FC236}">
                <a16:creationId xmlns:a16="http://schemas.microsoft.com/office/drawing/2014/main" id="{54051B8E-7186-ED46-BFA3-8240E84B794A}"/>
              </a:ext>
            </a:extLst>
          </p:cNvPr>
          <p:cNvSpPr>
            <a:spLocks noGrp="1"/>
          </p:cNvSpPr>
          <p:nvPr>
            <p:ph type="pic" sz="quarter" idx="41"/>
          </p:nvPr>
        </p:nvSpPr>
        <p:spPr>
          <a:xfrm>
            <a:off x="361694" y="472749"/>
            <a:ext cx="6781936" cy="9229189"/>
          </a:xfrm>
          <a:custGeom>
            <a:avLst/>
            <a:gdLst>
              <a:gd name="connsiteX0" fmla="*/ 215873 w 6781936"/>
              <a:gd name="connsiteY0" fmla="*/ 9081722 h 9229189"/>
              <a:gd name="connsiteX1" fmla="*/ 68489 w 6781936"/>
              <a:gd name="connsiteY1" fmla="*/ 9229189 h 9229189"/>
              <a:gd name="connsiteX2" fmla="*/ 67321 w 6781936"/>
              <a:gd name="connsiteY2" fmla="*/ 9229189 h 9229189"/>
              <a:gd name="connsiteX3" fmla="*/ 279371 w 6781936"/>
              <a:gd name="connsiteY3" fmla="*/ 9018677 h 9229189"/>
              <a:gd name="connsiteX4" fmla="*/ 490001 w 6781936"/>
              <a:gd name="connsiteY4" fmla="*/ 9229189 h 9229189"/>
              <a:gd name="connsiteX5" fmla="*/ 487961 w 6781936"/>
              <a:gd name="connsiteY5" fmla="*/ 9229189 h 9229189"/>
              <a:gd name="connsiteX6" fmla="*/ 278353 w 6781936"/>
              <a:gd name="connsiteY6" fmla="*/ 9019699 h 9229189"/>
              <a:gd name="connsiteX7" fmla="*/ 278756 w 6781936"/>
              <a:gd name="connsiteY7" fmla="*/ 9019298 h 9229189"/>
              <a:gd name="connsiteX8" fmla="*/ 278756 w 6781936"/>
              <a:gd name="connsiteY8" fmla="*/ 9019297 h 9229189"/>
              <a:gd name="connsiteX9" fmla="*/ 0 w 6781936"/>
              <a:gd name="connsiteY9" fmla="*/ 8740543 h 9229189"/>
              <a:gd name="connsiteX10" fmla="*/ 97131 w 6781936"/>
              <a:gd name="connsiteY10" fmla="*/ 8837675 h 9229189"/>
              <a:gd name="connsiteX11" fmla="*/ 0 w 6781936"/>
              <a:gd name="connsiteY11" fmla="*/ 8740545 h 9229189"/>
              <a:gd name="connsiteX12" fmla="*/ 341327 w 6781936"/>
              <a:gd name="connsiteY12" fmla="*/ 8457967 h 9229189"/>
              <a:gd name="connsiteX13" fmla="*/ 588978 w 6781936"/>
              <a:gd name="connsiteY13" fmla="*/ 8705548 h 9229189"/>
              <a:gd name="connsiteX14" fmla="*/ 588036 w 6781936"/>
              <a:gd name="connsiteY14" fmla="*/ 8706491 h 9229189"/>
              <a:gd name="connsiteX15" fmla="*/ 2143865 w 6781936"/>
              <a:gd name="connsiteY15" fmla="*/ 7151730 h 9229189"/>
              <a:gd name="connsiteX16" fmla="*/ 1832890 w 6781936"/>
              <a:gd name="connsiteY16" fmla="*/ 7462705 h 9229189"/>
              <a:gd name="connsiteX17" fmla="*/ 2143865 w 6781936"/>
              <a:gd name="connsiteY17" fmla="*/ 7773680 h 9229189"/>
              <a:gd name="connsiteX18" fmla="*/ 2454840 w 6781936"/>
              <a:gd name="connsiteY18" fmla="*/ 7462705 h 9229189"/>
              <a:gd name="connsiteX19" fmla="*/ 1522925 w 6781936"/>
              <a:gd name="connsiteY19" fmla="*/ 7150761 h 9229189"/>
              <a:gd name="connsiteX20" fmla="*/ 1210743 w 6781936"/>
              <a:gd name="connsiteY20" fmla="*/ 7462942 h 9229189"/>
              <a:gd name="connsiteX21" fmla="*/ 1211642 w 6781936"/>
              <a:gd name="connsiteY21" fmla="*/ 7463833 h 9229189"/>
              <a:gd name="connsiteX22" fmla="*/ 901440 w 6781936"/>
              <a:gd name="connsiteY22" fmla="*/ 7774035 h 9229189"/>
              <a:gd name="connsiteX23" fmla="*/ 1211659 w 6781936"/>
              <a:gd name="connsiteY23" fmla="*/ 8084255 h 9229189"/>
              <a:gd name="connsiteX24" fmla="*/ 1211618 w 6781936"/>
              <a:gd name="connsiteY24" fmla="*/ 8084296 h 9229189"/>
              <a:gd name="connsiteX25" fmla="*/ 1211464 w 6781936"/>
              <a:gd name="connsiteY25" fmla="*/ 8084141 h 9229189"/>
              <a:gd name="connsiteX26" fmla="*/ 900489 w 6781936"/>
              <a:gd name="connsiteY26" fmla="*/ 8395116 h 9229189"/>
              <a:gd name="connsiteX27" fmla="*/ 1211464 w 6781936"/>
              <a:gd name="connsiteY27" fmla="*/ 8706090 h 9229189"/>
              <a:gd name="connsiteX28" fmla="*/ 1521536 w 6781936"/>
              <a:gd name="connsiteY28" fmla="*/ 8396019 h 9229189"/>
              <a:gd name="connsiteX29" fmla="*/ 1521689 w 6781936"/>
              <a:gd name="connsiteY29" fmla="*/ 8396174 h 9229189"/>
              <a:gd name="connsiteX30" fmla="*/ 1832709 w 6781936"/>
              <a:gd name="connsiteY30" fmla="*/ 8085243 h 9229189"/>
              <a:gd name="connsiteX31" fmla="*/ 1522489 w 6781936"/>
              <a:gd name="connsiteY31" fmla="*/ 7774936 h 9229189"/>
              <a:gd name="connsiteX32" fmla="*/ 1523390 w 6781936"/>
              <a:gd name="connsiteY32" fmla="*/ 7774035 h 9229189"/>
              <a:gd name="connsiteX33" fmla="*/ 1423638 w 6781936"/>
              <a:gd name="connsiteY33" fmla="*/ 7674284 h 9229189"/>
              <a:gd name="connsiteX34" fmla="*/ 1522924 w 6781936"/>
              <a:gd name="connsiteY34" fmla="*/ 7772846 h 9229189"/>
              <a:gd name="connsiteX35" fmla="*/ 1832828 w 6781936"/>
              <a:gd name="connsiteY35" fmla="*/ 7462942 h 9229189"/>
              <a:gd name="connsiteX36" fmla="*/ 0 w 6781936"/>
              <a:gd name="connsiteY36" fmla="*/ 0 h 9229189"/>
              <a:gd name="connsiteX37" fmla="*/ 6781936 w 6781936"/>
              <a:gd name="connsiteY37" fmla="*/ 0 h 9229189"/>
              <a:gd name="connsiteX38" fmla="*/ 6781936 w 6781936"/>
              <a:gd name="connsiteY38" fmla="*/ 9229189 h 9229189"/>
              <a:gd name="connsiteX39" fmla="*/ 1731942 w 6781936"/>
              <a:gd name="connsiteY39" fmla="*/ 9229189 h 9229189"/>
              <a:gd name="connsiteX40" fmla="*/ 1522405 w 6781936"/>
              <a:gd name="connsiteY40" fmla="*/ 9019652 h 9229189"/>
              <a:gd name="connsiteX41" fmla="*/ 1312869 w 6781936"/>
              <a:gd name="connsiteY41" fmla="*/ 9229189 h 9229189"/>
              <a:gd name="connsiteX42" fmla="*/ 1311427 w 6781936"/>
              <a:gd name="connsiteY42" fmla="*/ 9229189 h 9229189"/>
              <a:gd name="connsiteX43" fmla="*/ 1522540 w 6781936"/>
              <a:gd name="connsiteY43" fmla="*/ 9017956 h 9229189"/>
              <a:gd name="connsiteX44" fmla="*/ 1211477 w 6781936"/>
              <a:gd name="connsiteY44" fmla="*/ 8707070 h 9229189"/>
              <a:gd name="connsiteX45" fmla="*/ 900590 w 6781936"/>
              <a:gd name="connsiteY45" fmla="*/ 9018132 h 9229189"/>
              <a:gd name="connsiteX46" fmla="*/ 1111766 w 6781936"/>
              <a:gd name="connsiteY46" fmla="*/ 9229189 h 9229189"/>
              <a:gd name="connsiteX47" fmla="*/ 1110016 w 6781936"/>
              <a:gd name="connsiteY47" fmla="*/ 9229189 h 9229189"/>
              <a:gd name="connsiteX48" fmla="*/ 900224 w 6781936"/>
              <a:gd name="connsiteY48" fmla="*/ 9019397 h 9229189"/>
              <a:gd name="connsiteX49" fmla="*/ 690432 w 6781936"/>
              <a:gd name="connsiteY49" fmla="*/ 9229189 h 9229189"/>
              <a:gd name="connsiteX50" fmla="*/ 688444 w 6781936"/>
              <a:gd name="connsiteY50" fmla="*/ 9229189 h 9229189"/>
              <a:gd name="connsiteX51" fmla="*/ 900165 w 6781936"/>
              <a:gd name="connsiteY51" fmla="*/ 9017348 h 9229189"/>
              <a:gd name="connsiteX52" fmla="*/ 899646 w 6781936"/>
              <a:gd name="connsiteY52" fmla="*/ 9016829 h 9229189"/>
              <a:gd name="connsiteX53" fmla="*/ 1209887 w 6781936"/>
              <a:gd name="connsiteY53" fmla="*/ 8706588 h 9229189"/>
              <a:gd name="connsiteX54" fmla="*/ 899305 w 6781936"/>
              <a:gd name="connsiteY54" fmla="*/ 8396006 h 9229189"/>
              <a:gd name="connsiteX55" fmla="*/ 899448 w 6781936"/>
              <a:gd name="connsiteY55" fmla="*/ 8395863 h 9229189"/>
              <a:gd name="connsiteX56" fmla="*/ 899488 w 6781936"/>
              <a:gd name="connsiteY56" fmla="*/ 8395903 h 9229189"/>
              <a:gd name="connsiteX57" fmla="*/ 1210507 w 6781936"/>
              <a:gd name="connsiteY57" fmla="*/ 8084972 h 9229189"/>
              <a:gd name="connsiteX58" fmla="*/ 899576 w 6781936"/>
              <a:gd name="connsiteY58" fmla="*/ 7773953 h 9229189"/>
              <a:gd name="connsiteX59" fmla="*/ 589366 w 6781936"/>
              <a:gd name="connsiteY59" fmla="*/ 8084075 h 9229189"/>
              <a:gd name="connsiteX60" fmla="*/ 589326 w 6781936"/>
              <a:gd name="connsiteY60" fmla="*/ 8084034 h 9229189"/>
              <a:gd name="connsiteX61" fmla="*/ 278395 w 6781936"/>
              <a:gd name="connsiteY61" fmla="*/ 8395053 h 9229189"/>
              <a:gd name="connsiteX62" fmla="*/ 278515 w 6781936"/>
              <a:gd name="connsiteY62" fmla="*/ 8395173 h 9229189"/>
              <a:gd name="connsiteX63" fmla="*/ 0 w 6781936"/>
              <a:gd name="connsiteY63" fmla="*/ 8673687 h 9229189"/>
              <a:gd name="connsiteX64" fmla="*/ 0 w 6781936"/>
              <a:gd name="connsiteY64" fmla="*/ 8673557 h 9229189"/>
              <a:gd name="connsiteX65" fmla="*/ 276777 w 6781936"/>
              <a:gd name="connsiteY65" fmla="*/ 8396704 h 9229189"/>
              <a:gd name="connsiteX66" fmla="*/ 0 w 6781936"/>
              <a:gd name="connsiteY66" fmla="*/ 8120005 h 9229189"/>
              <a:gd name="connsiteX67" fmla="*/ 0 w 6781936"/>
              <a:gd name="connsiteY67" fmla="*/ 8118233 h 9229189"/>
              <a:gd name="connsiteX68" fmla="*/ 277228 w 6781936"/>
              <a:gd name="connsiteY68" fmla="*/ 8395538 h 9229189"/>
              <a:gd name="connsiteX69" fmla="*/ 588247 w 6781936"/>
              <a:gd name="connsiteY69" fmla="*/ 8084607 h 9229189"/>
              <a:gd name="connsiteX70" fmla="*/ 277665 w 6781936"/>
              <a:gd name="connsiteY70" fmla="*/ 7773938 h 9229189"/>
              <a:gd name="connsiteX71" fmla="*/ 278756 w 6781936"/>
              <a:gd name="connsiteY71" fmla="*/ 7772847 h 9229189"/>
              <a:gd name="connsiteX72" fmla="*/ 0 w 6781936"/>
              <a:gd name="connsiteY72" fmla="*/ 7496127 h 9229189"/>
              <a:gd name="connsiteX73" fmla="*/ 0 w 6781936"/>
              <a:gd name="connsiteY73" fmla="*/ 4495779 h 9229189"/>
              <a:gd name="connsiteX74" fmla="*/ 3826583 w 6781936"/>
              <a:gd name="connsiteY74" fmla="*/ 4495779 h 9229189"/>
              <a:gd name="connsiteX75" fmla="*/ 3826583 w 6781936"/>
              <a:gd name="connsiteY75" fmla="*/ 804894 h 9229189"/>
              <a:gd name="connsiteX76" fmla="*/ 0 w 6781936"/>
              <a:gd name="connsiteY76"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781936" h="9229189">
                <a:moveTo>
                  <a:pt x="215873" y="9081722"/>
                </a:moveTo>
                <a:lnTo>
                  <a:pt x="68489" y="9229189"/>
                </a:lnTo>
                <a:lnTo>
                  <a:pt x="67321" y="9229189"/>
                </a:lnTo>
                <a:close/>
                <a:moveTo>
                  <a:pt x="279371" y="9018677"/>
                </a:moveTo>
                <a:lnTo>
                  <a:pt x="490001" y="9229189"/>
                </a:lnTo>
                <a:lnTo>
                  <a:pt x="487961" y="9229189"/>
                </a:lnTo>
                <a:lnTo>
                  <a:pt x="278353" y="9019699"/>
                </a:lnTo>
                <a:lnTo>
                  <a:pt x="278756" y="9019298"/>
                </a:lnTo>
                <a:lnTo>
                  <a:pt x="278756" y="9019297"/>
                </a:lnTo>
                <a:close/>
                <a:moveTo>
                  <a:pt x="0" y="8740543"/>
                </a:moveTo>
                <a:lnTo>
                  <a:pt x="97131" y="8837675"/>
                </a:lnTo>
                <a:lnTo>
                  <a:pt x="0" y="8740545"/>
                </a:lnTo>
                <a:close/>
                <a:moveTo>
                  <a:pt x="341327" y="8457967"/>
                </a:moveTo>
                <a:lnTo>
                  <a:pt x="588978" y="8705548"/>
                </a:lnTo>
                <a:lnTo>
                  <a:pt x="588036" y="8706491"/>
                </a:lnTo>
                <a:close/>
                <a:moveTo>
                  <a:pt x="2143865" y="7151730"/>
                </a:moveTo>
                <a:lnTo>
                  <a:pt x="1832890" y="7462705"/>
                </a:lnTo>
                <a:lnTo>
                  <a:pt x="2143865" y="7773680"/>
                </a:lnTo>
                <a:lnTo>
                  <a:pt x="2454840" y="7462705"/>
                </a:lnTo>
                <a:close/>
                <a:moveTo>
                  <a:pt x="1522925" y="7150761"/>
                </a:moveTo>
                <a:lnTo>
                  <a:pt x="1210743" y="7462942"/>
                </a:lnTo>
                <a:lnTo>
                  <a:pt x="1211642" y="7463833"/>
                </a:lnTo>
                <a:lnTo>
                  <a:pt x="901440" y="7774035"/>
                </a:lnTo>
                <a:lnTo>
                  <a:pt x="1211659" y="8084255"/>
                </a:lnTo>
                <a:lnTo>
                  <a:pt x="1211618" y="8084296"/>
                </a:lnTo>
                <a:lnTo>
                  <a:pt x="1211464" y="8084141"/>
                </a:lnTo>
                <a:lnTo>
                  <a:pt x="900489" y="8395116"/>
                </a:lnTo>
                <a:lnTo>
                  <a:pt x="1211464" y="8706090"/>
                </a:lnTo>
                <a:lnTo>
                  <a:pt x="1521536" y="8396019"/>
                </a:lnTo>
                <a:lnTo>
                  <a:pt x="1521689" y="8396174"/>
                </a:lnTo>
                <a:lnTo>
                  <a:pt x="1832709" y="8085243"/>
                </a:lnTo>
                <a:lnTo>
                  <a:pt x="1522489" y="7774936"/>
                </a:lnTo>
                <a:lnTo>
                  <a:pt x="1523390" y="7774035"/>
                </a:lnTo>
                <a:lnTo>
                  <a:pt x="1423638" y="7674284"/>
                </a:lnTo>
                <a:lnTo>
                  <a:pt x="1522924" y="7772846"/>
                </a:lnTo>
                <a:lnTo>
                  <a:pt x="1832828" y="7462942"/>
                </a:lnTo>
                <a:close/>
                <a:moveTo>
                  <a:pt x="0" y="0"/>
                </a:moveTo>
                <a:lnTo>
                  <a:pt x="6781936" y="0"/>
                </a:lnTo>
                <a:lnTo>
                  <a:pt x="6781936" y="9229189"/>
                </a:lnTo>
                <a:lnTo>
                  <a:pt x="1731942" y="9229189"/>
                </a:lnTo>
                <a:lnTo>
                  <a:pt x="1522405" y="9019652"/>
                </a:lnTo>
                <a:lnTo>
                  <a:pt x="1312869" y="9229189"/>
                </a:lnTo>
                <a:lnTo>
                  <a:pt x="1311427" y="9229189"/>
                </a:lnTo>
                <a:lnTo>
                  <a:pt x="1522540" y="9017956"/>
                </a:lnTo>
                <a:lnTo>
                  <a:pt x="1211477" y="8707070"/>
                </a:lnTo>
                <a:lnTo>
                  <a:pt x="900590" y="9018132"/>
                </a:lnTo>
                <a:lnTo>
                  <a:pt x="1111766" y="9229189"/>
                </a:lnTo>
                <a:lnTo>
                  <a:pt x="1110016" y="9229189"/>
                </a:lnTo>
                <a:lnTo>
                  <a:pt x="900224" y="9019397"/>
                </a:lnTo>
                <a:lnTo>
                  <a:pt x="690432" y="9229189"/>
                </a:lnTo>
                <a:lnTo>
                  <a:pt x="688444" y="9229189"/>
                </a:lnTo>
                <a:lnTo>
                  <a:pt x="900165" y="9017348"/>
                </a:lnTo>
                <a:lnTo>
                  <a:pt x="899646" y="9016829"/>
                </a:lnTo>
                <a:lnTo>
                  <a:pt x="1209887" y="8706588"/>
                </a:lnTo>
                <a:lnTo>
                  <a:pt x="899305" y="8396006"/>
                </a:lnTo>
                <a:lnTo>
                  <a:pt x="899448" y="8395863"/>
                </a:lnTo>
                <a:lnTo>
                  <a:pt x="899488" y="8395903"/>
                </a:lnTo>
                <a:lnTo>
                  <a:pt x="1210507" y="8084972"/>
                </a:lnTo>
                <a:lnTo>
                  <a:pt x="899576" y="7773953"/>
                </a:lnTo>
                <a:lnTo>
                  <a:pt x="589366" y="8084075"/>
                </a:lnTo>
                <a:lnTo>
                  <a:pt x="589326" y="8084034"/>
                </a:lnTo>
                <a:lnTo>
                  <a:pt x="278395" y="8395053"/>
                </a:lnTo>
                <a:lnTo>
                  <a:pt x="278515" y="8395173"/>
                </a:lnTo>
                <a:lnTo>
                  <a:pt x="0" y="8673687"/>
                </a:lnTo>
                <a:lnTo>
                  <a:pt x="0" y="8673557"/>
                </a:lnTo>
                <a:lnTo>
                  <a:pt x="276777" y="8396704"/>
                </a:lnTo>
                <a:lnTo>
                  <a:pt x="0" y="8120005"/>
                </a:lnTo>
                <a:lnTo>
                  <a:pt x="0" y="8118233"/>
                </a:lnTo>
                <a:lnTo>
                  <a:pt x="277228" y="8395538"/>
                </a:lnTo>
                <a:lnTo>
                  <a:pt x="588247" y="8084607"/>
                </a:lnTo>
                <a:lnTo>
                  <a:pt x="277665" y="7773938"/>
                </a:lnTo>
                <a:lnTo>
                  <a:pt x="278756" y="7772847"/>
                </a:lnTo>
                <a:lnTo>
                  <a:pt x="0" y="7496127"/>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grpSp>
        <p:nvGrpSpPr>
          <p:cNvPr id="81" name="Group 80">
            <a:extLst>
              <a:ext uri="{FF2B5EF4-FFF2-40B4-BE49-F238E27FC236}">
                <a16:creationId xmlns:a16="http://schemas.microsoft.com/office/drawing/2014/main" id="{C5588AED-56DD-DB4D-9C84-93FCAD6731A0}"/>
              </a:ext>
            </a:extLst>
          </p:cNvPr>
          <p:cNvGrpSpPr/>
          <p:nvPr userDrawn="1"/>
        </p:nvGrpSpPr>
        <p:grpSpPr>
          <a:xfrm>
            <a:off x="135375" y="7623509"/>
            <a:ext cx="2590078" cy="2250924"/>
            <a:chOff x="-220413" y="5470274"/>
            <a:chExt cx="2590079" cy="2250924"/>
          </a:xfrm>
        </p:grpSpPr>
        <p:sp>
          <p:nvSpPr>
            <p:cNvPr id="82" name="Freeform 81">
              <a:extLst>
                <a:ext uri="{FF2B5EF4-FFF2-40B4-BE49-F238E27FC236}">
                  <a16:creationId xmlns:a16="http://schemas.microsoft.com/office/drawing/2014/main" id="{61FE8491-FC71-6E4C-89EC-3D542256B445}"/>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957002ED-A16C-4A48-B204-77A789F5C920}"/>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D56F8157-B6DD-494D-9ED1-FEA5E7D0E500}"/>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1697B2EA-B986-A849-A1AA-53F9F9B54D5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19BE3A7F-D35B-1D49-9006-6A60087807B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088043D3-B577-4F49-BEB7-739571F35EE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AC6B0B02-D62A-D741-9C26-E4CB94B05995}"/>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89" name="Freeform 88">
              <a:extLst>
                <a:ext uri="{FF2B5EF4-FFF2-40B4-BE49-F238E27FC236}">
                  <a16:creationId xmlns:a16="http://schemas.microsoft.com/office/drawing/2014/main" id="{90257E80-BD1F-7446-9818-2ECBE0C1B3B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0" name="Freeform 89">
              <a:extLst>
                <a:ext uri="{FF2B5EF4-FFF2-40B4-BE49-F238E27FC236}">
                  <a16:creationId xmlns:a16="http://schemas.microsoft.com/office/drawing/2014/main" id="{686A58B8-6778-7E47-BC1C-46DEF49094CD}"/>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1" name="Freeform 90">
              <a:extLst>
                <a:ext uri="{FF2B5EF4-FFF2-40B4-BE49-F238E27FC236}">
                  <a16:creationId xmlns:a16="http://schemas.microsoft.com/office/drawing/2014/main" id="{32B872EF-7BF4-8E4B-9567-0EF5A82B3D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B736276B-CF26-CA43-9770-A660CBE4AD6C}"/>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FEB0E57B-011F-E44C-B932-78E9755D5752}"/>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6BE1BAC7-BCEA-F64A-9E0B-36E283E04B26}"/>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C93C8C0B-FB80-2440-AF60-4463CA55C1A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B13510DC-D5FE-3D47-86C7-428E03EAC491}"/>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CF2B8C82-A22F-2940-A581-1812C3F4A0BF}"/>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0BAE497C-0D6A-3446-BD01-FC64B522DE6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52D0E8A2-511B-904D-8EB9-96DB62CC260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00" name="Slide Number Placeholder 5">
            <a:extLst>
              <a:ext uri="{FF2B5EF4-FFF2-40B4-BE49-F238E27FC236}">
                <a16:creationId xmlns:a16="http://schemas.microsoft.com/office/drawing/2014/main" id="{83960161-A61D-6B4B-A296-0BCF9509109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40928" y="6920404"/>
            <a:ext cx="6832572" cy="310817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1081382"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415675080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Photo Slide 1">
    <p:spTree>
      <p:nvGrpSpPr>
        <p:cNvPr id="1" name=""/>
        <p:cNvGrpSpPr/>
        <p:nvPr/>
      </p:nvGrpSpPr>
      <p:grpSpPr>
        <a:xfrm>
          <a:off x="0" y="0"/>
          <a:ext cx="0" cy="0"/>
          <a:chOff x="0" y="0"/>
          <a:chExt cx="0" cy="0"/>
        </a:xfrm>
      </p:grpSpPr>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15841636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18228"/>
            <a:ext cx="3173496" cy="230832"/>
          </a:xfrm>
          <a:prstGeom prst="rect">
            <a:avLst/>
          </a:prstGeom>
        </p:spPr>
        <p:txBody>
          <a:bodyPr wrap="square">
            <a:spAutoFit/>
          </a:bodyPr>
          <a:lstStyle/>
          <a:p>
            <a:r>
              <a:rPr lang="en-US"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Generation Blockchain</a:t>
            </a:r>
            <a:endParaRPr lang="en-IE"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9525" cap="flat">
            <a:solidFill>
              <a:srgbClr val="8E2F91"/>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61" r:id="rId4"/>
    <p:sldLayoutId id="2147483689" r:id="rId5"/>
    <p:sldLayoutId id="2147483672" r:id="rId6"/>
    <p:sldLayoutId id="2147483684" r:id="rId7"/>
    <p:sldLayoutId id="2147483681" r:id="rId8"/>
    <p:sldLayoutId id="2147483695" r:id="rId9"/>
    <p:sldLayoutId id="2147483694" r:id="rId10"/>
    <p:sldLayoutId id="2147483662" r:id="rId11"/>
    <p:sldLayoutId id="2147483682" r:id="rId12"/>
    <p:sldLayoutId id="2147483663" r:id="rId13"/>
    <p:sldLayoutId id="2147483664" r:id="rId14"/>
    <p:sldLayoutId id="2147483693" r:id="rId15"/>
    <p:sldLayoutId id="2147483665" r:id="rId16"/>
  </p:sldLayoutIdLst>
  <p:hf hdr="0" ftr="0" dt="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hyperlink" Target="https://www.youtube.com/watch?v=WuyqeFOEvG4&amp;t=1s" TargetMode="Externa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soundcloud.com/catherine-318107926/ethereum-transactions-smart?in=catherine-318107926/sets/generation-blockchain&amp;utm_source=clipboard&amp;utm_medium=text&amp;utm_campaign=social_sharing" TargetMode="Externa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docs.google.com/forms/d/e/1FAIpQLSecUwAyzIBa5XuH_Hwn8aR4PaG_R9iT1-ZbxyA9QTZ3pso2ww/viewform" TargetMode="External"/><Relationship Id="rId7" Type="http://schemas.openxmlformats.org/officeDocument/2006/relationships/image" Target="../media/image16.pn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6.xml"/><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soundcloud.com/catherine-318107926/bitcoin-mining?in=catherine-318107926/sets/generation-blockchain&amp;utm_source=clipboard&amp;utm_medium=text&amp;utm_campaign=social_sharing" TargetMode="External"/><Relationship Id="rId2" Type="http://schemas.openxmlformats.org/officeDocument/2006/relationships/image" Target="../media/image11.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F1A7443-50AF-6841-9B83-DE994FF30474}"/>
              </a:ext>
            </a:extLst>
          </p:cNvPr>
          <p:cNvSpPr>
            <a:spLocks noGrp="1"/>
          </p:cNvSpPr>
          <p:nvPr>
            <p:ph type="body" sz="quarter" idx="17"/>
          </p:nvPr>
        </p:nvSpPr>
        <p:spPr/>
        <p:txBody>
          <a:bodyPr/>
          <a:lstStyle/>
          <a:p>
            <a:r>
              <a:rPr lang="en-US" b="1" dirty="0"/>
              <a:t>2022-2024</a:t>
            </a:r>
          </a:p>
          <a:p>
            <a:r>
              <a:rPr lang="en-US" dirty="0"/>
              <a:t>OERS</a:t>
            </a:r>
          </a:p>
        </p:txBody>
      </p:sp>
      <p:sp>
        <p:nvSpPr>
          <p:cNvPr id="9" name="Text Placeholder 8">
            <a:extLst>
              <a:ext uri="{FF2B5EF4-FFF2-40B4-BE49-F238E27FC236}">
                <a16:creationId xmlns:a16="http://schemas.microsoft.com/office/drawing/2014/main" id="{66BF8509-8F0B-6D46-898D-B662022E8B4C}"/>
              </a:ext>
            </a:extLst>
          </p:cNvPr>
          <p:cNvSpPr>
            <a:spLocks noGrp="1"/>
          </p:cNvSpPr>
          <p:nvPr>
            <p:ph type="body" sz="quarter" idx="18"/>
          </p:nvPr>
        </p:nvSpPr>
        <p:spPr>
          <a:xfrm>
            <a:off x="2204238" y="9981336"/>
            <a:ext cx="2791967" cy="419205"/>
          </a:xfrm>
        </p:spPr>
        <p:txBody>
          <a:bodyPr/>
          <a:lstStyle/>
          <a:p>
            <a:r>
              <a:rPr lang="en-US" b="1" dirty="0"/>
              <a:t>De </a:t>
            </a:r>
          </a:p>
          <a:p>
            <a:r>
              <a:rPr lang="en-US" dirty="0"/>
              <a:t>Frankfurt School of Finance &amp; Management</a:t>
            </a:r>
          </a:p>
        </p:txBody>
      </p:sp>
      <p:sp>
        <p:nvSpPr>
          <p:cNvPr id="7" name="Text Placeholder 6">
            <a:extLst>
              <a:ext uri="{FF2B5EF4-FFF2-40B4-BE49-F238E27FC236}">
                <a16:creationId xmlns:a16="http://schemas.microsoft.com/office/drawing/2014/main" id="{5CC3D78D-571C-3349-9B96-DC1B11CD436E}"/>
              </a:ext>
            </a:extLst>
          </p:cNvPr>
          <p:cNvSpPr>
            <a:spLocks noGrp="1"/>
          </p:cNvSpPr>
          <p:nvPr>
            <p:ph type="body" sz="quarter" idx="16"/>
          </p:nvPr>
        </p:nvSpPr>
        <p:spPr>
          <a:xfrm>
            <a:off x="605556" y="7156000"/>
            <a:ext cx="5063050" cy="1495004"/>
          </a:xfrm>
        </p:spPr>
        <p:txBody>
          <a:bodyPr/>
          <a:lstStyle/>
          <a:p>
            <a:r>
              <a:rPr lang="en-US" dirty="0" err="1"/>
              <a:t>Currículo</a:t>
            </a:r>
            <a:r>
              <a:rPr lang="en-US" dirty="0"/>
              <a:t> de </a:t>
            </a:r>
            <a:r>
              <a:rPr lang="en-US" dirty="0" err="1"/>
              <a:t>Licenciatura</a:t>
            </a:r>
            <a:endParaRPr lang="en-US" dirty="0"/>
          </a:p>
          <a:p>
            <a:r>
              <a:rPr lang="en-US" b="0" dirty="0" err="1"/>
              <a:t>Tecnologia</a:t>
            </a:r>
            <a:r>
              <a:rPr lang="en-US" dirty="0"/>
              <a:t> </a:t>
            </a:r>
            <a:r>
              <a:rPr lang="en-US" b="0" dirty="0"/>
              <a:t>Blockchain e </a:t>
            </a:r>
            <a:r>
              <a:rPr lang="en-US" b="0" dirty="0" err="1"/>
              <a:t>Criptomoedas</a:t>
            </a:r>
            <a:endParaRPr lang="en-US" b="0" dirty="0"/>
          </a:p>
        </p:txBody>
      </p:sp>
      <p:pic>
        <p:nvPicPr>
          <p:cNvPr id="13" name="Picture Placeholder 12">
            <a:extLst>
              <a:ext uri="{FF2B5EF4-FFF2-40B4-BE49-F238E27FC236}">
                <a16:creationId xmlns:a16="http://schemas.microsoft.com/office/drawing/2014/main" id="{94A26A15-0AB6-DF4A-BE6C-6CCC6135B605}"/>
              </a:ext>
            </a:extLst>
          </p:cNvPr>
          <p:cNvPicPr>
            <a:picLocks noGrp="1" noChangeAspect="1"/>
          </p:cNvPicPr>
          <p:nvPr>
            <p:ph type="pic" sz="quarter" idx="43"/>
          </p:nvPr>
        </p:nvPicPr>
        <p:blipFill>
          <a:blip r:embed="rId2" cstate="screen">
            <a:extLst>
              <a:ext uri="{28A0092B-C50C-407E-A947-70E740481C1C}">
                <a14:useLocalDpi xmlns:a14="http://schemas.microsoft.com/office/drawing/2010/main"/>
              </a:ext>
            </a:extLst>
          </a:blip>
          <a:srcRect/>
          <a:stretch/>
        </p:blipFill>
        <p:spPr/>
      </p:pic>
      <p:sp>
        <p:nvSpPr>
          <p:cNvPr id="5" name="Text Placeholder 18">
            <a:extLst>
              <a:ext uri="{FF2B5EF4-FFF2-40B4-BE49-F238E27FC236}">
                <a16:creationId xmlns:a16="http://schemas.microsoft.com/office/drawing/2014/main" id="{805C8FCC-1A2D-B64B-A082-2905F3985134}"/>
              </a:ext>
            </a:extLst>
          </p:cNvPr>
          <p:cNvSpPr>
            <a:spLocks noGrp="1"/>
          </p:cNvSpPr>
          <p:nvPr/>
        </p:nvSpPr>
        <p:spPr>
          <a:xfrm>
            <a:off x="4018472" y="9259174"/>
            <a:ext cx="3376103" cy="606265"/>
          </a:xfrm>
          <a:prstGeom prst="rect">
            <a:avLst/>
          </a:prstGeom>
        </p:spPr>
        <p:txBody>
          <a:bodyPr>
            <a:noAutofit/>
          </a:bodyPr>
          <a:lstStyle>
            <a:lvl1pPr marL="0" indent="0" algn="l" defTabSz="2073036" rtl="0" eaLnBrk="1" latinLnBrk="0" hangingPunct="1">
              <a:lnSpc>
                <a:spcPct val="100000"/>
              </a:lnSpc>
              <a:spcBef>
                <a:spcPts val="0"/>
              </a:spcBef>
              <a:buFont typeface="Arial" panose="020B0604020202020204" pitchFamily="34" charset="0"/>
              <a:buNone/>
              <a:defRPr sz="2000" b="0" i="0" kern="1200">
                <a:solidFill>
                  <a:schemeClr val="bg1"/>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t>www.</a:t>
            </a:r>
            <a:r>
              <a:rPr lang="en-US" b="1" dirty="0" err="1"/>
              <a:t>generationblockchain</a:t>
            </a:r>
            <a:r>
              <a:rPr lang="en-US" dirty="0" err="1"/>
              <a:t>.eu</a:t>
            </a:r>
            <a:endParaRPr lang="en-US" dirty="0"/>
          </a:p>
        </p:txBody>
      </p:sp>
    </p:spTree>
    <p:extLst>
      <p:ext uri="{BB962C8B-B14F-4D97-AF65-F5344CB8AC3E}">
        <p14:creationId xmlns:p14="http://schemas.microsoft.com/office/powerpoint/2010/main" val="265397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AF3DDF-DAF0-D1F3-D1BC-714162E42872}"/>
              </a:ext>
            </a:extLst>
          </p:cNvPr>
          <p:cNvSpPr>
            <a:spLocks noGrp="1"/>
          </p:cNvSpPr>
          <p:nvPr>
            <p:ph type="body" sz="quarter" idx="13"/>
          </p:nvPr>
        </p:nvSpPr>
        <p:spPr/>
        <p:txBody>
          <a:bodyPr/>
          <a:lstStyle/>
          <a:p>
            <a:r>
              <a:rPr lang="en-GB"/>
              <a:t>02</a:t>
            </a:r>
          </a:p>
        </p:txBody>
      </p:sp>
      <p:sp>
        <p:nvSpPr>
          <p:cNvPr id="3" name="Text Placeholder 2">
            <a:extLst>
              <a:ext uri="{FF2B5EF4-FFF2-40B4-BE49-F238E27FC236}">
                <a16:creationId xmlns:a16="http://schemas.microsoft.com/office/drawing/2014/main" id="{3F907AE3-9FD6-0E58-8496-4DA4F1AE1F67}"/>
              </a:ext>
            </a:extLst>
          </p:cNvPr>
          <p:cNvSpPr>
            <a:spLocks noGrp="1"/>
          </p:cNvSpPr>
          <p:nvPr>
            <p:ph type="body" sz="quarter" idx="14"/>
          </p:nvPr>
        </p:nvSpPr>
        <p:spPr>
          <a:xfrm>
            <a:off x="3059266" y="3865695"/>
            <a:ext cx="3486126" cy="1930948"/>
          </a:xfrm>
        </p:spPr>
        <p:txBody>
          <a:bodyPr/>
          <a:lstStyle/>
          <a:p>
            <a:r>
              <a:rPr lang="en-US"/>
              <a:t>ETHEREUM </a:t>
            </a:r>
          </a:p>
        </p:txBody>
      </p:sp>
      <p:sp>
        <p:nvSpPr>
          <p:cNvPr id="4" name="Slide Number Placeholder 3">
            <a:extLst>
              <a:ext uri="{FF2B5EF4-FFF2-40B4-BE49-F238E27FC236}">
                <a16:creationId xmlns:a16="http://schemas.microsoft.com/office/drawing/2014/main" id="{8E81DCEE-9F6B-2C30-E424-E9CDEA0B7C8C}"/>
              </a:ext>
            </a:extLst>
          </p:cNvPr>
          <p:cNvSpPr>
            <a:spLocks noGrp="1"/>
          </p:cNvSpPr>
          <p:nvPr>
            <p:ph type="sldNum" sz="quarter" idx="4"/>
          </p:nvPr>
        </p:nvSpPr>
        <p:spPr/>
        <p:txBody>
          <a:bodyPr/>
          <a:lstStyle/>
          <a:p>
            <a:fld id="{CB2079F2-58AF-ED44-82D7-E04B2F6FD686}" type="slidenum">
              <a:rPr lang="en-US" smtClean="0"/>
              <a:pPr/>
              <a:t>70</a:t>
            </a:fld>
            <a:endParaRPr lang="en-US" dirty="0"/>
          </a:p>
        </p:txBody>
      </p:sp>
    </p:spTree>
    <p:extLst>
      <p:ext uri="{BB962C8B-B14F-4D97-AF65-F5344CB8AC3E}">
        <p14:creationId xmlns:p14="http://schemas.microsoft.com/office/powerpoint/2010/main" val="1732441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71</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1443045"/>
            <a:ext cx="6036131" cy="876442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err="1">
                <a:latin typeface="Calibri" panose="020F0502020204030204" pitchFamily="34" charset="0"/>
                <a:cs typeface="Calibri" panose="020F0502020204030204" pitchFamily="34" charset="0"/>
              </a:rPr>
              <a:t>Ao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lado</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Ethereum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segunda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maior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criptomoeda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medida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pela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capitalização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mercado</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rede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Ethereum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plataforma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baseada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focada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contratos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programáveis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contratos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inteligentes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programas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descentralizados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dApps</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criptomoeda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associada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chamada</a:t>
            </a:r>
            <a:r>
              <a:rPr lang="en-US" sz="1100" dirty="0">
                <a:latin typeface="Calibri" panose="020F0502020204030204" pitchFamily="34" charset="0"/>
                <a:cs typeface="Calibri" panose="020F0502020204030204" pitchFamily="34" charset="0"/>
              </a:rPr>
              <a:t> de Ether (ETH). </a:t>
            </a:r>
            <a:r>
              <a:rPr lang="en-US" sz="1100" dirty="0" err="1">
                <a:latin typeface="Calibri" panose="020F0502020204030204" pitchFamily="34" charset="0"/>
                <a:cs typeface="Calibri" panose="020F0502020204030204" pitchFamily="34" charset="0"/>
              </a:rPr>
              <a:t>Ethereum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também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frequentemente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referido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computador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mundial</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termo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computador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mundial</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vem</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fato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Ethereum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apenas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armazena</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estado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propriedade</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moeda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Ethereum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rastrear</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estado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qualquer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tipo</a:t>
            </a:r>
            <a:r>
              <a:rPr lang="en-US" sz="1100" dirty="0">
                <a:latin typeface="Calibri" panose="020F0502020204030204" pitchFamily="34" charset="0"/>
                <a:cs typeface="Calibri" panose="020F0502020204030204" pitchFamily="34" charset="0"/>
              </a:rPr>
              <a:t> de dado </a:t>
            </a:r>
            <a:r>
              <a:rPr lang="en-US" sz="1100" dirty="0" err="1">
                <a:latin typeface="Calibri" panose="020F0502020204030204" pitchFamily="34" charset="0"/>
                <a:cs typeface="Calibri" panose="020F0502020204030204" pitchFamily="34" charset="0"/>
              </a:rPr>
              <a:t>arbitrário</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executar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todo</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código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colocado</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formato</a:t>
            </a:r>
            <a:r>
              <a:rPr lang="en-US" sz="1100" dirty="0">
                <a:latin typeface="Calibri" panose="020F0502020204030204" pitchFamily="34" charset="0"/>
                <a:cs typeface="Calibri" panose="020F0502020204030204" pitchFamily="34" charset="0"/>
              </a:rPr>
              <a:t> de dados </a:t>
            </a:r>
            <a:r>
              <a:rPr lang="en-US" sz="1100" dirty="0" err="1">
                <a:latin typeface="Calibri" panose="020F0502020204030204" pitchFamily="34" charset="0"/>
                <a:cs typeface="Calibri" panose="020F0502020204030204" pitchFamily="34" charset="0"/>
              </a:rPr>
              <a:t>binários</a:t>
            </a:r>
            <a:r>
              <a:rPr lang="en-US" sz="1100" dirty="0">
                <a:latin typeface="Calibri" panose="020F0502020204030204" pitchFamily="34" charset="0"/>
                <a:cs typeface="Calibri" panose="020F0502020204030204" pitchFamily="34" charset="0"/>
              </a:rPr>
              <a:t>.</a:t>
            </a:r>
          </a:p>
          <a:p>
            <a:pPr algn="just"/>
            <a:endParaRPr lang="en-US" sz="1100" dirty="0">
              <a:latin typeface="Calibri" panose="020F0502020204030204" pitchFamily="34" charset="0"/>
              <a:cs typeface="Calibri" panose="020F0502020204030204" pitchFamily="34" charset="0"/>
            </a:endParaRPr>
          </a:p>
          <a:p>
            <a:pPr algn="just"/>
            <a:r>
              <a:rPr lang="en-US" sz="1100" dirty="0" err="1">
                <a:latin typeface="Calibri" panose="020F0502020204030204" pitchFamily="34" charset="0"/>
                <a:cs typeface="Calibri" panose="020F0502020204030204" pitchFamily="34" charset="0"/>
              </a:rPr>
              <a:t>Ethereum</a:t>
            </a:r>
            <a:r>
              <a:rPr lang="en-US" sz="1100" dirty="0">
                <a:latin typeface="Calibri" panose="020F0502020204030204" pitchFamily="34" charset="0"/>
                <a:cs typeface="Calibri" panose="020F0502020204030204" pitchFamily="34" charset="0"/>
              </a:rPr>
              <a:t> (ETH)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plataforma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código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aberto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descentralizada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baseada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tecnologia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Ele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permite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qualquer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criador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indivíduo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empresa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interessado</a:t>
            </a:r>
            <a:r>
              <a:rPr lang="en-US" sz="1100" dirty="0">
                <a:latin typeface="Calibri" panose="020F0502020204030204" pitchFamily="34" charset="0"/>
                <a:cs typeface="Calibri" panose="020F0502020204030204" pitchFamily="34" charset="0"/>
              </a:rPr>
              <a:t> execute e </a:t>
            </a:r>
            <a:r>
              <a:rPr lang="en-US" sz="1100" dirty="0" err="1">
                <a:latin typeface="Calibri" panose="020F0502020204030204" pitchFamily="34" charset="0"/>
                <a:cs typeface="Calibri" panose="020F0502020204030204" pitchFamily="34" charset="0"/>
              </a:rPr>
              <a:t>desenvolva</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seu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próprio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dApp</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mesmo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organização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descentralizada</a:t>
            </a:r>
            <a:r>
              <a:rPr lang="en-US" sz="1100" dirty="0">
                <a:latin typeface="Calibri" panose="020F0502020204030204" pitchFamily="34" charset="0"/>
                <a:cs typeface="Calibri" panose="020F0502020204030204" pitchFamily="34" charset="0"/>
              </a:rPr>
              <a:t> (DAO) </a:t>
            </a:r>
            <a:r>
              <a:rPr lang="en-US" sz="1100" dirty="0" err="1">
                <a:latin typeface="Calibri" panose="020F0502020204030204" pitchFamily="34" charset="0"/>
                <a:cs typeface="Calibri" panose="020F0502020204030204" pitchFamily="34" charset="0"/>
              </a:rPr>
              <a:t>usando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contratos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inteligentes</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Ethereum</a:t>
            </a:r>
            <a:r>
              <a:rPr lang="en-US" sz="1100" dirty="0">
                <a:latin typeface="Calibri" panose="020F0502020204030204" pitchFamily="34" charset="0"/>
                <a:cs typeface="Calibri" panose="020F0502020204030204" pitchFamily="34" charset="0"/>
              </a:rPr>
              <a:t> tem </a:t>
            </a:r>
            <a:r>
              <a:rPr lang="en-US" sz="1100" dirty="0" err="1">
                <a:latin typeface="Calibri" panose="020F0502020204030204" pitchFamily="34" charset="0"/>
                <a:cs typeface="Calibri" panose="020F0502020204030204" pitchFamily="34" charset="0"/>
              </a:rPr>
              <a:t>memória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armazena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código</a:t>
            </a:r>
            <a:r>
              <a:rPr lang="en-US" sz="1100" dirty="0">
                <a:latin typeface="Calibri" panose="020F0502020204030204" pitchFamily="34" charset="0"/>
                <a:cs typeface="Calibri" panose="020F0502020204030204" pitchFamily="34" charset="0"/>
              </a:rPr>
              <a:t> e dados e </a:t>
            </a:r>
            <a:r>
              <a:rPr lang="en-US" sz="1100" dirty="0" err="1">
                <a:latin typeface="Calibri" panose="020F0502020204030204" pitchFamily="34" charset="0"/>
                <a:cs typeface="Calibri" panose="020F0502020204030204" pitchFamily="34" charset="0"/>
              </a:rPr>
              <a:t>usa</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Ethereum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rastrear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essa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memória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muda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longo</a:t>
            </a:r>
            <a:r>
              <a:rPr lang="en-US" sz="1100" dirty="0">
                <a:latin typeface="Calibri" panose="020F0502020204030204" pitchFamily="34" charset="0"/>
                <a:cs typeface="Calibri" panose="020F0502020204030204" pitchFamily="34" charset="0"/>
              </a:rPr>
              <a:t> do tempo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computador</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programa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armazenado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uso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geral</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Ethereum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carregar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código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sua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máquina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estado</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executar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esse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código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armazenando</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mudanças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estágio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resultantes</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seu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a:t>
            </a:r>
          </a:p>
          <a:p>
            <a:pPr algn="just"/>
            <a:endParaRPr lang="en-US" sz="1100" dirty="0">
              <a:latin typeface="Calibri" panose="020F0502020204030204" pitchFamily="34" charset="0"/>
              <a:cs typeface="Calibri" panose="020F0502020204030204" pitchFamily="34" charset="0"/>
            </a:endParaRPr>
          </a:p>
          <a:p>
            <a:pPr algn="just"/>
            <a:r>
              <a:rPr lang="en-US" sz="1100" dirty="0">
                <a:latin typeface="Calibri" panose="020F0502020204030204" pitchFamily="34" charset="0"/>
                <a:cs typeface="Calibri" panose="020F0502020204030204" pitchFamily="34" charset="0"/>
              </a:rPr>
              <a:t>Para </a:t>
            </a:r>
            <a:r>
              <a:rPr lang="en-US" sz="1100" dirty="0" err="1">
                <a:latin typeface="Calibri" panose="020F0502020204030204" pitchFamily="34" charset="0"/>
                <a:cs typeface="Calibri" panose="020F0502020204030204" pitchFamily="34" charset="0"/>
              </a:rPr>
              <a:t>entender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fundamentos</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Ethereum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assista</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este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vídeo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introdução</a:t>
            </a:r>
            <a:r>
              <a:rPr lang="en-US" sz="1100" dirty="0">
                <a:latin typeface="Calibri" panose="020F0502020204030204" pitchFamily="34" charset="0"/>
                <a:cs typeface="Calibri" panose="020F0502020204030204" pitchFamily="34" charset="0"/>
              </a:rPr>
              <a:t> do Generation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u="sng" dirty="0">
                <a:solidFill>
                  <a:srgbClr val="5C9A45"/>
                </a:solidFill>
                <a:latin typeface="Calibri" panose="020F0502020204030204" pitchFamily="34" charset="0"/>
                <a:cs typeface="Calibri" panose="020F0502020204030204" pitchFamily="34" charset="0"/>
                <a:hlinkClick r:id="rId2"/>
              </a:rPr>
              <a:t>Clique </a:t>
            </a:r>
            <a:r>
              <a:rPr lang="en-US" sz="1100" u="sng" dirty="0" err="1">
                <a:solidFill>
                  <a:srgbClr val="5C9A45"/>
                </a:solidFill>
                <a:latin typeface="Calibri" panose="020F0502020204030204" pitchFamily="34" charset="0"/>
                <a:cs typeface="Calibri" panose="020F0502020204030204" pitchFamily="34" charset="0"/>
                <a:hlinkClick r:id="rId2"/>
              </a:rPr>
              <a:t>aqui</a:t>
            </a:r>
            <a:r>
              <a:rPr lang="en-US" sz="1100" u="sng" dirty="0">
                <a:solidFill>
                  <a:srgbClr val="5C9A45"/>
                </a:solidFill>
                <a:latin typeface="Calibri" panose="020F0502020204030204" pitchFamily="34" charset="0"/>
                <a:cs typeface="Calibri" panose="020F0502020204030204" pitchFamily="34" charset="0"/>
                <a:hlinkClick r:id="rId2"/>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assistir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vídeo</a:t>
            </a:r>
            <a:r>
              <a:rPr lang="en-US" sz="1100" dirty="0">
                <a:latin typeface="Calibri" panose="020F0502020204030204" pitchFamily="34" charset="0"/>
                <a:cs typeface="Calibri" panose="020F0502020204030204" pitchFamily="34" charset="0"/>
              </a:rPr>
              <a:t> Generation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sobre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fundamentos</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Ethereum</a:t>
            </a:r>
            <a:r>
              <a:rPr lang="en-US" sz="1100" dirty="0">
                <a:latin typeface="Calibri" panose="020F0502020204030204" pitchFamily="34" charset="0"/>
                <a:cs typeface="Calibri" panose="020F0502020204030204" pitchFamily="34" charset="0"/>
              </a:rPr>
              <a:t>.</a:t>
            </a:r>
            <a:endParaRPr lang="x-none"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9712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dirty="0"/>
              <a:t>2.1 </a:t>
            </a:r>
            <a:r>
              <a:rPr lang="en-US" sz="1800" b="0" dirty="0" err="1"/>
              <a:t>Introdução</a:t>
            </a:r>
            <a:r>
              <a:rPr lang="en-US" sz="1800" b="0" dirty="0"/>
              <a:t> </a:t>
            </a:r>
            <a:r>
              <a:rPr lang="en-US" sz="1800" b="0" dirty="0" err="1"/>
              <a:t>ao</a:t>
            </a:r>
            <a:r>
              <a:rPr lang="en-US" sz="1800" b="0" dirty="0"/>
              <a:t> </a:t>
            </a:r>
            <a:r>
              <a:rPr lang="en-US" sz="1800" b="0" dirty="0" err="1"/>
              <a:t>Ethereum</a:t>
            </a:r>
            <a:r>
              <a:rPr lang="en-US" sz="1800" b="0" dirty="0"/>
              <a:t> </a:t>
            </a:r>
          </a:p>
          <a:p>
            <a:pPr>
              <a:spcBef>
                <a:spcPts val="0"/>
              </a:spcBef>
            </a:pPr>
            <a:endParaRPr lang="en-US" sz="1800" b="0" dirty="0"/>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003827" y="2278966"/>
            <a:ext cx="3555848" cy="8412847"/>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3" name="object 15">
            <a:extLst>
              <a:ext uri="{FF2B5EF4-FFF2-40B4-BE49-F238E27FC236}">
                <a16:creationId xmlns:a16="http://schemas.microsoft.com/office/drawing/2014/main" id="{06EE9D2A-5A52-0608-AD91-EEE944CC5FFF}"/>
              </a:ext>
            </a:extLst>
          </p:cNvPr>
          <p:cNvGrpSpPr/>
          <p:nvPr/>
        </p:nvGrpSpPr>
        <p:grpSpPr>
          <a:xfrm>
            <a:off x="892947" y="8090181"/>
            <a:ext cx="3047022" cy="1729173"/>
            <a:chOff x="485139" y="4586859"/>
            <a:chExt cx="3134043" cy="1778557"/>
          </a:xfrm>
        </p:grpSpPr>
        <p:pic>
          <p:nvPicPr>
            <p:cNvPr id="6" name="object 16">
              <a:extLst>
                <a:ext uri="{FF2B5EF4-FFF2-40B4-BE49-F238E27FC236}">
                  <a16:creationId xmlns:a16="http://schemas.microsoft.com/office/drawing/2014/main" id="{9E207153-7F5E-FCAE-E613-F7B919FD9E08}"/>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9" name="object 17">
              <a:extLst>
                <a:ext uri="{FF2B5EF4-FFF2-40B4-BE49-F238E27FC236}">
                  <a16:creationId xmlns:a16="http://schemas.microsoft.com/office/drawing/2014/main" id="{0E4A126C-BF27-2F09-9098-7A80361A446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0" name="object 18">
              <a:extLst>
                <a:ext uri="{FF2B5EF4-FFF2-40B4-BE49-F238E27FC236}">
                  <a16:creationId xmlns:a16="http://schemas.microsoft.com/office/drawing/2014/main" id="{B574FBD7-43C8-32BF-047B-94D8208C3D3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1" name="object 19">
              <a:extLst>
                <a:ext uri="{FF2B5EF4-FFF2-40B4-BE49-F238E27FC236}">
                  <a16:creationId xmlns:a16="http://schemas.microsoft.com/office/drawing/2014/main" id="{E09CBAAE-66B9-5E39-BED6-6C99F7993A1D}"/>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3508E440-5DCC-5FA0-F6FD-D820C6AC219B}"/>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6" name="Picture 15">
            <a:extLst>
              <a:ext uri="{FF2B5EF4-FFF2-40B4-BE49-F238E27FC236}">
                <a16:creationId xmlns:a16="http://schemas.microsoft.com/office/drawing/2014/main" id="{DADB7A2F-5C38-C0F9-E8E6-D78D82320A8B}"/>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271639" y="8175769"/>
            <a:ext cx="2323311" cy="1501200"/>
          </a:xfrm>
          <a:prstGeom prst="rect">
            <a:avLst/>
          </a:prstGeom>
        </p:spPr>
      </p:pic>
      <p:grpSp>
        <p:nvGrpSpPr>
          <p:cNvPr id="17" name="Group 16">
            <a:extLst>
              <a:ext uri="{FF2B5EF4-FFF2-40B4-BE49-F238E27FC236}">
                <a16:creationId xmlns:a16="http://schemas.microsoft.com/office/drawing/2014/main" id="{D87BA0B7-A8D9-4051-64DC-72422838F182}"/>
              </a:ext>
            </a:extLst>
          </p:cNvPr>
          <p:cNvGrpSpPr/>
          <p:nvPr/>
        </p:nvGrpSpPr>
        <p:grpSpPr>
          <a:xfrm>
            <a:off x="630950" y="8086217"/>
            <a:ext cx="824852" cy="742396"/>
            <a:chOff x="7615126" y="6464727"/>
            <a:chExt cx="824852" cy="742396"/>
          </a:xfrm>
        </p:grpSpPr>
        <p:sp>
          <p:nvSpPr>
            <p:cNvPr id="19" name="Oval 18">
              <a:extLst>
                <a:ext uri="{FF2B5EF4-FFF2-40B4-BE49-F238E27FC236}">
                  <a16:creationId xmlns:a16="http://schemas.microsoft.com/office/drawing/2014/main" id="{AFD09AEE-234A-2BB7-9088-372DF69D43AE}"/>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
              <a:extLst>
                <a:ext uri="{FF2B5EF4-FFF2-40B4-BE49-F238E27FC236}">
                  <a16:creationId xmlns:a16="http://schemas.microsoft.com/office/drawing/2014/main" id="{82AB9EE6-1A05-C459-E907-B81875187A71}"/>
                </a:ext>
              </a:extLst>
            </p:cNvPr>
            <p:cNvSpPr txBox="1">
              <a:spLocks/>
            </p:cNvSpPr>
            <p:nvPr/>
          </p:nvSpPr>
          <p:spPr>
            <a:xfrm rot="1419617">
              <a:off x="7615126" y="6618675"/>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hlinkClick r:id="rId2"/>
                </a:rPr>
                <a:t>CLICA PARA VER</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747355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AA5B481-3CF2-8A04-BB47-3CFBEB0AFF71}"/>
              </a:ext>
            </a:extLst>
          </p:cNvPr>
          <p:cNvSpPr/>
          <p:nvPr/>
        </p:nvSpPr>
        <p:spPr>
          <a:xfrm>
            <a:off x="6767513" y="8004700"/>
            <a:ext cx="792162" cy="2687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CF8FF5F6-B962-B427-5F76-01CC3FE6F221}"/>
              </a:ext>
            </a:extLst>
          </p:cNvPr>
          <p:cNvSpPr/>
          <p:nvPr/>
        </p:nvSpPr>
        <p:spPr>
          <a:xfrm flipV="1">
            <a:off x="-1" y="323002"/>
            <a:ext cx="7559675" cy="487383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452023" y="773112"/>
            <a:ext cx="6516936" cy="4215020"/>
          </a:xfrm>
        </p:spPr>
        <p:txBody>
          <a:bodyPr numCol="2"/>
          <a:lstStyle/>
          <a:p>
            <a:r>
              <a:rPr lang="en-US" b="1" dirty="0" err="1">
                <a:solidFill>
                  <a:srgbClr val="F79037"/>
                </a:solidFill>
              </a:rPr>
              <a:t>Criadores</a:t>
            </a:r>
            <a:r>
              <a:rPr lang="en-US" b="1" dirty="0">
                <a:solidFill>
                  <a:srgbClr val="F79037"/>
                </a:solidFill>
              </a:rPr>
              <a:t> do </a:t>
            </a:r>
            <a:r>
              <a:rPr lang="en-US" b="1" dirty="0" err="1">
                <a:solidFill>
                  <a:srgbClr val="F79037"/>
                </a:solidFill>
              </a:rPr>
              <a:t>Ethereum</a:t>
            </a:r>
            <a:r>
              <a:rPr lang="en-US" b="1" dirty="0">
                <a:solidFill>
                  <a:srgbClr val="F79037"/>
                </a:solidFill>
              </a:rPr>
              <a:t> </a:t>
            </a:r>
          </a:p>
          <a:p>
            <a:r>
              <a:rPr lang="en-US" dirty="0" err="1"/>
              <a:t>Vitalik</a:t>
            </a:r>
            <a:r>
              <a:rPr lang="en-US" dirty="0"/>
              <a:t> </a:t>
            </a:r>
            <a:r>
              <a:rPr lang="en-US" dirty="0" err="1"/>
              <a:t>Buterin</a:t>
            </a:r>
            <a:r>
              <a:rPr lang="en-US" dirty="0"/>
              <a:t> </a:t>
            </a:r>
            <a:r>
              <a:rPr lang="en-US" dirty="0" err="1"/>
              <a:t>é</a:t>
            </a:r>
            <a:r>
              <a:rPr lang="en-US" dirty="0"/>
              <a:t> o inventor </a:t>
            </a:r>
            <a:r>
              <a:rPr lang="en-US" dirty="0" err="1"/>
              <a:t>inicial</a:t>
            </a:r>
            <a:r>
              <a:rPr lang="en-US" dirty="0"/>
              <a:t> e co-</a:t>
            </a:r>
            <a:r>
              <a:rPr lang="en-US" dirty="0" err="1"/>
              <a:t>fundador</a:t>
            </a:r>
            <a:r>
              <a:rPr lang="en-US" dirty="0"/>
              <a:t> da </a:t>
            </a:r>
            <a:r>
              <a:rPr lang="en-US" dirty="0" err="1"/>
              <a:t>Ethereum</a:t>
            </a:r>
            <a:r>
              <a:rPr lang="en-US" dirty="0"/>
              <a:t>. </a:t>
            </a:r>
            <a:r>
              <a:rPr lang="en-US" dirty="0" err="1"/>
              <a:t>Nos</a:t>
            </a:r>
            <a:r>
              <a:rPr lang="en-US" dirty="0"/>
              <a:t> </a:t>
            </a:r>
            <a:r>
              <a:rPr lang="en-US" dirty="0" err="1"/>
              <a:t>estágios</a:t>
            </a:r>
            <a:r>
              <a:rPr lang="en-US" dirty="0"/>
              <a:t> </a:t>
            </a:r>
            <a:r>
              <a:rPr lang="en-US" dirty="0" err="1"/>
              <a:t>iniciais</a:t>
            </a:r>
            <a:r>
              <a:rPr lang="en-US" dirty="0"/>
              <a:t> do </a:t>
            </a:r>
            <a:r>
              <a:rPr lang="en-US" dirty="0" err="1"/>
              <a:t>desenvolvimento</a:t>
            </a:r>
            <a:r>
              <a:rPr lang="en-US" dirty="0"/>
              <a:t> do </a:t>
            </a:r>
            <a:r>
              <a:rPr lang="en-US" dirty="0" err="1"/>
              <a:t>Bitcoin</a:t>
            </a:r>
            <a:r>
              <a:rPr lang="en-US" dirty="0"/>
              <a:t>, </a:t>
            </a:r>
            <a:r>
              <a:rPr lang="en-US" dirty="0" err="1"/>
              <a:t>Buterin</a:t>
            </a:r>
            <a:r>
              <a:rPr lang="en-US" dirty="0"/>
              <a:t> </a:t>
            </a:r>
            <a:r>
              <a:rPr lang="en-US" dirty="0" err="1"/>
              <a:t>dirigia</a:t>
            </a:r>
            <a:r>
              <a:rPr lang="en-US" dirty="0"/>
              <a:t> </a:t>
            </a:r>
            <a:r>
              <a:rPr lang="en-US" dirty="0" err="1"/>
              <a:t>uma</a:t>
            </a:r>
            <a:r>
              <a:rPr lang="en-US" dirty="0"/>
              <a:t> </a:t>
            </a:r>
            <a:r>
              <a:rPr lang="en-US" dirty="0" err="1"/>
              <a:t>revista</a:t>
            </a:r>
            <a:r>
              <a:rPr lang="en-US" dirty="0"/>
              <a:t> </a:t>
            </a:r>
            <a:r>
              <a:rPr lang="en-US" dirty="0" err="1"/>
              <a:t>que</a:t>
            </a:r>
            <a:r>
              <a:rPr lang="en-US" dirty="0"/>
              <a:t> </a:t>
            </a:r>
            <a:r>
              <a:rPr lang="en-US" dirty="0" err="1"/>
              <a:t>publicava</a:t>
            </a:r>
            <a:r>
              <a:rPr lang="en-US" dirty="0"/>
              <a:t> </a:t>
            </a:r>
            <a:r>
              <a:rPr lang="en-US" dirty="0" err="1"/>
              <a:t>sobre</a:t>
            </a:r>
            <a:r>
              <a:rPr lang="en-US" dirty="0"/>
              <a:t> o </a:t>
            </a:r>
            <a:r>
              <a:rPr lang="en-US" dirty="0" err="1"/>
              <a:t>tema</a:t>
            </a:r>
            <a:r>
              <a:rPr lang="en-US" dirty="0"/>
              <a:t> </a:t>
            </a:r>
            <a:r>
              <a:rPr lang="en-US" dirty="0" err="1"/>
              <a:t>Bitcoin</a:t>
            </a:r>
            <a:r>
              <a:rPr lang="en-US" dirty="0"/>
              <a:t>. Com </a:t>
            </a:r>
            <a:r>
              <a:rPr lang="en-US" dirty="0" err="1"/>
              <a:t>isso</a:t>
            </a:r>
            <a:r>
              <a:rPr lang="en-US" dirty="0"/>
              <a:t>, </a:t>
            </a:r>
            <a:r>
              <a:rPr lang="en-US" dirty="0" err="1"/>
              <a:t>ele</a:t>
            </a:r>
            <a:r>
              <a:rPr lang="en-US" dirty="0"/>
              <a:t> </a:t>
            </a:r>
            <a:r>
              <a:rPr lang="en-US" dirty="0" err="1"/>
              <a:t>identificou</a:t>
            </a:r>
            <a:r>
              <a:rPr lang="en-US" dirty="0"/>
              <a:t> </a:t>
            </a:r>
            <a:r>
              <a:rPr lang="en-US" dirty="0" err="1"/>
              <a:t>aspectos</a:t>
            </a:r>
            <a:r>
              <a:rPr lang="en-US" dirty="0"/>
              <a:t> </a:t>
            </a:r>
            <a:r>
              <a:rPr lang="en-US" dirty="0" err="1"/>
              <a:t>que</a:t>
            </a:r>
            <a:r>
              <a:rPr lang="en-US" dirty="0"/>
              <a:t> via </a:t>
            </a:r>
            <a:r>
              <a:rPr lang="en-US" dirty="0" err="1"/>
              <a:t>como</a:t>
            </a:r>
            <a:r>
              <a:rPr lang="en-US" dirty="0"/>
              <a:t> </a:t>
            </a:r>
            <a:r>
              <a:rPr lang="en-US" dirty="0" err="1"/>
              <a:t>pontos</a:t>
            </a:r>
            <a:r>
              <a:rPr lang="en-US" dirty="0"/>
              <a:t> de </a:t>
            </a:r>
            <a:r>
              <a:rPr lang="en-US" dirty="0" err="1"/>
              <a:t>melhoria</a:t>
            </a:r>
            <a:r>
              <a:rPr lang="en-US" dirty="0"/>
              <a:t>. </a:t>
            </a:r>
            <a:r>
              <a:rPr lang="en-US" dirty="0" err="1"/>
              <a:t>Vitalik</a:t>
            </a:r>
            <a:r>
              <a:rPr lang="en-US" dirty="0"/>
              <a:t> </a:t>
            </a:r>
            <a:r>
              <a:rPr lang="en-US" dirty="0" err="1"/>
              <a:t>Buterin</a:t>
            </a:r>
            <a:r>
              <a:rPr lang="en-US" dirty="0"/>
              <a:t> </a:t>
            </a:r>
            <a:r>
              <a:rPr lang="en-US" dirty="0" err="1"/>
              <a:t>então</a:t>
            </a:r>
            <a:r>
              <a:rPr lang="en-US" dirty="0"/>
              <a:t> co-</a:t>
            </a:r>
            <a:r>
              <a:rPr lang="en-US" dirty="0" err="1"/>
              <a:t>fundou</a:t>
            </a:r>
            <a:r>
              <a:rPr lang="en-US" dirty="0"/>
              <a:t> a </a:t>
            </a:r>
            <a:r>
              <a:rPr lang="en-US" dirty="0" err="1"/>
              <a:t>Ethereum</a:t>
            </a:r>
            <a:r>
              <a:rPr lang="en-US" dirty="0"/>
              <a:t> com Anthony Di </a:t>
            </a:r>
            <a:r>
              <a:rPr lang="en-US" dirty="0" err="1"/>
              <a:t>Iorio</a:t>
            </a:r>
            <a:r>
              <a:rPr lang="en-US" dirty="0"/>
              <a:t>, </a:t>
            </a:r>
            <a:r>
              <a:rPr lang="en-US" dirty="0" err="1"/>
              <a:t>Mihai</a:t>
            </a:r>
            <a:r>
              <a:rPr lang="en-US" dirty="0"/>
              <a:t> </a:t>
            </a:r>
            <a:r>
              <a:rPr lang="en-US" dirty="0" err="1"/>
              <a:t>Alisie</a:t>
            </a:r>
            <a:r>
              <a:rPr lang="en-US" dirty="0"/>
              <a:t> e Charles </a:t>
            </a:r>
            <a:r>
              <a:rPr lang="en-US" dirty="0" err="1"/>
              <a:t>Hoskinson</a:t>
            </a:r>
            <a:r>
              <a:rPr lang="en-US" dirty="0"/>
              <a:t>. </a:t>
            </a:r>
            <a:r>
              <a:rPr lang="en-US" dirty="0" err="1"/>
              <a:t>Buterin</a:t>
            </a:r>
            <a:r>
              <a:rPr lang="en-US" dirty="0"/>
              <a:t> </a:t>
            </a:r>
            <a:r>
              <a:rPr lang="en-US" dirty="0" err="1"/>
              <a:t>explicou</a:t>
            </a:r>
            <a:r>
              <a:rPr lang="en-US" dirty="0"/>
              <a:t> </a:t>
            </a:r>
            <a:r>
              <a:rPr lang="en-US" dirty="0" err="1"/>
              <a:t>pela</a:t>
            </a:r>
            <a:r>
              <a:rPr lang="en-US" dirty="0"/>
              <a:t> </a:t>
            </a:r>
            <a:r>
              <a:rPr lang="en-US" dirty="0" err="1"/>
              <a:t>primeira</a:t>
            </a:r>
            <a:r>
              <a:rPr lang="en-US" dirty="0"/>
              <a:t> </a:t>
            </a:r>
            <a:r>
              <a:rPr lang="en-US" dirty="0" err="1"/>
              <a:t>vez</a:t>
            </a:r>
            <a:r>
              <a:rPr lang="en-US" dirty="0"/>
              <a:t> o </a:t>
            </a:r>
            <a:r>
              <a:rPr lang="en-US" dirty="0" err="1"/>
              <a:t>Ethereum</a:t>
            </a:r>
            <a:r>
              <a:rPr lang="en-US" dirty="0"/>
              <a:t> </a:t>
            </a:r>
            <a:r>
              <a:rPr lang="en-US" dirty="0" err="1"/>
              <a:t>Blockchain</a:t>
            </a:r>
            <a:r>
              <a:rPr lang="en-US" dirty="0"/>
              <a:t> </a:t>
            </a:r>
            <a:r>
              <a:rPr lang="en-US" dirty="0" err="1"/>
              <a:t>num</a:t>
            </a:r>
            <a:r>
              <a:rPr lang="en-US" dirty="0"/>
              <a:t> white paper </a:t>
            </a:r>
            <a:r>
              <a:rPr lang="en-US" dirty="0" err="1"/>
              <a:t>em</a:t>
            </a:r>
            <a:r>
              <a:rPr lang="en-US" dirty="0"/>
              <a:t> 2013. O </a:t>
            </a:r>
            <a:r>
              <a:rPr lang="en-US" dirty="0" err="1"/>
              <a:t>Ethereum</a:t>
            </a:r>
            <a:r>
              <a:rPr lang="en-US" dirty="0"/>
              <a:t> </a:t>
            </a:r>
            <a:r>
              <a:rPr lang="en-US" dirty="0" err="1"/>
              <a:t>pretendia</a:t>
            </a:r>
            <a:r>
              <a:rPr lang="en-US" dirty="0"/>
              <a:t> </a:t>
            </a:r>
            <a:r>
              <a:rPr lang="en-US" dirty="0" err="1"/>
              <a:t>liberar</a:t>
            </a:r>
            <a:r>
              <a:rPr lang="en-US" dirty="0"/>
              <a:t> </a:t>
            </a:r>
            <a:r>
              <a:rPr lang="en-US" dirty="0" err="1"/>
              <a:t>todo</a:t>
            </a:r>
            <a:r>
              <a:rPr lang="en-US" dirty="0"/>
              <a:t> o </a:t>
            </a:r>
            <a:r>
              <a:rPr lang="en-US" dirty="0" err="1"/>
              <a:t>potencial</a:t>
            </a:r>
            <a:r>
              <a:rPr lang="en-US" dirty="0"/>
              <a:t> do </a:t>
            </a:r>
            <a:r>
              <a:rPr lang="en-US" dirty="0" err="1"/>
              <a:t>Bitcoin</a:t>
            </a:r>
            <a:r>
              <a:rPr lang="en-US" dirty="0"/>
              <a:t>. </a:t>
            </a:r>
            <a:r>
              <a:rPr lang="en-US" dirty="0" err="1"/>
              <a:t>Combina</a:t>
            </a:r>
            <a:r>
              <a:rPr lang="en-US" dirty="0"/>
              <a:t> </a:t>
            </a:r>
            <a:r>
              <a:rPr lang="en-US" dirty="0" err="1"/>
              <a:t>uma</a:t>
            </a:r>
            <a:r>
              <a:rPr lang="en-US" dirty="0"/>
              <a:t> </a:t>
            </a:r>
            <a:r>
              <a:rPr lang="en-US" dirty="0" err="1"/>
              <a:t>síntese</a:t>
            </a:r>
            <a:r>
              <a:rPr lang="en-US" dirty="0"/>
              <a:t> entre </a:t>
            </a:r>
            <a:r>
              <a:rPr lang="en-US" dirty="0" err="1"/>
              <a:t>abertura</a:t>
            </a:r>
            <a:r>
              <a:rPr lang="en-US" dirty="0"/>
              <a:t> radical e </a:t>
            </a:r>
            <a:r>
              <a:rPr lang="en-US" dirty="0" err="1"/>
              <a:t>privacidade</a:t>
            </a:r>
            <a:r>
              <a:rPr lang="en-US" dirty="0"/>
              <a:t> radical. </a:t>
            </a:r>
            <a:r>
              <a:rPr lang="en-US" dirty="0" err="1"/>
              <a:t>Buterin</a:t>
            </a:r>
            <a:r>
              <a:rPr lang="en-US" dirty="0"/>
              <a:t> </a:t>
            </a:r>
            <a:r>
              <a:rPr lang="en-US" dirty="0" err="1"/>
              <a:t>queria</a:t>
            </a:r>
            <a:r>
              <a:rPr lang="en-US" dirty="0"/>
              <a:t> </a:t>
            </a:r>
            <a:r>
              <a:rPr lang="en-US" dirty="0" err="1"/>
              <a:t>criar</a:t>
            </a:r>
            <a:r>
              <a:rPr lang="en-US" dirty="0"/>
              <a:t> </a:t>
            </a:r>
            <a:r>
              <a:rPr lang="en-US" dirty="0" err="1"/>
              <a:t>uma</a:t>
            </a:r>
            <a:r>
              <a:rPr lang="en-US" dirty="0"/>
              <a:t> </a:t>
            </a:r>
            <a:r>
              <a:rPr lang="en-US" dirty="0" err="1"/>
              <a:t>plataforma</a:t>
            </a:r>
            <a:r>
              <a:rPr lang="en-US" dirty="0"/>
              <a:t> </a:t>
            </a:r>
            <a:r>
              <a:rPr lang="en-US" dirty="0" err="1"/>
              <a:t>que</a:t>
            </a:r>
            <a:r>
              <a:rPr lang="en-US" dirty="0"/>
              <a:t> fosse um </a:t>
            </a:r>
            <a:r>
              <a:rPr lang="en-US" dirty="0" err="1"/>
              <a:t>sistema</a:t>
            </a:r>
            <a:r>
              <a:rPr lang="en-US" dirty="0"/>
              <a:t> de </a:t>
            </a:r>
            <a:r>
              <a:rPr lang="en-US" dirty="0" err="1"/>
              <a:t>mineração</a:t>
            </a:r>
            <a:r>
              <a:rPr lang="en-US" dirty="0"/>
              <a:t> e </a:t>
            </a:r>
            <a:r>
              <a:rPr lang="en-US" dirty="0" err="1"/>
              <a:t>fornecesse</a:t>
            </a:r>
            <a:r>
              <a:rPr lang="en-US" dirty="0"/>
              <a:t> </a:t>
            </a:r>
            <a:r>
              <a:rPr lang="en-US" dirty="0" err="1"/>
              <a:t>uma</a:t>
            </a:r>
            <a:r>
              <a:rPr lang="en-US" dirty="0"/>
              <a:t> </a:t>
            </a:r>
            <a:r>
              <a:rPr lang="en-US" dirty="0" err="1"/>
              <a:t>plataforma</a:t>
            </a:r>
            <a:r>
              <a:rPr lang="en-US" dirty="0"/>
              <a:t> </a:t>
            </a:r>
            <a:r>
              <a:rPr lang="en-US" dirty="0" err="1"/>
              <a:t>para</a:t>
            </a:r>
            <a:r>
              <a:rPr lang="en-US" dirty="0"/>
              <a:t> </a:t>
            </a:r>
            <a:r>
              <a:rPr lang="en-US" dirty="0" err="1"/>
              <a:t>desenvolver</a:t>
            </a:r>
            <a:r>
              <a:rPr lang="en-US" dirty="0"/>
              <a:t> </a:t>
            </a:r>
            <a:r>
              <a:rPr lang="en-US" dirty="0" err="1"/>
              <a:t>seus</a:t>
            </a:r>
            <a:r>
              <a:rPr lang="en-US" dirty="0"/>
              <a:t> </a:t>
            </a:r>
            <a:r>
              <a:rPr lang="en-US" dirty="0" err="1"/>
              <a:t>próprios</a:t>
            </a:r>
            <a:r>
              <a:rPr lang="en-US" dirty="0"/>
              <a:t> </a:t>
            </a:r>
            <a:r>
              <a:rPr lang="en-US" dirty="0" err="1"/>
              <a:t>aplicativos</a:t>
            </a:r>
            <a:r>
              <a:rPr lang="en-US" dirty="0"/>
              <a:t> de software.</a:t>
            </a:r>
          </a:p>
          <a:p>
            <a:endParaRPr lang="en-US" dirty="0"/>
          </a:p>
          <a:p>
            <a:r>
              <a:rPr lang="en-US" b="1" dirty="0" err="1">
                <a:solidFill>
                  <a:srgbClr val="F79037"/>
                </a:solidFill>
              </a:rPr>
              <a:t>Unidades</a:t>
            </a:r>
            <a:r>
              <a:rPr lang="en-US" b="1" dirty="0">
                <a:solidFill>
                  <a:srgbClr val="F79037"/>
                </a:solidFill>
              </a:rPr>
              <a:t> de </a:t>
            </a:r>
            <a:r>
              <a:rPr lang="en-US" b="1" dirty="0" err="1">
                <a:solidFill>
                  <a:srgbClr val="F79037"/>
                </a:solidFill>
              </a:rPr>
              <a:t>Moeda</a:t>
            </a:r>
            <a:r>
              <a:rPr lang="en-US" b="1" dirty="0">
                <a:solidFill>
                  <a:srgbClr val="F79037"/>
                </a:solidFill>
              </a:rPr>
              <a:t> </a:t>
            </a:r>
            <a:r>
              <a:rPr lang="en-US" b="1" dirty="0" err="1">
                <a:solidFill>
                  <a:srgbClr val="F79037"/>
                </a:solidFill>
              </a:rPr>
              <a:t>Éter</a:t>
            </a:r>
            <a:endParaRPr lang="en-US" b="1" dirty="0">
              <a:solidFill>
                <a:srgbClr val="F79037"/>
              </a:solidFill>
            </a:endParaRPr>
          </a:p>
          <a:p>
            <a:r>
              <a:rPr lang="en-US" dirty="0"/>
              <a:t>A </a:t>
            </a:r>
            <a:r>
              <a:rPr lang="en-US" dirty="0" err="1"/>
              <a:t>criptomoeda</a:t>
            </a:r>
            <a:r>
              <a:rPr lang="en-US" dirty="0"/>
              <a:t> do </a:t>
            </a:r>
            <a:r>
              <a:rPr lang="en-US" dirty="0" err="1"/>
              <a:t>blockchain</a:t>
            </a:r>
            <a:r>
              <a:rPr lang="en-US" dirty="0"/>
              <a:t> </a:t>
            </a:r>
            <a:r>
              <a:rPr lang="en-US" dirty="0" err="1"/>
              <a:t>Ethereum</a:t>
            </a:r>
            <a:r>
              <a:rPr lang="en-US" dirty="0"/>
              <a:t> </a:t>
            </a:r>
            <a:r>
              <a:rPr lang="en-US" dirty="0" err="1"/>
              <a:t>é</a:t>
            </a:r>
            <a:r>
              <a:rPr lang="en-US" dirty="0"/>
              <a:t> </a:t>
            </a:r>
            <a:r>
              <a:rPr lang="en-US" dirty="0" err="1"/>
              <a:t>chamada</a:t>
            </a:r>
            <a:r>
              <a:rPr lang="en-US" dirty="0"/>
              <a:t> de Ether. O Ether </a:t>
            </a:r>
            <a:r>
              <a:rPr lang="en-US" dirty="0" err="1"/>
              <a:t>é</a:t>
            </a:r>
            <a:r>
              <a:rPr lang="en-US" dirty="0"/>
              <a:t> um </a:t>
            </a:r>
            <a:r>
              <a:rPr lang="en-US" dirty="0" err="1"/>
              <a:t>meio</a:t>
            </a:r>
            <a:r>
              <a:rPr lang="en-US" dirty="0"/>
              <a:t> de </a:t>
            </a:r>
            <a:r>
              <a:rPr lang="en-US" dirty="0" err="1"/>
              <a:t>pagamento</a:t>
            </a:r>
            <a:r>
              <a:rPr lang="en-US" dirty="0"/>
              <a:t> </a:t>
            </a:r>
            <a:r>
              <a:rPr lang="en-US" dirty="0" err="1"/>
              <a:t>para</a:t>
            </a:r>
            <a:r>
              <a:rPr lang="en-US" dirty="0"/>
              <a:t> </a:t>
            </a:r>
            <a:r>
              <a:rPr lang="en-US" dirty="0" err="1"/>
              <a:t>todas</a:t>
            </a:r>
            <a:r>
              <a:rPr lang="en-US" dirty="0"/>
              <a:t> as </a:t>
            </a:r>
            <a:r>
              <a:rPr lang="en-US" dirty="0" err="1"/>
              <a:t>transações</a:t>
            </a:r>
            <a:r>
              <a:rPr lang="en-US" dirty="0"/>
              <a:t> </a:t>
            </a:r>
            <a:r>
              <a:rPr lang="en-US" dirty="0" err="1"/>
              <a:t>ou</a:t>
            </a:r>
            <a:r>
              <a:rPr lang="en-US" dirty="0"/>
              <a:t> </a:t>
            </a:r>
            <a:r>
              <a:rPr lang="en-US" dirty="0" err="1"/>
              <a:t>criação</a:t>
            </a:r>
            <a:r>
              <a:rPr lang="en-US" dirty="0"/>
              <a:t> de </a:t>
            </a:r>
            <a:r>
              <a:rPr lang="en-US" dirty="0" err="1"/>
              <a:t>contratos</a:t>
            </a:r>
            <a:r>
              <a:rPr lang="en-US" dirty="0"/>
              <a:t> </a:t>
            </a:r>
            <a:r>
              <a:rPr lang="en-US" dirty="0" err="1"/>
              <a:t>inteligentes</a:t>
            </a:r>
            <a:r>
              <a:rPr lang="en-US" dirty="0"/>
              <a:t>, </a:t>
            </a:r>
            <a:r>
              <a:rPr lang="en-US" dirty="0" err="1"/>
              <a:t>bem</a:t>
            </a:r>
            <a:r>
              <a:rPr lang="en-US" dirty="0"/>
              <a:t> </a:t>
            </a:r>
            <a:r>
              <a:rPr lang="en-US" dirty="0" err="1"/>
              <a:t>como</a:t>
            </a:r>
            <a:r>
              <a:rPr lang="en-US" dirty="0"/>
              <a:t> </a:t>
            </a:r>
            <a:r>
              <a:rPr lang="en-US" dirty="0" err="1"/>
              <a:t>para</a:t>
            </a:r>
            <a:r>
              <a:rPr lang="en-US" dirty="0"/>
              <a:t> o </a:t>
            </a:r>
            <a:r>
              <a:rPr lang="en-US" dirty="0" err="1"/>
              <a:t>uso</a:t>
            </a:r>
            <a:r>
              <a:rPr lang="en-US" dirty="0"/>
              <a:t> de </a:t>
            </a:r>
            <a:r>
              <a:rPr lang="en-US" dirty="0" err="1"/>
              <a:t>vários</a:t>
            </a:r>
            <a:r>
              <a:rPr lang="en-US" dirty="0"/>
              <a:t> </a:t>
            </a:r>
            <a:r>
              <a:rPr lang="en-US" dirty="0" err="1"/>
              <a:t>serviços</a:t>
            </a:r>
            <a:r>
              <a:rPr lang="en-US" dirty="0"/>
              <a:t> </a:t>
            </a:r>
            <a:r>
              <a:rPr lang="en-US" dirty="0" err="1"/>
              <a:t>na</a:t>
            </a:r>
            <a:r>
              <a:rPr lang="en-US" dirty="0"/>
              <a:t> </a:t>
            </a:r>
            <a:r>
              <a:rPr lang="en-US" dirty="0" err="1"/>
              <a:t>plataforma</a:t>
            </a:r>
            <a:r>
              <a:rPr lang="en-US" dirty="0"/>
              <a:t> </a:t>
            </a:r>
            <a:r>
              <a:rPr lang="en-US" dirty="0" err="1"/>
              <a:t>Ethereum</a:t>
            </a:r>
            <a:r>
              <a:rPr lang="en-US" dirty="0"/>
              <a:t>. </a:t>
            </a:r>
            <a:r>
              <a:rPr lang="en-US" dirty="0" err="1"/>
              <a:t>Todas</a:t>
            </a:r>
            <a:r>
              <a:rPr lang="en-US" dirty="0"/>
              <a:t> as </a:t>
            </a:r>
            <a:r>
              <a:rPr lang="en-US" dirty="0" err="1"/>
              <a:t>mudanças</a:t>
            </a:r>
            <a:r>
              <a:rPr lang="en-US" dirty="0"/>
              <a:t> </a:t>
            </a:r>
            <a:r>
              <a:rPr lang="en-US" dirty="0" err="1"/>
              <a:t>feitas</a:t>
            </a:r>
            <a:r>
              <a:rPr lang="en-US" dirty="0"/>
              <a:t> no </a:t>
            </a:r>
            <a:r>
              <a:rPr lang="en-US" dirty="0" err="1"/>
              <a:t>estado</a:t>
            </a:r>
            <a:r>
              <a:rPr lang="en-US" dirty="0"/>
              <a:t> </a:t>
            </a:r>
            <a:r>
              <a:rPr lang="en-US" dirty="0" err="1"/>
              <a:t>mundial</a:t>
            </a:r>
            <a:r>
              <a:rPr lang="en-US" dirty="0"/>
              <a:t> do </a:t>
            </a:r>
            <a:r>
              <a:rPr lang="en-US" dirty="0" err="1"/>
              <a:t>Ethereum</a:t>
            </a:r>
            <a:r>
              <a:rPr lang="en-US" dirty="0"/>
              <a:t> </a:t>
            </a:r>
            <a:r>
              <a:rPr lang="en-US" dirty="0" err="1"/>
              <a:t>custam</a:t>
            </a:r>
            <a:r>
              <a:rPr lang="en-US" dirty="0"/>
              <a:t> Ether. Para </a:t>
            </a:r>
            <a:r>
              <a:rPr lang="en-US" dirty="0" err="1"/>
              <a:t>interagir</a:t>
            </a:r>
            <a:r>
              <a:rPr lang="en-US" dirty="0"/>
              <a:t> com o </a:t>
            </a:r>
            <a:r>
              <a:rPr lang="en-US" dirty="0" err="1"/>
              <a:t>Ethereum</a:t>
            </a:r>
            <a:r>
              <a:rPr lang="en-US" dirty="0"/>
              <a:t> </a:t>
            </a:r>
            <a:r>
              <a:rPr lang="en-US" dirty="0" err="1"/>
              <a:t>Blockchain</a:t>
            </a:r>
            <a:r>
              <a:rPr lang="en-US" dirty="0"/>
              <a:t>, </a:t>
            </a:r>
            <a:r>
              <a:rPr lang="en-US" dirty="0" err="1"/>
              <a:t>é</a:t>
            </a:r>
            <a:r>
              <a:rPr lang="en-US" dirty="0"/>
              <a:t> </a:t>
            </a:r>
            <a:r>
              <a:rPr lang="en-US" dirty="0" err="1"/>
              <a:t>preciso</a:t>
            </a:r>
            <a:r>
              <a:rPr lang="en-US" dirty="0"/>
              <a:t> </a:t>
            </a:r>
            <a:r>
              <a:rPr lang="en-US" dirty="0" err="1"/>
              <a:t>comprar</a:t>
            </a:r>
            <a:r>
              <a:rPr lang="en-US" dirty="0"/>
              <a:t> Ether. O Ether </a:t>
            </a:r>
            <a:r>
              <a:rPr lang="en-US" dirty="0" err="1"/>
              <a:t>é</a:t>
            </a:r>
            <a:r>
              <a:rPr lang="en-US" dirty="0"/>
              <a:t> o </a:t>
            </a:r>
            <a:r>
              <a:rPr lang="en-US" dirty="0" err="1"/>
              <a:t>combustível</a:t>
            </a:r>
            <a:r>
              <a:rPr lang="en-US" dirty="0"/>
              <a:t> de </a:t>
            </a:r>
            <a:r>
              <a:rPr lang="en-US" dirty="0" err="1"/>
              <a:t>toda</a:t>
            </a:r>
            <a:r>
              <a:rPr lang="en-US" dirty="0"/>
              <a:t> a </a:t>
            </a:r>
            <a:r>
              <a:rPr lang="en-US" dirty="0" err="1"/>
              <a:t>plataforma</a:t>
            </a:r>
            <a:r>
              <a:rPr lang="en-US" dirty="0"/>
              <a:t>. O Ether </a:t>
            </a:r>
            <a:r>
              <a:rPr lang="en-US" dirty="0" err="1"/>
              <a:t>também</a:t>
            </a:r>
            <a:r>
              <a:rPr lang="en-US" dirty="0"/>
              <a:t> </a:t>
            </a:r>
            <a:r>
              <a:rPr lang="en-US" dirty="0" err="1"/>
              <a:t>é</a:t>
            </a:r>
            <a:r>
              <a:rPr lang="en-US" dirty="0"/>
              <a:t> </a:t>
            </a:r>
            <a:r>
              <a:rPr lang="en-US" dirty="0" err="1"/>
              <a:t>distribuído</a:t>
            </a:r>
            <a:r>
              <a:rPr lang="en-US" dirty="0"/>
              <a:t> </a:t>
            </a:r>
            <a:r>
              <a:rPr lang="en-US" dirty="0" err="1"/>
              <a:t>como</a:t>
            </a:r>
            <a:r>
              <a:rPr lang="en-US" dirty="0"/>
              <a:t> </a:t>
            </a:r>
            <a:r>
              <a:rPr lang="en-US" dirty="0" err="1"/>
              <a:t>recompensa</a:t>
            </a:r>
            <a:r>
              <a:rPr lang="en-US" dirty="0"/>
              <a:t> </a:t>
            </a:r>
            <a:r>
              <a:rPr lang="en-US" dirty="0" err="1"/>
              <a:t>aos</a:t>
            </a:r>
            <a:r>
              <a:rPr lang="en-US" dirty="0"/>
              <a:t> </a:t>
            </a:r>
            <a:r>
              <a:rPr lang="en-US" dirty="0" err="1"/>
              <a:t>participantes</a:t>
            </a:r>
            <a:r>
              <a:rPr lang="en-US" dirty="0"/>
              <a:t> e </a:t>
            </a:r>
            <a:r>
              <a:rPr lang="en-US" dirty="0" err="1"/>
              <a:t>validadores</a:t>
            </a:r>
            <a:r>
              <a:rPr lang="en-US" dirty="0"/>
              <a:t> do </a:t>
            </a:r>
            <a:r>
              <a:rPr lang="en-US" dirty="0" err="1"/>
              <a:t>Ethereum</a:t>
            </a:r>
            <a:r>
              <a:rPr lang="en-US" dirty="0"/>
              <a:t>. O Ether </a:t>
            </a:r>
            <a:r>
              <a:rPr lang="en-US" dirty="0" err="1"/>
              <a:t>é</a:t>
            </a:r>
            <a:r>
              <a:rPr lang="en-US" dirty="0"/>
              <a:t> </a:t>
            </a:r>
            <a:r>
              <a:rPr lang="en-US" dirty="0" err="1"/>
              <a:t>subdividido</a:t>
            </a:r>
            <a:r>
              <a:rPr lang="en-US" dirty="0"/>
              <a:t> </a:t>
            </a:r>
            <a:r>
              <a:rPr lang="en-US" dirty="0" err="1"/>
              <a:t>em</a:t>
            </a:r>
            <a:r>
              <a:rPr lang="en-US" dirty="0"/>
              <a:t> </a:t>
            </a:r>
            <a:r>
              <a:rPr lang="en-US" dirty="0" err="1"/>
              <a:t>unidades</a:t>
            </a:r>
            <a:r>
              <a:rPr lang="en-US" dirty="0"/>
              <a:t> </a:t>
            </a:r>
            <a:r>
              <a:rPr lang="en-US" dirty="0" err="1"/>
              <a:t>menores</a:t>
            </a:r>
            <a:r>
              <a:rPr lang="en-US" dirty="0"/>
              <a:t> </a:t>
            </a:r>
            <a:r>
              <a:rPr lang="en-US" dirty="0" err="1"/>
              <a:t>até</a:t>
            </a:r>
            <a:r>
              <a:rPr lang="en-US" dirty="0"/>
              <a:t> a </a:t>
            </a:r>
            <a:r>
              <a:rPr lang="en-US" dirty="0" err="1"/>
              <a:t>menor</a:t>
            </a:r>
            <a:r>
              <a:rPr lang="en-US" dirty="0"/>
              <a:t> </a:t>
            </a:r>
            <a:r>
              <a:rPr lang="en-US" dirty="0" err="1"/>
              <a:t>unidade</a:t>
            </a:r>
            <a:r>
              <a:rPr lang="en-US" dirty="0"/>
              <a:t> </a:t>
            </a:r>
            <a:r>
              <a:rPr lang="en-US" dirty="0" err="1"/>
              <a:t>possível</a:t>
            </a:r>
            <a:r>
              <a:rPr lang="en-US" dirty="0"/>
              <a:t>, </a:t>
            </a:r>
            <a:r>
              <a:rPr lang="en-US" dirty="0" err="1"/>
              <a:t>chamada</a:t>
            </a:r>
            <a:r>
              <a:rPr lang="en-US" dirty="0"/>
              <a:t> </a:t>
            </a:r>
            <a:r>
              <a:rPr lang="en-US" dirty="0" err="1"/>
              <a:t>wei</a:t>
            </a:r>
            <a:r>
              <a:rPr lang="en-US" dirty="0"/>
              <a:t> 1 </a:t>
            </a:r>
            <a:r>
              <a:rPr lang="en-US" dirty="0" err="1"/>
              <a:t>éter</a:t>
            </a:r>
            <a:r>
              <a:rPr lang="en-US" dirty="0"/>
              <a:t> </a:t>
            </a:r>
            <a:r>
              <a:rPr lang="en-US" dirty="0" err="1"/>
              <a:t>é</a:t>
            </a:r>
            <a:r>
              <a:rPr lang="en-US" dirty="0"/>
              <a:t> 1 </a:t>
            </a:r>
            <a:r>
              <a:rPr lang="en-US" dirty="0" err="1"/>
              <a:t>quintilhão</a:t>
            </a:r>
            <a:r>
              <a:rPr lang="en-US" dirty="0"/>
              <a:t> (1018) </a:t>
            </a:r>
            <a:r>
              <a:rPr lang="en-US" dirty="0" err="1"/>
              <a:t>wei</a:t>
            </a:r>
            <a:r>
              <a:rPr lang="en-US" dirty="0"/>
              <a:t>.</a:t>
            </a:r>
          </a:p>
          <a:p>
            <a:endParaRPr lang="en-US" dirty="0"/>
          </a:p>
          <a:p>
            <a:r>
              <a:rPr lang="en-US" b="1" dirty="0">
                <a:solidFill>
                  <a:srgbClr val="F79037"/>
                </a:solidFill>
              </a:rPr>
              <a:t>O </a:t>
            </a:r>
            <a:r>
              <a:rPr lang="en-US" b="1" dirty="0" err="1">
                <a:solidFill>
                  <a:srgbClr val="F79037"/>
                </a:solidFill>
              </a:rPr>
              <a:t>que</a:t>
            </a:r>
            <a:r>
              <a:rPr lang="en-US" b="1" dirty="0">
                <a:solidFill>
                  <a:srgbClr val="F79037"/>
                </a:solidFill>
              </a:rPr>
              <a:t> são </a:t>
            </a:r>
            <a:r>
              <a:rPr lang="en-US" b="1" dirty="0" err="1">
                <a:solidFill>
                  <a:srgbClr val="F79037"/>
                </a:solidFill>
              </a:rPr>
              <a:t>contratos</a:t>
            </a:r>
            <a:r>
              <a:rPr lang="en-US" b="1" dirty="0">
                <a:solidFill>
                  <a:srgbClr val="F79037"/>
                </a:solidFill>
              </a:rPr>
              <a:t> </a:t>
            </a:r>
            <a:r>
              <a:rPr lang="en-US" b="1" dirty="0" err="1">
                <a:solidFill>
                  <a:srgbClr val="F79037"/>
                </a:solidFill>
              </a:rPr>
              <a:t>inteligentes</a:t>
            </a:r>
            <a:r>
              <a:rPr lang="en-US" b="1" dirty="0">
                <a:solidFill>
                  <a:srgbClr val="F79037"/>
                </a:solidFill>
              </a:rPr>
              <a:t>?</a:t>
            </a:r>
          </a:p>
          <a:p>
            <a:r>
              <a:rPr lang="en-US" dirty="0" err="1"/>
              <a:t>Contratos</a:t>
            </a:r>
            <a:r>
              <a:rPr lang="en-US" dirty="0"/>
              <a:t> </a:t>
            </a:r>
            <a:r>
              <a:rPr lang="en-US" dirty="0" err="1"/>
              <a:t>inteligentes</a:t>
            </a:r>
            <a:r>
              <a:rPr lang="en-US" dirty="0"/>
              <a:t> são </a:t>
            </a:r>
            <a:r>
              <a:rPr lang="en-US" dirty="0" err="1"/>
              <a:t>contratos</a:t>
            </a:r>
            <a:r>
              <a:rPr lang="en-US" dirty="0"/>
              <a:t> </a:t>
            </a:r>
            <a:r>
              <a:rPr lang="en-US" dirty="0" err="1"/>
              <a:t>digitalizados</a:t>
            </a:r>
            <a:r>
              <a:rPr lang="en-US" dirty="0"/>
              <a:t> e </a:t>
            </a:r>
            <a:r>
              <a:rPr lang="en-US" dirty="0" err="1"/>
              <a:t>determinados</a:t>
            </a:r>
            <a:r>
              <a:rPr lang="en-US" dirty="0"/>
              <a:t> entre </a:t>
            </a:r>
            <a:r>
              <a:rPr lang="en-US" dirty="0" err="1"/>
              <a:t>duas</a:t>
            </a:r>
            <a:r>
              <a:rPr lang="en-US" dirty="0"/>
              <a:t> </a:t>
            </a:r>
            <a:r>
              <a:rPr lang="en-US" dirty="0" err="1"/>
              <a:t>ou</a:t>
            </a:r>
            <a:r>
              <a:rPr lang="en-US" dirty="0"/>
              <a:t> </a:t>
            </a:r>
            <a:r>
              <a:rPr lang="en-US" dirty="0" err="1"/>
              <a:t>mais</a:t>
            </a:r>
            <a:r>
              <a:rPr lang="en-US" dirty="0"/>
              <a:t> </a:t>
            </a:r>
            <a:r>
              <a:rPr lang="en-US" dirty="0" err="1"/>
              <a:t>pessoas</a:t>
            </a:r>
            <a:r>
              <a:rPr lang="en-US" dirty="0"/>
              <a:t> </a:t>
            </a:r>
            <a:r>
              <a:rPr lang="en-US" dirty="0" err="1"/>
              <a:t>ou</a:t>
            </a:r>
            <a:r>
              <a:rPr lang="en-US" dirty="0"/>
              <a:t> </a:t>
            </a:r>
            <a:r>
              <a:rPr lang="en-US" dirty="0" err="1"/>
              <a:t>programas</a:t>
            </a:r>
            <a:r>
              <a:rPr lang="en-US" dirty="0"/>
              <a:t> de software. O </a:t>
            </a:r>
            <a:r>
              <a:rPr lang="en-US" dirty="0" err="1"/>
              <a:t>código</a:t>
            </a:r>
            <a:r>
              <a:rPr lang="en-US" dirty="0"/>
              <a:t> </a:t>
            </a:r>
            <a:r>
              <a:rPr lang="en-US" dirty="0" err="1"/>
              <a:t>pode</a:t>
            </a:r>
            <a:r>
              <a:rPr lang="en-US" dirty="0"/>
              <a:t> </a:t>
            </a:r>
            <a:r>
              <a:rPr lang="en-US" dirty="0" err="1"/>
              <a:t>ser</a:t>
            </a:r>
            <a:r>
              <a:rPr lang="en-US" dirty="0"/>
              <a:t> a </a:t>
            </a:r>
            <a:r>
              <a:rPr lang="en-US" dirty="0" err="1"/>
              <a:t>única</a:t>
            </a:r>
            <a:r>
              <a:rPr lang="en-US" dirty="0"/>
              <a:t> </a:t>
            </a:r>
            <a:r>
              <a:rPr lang="en-US" dirty="0" err="1"/>
              <a:t>manifestação</a:t>
            </a:r>
            <a:r>
              <a:rPr lang="en-US" dirty="0"/>
              <a:t> do </a:t>
            </a:r>
            <a:r>
              <a:rPr lang="en-US" dirty="0" err="1"/>
              <a:t>acordo</a:t>
            </a:r>
            <a:r>
              <a:rPr lang="en-US" dirty="0"/>
              <a:t> entre as </a:t>
            </a:r>
            <a:r>
              <a:rPr lang="en-US" dirty="0" err="1"/>
              <a:t>partes</a:t>
            </a:r>
            <a:r>
              <a:rPr lang="en-US" dirty="0"/>
              <a:t> </a:t>
            </a:r>
            <a:r>
              <a:rPr lang="en-US" dirty="0" err="1"/>
              <a:t>ou</a:t>
            </a:r>
            <a:r>
              <a:rPr lang="en-US" dirty="0"/>
              <a:t> </a:t>
            </a:r>
            <a:r>
              <a:rPr lang="en-US" dirty="0" err="1"/>
              <a:t>também</a:t>
            </a:r>
            <a:r>
              <a:rPr lang="en-US" dirty="0"/>
              <a:t> </a:t>
            </a:r>
            <a:r>
              <a:rPr lang="en-US" dirty="0" err="1"/>
              <a:t>pode</a:t>
            </a:r>
            <a:r>
              <a:rPr lang="en-US" dirty="0"/>
              <a:t> </a:t>
            </a:r>
            <a:r>
              <a:rPr lang="en-US" dirty="0" err="1"/>
              <a:t>atuar</a:t>
            </a:r>
            <a:r>
              <a:rPr lang="en-US" dirty="0"/>
              <a:t> </a:t>
            </a:r>
            <a:r>
              <a:rPr lang="en-US" dirty="0" err="1"/>
              <a:t>como</a:t>
            </a:r>
            <a:r>
              <a:rPr lang="en-US" dirty="0"/>
              <a:t> um </a:t>
            </a:r>
            <a:r>
              <a:rPr lang="en-US" dirty="0" err="1"/>
              <a:t>complemento</a:t>
            </a:r>
            <a:r>
              <a:rPr lang="en-US" dirty="0"/>
              <a:t> a um </a:t>
            </a:r>
            <a:r>
              <a:rPr lang="en-US" dirty="0" err="1"/>
              <a:t>contrato</a:t>
            </a:r>
            <a:r>
              <a:rPr lang="en-US" dirty="0"/>
              <a:t> </a:t>
            </a:r>
            <a:r>
              <a:rPr lang="en-US" dirty="0" err="1"/>
              <a:t>tradicional</a:t>
            </a:r>
            <a:r>
              <a:rPr lang="en-US" dirty="0"/>
              <a:t> </a:t>
            </a:r>
            <a:r>
              <a:rPr lang="en-US" dirty="0" err="1"/>
              <a:t>baseado</a:t>
            </a:r>
            <a:r>
              <a:rPr lang="en-US" dirty="0"/>
              <a:t> </a:t>
            </a:r>
            <a:r>
              <a:rPr lang="en-US" dirty="0" err="1"/>
              <a:t>em</a:t>
            </a:r>
            <a:r>
              <a:rPr lang="en-US" dirty="0"/>
              <a:t> </a:t>
            </a:r>
            <a:r>
              <a:rPr lang="en-US" dirty="0" err="1"/>
              <a:t>texto</a:t>
            </a:r>
            <a:r>
              <a:rPr lang="en-US" dirty="0"/>
              <a:t> e </a:t>
            </a:r>
            <a:r>
              <a:rPr lang="en-US" dirty="0" err="1"/>
              <a:t>executar</a:t>
            </a:r>
            <a:r>
              <a:rPr lang="en-US" dirty="0"/>
              <a:t> </a:t>
            </a:r>
            <a:r>
              <a:rPr lang="en-US" dirty="0" err="1"/>
              <a:t>certas</a:t>
            </a:r>
            <a:r>
              <a:rPr lang="en-US" dirty="0"/>
              <a:t> </a:t>
            </a:r>
            <a:r>
              <a:rPr lang="en-US" dirty="0" err="1"/>
              <a:t>disposições</a:t>
            </a:r>
            <a:r>
              <a:rPr lang="en-US" dirty="0"/>
              <a:t>, </a:t>
            </a:r>
            <a:r>
              <a:rPr lang="en-US" dirty="0" err="1"/>
              <a:t>como</a:t>
            </a:r>
            <a:r>
              <a:rPr lang="en-US" dirty="0"/>
              <a:t> a </a:t>
            </a:r>
            <a:r>
              <a:rPr lang="en-US" dirty="0" err="1"/>
              <a:t>transferência</a:t>
            </a:r>
            <a:r>
              <a:rPr lang="en-US" dirty="0"/>
              <a:t> de </a:t>
            </a:r>
            <a:r>
              <a:rPr lang="en-US" dirty="0" err="1"/>
              <a:t>fundos</a:t>
            </a:r>
            <a:r>
              <a:rPr lang="en-US" dirty="0"/>
              <a:t> da parte A </a:t>
            </a:r>
            <a:r>
              <a:rPr lang="en-US" dirty="0" err="1"/>
              <a:t>para</a:t>
            </a:r>
            <a:r>
              <a:rPr lang="en-US" dirty="0"/>
              <a:t> a parte B. O </a:t>
            </a:r>
            <a:r>
              <a:rPr lang="en-US" dirty="0" err="1"/>
              <a:t>próprio</a:t>
            </a:r>
            <a:r>
              <a:rPr lang="en-US" dirty="0"/>
              <a:t> </a:t>
            </a:r>
            <a:r>
              <a:rPr lang="en-US" dirty="0" err="1"/>
              <a:t>código</a:t>
            </a:r>
            <a:r>
              <a:rPr lang="en-US" dirty="0"/>
              <a:t> </a:t>
            </a:r>
            <a:r>
              <a:rPr lang="en-US" dirty="0" err="1"/>
              <a:t>é</a:t>
            </a:r>
            <a:r>
              <a:rPr lang="en-US" dirty="0"/>
              <a:t> </a:t>
            </a:r>
            <a:r>
              <a:rPr lang="en-US" dirty="0" err="1"/>
              <a:t>replicado</a:t>
            </a:r>
            <a:r>
              <a:rPr lang="en-US" dirty="0"/>
              <a:t> </a:t>
            </a:r>
            <a:r>
              <a:rPr lang="en-US" dirty="0" err="1"/>
              <a:t>em</a:t>
            </a:r>
            <a:r>
              <a:rPr lang="en-US" dirty="0"/>
              <a:t> </a:t>
            </a:r>
            <a:r>
              <a:rPr lang="en-US" dirty="0" err="1"/>
              <a:t>múltiplos</a:t>
            </a:r>
            <a:r>
              <a:rPr lang="en-US" dirty="0"/>
              <a:t> </a:t>
            </a:r>
            <a:r>
              <a:rPr lang="en-US" dirty="0" err="1"/>
              <a:t>nós</a:t>
            </a:r>
            <a:r>
              <a:rPr lang="en-US" dirty="0"/>
              <a:t> de um </a:t>
            </a:r>
            <a:r>
              <a:rPr lang="en-US" dirty="0" err="1"/>
              <a:t>blockchain</a:t>
            </a:r>
            <a:r>
              <a:rPr lang="en-US" dirty="0"/>
              <a:t> e, </a:t>
            </a:r>
            <a:r>
              <a:rPr lang="en-US" dirty="0" err="1"/>
              <a:t>portanto</a:t>
            </a:r>
            <a:r>
              <a:rPr lang="en-US" dirty="0"/>
              <a:t>, </a:t>
            </a:r>
            <a:r>
              <a:rPr lang="en-US" dirty="0" err="1"/>
              <a:t>beneficia</a:t>
            </a:r>
            <a:r>
              <a:rPr lang="en-US" dirty="0"/>
              <a:t> da </a:t>
            </a:r>
            <a:r>
              <a:rPr lang="en-US" dirty="0" err="1"/>
              <a:t>segurança</a:t>
            </a:r>
            <a:r>
              <a:rPr lang="en-US" dirty="0"/>
              <a:t>, </a:t>
            </a:r>
            <a:r>
              <a:rPr lang="en-US" dirty="0" err="1"/>
              <a:t>permanência</a:t>
            </a:r>
            <a:r>
              <a:rPr lang="en-US" dirty="0"/>
              <a:t> e </a:t>
            </a:r>
            <a:r>
              <a:rPr lang="en-US" dirty="0" err="1"/>
              <a:t>imutabilidade</a:t>
            </a:r>
            <a:r>
              <a:rPr lang="en-US" dirty="0"/>
              <a:t> </a:t>
            </a:r>
            <a:r>
              <a:rPr lang="en-US" dirty="0" err="1"/>
              <a:t>que</a:t>
            </a:r>
            <a:r>
              <a:rPr lang="en-US" dirty="0"/>
              <a:t> um </a:t>
            </a:r>
            <a:r>
              <a:rPr lang="en-US" dirty="0" err="1"/>
              <a:t>blockchain</a:t>
            </a:r>
            <a:r>
              <a:rPr lang="en-US" dirty="0"/>
              <a:t> </a:t>
            </a:r>
            <a:r>
              <a:rPr lang="en-US" dirty="0" err="1"/>
              <a:t>oferece</a:t>
            </a:r>
            <a:r>
              <a:rPr lang="en-US" dirty="0"/>
              <a:t>. </a:t>
            </a:r>
            <a:r>
              <a:rPr lang="en-US" dirty="0" err="1"/>
              <a:t>É</a:t>
            </a:r>
            <a:r>
              <a:rPr lang="en-US" dirty="0"/>
              <a:t> </a:t>
            </a:r>
            <a:r>
              <a:rPr lang="en-US" dirty="0" err="1"/>
              <a:t>possível</a:t>
            </a:r>
            <a:r>
              <a:rPr lang="en-US" dirty="0"/>
              <a:t> </a:t>
            </a:r>
            <a:r>
              <a:rPr lang="en-US" dirty="0" err="1"/>
              <a:t>usar</a:t>
            </a:r>
            <a:r>
              <a:rPr lang="en-US" dirty="0"/>
              <a:t> </a:t>
            </a:r>
            <a:r>
              <a:rPr lang="en-US" dirty="0" err="1"/>
              <a:t>contratos</a:t>
            </a:r>
            <a:r>
              <a:rPr lang="en-US" dirty="0"/>
              <a:t> </a:t>
            </a:r>
            <a:r>
              <a:rPr lang="en-US" dirty="0" err="1"/>
              <a:t>inteligentes</a:t>
            </a:r>
            <a:r>
              <a:rPr lang="en-US" dirty="0"/>
              <a:t> </a:t>
            </a:r>
            <a:r>
              <a:rPr lang="en-US" dirty="0" err="1"/>
              <a:t>para</a:t>
            </a:r>
            <a:r>
              <a:rPr lang="en-US" dirty="0"/>
              <a:t> </a:t>
            </a:r>
            <a:r>
              <a:rPr lang="en-US" dirty="0" err="1"/>
              <a:t>desenvolver</a:t>
            </a:r>
            <a:r>
              <a:rPr lang="en-US" dirty="0"/>
              <a:t> um DAO </a:t>
            </a:r>
            <a:r>
              <a:rPr lang="en-US" dirty="0" err="1"/>
              <a:t>ou</a:t>
            </a:r>
            <a:r>
              <a:rPr lang="en-US" dirty="0"/>
              <a:t> um </a:t>
            </a:r>
            <a:r>
              <a:rPr lang="en-US" dirty="0" err="1"/>
              <a:t>dApp</a:t>
            </a:r>
            <a:r>
              <a:rPr lang="en-US" dirty="0"/>
              <a:t>.</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72</a:t>
            </a:fld>
            <a:endParaRPr lang="en-US" dirty="0"/>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5536408"/>
            <a:ext cx="6051578" cy="277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solidFill>
                  <a:schemeClr val="tx1"/>
                </a:solidFill>
              </a:rPr>
              <a:t>Contratos</a:t>
            </a:r>
            <a:r>
              <a:rPr lang="en-US" dirty="0">
                <a:solidFill>
                  <a:schemeClr val="tx1"/>
                </a:solidFill>
              </a:rPr>
              <a:t> </a:t>
            </a:r>
            <a:r>
              <a:rPr lang="en-US" dirty="0" err="1">
                <a:solidFill>
                  <a:schemeClr val="tx1"/>
                </a:solidFill>
              </a:rPr>
              <a:t>inteligentes</a:t>
            </a:r>
            <a:endParaRPr lang="en-US" dirty="0">
              <a:solidFill>
                <a:schemeClr val="tx1"/>
              </a:solidFill>
            </a:endParaRPr>
          </a:p>
        </p:txBody>
      </p:sp>
      <p:sp>
        <p:nvSpPr>
          <p:cNvPr id="24" name="Text Placeholder 17">
            <a:extLst>
              <a:ext uri="{FF2B5EF4-FFF2-40B4-BE49-F238E27FC236}">
                <a16:creationId xmlns:a16="http://schemas.microsoft.com/office/drawing/2014/main" id="{9FB453C0-0766-C27C-51E1-313B61B01E92}"/>
              </a:ext>
            </a:extLst>
          </p:cNvPr>
          <p:cNvSpPr txBox="1">
            <a:spLocks/>
          </p:cNvSpPr>
          <p:nvPr/>
        </p:nvSpPr>
        <p:spPr>
          <a:xfrm>
            <a:off x="992432" y="6149102"/>
            <a:ext cx="2154529" cy="277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a:solidFill>
                  <a:srgbClr val="000000"/>
                </a:solidFill>
              </a:rPr>
              <a:t>são </a:t>
            </a:r>
            <a:r>
              <a:rPr lang="en-US" dirty="0" err="1">
                <a:solidFill>
                  <a:srgbClr val="000000"/>
                </a:solidFill>
              </a:rPr>
              <a:t>operados</a:t>
            </a:r>
            <a:r>
              <a:rPr lang="en-US" dirty="0">
                <a:solidFill>
                  <a:srgbClr val="000000"/>
                </a:solidFill>
              </a:rPr>
              <a:t> </a:t>
            </a:r>
            <a:r>
              <a:rPr lang="en-US" dirty="0" err="1">
                <a:solidFill>
                  <a:srgbClr val="000000"/>
                </a:solidFill>
              </a:rPr>
              <a:t>por</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rede</a:t>
            </a:r>
            <a:r>
              <a:rPr lang="en-US" dirty="0">
                <a:solidFill>
                  <a:srgbClr val="000000"/>
                </a:solidFill>
              </a:rPr>
              <a:t> de </a:t>
            </a:r>
            <a:r>
              <a:rPr lang="en-US" dirty="0" err="1">
                <a:solidFill>
                  <a:srgbClr val="000000"/>
                </a:solidFill>
              </a:rPr>
              <a:t>computadores</a:t>
            </a:r>
            <a:endParaRPr lang="en-US" dirty="0">
              <a:solidFill>
                <a:srgbClr val="000000"/>
              </a:solidFill>
            </a:endParaRPr>
          </a:p>
        </p:txBody>
      </p:sp>
      <p:sp>
        <p:nvSpPr>
          <p:cNvPr id="26" name="TextBox 25">
            <a:extLst>
              <a:ext uri="{FF2B5EF4-FFF2-40B4-BE49-F238E27FC236}">
                <a16:creationId xmlns:a16="http://schemas.microsoft.com/office/drawing/2014/main" id="{AC22CA96-DE0C-9C95-3255-57D0F071A36D}"/>
              </a:ext>
            </a:extLst>
          </p:cNvPr>
          <p:cNvSpPr txBox="1"/>
          <p:nvPr/>
        </p:nvSpPr>
        <p:spPr>
          <a:xfrm>
            <a:off x="428272" y="580117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5" name="Text Placeholder 17">
            <a:extLst>
              <a:ext uri="{FF2B5EF4-FFF2-40B4-BE49-F238E27FC236}">
                <a16:creationId xmlns:a16="http://schemas.microsoft.com/office/drawing/2014/main" id="{91AFC030-7D9F-989E-182E-91BB02D6C41D}"/>
              </a:ext>
            </a:extLst>
          </p:cNvPr>
          <p:cNvSpPr txBox="1">
            <a:spLocks/>
          </p:cNvSpPr>
          <p:nvPr/>
        </p:nvSpPr>
        <p:spPr>
          <a:xfrm>
            <a:off x="1004307" y="7004126"/>
            <a:ext cx="2154529" cy="277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err="1">
                <a:solidFill>
                  <a:srgbClr val="000000"/>
                </a:solidFill>
              </a:rPr>
              <a:t>executar</a:t>
            </a:r>
            <a:r>
              <a:rPr lang="en-US" dirty="0">
                <a:solidFill>
                  <a:srgbClr val="000000"/>
                </a:solidFill>
              </a:rPr>
              <a:t> </a:t>
            </a:r>
            <a:r>
              <a:rPr lang="en-US" dirty="0" err="1">
                <a:solidFill>
                  <a:srgbClr val="000000"/>
                </a:solidFill>
              </a:rPr>
              <a:t>etapas</a:t>
            </a:r>
            <a:r>
              <a:rPr lang="en-US" dirty="0">
                <a:solidFill>
                  <a:srgbClr val="000000"/>
                </a:solidFill>
              </a:rPr>
              <a:t> </a:t>
            </a:r>
            <a:r>
              <a:rPr lang="en-US" dirty="0" err="1">
                <a:solidFill>
                  <a:srgbClr val="000000"/>
                </a:solidFill>
              </a:rPr>
              <a:t>acordadas</a:t>
            </a:r>
            <a:r>
              <a:rPr lang="en-US" dirty="0">
                <a:solidFill>
                  <a:srgbClr val="000000"/>
                </a:solidFill>
              </a:rPr>
              <a:t> </a:t>
            </a:r>
            <a:r>
              <a:rPr lang="en-US" dirty="0" err="1">
                <a:solidFill>
                  <a:srgbClr val="000000"/>
                </a:solidFill>
              </a:rPr>
              <a:t>automaticamente</a:t>
            </a:r>
            <a:r>
              <a:rPr lang="en-US" dirty="0">
                <a:solidFill>
                  <a:srgbClr val="000000"/>
                </a:solidFill>
              </a:rPr>
              <a:t> </a:t>
            </a:r>
            <a:r>
              <a:rPr lang="en-US" dirty="0" err="1">
                <a:solidFill>
                  <a:srgbClr val="000000"/>
                </a:solidFill>
              </a:rPr>
              <a:t>quando</a:t>
            </a:r>
            <a:r>
              <a:rPr lang="en-US" dirty="0">
                <a:solidFill>
                  <a:srgbClr val="000000"/>
                </a:solidFill>
              </a:rPr>
              <a:t> um </a:t>
            </a:r>
            <a:r>
              <a:rPr lang="en-US" dirty="0" err="1">
                <a:solidFill>
                  <a:srgbClr val="000000"/>
                </a:solidFill>
              </a:rPr>
              <a:t>evento</a:t>
            </a:r>
            <a:r>
              <a:rPr lang="en-US" dirty="0">
                <a:solidFill>
                  <a:srgbClr val="000000"/>
                </a:solidFill>
              </a:rPr>
              <a:t> </a:t>
            </a:r>
            <a:r>
              <a:rPr lang="en-US" dirty="0" err="1">
                <a:solidFill>
                  <a:srgbClr val="000000"/>
                </a:solidFill>
              </a:rPr>
              <a:t>especificado</a:t>
            </a:r>
            <a:r>
              <a:rPr lang="en-US" dirty="0">
                <a:solidFill>
                  <a:srgbClr val="000000"/>
                </a:solidFill>
              </a:rPr>
              <a:t> </a:t>
            </a:r>
            <a:r>
              <a:rPr lang="en-US" dirty="0" err="1">
                <a:solidFill>
                  <a:srgbClr val="000000"/>
                </a:solidFill>
              </a:rPr>
              <a:t>ocorrer</a:t>
            </a:r>
            <a:endParaRPr lang="en-US" dirty="0">
              <a:solidFill>
                <a:srgbClr val="000000"/>
              </a:solidFill>
            </a:endParaRPr>
          </a:p>
        </p:txBody>
      </p:sp>
      <p:sp>
        <p:nvSpPr>
          <p:cNvPr id="10" name="TextBox 9">
            <a:extLst>
              <a:ext uri="{FF2B5EF4-FFF2-40B4-BE49-F238E27FC236}">
                <a16:creationId xmlns:a16="http://schemas.microsoft.com/office/drawing/2014/main" id="{88D67222-9F8D-A29C-3A03-F8131E0BBEA4}"/>
              </a:ext>
            </a:extLst>
          </p:cNvPr>
          <p:cNvSpPr txBox="1"/>
          <p:nvPr/>
        </p:nvSpPr>
        <p:spPr>
          <a:xfrm>
            <a:off x="440147" y="671557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1" name="Text Placeholder 17">
            <a:extLst>
              <a:ext uri="{FF2B5EF4-FFF2-40B4-BE49-F238E27FC236}">
                <a16:creationId xmlns:a16="http://schemas.microsoft.com/office/drawing/2014/main" id="{57DACA1B-98EA-AEF6-6B1B-103DD01AFB8E}"/>
              </a:ext>
            </a:extLst>
          </p:cNvPr>
          <p:cNvSpPr txBox="1">
            <a:spLocks/>
          </p:cNvSpPr>
          <p:nvPr/>
        </p:nvSpPr>
        <p:spPr>
          <a:xfrm>
            <a:off x="1004307" y="7986178"/>
            <a:ext cx="2154529" cy="56647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err="1">
                <a:solidFill>
                  <a:srgbClr val="000000"/>
                </a:solidFill>
              </a:rPr>
              <a:t>rastrear</a:t>
            </a:r>
            <a:r>
              <a:rPr lang="en-US" dirty="0">
                <a:solidFill>
                  <a:srgbClr val="000000"/>
                </a:solidFill>
              </a:rPr>
              <a:t> </a:t>
            </a:r>
            <a:r>
              <a:rPr lang="en-US" dirty="0" err="1">
                <a:solidFill>
                  <a:srgbClr val="000000"/>
                </a:solidFill>
              </a:rPr>
              <a:t>automaticamente</a:t>
            </a:r>
            <a:r>
              <a:rPr lang="en-US" dirty="0">
                <a:solidFill>
                  <a:srgbClr val="000000"/>
                </a:solidFill>
              </a:rPr>
              <a:t> as </a:t>
            </a:r>
            <a:r>
              <a:rPr lang="en-US" dirty="0" err="1">
                <a:solidFill>
                  <a:srgbClr val="000000"/>
                </a:solidFill>
              </a:rPr>
              <a:t>alterações</a:t>
            </a:r>
            <a:r>
              <a:rPr lang="en-US" dirty="0">
                <a:solidFill>
                  <a:srgbClr val="000000"/>
                </a:solidFill>
              </a:rPr>
              <a:t> </a:t>
            </a:r>
            <a:r>
              <a:rPr lang="en-US" dirty="0" err="1">
                <a:solidFill>
                  <a:srgbClr val="000000"/>
                </a:solidFill>
              </a:rPr>
              <a:t>dentro</a:t>
            </a:r>
            <a:r>
              <a:rPr lang="en-US" dirty="0">
                <a:solidFill>
                  <a:srgbClr val="000000"/>
                </a:solidFill>
              </a:rPr>
              <a:t> dos </a:t>
            </a:r>
            <a:r>
              <a:rPr lang="en-US" dirty="0" err="1">
                <a:solidFill>
                  <a:srgbClr val="000000"/>
                </a:solidFill>
              </a:rPr>
              <a:t>termos</a:t>
            </a:r>
            <a:r>
              <a:rPr lang="en-US" dirty="0">
                <a:solidFill>
                  <a:srgbClr val="000000"/>
                </a:solidFill>
              </a:rPr>
              <a:t> </a:t>
            </a:r>
            <a:r>
              <a:rPr lang="en-US" dirty="0" err="1">
                <a:solidFill>
                  <a:srgbClr val="000000"/>
                </a:solidFill>
              </a:rPr>
              <a:t>definidos</a:t>
            </a:r>
            <a:r>
              <a:rPr lang="en-US" dirty="0">
                <a:solidFill>
                  <a:srgbClr val="000000"/>
                </a:solidFill>
              </a:rPr>
              <a:t> do </a:t>
            </a:r>
            <a:r>
              <a:rPr lang="en-US" dirty="0" err="1">
                <a:solidFill>
                  <a:srgbClr val="000000"/>
                </a:solidFill>
              </a:rPr>
              <a:t>contrato</a:t>
            </a:r>
            <a:endParaRPr lang="en-US" dirty="0">
              <a:solidFill>
                <a:srgbClr val="000000"/>
              </a:solidFill>
            </a:endParaRPr>
          </a:p>
        </p:txBody>
      </p:sp>
      <p:sp>
        <p:nvSpPr>
          <p:cNvPr id="12" name="TextBox 11">
            <a:extLst>
              <a:ext uri="{FF2B5EF4-FFF2-40B4-BE49-F238E27FC236}">
                <a16:creationId xmlns:a16="http://schemas.microsoft.com/office/drawing/2014/main" id="{5A43C5D2-7EE4-410C-650D-D2563FE436FC}"/>
              </a:ext>
            </a:extLst>
          </p:cNvPr>
          <p:cNvSpPr txBox="1"/>
          <p:nvPr/>
        </p:nvSpPr>
        <p:spPr>
          <a:xfrm>
            <a:off x="440147" y="7638254"/>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13" name="Text Placeholder 17">
            <a:extLst>
              <a:ext uri="{FF2B5EF4-FFF2-40B4-BE49-F238E27FC236}">
                <a16:creationId xmlns:a16="http://schemas.microsoft.com/office/drawing/2014/main" id="{15817DDF-7226-40F8-B843-2B0DE0A16042}"/>
              </a:ext>
            </a:extLst>
          </p:cNvPr>
          <p:cNvSpPr txBox="1">
            <a:spLocks/>
          </p:cNvSpPr>
          <p:nvPr/>
        </p:nvSpPr>
        <p:spPr>
          <a:xfrm>
            <a:off x="1016182" y="8959954"/>
            <a:ext cx="2154529" cy="277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rgbClr val="000000"/>
                </a:solidFill>
              </a:rPr>
              <a:t>são </a:t>
            </a:r>
            <a:r>
              <a:rPr lang="en-US" dirty="0" err="1">
                <a:solidFill>
                  <a:srgbClr val="000000"/>
                </a:solidFill>
              </a:rPr>
              <a:t>armazenados</a:t>
            </a:r>
            <a:r>
              <a:rPr lang="en-US" dirty="0">
                <a:solidFill>
                  <a:srgbClr val="000000"/>
                </a:solidFill>
              </a:rPr>
              <a:t> no </a:t>
            </a:r>
            <a:r>
              <a:rPr lang="en-US" dirty="0" err="1">
                <a:solidFill>
                  <a:srgbClr val="000000"/>
                </a:solidFill>
              </a:rPr>
              <a:t>blockchain</a:t>
            </a:r>
            <a:endParaRPr lang="en-US" dirty="0">
              <a:solidFill>
                <a:srgbClr val="000000"/>
              </a:solidFill>
            </a:endParaRPr>
          </a:p>
        </p:txBody>
      </p:sp>
      <p:sp>
        <p:nvSpPr>
          <p:cNvPr id="14" name="TextBox 13">
            <a:extLst>
              <a:ext uri="{FF2B5EF4-FFF2-40B4-BE49-F238E27FC236}">
                <a16:creationId xmlns:a16="http://schemas.microsoft.com/office/drawing/2014/main" id="{5C5F06DB-5300-7A62-488F-B13631B1B87D}"/>
              </a:ext>
            </a:extLst>
          </p:cNvPr>
          <p:cNvSpPr txBox="1"/>
          <p:nvPr/>
        </p:nvSpPr>
        <p:spPr>
          <a:xfrm>
            <a:off x="452022" y="8552654"/>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sp>
        <p:nvSpPr>
          <p:cNvPr id="17" name="Text Placeholder 17">
            <a:extLst>
              <a:ext uri="{FF2B5EF4-FFF2-40B4-BE49-F238E27FC236}">
                <a16:creationId xmlns:a16="http://schemas.microsoft.com/office/drawing/2014/main" id="{A61D9E13-DD4C-CEC4-EAF9-15FDFA9D493C}"/>
              </a:ext>
            </a:extLst>
          </p:cNvPr>
          <p:cNvSpPr txBox="1">
            <a:spLocks/>
          </p:cNvSpPr>
          <p:nvPr/>
        </p:nvSpPr>
        <p:spPr>
          <a:xfrm>
            <a:off x="3770950" y="6144629"/>
            <a:ext cx="3197597" cy="256155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chemeClr val="tx1"/>
                </a:solidFill>
              </a:rPr>
              <a:t>Na </a:t>
            </a:r>
            <a:r>
              <a:rPr lang="en-US" dirty="0" err="1">
                <a:solidFill>
                  <a:schemeClr val="tx1"/>
                </a:solidFill>
              </a:rPr>
              <a:t>rede</a:t>
            </a:r>
            <a:r>
              <a:rPr lang="en-US" dirty="0">
                <a:solidFill>
                  <a:schemeClr val="tx1"/>
                </a:solidFill>
              </a:rPr>
              <a:t> </a:t>
            </a:r>
            <a:r>
              <a:rPr lang="en-US" dirty="0" err="1">
                <a:solidFill>
                  <a:schemeClr val="tx1"/>
                </a:solidFill>
              </a:rPr>
              <a:t>Ethereum</a:t>
            </a:r>
            <a:r>
              <a:rPr lang="en-US" dirty="0">
                <a:solidFill>
                  <a:schemeClr val="tx1"/>
                </a:solidFill>
              </a:rPr>
              <a:t>, </a:t>
            </a:r>
            <a:r>
              <a:rPr lang="en-US" dirty="0" err="1">
                <a:solidFill>
                  <a:schemeClr val="tx1"/>
                </a:solidFill>
              </a:rPr>
              <a:t>os</a:t>
            </a:r>
            <a:r>
              <a:rPr lang="en-US" dirty="0">
                <a:solidFill>
                  <a:schemeClr val="tx1"/>
                </a:solidFill>
              </a:rPr>
              <a:t> </a:t>
            </a:r>
            <a:r>
              <a:rPr lang="en-US" dirty="0" err="1">
                <a:solidFill>
                  <a:schemeClr val="tx1"/>
                </a:solidFill>
              </a:rPr>
              <a:t>contratos</a:t>
            </a:r>
            <a:r>
              <a:rPr lang="en-US" dirty="0">
                <a:solidFill>
                  <a:schemeClr val="tx1"/>
                </a:solidFill>
              </a:rPr>
              <a:t> </a:t>
            </a:r>
            <a:r>
              <a:rPr lang="en-US" dirty="0" err="1">
                <a:solidFill>
                  <a:schemeClr val="tx1"/>
                </a:solidFill>
              </a:rPr>
              <a:t>inteligentes</a:t>
            </a:r>
            <a:r>
              <a:rPr lang="en-US" dirty="0">
                <a:solidFill>
                  <a:schemeClr val="tx1"/>
                </a:solidFill>
              </a:rPr>
              <a:t> </a:t>
            </a:r>
            <a:r>
              <a:rPr lang="en-US" dirty="0" err="1">
                <a:solidFill>
                  <a:schemeClr val="tx1"/>
                </a:solidFill>
              </a:rPr>
              <a:t>existem</a:t>
            </a:r>
            <a:r>
              <a:rPr lang="en-US" dirty="0">
                <a:solidFill>
                  <a:schemeClr val="tx1"/>
                </a:solidFill>
              </a:rPr>
              <a:t> </a:t>
            </a:r>
            <a:r>
              <a:rPr lang="en-US" dirty="0" err="1">
                <a:solidFill>
                  <a:schemeClr val="tx1"/>
                </a:solidFill>
              </a:rPr>
              <a:t>como</a:t>
            </a:r>
            <a:r>
              <a:rPr lang="en-US" dirty="0">
                <a:solidFill>
                  <a:schemeClr val="tx1"/>
                </a:solidFill>
              </a:rPr>
              <a:t> </a:t>
            </a:r>
            <a:r>
              <a:rPr lang="en-US" dirty="0" err="1">
                <a:solidFill>
                  <a:schemeClr val="tx1"/>
                </a:solidFill>
              </a:rPr>
              <a:t>usuários</a:t>
            </a:r>
            <a:r>
              <a:rPr lang="en-US" dirty="0">
                <a:solidFill>
                  <a:schemeClr val="tx1"/>
                </a:solidFill>
              </a:rPr>
              <a:t> </a:t>
            </a:r>
            <a:r>
              <a:rPr lang="en-US" dirty="0" err="1">
                <a:solidFill>
                  <a:schemeClr val="tx1"/>
                </a:solidFill>
              </a:rPr>
              <a:t>independentes</a:t>
            </a:r>
            <a:r>
              <a:rPr lang="en-US" dirty="0">
                <a:solidFill>
                  <a:schemeClr val="tx1"/>
                </a:solidFill>
              </a:rPr>
              <a:t> com </a:t>
            </a:r>
            <a:r>
              <a:rPr lang="en-US" dirty="0" err="1">
                <a:solidFill>
                  <a:schemeClr val="tx1"/>
                </a:solidFill>
              </a:rPr>
              <a:t>os</a:t>
            </a:r>
            <a:r>
              <a:rPr lang="en-US" dirty="0">
                <a:solidFill>
                  <a:schemeClr val="tx1"/>
                </a:solidFill>
              </a:rPr>
              <a:t> </a:t>
            </a:r>
            <a:r>
              <a:rPr lang="en-US" dirty="0" err="1">
                <a:solidFill>
                  <a:schemeClr val="tx1"/>
                </a:solidFill>
              </a:rPr>
              <a:t>quais</a:t>
            </a:r>
            <a:r>
              <a:rPr lang="en-US" dirty="0">
                <a:solidFill>
                  <a:schemeClr val="tx1"/>
                </a:solidFill>
              </a:rPr>
              <a:t> </a:t>
            </a:r>
            <a:r>
              <a:rPr lang="en-US" dirty="0" err="1">
                <a:solidFill>
                  <a:schemeClr val="tx1"/>
                </a:solidFill>
              </a:rPr>
              <a:t>é</a:t>
            </a:r>
            <a:r>
              <a:rPr lang="en-US" dirty="0">
                <a:solidFill>
                  <a:schemeClr val="tx1"/>
                </a:solidFill>
              </a:rPr>
              <a:t> </a:t>
            </a:r>
            <a:r>
              <a:rPr lang="en-US" dirty="0" err="1">
                <a:solidFill>
                  <a:schemeClr val="tx1"/>
                </a:solidFill>
              </a:rPr>
              <a:t>possível</a:t>
            </a:r>
            <a:r>
              <a:rPr lang="en-US" dirty="0">
                <a:solidFill>
                  <a:schemeClr val="tx1"/>
                </a:solidFill>
              </a:rPr>
              <a:t> </a:t>
            </a:r>
            <a:r>
              <a:rPr lang="en-US" dirty="0" err="1">
                <a:solidFill>
                  <a:schemeClr val="tx1"/>
                </a:solidFill>
              </a:rPr>
              <a:t>interagir</a:t>
            </a:r>
            <a:r>
              <a:rPr lang="en-US" dirty="0">
                <a:solidFill>
                  <a:schemeClr val="tx1"/>
                </a:solidFill>
              </a:rPr>
              <a:t> e, </a:t>
            </a:r>
            <a:r>
              <a:rPr lang="en-US" dirty="0" err="1">
                <a:solidFill>
                  <a:schemeClr val="tx1"/>
                </a:solidFill>
              </a:rPr>
              <a:t>portanto</a:t>
            </a:r>
            <a:r>
              <a:rPr lang="en-US" dirty="0">
                <a:solidFill>
                  <a:schemeClr val="tx1"/>
                </a:solidFill>
              </a:rPr>
              <a:t>, </a:t>
            </a:r>
            <a:r>
              <a:rPr lang="en-US" dirty="0" err="1">
                <a:solidFill>
                  <a:schemeClr val="tx1"/>
                </a:solidFill>
              </a:rPr>
              <a:t>têm</a:t>
            </a:r>
            <a:r>
              <a:rPr lang="en-US" dirty="0">
                <a:solidFill>
                  <a:schemeClr val="tx1"/>
                </a:solidFill>
              </a:rPr>
              <a:t> o </a:t>
            </a:r>
            <a:r>
              <a:rPr lang="en-US" dirty="0" err="1">
                <a:solidFill>
                  <a:schemeClr val="tx1"/>
                </a:solidFill>
              </a:rPr>
              <a:t>mesmo</a:t>
            </a:r>
            <a:r>
              <a:rPr lang="en-US" dirty="0">
                <a:solidFill>
                  <a:schemeClr val="tx1"/>
                </a:solidFill>
              </a:rPr>
              <a:t> status </a:t>
            </a:r>
            <a:r>
              <a:rPr lang="en-US" dirty="0" err="1">
                <a:solidFill>
                  <a:schemeClr val="tx1"/>
                </a:solidFill>
              </a:rPr>
              <a:t>que</a:t>
            </a:r>
            <a:r>
              <a:rPr lang="en-US" dirty="0">
                <a:solidFill>
                  <a:schemeClr val="tx1"/>
                </a:solidFill>
              </a:rPr>
              <a:t> </a:t>
            </a:r>
            <a:r>
              <a:rPr lang="en-US" dirty="0" err="1">
                <a:solidFill>
                  <a:schemeClr val="tx1"/>
                </a:solidFill>
              </a:rPr>
              <a:t>os</a:t>
            </a:r>
            <a:r>
              <a:rPr lang="en-US" dirty="0">
                <a:solidFill>
                  <a:schemeClr val="tx1"/>
                </a:solidFill>
              </a:rPr>
              <a:t> </a:t>
            </a:r>
            <a:r>
              <a:rPr lang="en-US" dirty="0" err="1">
                <a:solidFill>
                  <a:schemeClr val="tx1"/>
                </a:solidFill>
              </a:rPr>
              <a:t>usuários</a:t>
            </a:r>
            <a:r>
              <a:rPr lang="en-US" dirty="0">
                <a:solidFill>
                  <a:schemeClr val="tx1"/>
                </a:solidFill>
              </a:rPr>
              <a:t> </a:t>
            </a:r>
            <a:r>
              <a:rPr lang="en-US" dirty="0" err="1">
                <a:solidFill>
                  <a:schemeClr val="tx1"/>
                </a:solidFill>
              </a:rPr>
              <a:t>humanos</a:t>
            </a:r>
            <a:r>
              <a:rPr lang="en-US" dirty="0">
                <a:solidFill>
                  <a:schemeClr val="tx1"/>
                </a:solidFill>
              </a:rPr>
              <a:t>. </a:t>
            </a:r>
            <a:r>
              <a:rPr lang="en-US" dirty="0" err="1">
                <a:solidFill>
                  <a:schemeClr val="tx1"/>
                </a:solidFill>
              </a:rPr>
              <a:t>Isso</a:t>
            </a:r>
            <a:r>
              <a:rPr lang="en-US" dirty="0">
                <a:solidFill>
                  <a:schemeClr val="tx1"/>
                </a:solidFill>
              </a:rPr>
              <a:t> </a:t>
            </a:r>
            <a:r>
              <a:rPr lang="en-US" dirty="0" err="1">
                <a:solidFill>
                  <a:schemeClr val="tx1"/>
                </a:solidFill>
              </a:rPr>
              <a:t>também</a:t>
            </a:r>
            <a:r>
              <a:rPr lang="en-US" dirty="0">
                <a:solidFill>
                  <a:schemeClr val="tx1"/>
                </a:solidFill>
              </a:rPr>
              <a:t> </a:t>
            </a:r>
            <a:r>
              <a:rPr lang="en-US" dirty="0" err="1">
                <a:solidFill>
                  <a:schemeClr val="tx1"/>
                </a:solidFill>
              </a:rPr>
              <a:t>significa</a:t>
            </a:r>
            <a:r>
              <a:rPr lang="en-US" dirty="0">
                <a:solidFill>
                  <a:schemeClr val="tx1"/>
                </a:solidFill>
              </a:rPr>
              <a:t> </a:t>
            </a:r>
            <a:r>
              <a:rPr lang="en-US" dirty="0" err="1">
                <a:solidFill>
                  <a:schemeClr val="tx1"/>
                </a:solidFill>
              </a:rPr>
              <a:t>que</a:t>
            </a:r>
            <a:r>
              <a:rPr lang="en-US" dirty="0">
                <a:solidFill>
                  <a:schemeClr val="tx1"/>
                </a:solidFill>
              </a:rPr>
              <a:t> </a:t>
            </a:r>
            <a:r>
              <a:rPr lang="en-US" dirty="0" err="1">
                <a:solidFill>
                  <a:schemeClr val="tx1"/>
                </a:solidFill>
              </a:rPr>
              <a:t>eles</a:t>
            </a:r>
            <a:r>
              <a:rPr lang="en-US" dirty="0">
                <a:solidFill>
                  <a:schemeClr val="tx1"/>
                </a:solidFill>
              </a:rPr>
              <a:t> </a:t>
            </a:r>
            <a:r>
              <a:rPr lang="en-US" dirty="0" err="1">
                <a:solidFill>
                  <a:schemeClr val="tx1"/>
                </a:solidFill>
              </a:rPr>
              <a:t>podem</a:t>
            </a:r>
            <a:r>
              <a:rPr lang="en-US" dirty="0">
                <a:solidFill>
                  <a:schemeClr val="tx1"/>
                </a:solidFill>
              </a:rPr>
              <a:t> </a:t>
            </a:r>
            <a:r>
              <a:rPr lang="en-US" dirty="0" err="1">
                <a:solidFill>
                  <a:schemeClr val="tx1"/>
                </a:solidFill>
              </a:rPr>
              <a:t>ser</a:t>
            </a:r>
            <a:r>
              <a:rPr lang="en-US" dirty="0">
                <a:solidFill>
                  <a:schemeClr val="tx1"/>
                </a:solidFill>
              </a:rPr>
              <a:t> </a:t>
            </a:r>
            <a:r>
              <a:rPr lang="en-US" dirty="0" err="1">
                <a:solidFill>
                  <a:schemeClr val="tx1"/>
                </a:solidFill>
              </a:rPr>
              <a:t>visualizados</a:t>
            </a:r>
            <a:r>
              <a:rPr lang="en-US" dirty="0">
                <a:solidFill>
                  <a:schemeClr val="tx1"/>
                </a:solidFill>
              </a:rPr>
              <a:t> e </a:t>
            </a:r>
            <a:r>
              <a:rPr lang="en-US" dirty="0" err="1">
                <a:solidFill>
                  <a:schemeClr val="tx1"/>
                </a:solidFill>
              </a:rPr>
              <a:t>monitorados</a:t>
            </a:r>
            <a:r>
              <a:rPr lang="en-US" dirty="0">
                <a:solidFill>
                  <a:schemeClr val="tx1"/>
                </a:solidFill>
              </a:rPr>
              <a:t> </a:t>
            </a:r>
            <a:r>
              <a:rPr lang="en-US" dirty="0" err="1">
                <a:solidFill>
                  <a:schemeClr val="tx1"/>
                </a:solidFill>
              </a:rPr>
              <a:t>por</a:t>
            </a:r>
            <a:r>
              <a:rPr lang="en-US" dirty="0">
                <a:solidFill>
                  <a:schemeClr val="tx1"/>
                </a:solidFill>
              </a:rPr>
              <a:t> </a:t>
            </a:r>
            <a:r>
              <a:rPr lang="en-US" dirty="0" err="1">
                <a:solidFill>
                  <a:schemeClr val="tx1"/>
                </a:solidFill>
              </a:rPr>
              <a:t>qualquer</a:t>
            </a:r>
            <a:r>
              <a:rPr lang="en-US" dirty="0">
                <a:solidFill>
                  <a:schemeClr val="tx1"/>
                </a:solidFill>
              </a:rPr>
              <a:t> </a:t>
            </a:r>
            <a:r>
              <a:rPr lang="en-US" dirty="0" err="1">
                <a:solidFill>
                  <a:schemeClr val="tx1"/>
                </a:solidFill>
              </a:rPr>
              <a:t>pessoa</a:t>
            </a:r>
            <a:r>
              <a:rPr lang="en-US" dirty="0">
                <a:solidFill>
                  <a:schemeClr val="tx1"/>
                </a:solidFill>
              </a:rPr>
              <a:t> </a:t>
            </a:r>
            <a:r>
              <a:rPr lang="en-US" dirty="0" err="1">
                <a:solidFill>
                  <a:schemeClr val="tx1"/>
                </a:solidFill>
              </a:rPr>
              <a:t>na</a:t>
            </a:r>
            <a:r>
              <a:rPr lang="en-US" dirty="0">
                <a:solidFill>
                  <a:schemeClr val="tx1"/>
                </a:solidFill>
              </a:rPr>
              <a:t> </a:t>
            </a:r>
            <a:r>
              <a:rPr lang="en-US" dirty="0" err="1">
                <a:solidFill>
                  <a:schemeClr val="tx1"/>
                </a:solidFill>
              </a:rPr>
              <a:t>rede</a:t>
            </a:r>
            <a:r>
              <a:rPr lang="en-US" dirty="0">
                <a:solidFill>
                  <a:schemeClr val="tx1"/>
                </a:solidFill>
              </a:rPr>
              <a:t>. As </a:t>
            </a:r>
            <a:r>
              <a:rPr lang="en-US" dirty="0" err="1">
                <a:solidFill>
                  <a:schemeClr val="tx1"/>
                </a:solidFill>
              </a:rPr>
              <a:t>condições</a:t>
            </a:r>
            <a:r>
              <a:rPr lang="en-US" dirty="0">
                <a:solidFill>
                  <a:schemeClr val="tx1"/>
                </a:solidFill>
              </a:rPr>
              <a:t> são </a:t>
            </a:r>
            <a:r>
              <a:rPr lang="en-US" dirty="0" err="1">
                <a:solidFill>
                  <a:schemeClr val="tx1"/>
                </a:solidFill>
              </a:rPr>
              <a:t>definidas</a:t>
            </a:r>
            <a:r>
              <a:rPr lang="en-US" dirty="0">
                <a:solidFill>
                  <a:schemeClr val="tx1"/>
                </a:solidFill>
              </a:rPr>
              <a:t> </a:t>
            </a:r>
            <a:r>
              <a:rPr lang="en-US" dirty="0" err="1">
                <a:solidFill>
                  <a:schemeClr val="tx1"/>
                </a:solidFill>
              </a:rPr>
              <a:t>nos</a:t>
            </a:r>
            <a:r>
              <a:rPr lang="en-US" dirty="0">
                <a:solidFill>
                  <a:schemeClr val="tx1"/>
                </a:solidFill>
              </a:rPr>
              <a:t> </a:t>
            </a:r>
            <a:r>
              <a:rPr lang="en-US" dirty="0" err="1">
                <a:solidFill>
                  <a:schemeClr val="tx1"/>
                </a:solidFill>
              </a:rPr>
              <a:t>contratos</a:t>
            </a:r>
            <a:r>
              <a:rPr lang="en-US" dirty="0">
                <a:solidFill>
                  <a:schemeClr val="tx1"/>
                </a:solidFill>
              </a:rPr>
              <a:t>, </a:t>
            </a:r>
            <a:r>
              <a:rPr lang="en-US" dirty="0" err="1">
                <a:solidFill>
                  <a:schemeClr val="tx1"/>
                </a:solidFill>
              </a:rPr>
              <a:t>que</a:t>
            </a:r>
            <a:r>
              <a:rPr lang="en-US" dirty="0">
                <a:solidFill>
                  <a:schemeClr val="tx1"/>
                </a:solidFill>
              </a:rPr>
              <a:t> </a:t>
            </a:r>
            <a:r>
              <a:rPr lang="en-US" dirty="0" err="1">
                <a:solidFill>
                  <a:schemeClr val="tx1"/>
                </a:solidFill>
              </a:rPr>
              <a:t>qualquer</a:t>
            </a:r>
            <a:r>
              <a:rPr lang="en-US" dirty="0">
                <a:solidFill>
                  <a:schemeClr val="tx1"/>
                </a:solidFill>
              </a:rPr>
              <a:t> um </a:t>
            </a:r>
            <a:r>
              <a:rPr lang="en-US" dirty="0" err="1">
                <a:solidFill>
                  <a:schemeClr val="tx1"/>
                </a:solidFill>
              </a:rPr>
              <a:t>pode</a:t>
            </a:r>
            <a:r>
              <a:rPr lang="en-US" dirty="0">
                <a:solidFill>
                  <a:schemeClr val="tx1"/>
                </a:solidFill>
              </a:rPr>
              <a:t> </a:t>
            </a:r>
            <a:r>
              <a:rPr lang="en-US" dirty="0" err="1">
                <a:solidFill>
                  <a:schemeClr val="tx1"/>
                </a:solidFill>
              </a:rPr>
              <a:t>verificar</a:t>
            </a:r>
            <a:r>
              <a:rPr lang="en-US" dirty="0">
                <a:solidFill>
                  <a:schemeClr val="tx1"/>
                </a:solidFill>
              </a:rPr>
              <a:t> se </a:t>
            </a:r>
            <a:r>
              <a:rPr lang="en-US" dirty="0" err="1">
                <a:solidFill>
                  <a:schemeClr val="tx1"/>
                </a:solidFill>
              </a:rPr>
              <a:t>estão</a:t>
            </a:r>
            <a:r>
              <a:rPr lang="en-US" dirty="0">
                <a:solidFill>
                  <a:schemeClr val="tx1"/>
                </a:solidFill>
              </a:rPr>
              <a:t> </a:t>
            </a:r>
            <a:r>
              <a:rPr lang="en-US" dirty="0" err="1">
                <a:solidFill>
                  <a:schemeClr val="tx1"/>
                </a:solidFill>
              </a:rPr>
              <a:t>corretos</a:t>
            </a:r>
            <a:r>
              <a:rPr lang="en-US" dirty="0">
                <a:solidFill>
                  <a:schemeClr val="tx1"/>
                </a:solidFill>
              </a:rPr>
              <a:t>. </a:t>
            </a:r>
            <a:r>
              <a:rPr lang="en-US" dirty="0" err="1">
                <a:solidFill>
                  <a:schemeClr val="tx1"/>
                </a:solidFill>
              </a:rPr>
              <a:t>Dependendo</a:t>
            </a:r>
            <a:r>
              <a:rPr lang="en-US" dirty="0">
                <a:solidFill>
                  <a:schemeClr val="tx1"/>
                </a:solidFill>
              </a:rPr>
              <a:t> se o </a:t>
            </a:r>
            <a:r>
              <a:rPr lang="en-US" dirty="0" err="1">
                <a:solidFill>
                  <a:schemeClr val="tx1"/>
                </a:solidFill>
              </a:rPr>
              <a:t>evento</a:t>
            </a:r>
            <a:r>
              <a:rPr lang="en-US" dirty="0">
                <a:solidFill>
                  <a:schemeClr val="tx1"/>
                </a:solidFill>
              </a:rPr>
              <a:t> de </a:t>
            </a:r>
            <a:r>
              <a:rPr lang="en-US" dirty="0" err="1">
                <a:solidFill>
                  <a:schemeClr val="tx1"/>
                </a:solidFill>
              </a:rPr>
              <a:t>acionamento</a:t>
            </a:r>
            <a:r>
              <a:rPr lang="en-US" dirty="0">
                <a:solidFill>
                  <a:schemeClr val="tx1"/>
                </a:solidFill>
              </a:rPr>
              <a:t> </a:t>
            </a:r>
            <a:r>
              <a:rPr lang="en-US" dirty="0" err="1">
                <a:solidFill>
                  <a:schemeClr val="tx1"/>
                </a:solidFill>
              </a:rPr>
              <a:t>ocorre</a:t>
            </a:r>
            <a:r>
              <a:rPr lang="en-US" dirty="0">
                <a:solidFill>
                  <a:schemeClr val="tx1"/>
                </a:solidFill>
              </a:rPr>
              <a:t>, </a:t>
            </a:r>
            <a:r>
              <a:rPr lang="en-US" dirty="0" err="1">
                <a:solidFill>
                  <a:schemeClr val="tx1"/>
                </a:solidFill>
              </a:rPr>
              <a:t>os</a:t>
            </a:r>
            <a:r>
              <a:rPr lang="en-US" dirty="0">
                <a:solidFill>
                  <a:schemeClr val="tx1"/>
                </a:solidFill>
              </a:rPr>
              <a:t> </a:t>
            </a:r>
            <a:r>
              <a:rPr lang="en-US" dirty="0" err="1">
                <a:solidFill>
                  <a:schemeClr val="tx1"/>
                </a:solidFill>
              </a:rPr>
              <a:t>contratos</a:t>
            </a:r>
            <a:r>
              <a:rPr lang="en-US" dirty="0">
                <a:solidFill>
                  <a:schemeClr val="tx1"/>
                </a:solidFill>
              </a:rPr>
              <a:t> </a:t>
            </a:r>
            <a:r>
              <a:rPr lang="en-US" dirty="0" err="1">
                <a:solidFill>
                  <a:schemeClr val="tx1"/>
                </a:solidFill>
              </a:rPr>
              <a:t>inteligentes</a:t>
            </a:r>
            <a:r>
              <a:rPr lang="en-US" dirty="0">
                <a:solidFill>
                  <a:schemeClr val="tx1"/>
                </a:solidFill>
              </a:rPr>
              <a:t> </a:t>
            </a:r>
            <a:r>
              <a:rPr lang="en-US" dirty="0" err="1">
                <a:solidFill>
                  <a:schemeClr val="tx1"/>
                </a:solidFill>
              </a:rPr>
              <a:t>executam</a:t>
            </a:r>
            <a:r>
              <a:rPr lang="en-US" dirty="0">
                <a:solidFill>
                  <a:schemeClr val="tx1"/>
                </a:solidFill>
              </a:rPr>
              <a:t> </a:t>
            </a:r>
            <a:r>
              <a:rPr lang="en-US" dirty="0" err="1">
                <a:solidFill>
                  <a:schemeClr val="tx1"/>
                </a:solidFill>
              </a:rPr>
              <a:t>automaticamente</a:t>
            </a:r>
            <a:r>
              <a:rPr lang="en-US" dirty="0">
                <a:solidFill>
                  <a:schemeClr val="tx1"/>
                </a:solidFill>
              </a:rPr>
              <a:t> </a:t>
            </a:r>
            <a:r>
              <a:rPr lang="en-US" dirty="0" err="1">
                <a:solidFill>
                  <a:schemeClr val="tx1"/>
                </a:solidFill>
              </a:rPr>
              <a:t>os</a:t>
            </a:r>
            <a:r>
              <a:rPr lang="en-US" dirty="0">
                <a:solidFill>
                  <a:schemeClr val="tx1"/>
                </a:solidFill>
              </a:rPr>
              <a:t> </a:t>
            </a:r>
            <a:r>
              <a:rPr lang="en-US" dirty="0" err="1">
                <a:solidFill>
                  <a:schemeClr val="tx1"/>
                </a:solidFill>
              </a:rPr>
              <a:t>comandos</a:t>
            </a:r>
            <a:r>
              <a:rPr lang="en-US" dirty="0">
                <a:solidFill>
                  <a:schemeClr val="tx1"/>
                </a:solidFill>
              </a:rPr>
              <a:t> </a:t>
            </a:r>
            <a:r>
              <a:rPr lang="en-US" dirty="0" err="1">
                <a:solidFill>
                  <a:schemeClr val="tx1"/>
                </a:solidFill>
              </a:rPr>
              <a:t>vinculados</a:t>
            </a:r>
            <a:r>
              <a:rPr lang="en-US" dirty="0">
                <a:solidFill>
                  <a:schemeClr val="tx1"/>
                </a:solidFill>
              </a:rPr>
              <a:t>. </a:t>
            </a:r>
            <a:r>
              <a:rPr lang="en-US" dirty="0" err="1">
                <a:solidFill>
                  <a:schemeClr val="tx1"/>
                </a:solidFill>
              </a:rPr>
              <a:t>Esses</a:t>
            </a:r>
            <a:r>
              <a:rPr lang="en-US" dirty="0">
                <a:solidFill>
                  <a:schemeClr val="tx1"/>
                </a:solidFill>
              </a:rPr>
              <a:t> </a:t>
            </a:r>
            <a:r>
              <a:rPr lang="en-US" dirty="0" err="1">
                <a:solidFill>
                  <a:schemeClr val="tx1"/>
                </a:solidFill>
              </a:rPr>
              <a:t>contratos</a:t>
            </a:r>
            <a:r>
              <a:rPr lang="en-US" dirty="0">
                <a:solidFill>
                  <a:schemeClr val="tx1"/>
                </a:solidFill>
              </a:rPr>
              <a:t> </a:t>
            </a:r>
            <a:r>
              <a:rPr lang="en-US" dirty="0" err="1">
                <a:solidFill>
                  <a:schemeClr val="tx1"/>
                </a:solidFill>
              </a:rPr>
              <a:t>inteligentes</a:t>
            </a:r>
            <a:r>
              <a:rPr lang="en-US" dirty="0">
                <a:solidFill>
                  <a:schemeClr val="tx1"/>
                </a:solidFill>
              </a:rPr>
              <a:t> são </a:t>
            </a:r>
            <a:r>
              <a:rPr lang="en-US" dirty="0" err="1">
                <a:solidFill>
                  <a:schemeClr val="tx1"/>
                </a:solidFill>
              </a:rPr>
              <a:t>armazenados</a:t>
            </a:r>
            <a:r>
              <a:rPr lang="en-US" dirty="0">
                <a:solidFill>
                  <a:schemeClr val="tx1"/>
                </a:solidFill>
              </a:rPr>
              <a:t> no </a:t>
            </a:r>
            <a:r>
              <a:rPr lang="en-US" dirty="0" err="1">
                <a:solidFill>
                  <a:schemeClr val="tx1"/>
                </a:solidFill>
              </a:rPr>
              <a:t>Ethereum</a:t>
            </a:r>
            <a:r>
              <a:rPr lang="en-US" dirty="0">
                <a:solidFill>
                  <a:schemeClr val="tx1"/>
                </a:solidFill>
              </a:rPr>
              <a:t> </a:t>
            </a:r>
            <a:r>
              <a:rPr lang="en-US" dirty="0" err="1">
                <a:solidFill>
                  <a:schemeClr val="tx1"/>
                </a:solidFill>
              </a:rPr>
              <a:t>Blockchain</a:t>
            </a:r>
            <a:r>
              <a:rPr lang="en-US" dirty="0">
                <a:solidFill>
                  <a:schemeClr val="tx1"/>
                </a:solidFill>
              </a:rPr>
              <a:t>.</a:t>
            </a:r>
            <a:endParaRPr lang="en-US" dirty="0">
              <a:solidFill>
                <a:srgbClr val="000000"/>
              </a:solidFill>
            </a:endParaRPr>
          </a:p>
        </p:txBody>
      </p:sp>
      <p:grpSp>
        <p:nvGrpSpPr>
          <p:cNvPr id="20" name="Group 19">
            <a:extLst>
              <a:ext uri="{FF2B5EF4-FFF2-40B4-BE49-F238E27FC236}">
                <a16:creationId xmlns:a16="http://schemas.microsoft.com/office/drawing/2014/main" id="{A7A63D33-E466-F5E9-06D4-E3215585AD69}"/>
              </a:ext>
            </a:extLst>
          </p:cNvPr>
          <p:cNvGrpSpPr/>
          <p:nvPr/>
        </p:nvGrpSpPr>
        <p:grpSpPr>
          <a:xfrm flipH="1">
            <a:off x="5193447" y="8599913"/>
            <a:ext cx="2590078" cy="2250924"/>
            <a:chOff x="-220413" y="5470274"/>
            <a:chExt cx="2590078" cy="2250924"/>
          </a:xfrm>
        </p:grpSpPr>
        <p:sp>
          <p:nvSpPr>
            <p:cNvPr id="25" name="Freeform 24">
              <a:extLst>
                <a:ext uri="{FF2B5EF4-FFF2-40B4-BE49-F238E27FC236}">
                  <a16:creationId xmlns:a16="http://schemas.microsoft.com/office/drawing/2014/main" id="{63FC777C-49F6-8B11-2FED-3C9B5F34178B}"/>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A5CACE62-BD30-B531-D29F-AB3B7157BC3D}"/>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8B94B534-F737-AA42-7AF0-A7656830E3CD}"/>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4CEEC2E6-2788-45A1-9AE0-85D3494FB40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F4E2B1EF-4FC3-E5AE-D66F-7F19D9D768CC}"/>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0" name="Freeform 59">
              <a:extLst>
                <a:ext uri="{FF2B5EF4-FFF2-40B4-BE49-F238E27FC236}">
                  <a16:creationId xmlns:a16="http://schemas.microsoft.com/office/drawing/2014/main" id="{FEFC038C-8CF7-CA55-A872-2A855D643DA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1" name="Freeform 60">
              <a:extLst>
                <a:ext uri="{FF2B5EF4-FFF2-40B4-BE49-F238E27FC236}">
                  <a16:creationId xmlns:a16="http://schemas.microsoft.com/office/drawing/2014/main" id="{942000A9-B6C4-02A6-8842-8BF013F46BC7}"/>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2" name="Freeform 61">
              <a:extLst>
                <a:ext uri="{FF2B5EF4-FFF2-40B4-BE49-F238E27FC236}">
                  <a16:creationId xmlns:a16="http://schemas.microsoft.com/office/drawing/2014/main" id="{16CEA811-D359-8679-C247-07920A96F537}"/>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3" name="Freeform 62">
              <a:extLst>
                <a:ext uri="{FF2B5EF4-FFF2-40B4-BE49-F238E27FC236}">
                  <a16:creationId xmlns:a16="http://schemas.microsoft.com/office/drawing/2014/main" id="{86E2B267-4824-D18E-49B2-A66D10B0365F}"/>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4" name="Freeform 63">
              <a:extLst>
                <a:ext uri="{FF2B5EF4-FFF2-40B4-BE49-F238E27FC236}">
                  <a16:creationId xmlns:a16="http://schemas.microsoft.com/office/drawing/2014/main" id="{0307DABD-FB0A-895B-A0A3-007320518076}"/>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5" name="Freeform 64">
              <a:extLst>
                <a:ext uri="{FF2B5EF4-FFF2-40B4-BE49-F238E27FC236}">
                  <a16:creationId xmlns:a16="http://schemas.microsoft.com/office/drawing/2014/main" id="{C32BF029-3D1F-13EF-2D62-A1694B6A83FE}"/>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6" name="Freeform 65">
              <a:extLst>
                <a:ext uri="{FF2B5EF4-FFF2-40B4-BE49-F238E27FC236}">
                  <a16:creationId xmlns:a16="http://schemas.microsoft.com/office/drawing/2014/main" id="{D9676576-D316-8A7E-2BE5-42DBBC908705}"/>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7" name="Freeform 66">
              <a:extLst>
                <a:ext uri="{FF2B5EF4-FFF2-40B4-BE49-F238E27FC236}">
                  <a16:creationId xmlns:a16="http://schemas.microsoft.com/office/drawing/2014/main" id="{B9B894D4-5971-1DC8-FBA7-129F0F83456A}"/>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9" name="Freeform 68">
              <a:extLst>
                <a:ext uri="{FF2B5EF4-FFF2-40B4-BE49-F238E27FC236}">
                  <a16:creationId xmlns:a16="http://schemas.microsoft.com/office/drawing/2014/main" id="{8D6B6FAA-6156-B78F-C12A-1CDA5847134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70" name="Freeform 69">
              <a:extLst>
                <a:ext uri="{FF2B5EF4-FFF2-40B4-BE49-F238E27FC236}">
                  <a16:creationId xmlns:a16="http://schemas.microsoft.com/office/drawing/2014/main" id="{A4F1ACE2-6443-D1F9-D7A3-538882DE0518}"/>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47787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515328" y="665163"/>
            <a:ext cx="6583478" cy="7172551"/>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err="1">
                <a:solidFill>
                  <a:srgbClr val="F79037"/>
                </a:solidFill>
                <a:latin typeface="Calibri" panose="020F0502020204030204" pitchFamily="34" charset="0"/>
                <a:cs typeface="Calibri" panose="020F0502020204030204" pitchFamily="34" charset="0"/>
              </a:rPr>
              <a:t>Exemplo</a:t>
            </a:r>
            <a:r>
              <a:rPr lang="en-US" sz="1100" b="1" dirty="0">
                <a:solidFill>
                  <a:srgbClr val="F79037"/>
                </a:solidFill>
                <a:latin typeface="Calibri" panose="020F0502020204030204" pitchFamily="34" charset="0"/>
                <a:cs typeface="Calibri" panose="020F0502020204030204" pitchFamily="34" charset="0"/>
              </a:rPr>
              <a:t> de </a:t>
            </a:r>
            <a:r>
              <a:rPr lang="en-US" sz="1100" b="1" dirty="0" err="1">
                <a:solidFill>
                  <a:srgbClr val="F79037"/>
                </a:solidFill>
                <a:latin typeface="Calibri" panose="020F0502020204030204" pitchFamily="34" charset="0"/>
                <a:cs typeface="Calibri" panose="020F0502020204030204" pitchFamily="34" charset="0"/>
              </a:rPr>
              <a:t>contrato</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inteligente</a:t>
            </a:r>
            <a:endParaRPr lang="en-US" sz="1100" b="1" dirty="0">
              <a:solidFill>
                <a:srgbClr val="F79037"/>
              </a:solidFill>
              <a:latin typeface="Calibri" panose="020F0502020204030204" pitchFamily="34" charset="0"/>
              <a:cs typeface="Calibri" panose="020F0502020204030204" pitchFamily="34" charset="0"/>
            </a:endParaRPr>
          </a:p>
          <a:p>
            <a:pPr algn="just"/>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exemplo</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contrato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inteligente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inclui</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entendimento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pessoa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receberá</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seu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dinheiro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pelo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pacote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quando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chegar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três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após</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pedido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feito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Além</a:t>
            </a:r>
            <a:r>
              <a:rPr lang="en-US" sz="1100" dirty="0">
                <a:latin typeface="Calibri" panose="020F0502020204030204" pitchFamily="34" charset="0"/>
                <a:cs typeface="Calibri" panose="020F0502020204030204" pitchFamily="34" charset="0"/>
              </a:rPr>
              <a:t> disso, </a:t>
            </a:r>
            <a:r>
              <a:rPr lang="en-US" sz="1100" dirty="0" err="1">
                <a:latin typeface="Calibri" panose="020F0502020204030204" pitchFamily="34" charset="0"/>
                <a:cs typeface="Calibri" panose="020F0502020204030204" pitchFamily="34" charset="0"/>
              </a:rPr>
              <a:t>esse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contrato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inteligente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conectado</a:t>
            </a:r>
            <a:r>
              <a:rPr lang="en-US" sz="1100" dirty="0">
                <a:latin typeface="Calibri" panose="020F0502020204030204" pitchFamily="34" charset="0"/>
                <a:cs typeface="Calibri" panose="020F0502020204030204" pitchFamily="34" charset="0"/>
              </a:rPr>
              <a:t> a um software </a:t>
            </a:r>
            <a:r>
              <a:rPr lang="en-US" sz="1100" dirty="0" err="1">
                <a:latin typeface="Calibri" panose="020F0502020204030204" pitchFamily="34" charset="0"/>
                <a:cs typeface="Calibri" panose="020F0502020204030204" pitchFamily="34" charset="0"/>
              </a:rPr>
              <a:t>capaz</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verificar</a:t>
            </a:r>
            <a:r>
              <a:rPr lang="en-US" sz="1100" dirty="0">
                <a:latin typeface="Calibri" panose="020F0502020204030204" pitchFamily="34" charset="0"/>
                <a:cs typeface="Calibri" panose="020F0502020204030204" pitchFamily="34" charset="0"/>
              </a:rPr>
              <a:t> o status do </a:t>
            </a:r>
            <a:r>
              <a:rPr lang="en-US" sz="1100" dirty="0" err="1">
                <a:latin typeface="Calibri" panose="020F0502020204030204" pitchFamily="34" charset="0"/>
                <a:cs typeface="Calibri" panose="020F0502020204030204" pitchFamily="34" charset="0"/>
              </a:rPr>
              <a:t>pacote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seja</a:t>
            </a:r>
            <a:r>
              <a:rPr lang="en-US" sz="1100" dirty="0">
                <a:latin typeface="Calibri" panose="020F0502020204030204" pitchFamily="34" charset="0"/>
                <a:cs typeface="Calibri" panose="020F0502020204030204" pitchFamily="34" charset="0"/>
              </a:rPr>
              <a:t>, se </a:t>
            </a:r>
            <a:r>
              <a:rPr lang="en-US" sz="1100" dirty="0" err="1">
                <a:latin typeface="Calibri" panose="020F0502020204030204" pitchFamily="34" charset="0"/>
                <a:cs typeface="Calibri" panose="020F0502020204030204" pitchFamily="34" charset="0"/>
              </a:rPr>
              <a:t>foi</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entregue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Depois</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chegada</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pacote</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contrato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inteligente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libera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automaticamente</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quantidade</a:t>
            </a:r>
            <a:r>
              <a:rPr lang="en-US" sz="1100" dirty="0">
                <a:latin typeface="Calibri" panose="020F0502020204030204" pitchFamily="34" charset="0"/>
                <a:cs typeface="Calibri" panose="020F0502020204030204" pitchFamily="34" charset="0"/>
              </a:rPr>
              <a:t> de Ether do </a:t>
            </a:r>
            <a:r>
              <a:rPr lang="en-US" sz="1100" dirty="0" err="1">
                <a:latin typeface="Calibri" panose="020F0502020204030204" pitchFamily="34" charset="0"/>
                <a:cs typeface="Calibri" panose="020F0502020204030204" pitchFamily="34" charset="0"/>
              </a:rPr>
              <a:t>destinatário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armazenada</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bloqueada</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contrato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inteligente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remetente</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pacote</a:t>
            </a:r>
            <a:r>
              <a:rPr lang="en-US" sz="1100" dirty="0">
                <a:latin typeface="Calibri" panose="020F0502020204030204" pitchFamily="34" charset="0"/>
                <a:cs typeface="Calibri" panose="020F0502020204030204" pitchFamily="34" charset="0"/>
              </a:rPr>
              <a:t>. Se o software </a:t>
            </a:r>
            <a:r>
              <a:rPr lang="en-US" sz="1100" dirty="0" err="1">
                <a:latin typeface="Calibri" panose="020F0502020204030204" pitchFamily="34" charset="0"/>
                <a:cs typeface="Calibri" panose="020F0502020204030204" pitchFamily="34" charset="0"/>
              </a:rPr>
              <a:t>detectar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pacote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foi</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entregue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Aqui</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contrato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inteligente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se </a:t>
            </a:r>
            <a:r>
              <a:rPr lang="en-US" sz="1100" dirty="0" err="1">
                <a:latin typeface="Calibri" panose="020F0502020204030204" pitchFamily="34" charset="0"/>
                <a:cs typeface="Calibri" panose="020F0502020204030204" pitchFamily="34" charset="0"/>
              </a:rPr>
              <a:t>sobrepor</a:t>
            </a:r>
            <a:r>
              <a:rPr lang="en-US" sz="1100" dirty="0">
                <a:latin typeface="Calibri" panose="020F0502020204030204" pitchFamily="34" charset="0"/>
                <a:cs typeface="Calibri" panose="020F0502020204030204" pitchFamily="34" charset="0"/>
              </a:rPr>
              <a:t> e o comprador </a:t>
            </a:r>
            <a:r>
              <a:rPr lang="en-US" sz="1100" dirty="0" err="1">
                <a:latin typeface="Calibri" panose="020F0502020204030204" pitchFamily="34" charset="0"/>
                <a:cs typeface="Calibri" panose="020F0502020204030204" pitchFamily="34" charset="0"/>
              </a:rPr>
              <a:t>receberá</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seu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dinheiro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volta</a:t>
            </a:r>
            <a:r>
              <a:rPr lang="en-US" sz="1100" dirty="0">
                <a:latin typeface="Calibri" panose="020F0502020204030204" pitchFamily="34" charset="0"/>
                <a:cs typeface="Calibri" panose="020F0502020204030204" pitchFamily="34" charset="0"/>
              </a:rPr>
              <a:t>.</a:t>
            </a:r>
          </a:p>
          <a:p>
            <a:pPr algn="just"/>
            <a:endParaRPr lang="en-US" sz="1100" dirty="0">
              <a:latin typeface="Calibri" panose="020F0502020204030204" pitchFamily="34" charset="0"/>
              <a:cs typeface="Calibri" panose="020F0502020204030204" pitchFamily="34" charset="0"/>
            </a:endParaRPr>
          </a:p>
          <a:p>
            <a:pPr algn="just"/>
            <a:r>
              <a:rPr lang="en-US" sz="1100" b="1" dirty="0" err="1">
                <a:solidFill>
                  <a:srgbClr val="F79037"/>
                </a:solidFill>
                <a:latin typeface="Calibri" panose="020F0502020204030204" pitchFamily="34" charset="0"/>
                <a:cs typeface="Calibri" panose="020F0502020204030204" pitchFamily="34" charset="0"/>
              </a:rPr>
              <a:t>Contratos</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Inteligentes</a:t>
            </a:r>
            <a:r>
              <a:rPr lang="en-US" sz="1100" b="1" dirty="0">
                <a:solidFill>
                  <a:srgbClr val="F79037"/>
                </a:solidFill>
                <a:latin typeface="Calibri" panose="020F0502020204030204" pitchFamily="34" charset="0"/>
                <a:cs typeface="Calibri" panose="020F0502020204030204" pitchFamily="34" charset="0"/>
              </a:rPr>
              <a:t> e </a:t>
            </a:r>
            <a:r>
              <a:rPr lang="en-US" sz="1100" b="1" dirty="0" err="1">
                <a:solidFill>
                  <a:srgbClr val="F79037"/>
                </a:solidFill>
                <a:latin typeface="Calibri" panose="020F0502020204030204" pitchFamily="34" charset="0"/>
                <a:cs typeface="Calibri" panose="020F0502020204030204" pitchFamily="34" charset="0"/>
              </a:rPr>
              <a:t>Blockchain</a:t>
            </a:r>
            <a:r>
              <a:rPr lang="en-US" sz="1100" b="1" dirty="0">
                <a:solidFill>
                  <a:srgbClr val="F79037"/>
                </a:solidFill>
                <a:latin typeface="Calibri" panose="020F0502020204030204" pitchFamily="34" charset="0"/>
                <a:cs typeface="Calibri" panose="020F0502020204030204" pitchFamily="34" charset="0"/>
              </a:rPr>
              <a:t> do </a:t>
            </a:r>
            <a:r>
              <a:rPr lang="en-US" sz="1100" b="1" dirty="0" err="1">
                <a:solidFill>
                  <a:srgbClr val="F79037"/>
                </a:solidFill>
                <a:latin typeface="Calibri" panose="020F0502020204030204" pitchFamily="34" charset="0"/>
                <a:cs typeface="Calibri" panose="020F0502020204030204" pitchFamily="34" charset="0"/>
              </a:rPr>
              <a:t>Ethereum</a:t>
            </a:r>
            <a:r>
              <a:rPr lang="en-US" sz="1100" b="1" dirty="0">
                <a:solidFill>
                  <a:srgbClr val="F79037"/>
                </a:solidFill>
                <a:latin typeface="Calibri" panose="020F0502020204030204" pitchFamily="34" charset="0"/>
                <a:cs typeface="Calibri" panose="020F0502020204030204" pitchFamily="34" charset="0"/>
              </a:rPr>
              <a:t> </a:t>
            </a:r>
          </a:p>
          <a:p>
            <a:pPr algn="just"/>
            <a:r>
              <a:rPr lang="en-US" sz="1100" dirty="0">
                <a:latin typeface="Calibri" panose="020F0502020204030204" pitchFamily="34" charset="0"/>
                <a:cs typeface="Calibri" panose="020F0502020204030204" pitchFamily="34" charset="0"/>
              </a:rPr>
              <a:t>O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torna</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Ethereum</a:t>
            </a:r>
            <a:r>
              <a:rPr lang="en-US" sz="1100" dirty="0">
                <a:latin typeface="Calibri" panose="020F0502020204030204" pitchFamily="34" charset="0"/>
                <a:cs typeface="Calibri" panose="020F0502020204030204" pitchFamily="34" charset="0"/>
              </a:rPr>
              <a:t> especial, no </a:t>
            </a:r>
            <a:r>
              <a:rPr lang="en-US" sz="1100" dirty="0" err="1">
                <a:latin typeface="Calibri" panose="020F0502020204030204" pitchFamily="34" charset="0"/>
                <a:cs typeface="Calibri" panose="020F0502020204030204" pitchFamily="34" charset="0"/>
              </a:rPr>
              <a:t>entanto</a:t>
            </a:r>
            <a:r>
              <a:rPr lang="en-US" sz="1100" dirty="0">
                <a:latin typeface="Calibri" panose="020F0502020204030204" pitchFamily="34" charset="0"/>
                <a:cs typeface="Calibri" panose="020F0502020204030204" pitchFamily="34" charset="0"/>
              </a:rPr>
              <a:t>, são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contratos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inteligentes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transformam</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rede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Ethereum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computador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descentralizado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Contratos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inteligentes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nome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sugere</a:t>
            </a:r>
            <a:r>
              <a:rPr lang="en-US" sz="1100" dirty="0">
                <a:latin typeface="Calibri" panose="020F0502020204030204" pitchFamily="34" charset="0"/>
                <a:cs typeface="Calibri" panose="020F0502020204030204" pitchFamily="34" charset="0"/>
              </a:rPr>
              <a:t>, são </a:t>
            </a:r>
            <a:r>
              <a:rPr lang="en-US" sz="1100" dirty="0" err="1">
                <a:latin typeface="Calibri" panose="020F0502020204030204" pitchFamily="34" charset="0"/>
                <a:cs typeface="Calibri" panose="020F0502020204030204" pitchFamily="34" charset="0"/>
              </a:rPr>
              <a:t>contratos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inteligentes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pequenos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programas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executados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Ethereum</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podem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exemplo</a:t>
            </a:r>
            <a:r>
              <a:rPr lang="en-US" sz="1100" dirty="0">
                <a:latin typeface="Calibri" panose="020F0502020204030204" pitchFamily="34" charset="0"/>
                <a:cs typeface="Calibri" panose="020F0502020204030204" pitchFamily="34" charset="0"/>
              </a:rPr>
              <a:t>, regular as </a:t>
            </a:r>
            <a:r>
              <a:rPr lang="en-US" sz="1100" dirty="0" err="1">
                <a:latin typeface="Calibri" panose="020F0502020204030204" pitchFamily="34" charset="0"/>
                <a:cs typeface="Calibri" panose="020F0502020204030204" pitchFamily="34" charset="0"/>
              </a:rPr>
              <a:t>condições</a:t>
            </a:r>
            <a:r>
              <a:rPr lang="en-US" sz="1100" dirty="0">
                <a:latin typeface="Calibri" panose="020F0502020204030204" pitchFamily="34" charset="0"/>
                <a:cs typeface="Calibri" panose="020F0502020204030204" pitchFamily="34" charset="0"/>
              </a:rPr>
              <a:t> das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Ethereum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contrário</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rede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nós</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rede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Ethereum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também</a:t>
            </a:r>
            <a:r>
              <a:rPr lang="en-US" sz="1100" dirty="0">
                <a:latin typeface="Calibri" panose="020F0502020204030204" pitchFamily="34" charset="0"/>
                <a:cs typeface="Calibri" panose="020F0502020204030204" pitchFamily="34" charset="0"/>
              </a:rPr>
              <a:t> são </a:t>
            </a:r>
            <a:r>
              <a:rPr lang="en-US" sz="1100" dirty="0" err="1">
                <a:latin typeface="Calibri" panose="020F0502020204030204" pitchFamily="34" charset="0"/>
                <a:cs typeface="Calibri" panose="020F0502020204030204" pitchFamily="34" charset="0"/>
              </a:rPr>
              <a:t>responsáveis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pelo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processamento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desses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contratos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meio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contratos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inteligentes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possível</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desenvolver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chamados</a:t>
            </a:r>
            <a:r>
              <a:rPr lang="en-US" sz="1100" dirty="0">
                <a:latin typeface="Calibri" panose="020F0502020204030204" pitchFamily="34" charset="0"/>
                <a:cs typeface="Calibri" panose="020F0502020204030204" pitchFamily="34" charset="0"/>
              </a:rPr>
              <a:t> Apps </a:t>
            </a:r>
            <a:r>
              <a:rPr lang="en-US" sz="1100" dirty="0" err="1">
                <a:latin typeface="Calibri" panose="020F0502020204030204" pitchFamily="34" charset="0"/>
                <a:cs typeface="Calibri" panose="020F0502020204030204" pitchFamily="34" charset="0"/>
              </a:rPr>
              <a:t>descentralizados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DApps</a:t>
            </a:r>
            <a:r>
              <a:rPr lang="en-US" sz="1100" dirty="0">
                <a:latin typeface="Calibri" panose="020F0502020204030204" pitchFamily="34" charset="0"/>
                <a:cs typeface="Calibri" panose="020F0502020204030204" pitchFamily="34" charset="0"/>
              </a:rPr>
              <a:t> são </a:t>
            </a:r>
            <a:r>
              <a:rPr lang="en-US" sz="1100" dirty="0" err="1">
                <a:latin typeface="Calibri" panose="020F0502020204030204" pitchFamily="34" charset="0"/>
                <a:cs typeface="Calibri" panose="020F0502020204030204" pitchFamily="34" charset="0"/>
              </a:rPr>
              <a:t>aplicativos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descentralizados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acesso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público</a:t>
            </a:r>
            <a:r>
              <a:rPr lang="en-US" sz="1100" dirty="0">
                <a:latin typeface="Calibri" panose="020F0502020204030204" pitchFamily="34" charset="0"/>
                <a:cs typeface="Calibri" panose="020F0502020204030204" pitchFamily="34" charset="0"/>
              </a:rPr>
              <a:t>. Como </a:t>
            </a:r>
            <a:r>
              <a:rPr lang="en-US" sz="1100" dirty="0" err="1">
                <a:latin typeface="Calibri" panose="020F0502020204030204" pitchFamily="34" charset="0"/>
                <a:cs typeface="Calibri" panose="020F0502020204030204" pitchFamily="34" charset="0"/>
              </a:rPr>
              <a:t>todos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executar</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nó</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Ethereum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dApps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têm</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mesma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funcionalidade</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podem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oferecer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serviços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construídos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sobre</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infraestrutura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acordo</a:t>
            </a:r>
            <a:r>
              <a:rPr lang="en-US" sz="1100" dirty="0">
                <a:latin typeface="Calibri" panose="020F0502020204030204" pitchFamily="34" charset="0"/>
                <a:cs typeface="Calibri" panose="020F0502020204030204" pitchFamily="34" charset="0"/>
              </a:rPr>
              <a:t>.</a:t>
            </a:r>
          </a:p>
          <a:p>
            <a:pPr marL="171450" indent="-171450" algn="just">
              <a:buFontTx/>
              <a:buChar char="•"/>
            </a:pPr>
            <a:endParaRPr lang="en-US" sz="1100" dirty="0">
              <a:solidFill>
                <a:srgbClr val="000000"/>
              </a:solidFill>
              <a:latin typeface="Calibri" panose="020F0502020204030204" pitchFamily="34" charset="0"/>
              <a:ea typeface="Times New Roman" panose="02020603050405020304" pitchFamily="18" charset="0"/>
            </a:endParaRPr>
          </a:p>
          <a:p>
            <a:pPr algn="just"/>
            <a:r>
              <a:rPr lang="en-US" sz="1100" b="1" dirty="0" err="1">
                <a:solidFill>
                  <a:srgbClr val="F79037"/>
                </a:solidFill>
                <a:latin typeface="Calibri" panose="020F0502020204030204" pitchFamily="34" charset="0"/>
                <a:ea typeface="Times New Roman" panose="02020603050405020304" pitchFamily="18" charset="0"/>
              </a:rPr>
              <a:t>Ethereum</a:t>
            </a:r>
            <a:r>
              <a:rPr lang="en-US" sz="1100" b="1" dirty="0">
                <a:solidFill>
                  <a:srgbClr val="F79037"/>
                </a:solidFill>
                <a:latin typeface="Calibri" panose="020F0502020204030204" pitchFamily="34" charset="0"/>
                <a:ea typeface="Times New Roman" panose="02020603050405020304" pitchFamily="18" charset="0"/>
              </a:rPr>
              <a:t> </a:t>
            </a:r>
            <a:r>
              <a:rPr lang="en-US" sz="1100" b="1" dirty="0" err="1">
                <a:solidFill>
                  <a:srgbClr val="F79037"/>
                </a:solidFill>
                <a:latin typeface="Calibri" panose="020F0502020204030204" pitchFamily="34" charset="0"/>
                <a:ea typeface="Times New Roman" panose="02020603050405020304" pitchFamily="18" charset="0"/>
              </a:rPr>
              <a:t>dApps</a:t>
            </a:r>
            <a:r>
              <a:rPr lang="en-US" sz="1100" b="1" dirty="0">
                <a:solidFill>
                  <a:srgbClr val="F79037"/>
                </a:solidFill>
                <a:latin typeface="Calibri" panose="020F0502020204030204" pitchFamily="34" charset="0"/>
                <a:ea typeface="Times New Roman" panose="02020603050405020304" pitchFamily="18" charset="0"/>
              </a:rPr>
              <a:t> </a:t>
            </a:r>
          </a:p>
          <a:p>
            <a:pPr algn="just"/>
            <a:r>
              <a:rPr lang="en-US" sz="1100" dirty="0" err="1">
                <a:solidFill>
                  <a:srgbClr val="000000"/>
                </a:solidFill>
                <a:latin typeface="Calibri" panose="020F0502020204030204" pitchFamily="34" charset="0"/>
                <a:ea typeface="Times New Roman" panose="02020603050405020304" pitchFamily="18" charset="0"/>
              </a:rPr>
              <a:t>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todo</a:t>
            </a:r>
            <a:r>
              <a:rPr lang="en-US" sz="1100" dirty="0">
                <a:solidFill>
                  <a:srgbClr val="000000"/>
                </a:solidFill>
                <a:latin typeface="Calibri" panose="020F0502020204030204" pitchFamily="34" charset="0"/>
                <a:ea typeface="Times New Roman" panose="02020603050405020304" pitchFamily="18" charset="0"/>
              </a:rPr>
              <a:t> o </a:t>
            </a:r>
            <a:r>
              <a:rPr lang="en-US" sz="1100" dirty="0" err="1">
                <a:solidFill>
                  <a:srgbClr val="000000"/>
                </a:solidFill>
                <a:latin typeface="Calibri" panose="020F0502020204030204" pitchFamily="34" charset="0"/>
                <a:ea typeface="Times New Roman" panose="02020603050405020304" pitchFamily="18" charset="0"/>
              </a:rPr>
              <a:t>mundo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criadores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estão</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construir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dApps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cima</a:t>
            </a:r>
            <a:r>
              <a:rPr lang="en-US" sz="1100" dirty="0">
                <a:solidFill>
                  <a:srgbClr val="000000"/>
                </a:solidFill>
                <a:latin typeface="Calibri" panose="020F0502020204030204" pitchFamily="34" charset="0"/>
                <a:ea typeface="Times New Roman" panose="02020603050405020304" pitchFamily="18" charset="0"/>
              </a:rPr>
              <a:t> do </a:t>
            </a:r>
            <a:r>
              <a:rPr lang="en-US" sz="1100" dirty="0" err="1">
                <a:solidFill>
                  <a:srgbClr val="000000"/>
                </a:solidFill>
                <a:latin typeface="Calibri" panose="020F0502020204030204" pitchFamily="34" charset="0"/>
                <a:ea typeface="Times New Roman" panose="02020603050405020304" pitchFamily="18" charset="0"/>
              </a:rPr>
              <a:t>Ethereum</a:t>
            </a:r>
            <a:r>
              <a:rPr lang="en-US" sz="1100" dirty="0">
                <a:solidFill>
                  <a:srgbClr val="000000"/>
                </a:solidFill>
                <a:latin typeface="Calibri" panose="020F0502020204030204" pitchFamily="34" charset="0"/>
                <a:ea typeface="Times New Roman" panose="02020603050405020304" pitchFamily="18" charset="0"/>
              </a:rPr>
              <a:t> e a </a:t>
            </a:r>
            <a:r>
              <a:rPr lang="en-US" sz="1100" dirty="0" err="1">
                <a:solidFill>
                  <a:srgbClr val="000000"/>
                </a:solidFill>
                <a:latin typeface="Calibri" panose="020F0502020204030204" pitchFamily="34" charset="0"/>
                <a:ea typeface="Times New Roman" panose="02020603050405020304" pitchFamily="18" charset="0"/>
              </a:rPr>
              <a:t>criar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dApps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inovadores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Quase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não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há</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limites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para</a:t>
            </a:r>
            <a:r>
              <a:rPr lang="en-US" sz="1100" dirty="0">
                <a:solidFill>
                  <a:srgbClr val="000000"/>
                </a:solidFill>
                <a:latin typeface="Calibri" panose="020F0502020204030204" pitchFamily="34" charset="0"/>
                <a:ea typeface="Times New Roman" panose="02020603050405020304" pitchFamily="18" charset="0"/>
              </a:rPr>
              <a:t> o </a:t>
            </a:r>
            <a:r>
              <a:rPr lang="en-US" sz="1100" dirty="0" err="1">
                <a:solidFill>
                  <a:srgbClr val="000000"/>
                </a:solidFill>
                <a:latin typeface="Calibri" panose="020F0502020204030204" pitchFamily="34" charset="0"/>
                <a:ea typeface="Times New Roman" panose="02020603050405020304" pitchFamily="18" charset="0"/>
              </a:rPr>
              <a:t>desenvolvimento</a:t>
            </a:r>
            <a:r>
              <a:rPr lang="en-US" sz="1100" dirty="0">
                <a:solidFill>
                  <a:srgbClr val="000000"/>
                </a:solidFill>
                <a:latin typeface="Calibri" panose="020F0502020204030204" pitchFamily="34" charset="0"/>
                <a:ea typeface="Times New Roman" panose="02020603050405020304" pitchFamily="18" charset="0"/>
              </a:rPr>
              <a:t> do </a:t>
            </a:r>
            <a:r>
              <a:rPr lang="en-US" sz="1100" dirty="0" err="1">
                <a:solidFill>
                  <a:srgbClr val="000000"/>
                </a:solidFill>
                <a:latin typeface="Calibri" panose="020F0502020204030204" pitchFamily="34" charset="0"/>
                <a:ea typeface="Times New Roman" panose="02020603050405020304" pitchFamily="18" charset="0"/>
              </a:rPr>
              <a:t>dApp</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Existem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aplicativos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financeiros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trocas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descentralizadas</a:t>
            </a:r>
            <a:r>
              <a:rPr lang="en-US" sz="1100" dirty="0">
                <a:solidFill>
                  <a:srgbClr val="000000"/>
                </a:solidFill>
                <a:latin typeface="Calibri" panose="020F0502020204030204" pitchFamily="34" charset="0"/>
                <a:ea typeface="Times New Roman" panose="02020603050405020304" pitchFamily="18" charset="0"/>
              </a:rPr>
              <a:t> (DEX), </a:t>
            </a:r>
            <a:r>
              <a:rPr lang="en-US" sz="1100" dirty="0" err="1">
                <a:solidFill>
                  <a:srgbClr val="000000"/>
                </a:solidFill>
                <a:latin typeface="Calibri" panose="020F0502020204030204" pitchFamily="34" charset="0"/>
                <a:ea typeface="Times New Roman" panose="02020603050405020304" pitchFamily="18" charset="0"/>
              </a:rPr>
              <a:t>plataformas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mídia</a:t>
            </a:r>
            <a:r>
              <a:rPr lang="en-US" sz="1100" dirty="0">
                <a:solidFill>
                  <a:srgbClr val="000000"/>
                </a:solidFill>
                <a:latin typeface="Calibri" panose="020F0502020204030204" pitchFamily="34" charset="0"/>
                <a:ea typeface="Times New Roman" panose="02020603050405020304" pitchFamily="18" charset="0"/>
              </a:rPr>
              <a:t> social, </a:t>
            </a:r>
            <a:r>
              <a:rPr lang="en-US" sz="1100" dirty="0" err="1">
                <a:solidFill>
                  <a:srgbClr val="000000"/>
                </a:solidFill>
                <a:latin typeface="Calibri" panose="020F0502020204030204" pitchFamily="34" charset="0"/>
                <a:ea typeface="Times New Roman" panose="02020603050405020304" pitchFamily="18" charset="0"/>
              </a:rPr>
              <a:t>serviços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mensagens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jogos</a:t>
            </a:r>
            <a:r>
              <a:rPr lang="en-US" sz="1100" dirty="0">
                <a:solidFill>
                  <a:srgbClr val="000000"/>
                </a:solidFill>
                <a:latin typeface="Calibri" panose="020F0502020204030204" pitchFamily="34" charset="0"/>
                <a:ea typeface="Times New Roman" panose="02020603050405020304" pitchFamily="18" charset="0"/>
              </a:rPr>
              <a:t> e outros são </a:t>
            </a:r>
            <a:r>
              <a:rPr lang="en-US" sz="1100" dirty="0" err="1">
                <a:solidFill>
                  <a:srgbClr val="000000"/>
                </a:solidFill>
                <a:latin typeface="Calibri" panose="020F0502020204030204" pitchFamily="34" charset="0"/>
                <a:ea typeface="Times New Roman" panose="02020603050405020304" pitchFamily="18" charset="0"/>
              </a:rPr>
              <a:t>apenas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alguns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exemplos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dApps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contratos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inteligentes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podem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ser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vistos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como</a:t>
            </a:r>
            <a:r>
              <a:rPr lang="en-US" sz="1100" dirty="0">
                <a:solidFill>
                  <a:srgbClr val="000000"/>
                </a:solidFill>
                <a:latin typeface="Calibri" panose="020F0502020204030204" pitchFamily="34" charset="0"/>
                <a:ea typeface="Times New Roman" panose="02020603050405020304" pitchFamily="18" charset="0"/>
              </a:rPr>
              <a:t> APIs de back-end </a:t>
            </a:r>
            <a:r>
              <a:rPr lang="en-US" sz="1100" dirty="0" err="1">
                <a:solidFill>
                  <a:srgbClr val="000000"/>
                </a:solidFill>
                <a:latin typeface="Calibri" panose="020F0502020204030204" pitchFamily="34" charset="0"/>
                <a:ea typeface="Times New Roman" panose="02020603050405020304" pitchFamily="18" charset="0"/>
              </a:rPr>
              <a:t>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execução</a:t>
            </a:r>
            <a:r>
              <a:rPr lang="en-US" sz="1100" dirty="0">
                <a:solidFill>
                  <a:srgbClr val="000000"/>
                </a:solidFill>
                <a:latin typeface="Calibri" panose="020F0502020204030204" pitchFamily="34" charset="0"/>
                <a:ea typeface="Times New Roman" panose="02020603050405020304" pitchFamily="18" charset="0"/>
              </a:rPr>
              <a:t> no </a:t>
            </a:r>
            <a:r>
              <a:rPr lang="en-US" sz="1100" dirty="0" err="1">
                <a:solidFill>
                  <a:srgbClr val="000000"/>
                </a:solidFill>
                <a:latin typeface="Calibri" panose="020F0502020204030204" pitchFamily="34" charset="0"/>
                <a:ea typeface="Times New Roman" panose="02020603050405020304" pitchFamily="18" charset="0"/>
              </a:rPr>
              <a:t>blockchain</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enquanto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dApps</a:t>
            </a:r>
            <a:r>
              <a:rPr lang="en-US" sz="1100" dirty="0">
                <a:solidFill>
                  <a:srgbClr val="000000"/>
                </a:solidFill>
                <a:latin typeface="Calibri" panose="020F0502020204030204" pitchFamily="34" charset="0"/>
                <a:ea typeface="Times New Roman" panose="02020603050405020304" pitchFamily="18" charset="0"/>
              </a:rPr>
              <a:t> são o front-end </a:t>
            </a:r>
            <a:r>
              <a:rPr lang="en-US" sz="1100" dirty="0" err="1">
                <a:solidFill>
                  <a:srgbClr val="000000"/>
                </a:solidFill>
                <a:latin typeface="Calibri" panose="020F0502020204030204" pitchFamily="34" charset="0"/>
                <a:ea typeface="Times New Roman" panose="02020603050405020304" pitchFamily="18" charset="0"/>
              </a:rPr>
              <a:t>ou</a:t>
            </a:r>
            <a:r>
              <a:rPr lang="en-US" sz="1100" dirty="0">
                <a:solidFill>
                  <a:srgbClr val="000000"/>
                </a:solidFill>
                <a:latin typeface="Calibri" panose="020F0502020204030204" pitchFamily="34" charset="0"/>
                <a:ea typeface="Times New Roman" panose="02020603050405020304" pitchFamily="18" charset="0"/>
              </a:rPr>
              <a:t> UX. </a:t>
            </a:r>
            <a:r>
              <a:rPr lang="en-US" sz="1100" dirty="0" err="1">
                <a:solidFill>
                  <a:srgbClr val="000000"/>
                </a:solidFill>
                <a:latin typeface="Calibri" panose="020F0502020204030204" pitchFamily="34" charset="0"/>
                <a:ea typeface="Times New Roman" panose="02020603050405020304" pitchFamily="18" charset="0"/>
              </a:rPr>
              <a:t>Eles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representam</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camada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visível</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que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conecta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usuários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ou</a:t>
            </a:r>
            <a:r>
              <a:rPr lang="en-US" sz="1100" dirty="0">
                <a:solidFill>
                  <a:srgbClr val="000000"/>
                </a:solidFill>
                <a:latin typeface="Calibri" panose="020F0502020204030204" pitchFamily="34" charset="0"/>
                <a:ea typeface="Times New Roman" panose="02020603050405020304" pitchFamily="18" charset="0"/>
              </a:rPr>
              <a:t> outros </a:t>
            </a:r>
            <a:r>
              <a:rPr lang="en-US" sz="1100" dirty="0" err="1">
                <a:solidFill>
                  <a:srgbClr val="000000"/>
                </a:solidFill>
                <a:latin typeface="Calibri" panose="020F0502020204030204" pitchFamily="34" charset="0"/>
                <a:ea typeface="Times New Roman" panose="02020603050405020304" pitchFamily="18" charset="0"/>
              </a:rPr>
              <a:t>aplicativos</a:t>
            </a:r>
            <a:r>
              <a:rPr lang="en-US" sz="1100" dirty="0">
                <a:solidFill>
                  <a:srgbClr val="000000"/>
                </a:solidFill>
                <a:latin typeface="Calibri" panose="020F0502020204030204" pitchFamily="34" charset="0"/>
                <a:ea typeface="Times New Roman" panose="02020603050405020304" pitchFamily="18" charset="0"/>
              </a:rPr>
              <a:t> com </a:t>
            </a:r>
            <a:r>
              <a:rPr lang="en-US" sz="1100" dirty="0" err="1">
                <a:solidFill>
                  <a:srgbClr val="000000"/>
                </a:solidFill>
                <a:latin typeface="Calibri" panose="020F0502020204030204" pitchFamily="34" charset="0"/>
                <a:ea typeface="Times New Roman" panose="02020603050405020304" pitchFamily="18" charset="0"/>
              </a:rPr>
              <a: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contratos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inteligentes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execução</a:t>
            </a:r>
            <a:r>
              <a:rPr lang="en-US" sz="1100" dirty="0">
                <a:solidFill>
                  <a:srgbClr val="000000"/>
                </a:solidFill>
                <a:latin typeface="Calibri" panose="020F0502020204030204" pitchFamily="34" charset="0"/>
                <a:ea typeface="Times New Roman" panose="02020603050405020304" pitchFamily="18" charset="0"/>
              </a:rPr>
              <a:t> no </a:t>
            </a:r>
            <a:r>
              <a:rPr lang="en-US" sz="1100" dirty="0" err="1">
                <a:solidFill>
                  <a:srgbClr val="000000"/>
                </a:solidFill>
                <a:latin typeface="Calibri" panose="020F0502020204030204" pitchFamily="34" charset="0"/>
                <a:ea typeface="Times New Roman" panose="02020603050405020304" pitchFamily="18" charset="0"/>
              </a:rPr>
              <a:t>blockchain</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Você</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pode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pensar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lojas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aplicativos</a:t>
            </a:r>
            <a:r>
              <a:rPr lang="en-US" sz="1100" dirty="0">
                <a:solidFill>
                  <a:srgbClr val="000000"/>
                </a:solidFill>
                <a:latin typeface="Calibri" panose="020F0502020204030204" pitchFamily="34" charset="0"/>
                <a:ea typeface="Times New Roman" panose="02020603050405020304" pitchFamily="18" charset="0"/>
              </a:rPr>
              <a:t> com as </a:t>
            </a:r>
            <a:r>
              <a:rPr lang="en-US" sz="1100" dirty="0" err="1">
                <a:solidFill>
                  <a:srgbClr val="000000"/>
                </a:solidFill>
                <a:latin typeface="Calibri" panose="020F0502020204030204" pitchFamily="34" charset="0"/>
                <a:ea typeface="Times New Roman" panose="02020603050405020304" pitchFamily="18" charset="0"/>
              </a:rPr>
              <a:t>quais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já</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estamos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familiarizados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Assim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como</a:t>
            </a:r>
            <a:r>
              <a:rPr lang="en-US" sz="1100" dirty="0">
                <a:solidFill>
                  <a:srgbClr val="000000"/>
                </a:solidFill>
                <a:latin typeface="Calibri" panose="020F0502020204030204" pitchFamily="34" charset="0"/>
                <a:ea typeface="Times New Roman" panose="02020603050405020304" pitchFamily="18" charset="0"/>
              </a:rPr>
              <a:t> com </a:t>
            </a:r>
            <a:r>
              <a:rPr lang="en-US" sz="1100" dirty="0" err="1">
                <a:solidFill>
                  <a:srgbClr val="000000"/>
                </a:solidFill>
                <a:latin typeface="Calibri" panose="020F0502020204030204" pitchFamily="34" charset="0"/>
                <a:ea typeface="Times New Roman" panose="02020603050405020304" pitchFamily="18" charset="0"/>
              </a:rPr>
              <a: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dApps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existem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inúmeros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aplicativos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na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loja</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aplicativos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hoje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Esses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aplicativos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confiam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na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loja</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aplicativos</a:t>
            </a:r>
            <a:r>
              <a:rPr lang="en-US" sz="1100" dirty="0">
                <a:solidFill>
                  <a:srgbClr val="000000"/>
                </a:solidFill>
                <a:latin typeface="Calibri" panose="020F0502020204030204" pitchFamily="34" charset="0"/>
                <a:ea typeface="Times New Roman" panose="02020603050405020304" pitchFamily="18" charset="0"/>
              </a:rPr>
              <a:t> com </a:t>
            </a:r>
            <a:r>
              <a:rPr lang="en-US" sz="1100" dirty="0" err="1">
                <a:solidFill>
                  <a:srgbClr val="000000"/>
                </a:solidFill>
                <a:latin typeface="Calibri" panose="020F0502020204030204" pitchFamily="34" charset="0"/>
                <a:ea typeface="Times New Roman" panose="02020603050405020304" pitchFamily="18" charset="0"/>
              </a:rPr>
              <a:t>gerenciamento</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pagamento</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portanto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envolvem</a:t>
            </a:r>
            <a:r>
              <a:rPr lang="en-US" sz="1100" dirty="0">
                <a:solidFill>
                  <a:srgbClr val="000000"/>
                </a:solidFill>
                <a:latin typeface="Calibri" panose="020F0502020204030204" pitchFamily="34" charset="0"/>
                <a:ea typeface="Times New Roman" panose="02020603050405020304" pitchFamily="18" charset="0"/>
              </a:rPr>
              <a:t> um </a:t>
            </a:r>
            <a:r>
              <a:rPr lang="en-US" sz="1100" dirty="0" err="1">
                <a:solidFill>
                  <a:srgbClr val="000000"/>
                </a:solidFill>
                <a:latin typeface="Calibri" panose="020F0502020204030204" pitchFamily="34" charset="0"/>
                <a:ea typeface="Times New Roman" panose="02020603050405020304" pitchFamily="18" charset="0"/>
              </a:rPr>
              <a:t>terceiro</a:t>
            </a:r>
            <a:r>
              <a:rPr lang="en-US" sz="1100" dirty="0">
                <a:solidFill>
                  <a:srgbClr val="000000"/>
                </a:solidFill>
                <a:latin typeface="Calibri" panose="020F0502020204030204" pitchFamily="34" charset="0"/>
                <a:ea typeface="Times New Roman" panose="02020603050405020304" pitchFamily="18" charset="0"/>
              </a:rPr>
              <a:t> e a </a:t>
            </a:r>
            <a:r>
              <a:rPr lang="en-US" sz="1100" dirty="0" err="1">
                <a:solidFill>
                  <a:srgbClr val="000000"/>
                </a:solidFill>
                <a:latin typeface="Calibri" panose="020F0502020204030204" pitchFamily="34" charset="0"/>
                <a:ea typeface="Times New Roman" panose="02020603050405020304" pitchFamily="18" charset="0"/>
              </a:rPr>
              <a:t>necessidade</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confiança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estabelecida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desenvolvedores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tradicionais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também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dependem</a:t>
            </a:r>
            <a:r>
              <a:rPr lang="en-US" sz="1100" dirty="0">
                <a:solidFill>
                  <a:srgbClr val="000000"/>
                </a:solidFill>
                <a:latin typeface="Calibri" panose="020F0502020204030204" pitchFamily="34" charset="0"/>
                <a:ea typeface="Times New Roman" panose="02020603050405020304" pitchFamily="18" charset="0"/>
              </a:rPr>
              <a:t> do favor da App Store. As </a:t>
            </a:r>
            <a:r>
              <a:rPr lang="en-US" sz="1100" dirty="0" err="1">
                <a:solidFill>
                  <a:srgbClr val="000000"/>
                </a:solidFill>
                <a:latin typeface="Calibri" panose="020F0502020204030204" pitchFamily="34" charset="0"/>
                <a:ea typeface="Times New Roman" panose="02020603050405020304" pitchFamily="18" charset="0"/>
              </a:rPr>
              <a:t>lojas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aplicativos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podem</a:t>
            </a:r>
            <a:r>
              <a:rPr lang="en-US" sz="1100" dirty="0">
                <a:solidFill>
                  <a:srgbClr val="000000"/>
                </a:solidFill>
                <a:latin typeface="Calibri" panose="020F0502020204030204" pitchFamily="34" charset="0"/>
                <a:ea typeface="Times New Roman" panose="02020603050405020304" pitchFamily="18" charset="0"/>
              </a:rPr>
              <a:t> remover </a:t>
            </a:r>
            <a:r>
              <a:rPr lang="en-US" sz="1100" dirty="0" err="1">
                <a:solidFill>
                  <a:srgbClr val="000000"/>
                </a:solidFill>
                <a:latin typeface="Calibri" panose="020F0502020204030204" pitchFamily="34" charset="0"/>
                <a:ea typeface="Times New Roman" panose="02020603050405020304" pitchFamily="18" charset="0"/>
              </a:rPr>
              <a:t>aplicativos</a:t>
            </a:r>
            <a:r>
              <a:rPr lang="en-US" sz="1100" dirty="0">
                <a:solidFill>
                  <a:srgbClr val="000000"/>
                </a:solidFill>
                <a:latin typeface="Calibri" panose="020F0502020204030204" pitchFamily="34" charset="0"/>
                <a:ea typeface="Times New Roman" panose="02020603050405020304" pitchFamily="18" charset="0"/>
              </a:rPr>
              <a:t> das </a:t>
            </a:r>
            <a:r>
              <a:rPr lang="en-US" sz="1100" dirty="0" err="1">
                <a:solidFill>
                  <a:srgbClr val="000000"/>
                </a:solidFill>
                <a:latin typeface="Calibri" panose="020F0502020204030204" pitchFamily="34" charset="0"/>
                <a:ea typeface="Times New Roman" panose="02020603050405020304" pitchFamily="18" charset="0"/>
              </a:rPr>
              <a:t>suas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lojas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como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autoridade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máxima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Assim</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escolha</a:t>
            </a:r>
            <a:r>
              <a:rPr lang="en-US" sz="1100" dirty="0">
                <a:solidFill>
                  <a:srgbClr val="000000"/>
                </a:solidFill>
                <a:latin typeface="Calibri" panose="020F0502020204030204" pitchFamily="34" charset="0"/>
                <a:ea typeface="Times New Roman" panose="02020603050405020304" pitchFamily="18" charset="0"/>
              </a:rPr>
              <a:t> do </a:t>
            </a:r>
            <a:r>
              <a:rPr lang="en-US" sz="1100" dirty="0" err="1">
                <a:solidFill>
                  <a:srgbClr val="000000"/>
                </a:solidFill>
                <a:latin typeface="Calibri" panose="020F0502020204030204" pitchFamily="34" charset="0"/>
                <a:ea typeface="Times New Roman" panose="02020603050405020304" pitchFamily="18" charset="0"/>
              </a:rPr>
              <a:t>consumidor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também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depende</a:t>
            </a:r>
            <a:r>
              <a:rPr lang="en-US" sz="1100" dirty="0">
                <a:solidFill>
                  <a:srgbClr val="000000"/>
                </a:solidFill>
                <a:latin typeface="Calibri" panose="020F0502020204030204" pitchFamily="34" charset="0"/>
                <a:ea typeface="Times New Roman" panose="02020603050405020304" pitchFamily="18" charset="0"/>
              </a:rPr>
              <a:t> da </a:t>
            </a:r>
            <a:r>
              <a:rPr lang="en-US" sz="1100" dirty="0" err="1">
                <a:solidFill>
                  <a:srgbClr val="000000"/>
                </a:solidFill>
                <a:latin typeface="Calibri" panose="020F0502020204030204" pitchFamily="34" charset="0"/>
                <a:ea typeface="Times New Roman" panose="02020603050405020304" pitchFamily="18" charset="0"/>
              </a:rPr>
              <a:t>influência</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terceiros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como</a:t>
            </a:r>
            <a:r>
              <a:rPr lang="en-US" sz="1100" dirty="0">
                <a:solidFill>
                  <a:srgbClr val="000000"/>
                </a:solidFill>
                <a:latin typeface="Calibri" panose="020F0502020204030204" pitchFamily="34" charset="0"/>
                <a:ea typeface="Times New Roman" panose="02020603050405020304" pitchFamily="18" charset="0"/>
              </a:rPr>
              <a:t> Google </a:t>
            </a:r>
            <a:r>
              <a:rPr lang="en-US" sz="1100" dirty="0" err="1">
                <a:solidFill>
                  <a:srgbClr val="000000"/>
                </a:solidFill>
                <a:latin typeface="Calibri" panose="020F0502020204030204" pitchFamily="34" charset="0"/>
                <a:ea typeface="Times New Roman" panose="02020603050405020304" pitchFamily="18" charset="0"/>
              </a:rPr>
              <a:t>ou</a:t>
            </a:r>
            <a:r>
              <a:rPr lang="en-US" sz="1100" dirty="0">
                <a:solidFill>
                  <a:srgbClr val="000000"/>
                </a:solidFill>
                <a:latin typeface="Calibri" panose="020F0502020204030204" pitchFamily="34" charset="0"/>
                <a:ea typeface="Times New Roman" panose="02020603050405020304" pitchFamily="18" charset="0"/>
              </a:rPr>
              <a:t> Apple. </a:t>
            </a:r>
            <a:r>
              <a:rPr lang="en-US" sz="1100" dirty="0" err="1">
                <a:solidFill>
                  <a:srgbClr val="000000"/>
                </a:solidFill>
                <a:latin typeface="Calibri" panose="020F0502020204030204" pitchFamily="34" charset="0"/>
                <a:ea typeface="Times New Roman" panose="02020603050405020304" pitchFamily="18" charset="0"/>
              </a:rPr>
              <a:t>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conclusão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isso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significa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que</a:t>
            </a:r>
            <a:r>
              <a:rPr lang="en-US" sz="1100" dirty="0">
                <a:solidFill>
                  <a:srgbClr val="000000"/>
                </a:solidFill>
                <a:latin typeface="Calibri" panose="020F0502020204030204" pitchFamily="34" charset="0"/>
                <a:ea typeface="Times New Roman" panose="02020603050405020304" pitchFamily="18" charset="0"/>
              </a:rPr>
              <a:t> o </a:t>
            </a:r>
            <a:r>
              <a:rPr lang="en-US" sz="1100" dirty="0" err="1">
                <a:solidFill>
                  <a:srgbClr val="000000"/>
                </a:solidFill>
                <a:latin typeface="Calibri" panose="020F0502020204030204" pitchFamily="34" charset="0"/>
                <a:ea typeface="Times New Roman" panose="02020603050405020304" pitchFamily="18" charset="0"/>
              </a:rPr>
              <a:t>conteúdo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que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eles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geram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está</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nas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mãos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terceiros</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é</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influenciado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por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regras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não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escritas</a:t>
            </a:r>
            <a:r>
              <a:rPr lang="en-US" sz="1100" dirty="0">
                <a:solidFill>
                  <a:srgbClr val="000000"/>
                </a:solidFill>
                <a:latin typeface="Calibri" panose="020F0502020204030204" pitchFamily="34" charset="0"/>
                <a:ea typeface="Times New Roman" panose="02020603050405020304" pitchFamily="18" charset="0"/>
              </a:rPr>
              <a:t> da </a:t>
            </a:r>
            <a:r>
              <a:rPr lang="en-US" sz="1100" dirty="0" err="1">
                <a:solidFill>
                  <a:srgbClr val="000000"/>
                </a:solidFill>
                <a:latin typeface="Calibri" panose="020F0502020204030204" pitchFamily="34" charset="0"/>
                <a:ea typeface="Times New Roman" panose="02020603050405020304" pitchFamily="18" charset="0"/>
              </a:rPr>
              <a:t>indústria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Isso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é</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diferente</a:t>
            </a:r>
            <a:r>
              <a:rPr lang="en-US" sz="1100" dirty="0">
                <a:solidFill>
                  <a:srgbClr val="000000"/>
                </a:solidFill>
                <a:latin typeface="Calibri" panose="020F0502020204030204" pitchFamily="34" charset="0"/>
                <a:ea typeface="Times New Roman" panose="02020603050405020304" pitchFamily="18" charset="0"/>
              </a:rPr>
              <a:t> com </a:t>
            </a:r>
            <a:r>
              <a:rPr lang="en-US" sz="1100" dirty="0" err="1">
                <a:solidFill>
                  <a:srgbClr val="000000"/>
                </a:solidFill>
                <a:latin typeface="Calibri" panose="020F0502020204030204" pitchFamily="34" charset="0"/>
                <a:ea typeface="Times New Roman" panose="02020603050405020304" pitchFamily="18" charset="0"/>
              </a:rPr>
              <a:t>dApps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que</a:t>
            </a:r>
            <a:r>
              <a:rPr lang="en-US" sz="1100" dirty="0">
                <a:solidFill>
                  <a:srgbClr val="000000"/>
                </a:solidFill>
                <a:latin typeface="Calibri" panose="020F0502020204030204" pitchFamily="34" charset="0"/>
                <a:ea typeface="Times New Roman" panose="02020603050405020304" pitchFamily="18" charset="0"/>
              </a:rPr>
              <a:t> são </a:t>
            </a:r>
            <a:r>
              <a:rPr lang="en-US" sz="1100" dirty="0" err="1">
                <a:solidFill>
                  <a:srgbClr val="000000"/>
                </a:solidFill>
                <a:latin typeface="Calibri" panose="020F0502020204030204" pitchFamily="34" charset="0"/>
                <a:ea typeface="Times New Roman" panose="02020603050405020304" pitchFamily="18" charset="0"/>
              </a:rPr>
              <a:t>construídos</a:t>
            </a:r>
            <a:r>
              <a:rPr lang="en-US" sz="1100" dirty="0">
                <a:solidFill>
                  <a:srgbClr val="000000"/>
                </a:solidFill>
                <a:latin typeface="Calibri" panose="020F0502020204030204" pitchFamily="34" charset="0"/>
                <a:ea typeface="Times New Roman" panose="02020603050405020304" pitchFamily="18" charset="0"/>
              </a:rPr>
              <a:t> no </a:t>
            </a:r>
            <a:r>
              <a:rPr lang="en-US" sz="1100" dirty="0" err="1">
                <a:solidFill>
                  <a:srgbClr val="000000"/>
                </a:solidFill>
                <a:latin typeface="Calibri" panose="020F0502020204030204" pitchFamily="34" charset="0"/>
                <a:ea typeface="Times New Roman" panose="02020603050405020304" pitchFamily="18" charset="0"/>
              </a:rPr>
              <a:t>Ethereum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Aqui</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os</a:t>
            </a:r>
            <a:r>
              <a:rPr lang="en-US" sz="1100" dirty="0">
                <a:solidFill>
                  <a:srgbClr val="000000"/>
                </a:solidFill>
                <a:latin typeface="Calibri" panose="020F0502020204030204" pitchFamily="34" charset="0"/>
                <a:ea typeface="Times New Roman" panose="02020603050405020304" pitchFamily="18" charset="0"/>
              </a:rPr>
              <a:t> dados </a:t>
            </a:r>
            <a:r>
              <a:rPr lang="en-US" sz="1100" dirty="0" err="1">
                <a:solidFill>
                  <a:srgbClr val="000000"/>
                </a:solidFill>
                <a:latin typeface="Calibri" panose="020F0502020204030204" pitchFamily="34" charset="0"/>
                <a:ea typeface="Times New Roman" panose="02020603050405020304" pitchFamily="18" charset="0"/>
              </a:rPr>
              <a:t>estão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nas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mãos</a:t>
            </a:r>
            <a:r>
              <a:rPr lang="en-US" sz="1100" dirty="0">
                <a:solidFill>
                  <a:srgbClr val="000000"/>
                </a:solidFill>
                <a:latin typeface="Calibri" panose="020F0502020204030204" pitchFamily="34" charset="0"/>
                <a:ea typeface="Times New Roman" panose="02020603050405020304" pitchFamily="18" charset="0"/>
              </a:rPr>
              <a:t> dos </a:t>
            </a:r>
            <a:r>
              <a:rPr lang="en-US" sz="1100" dirty="0" err="1">
                <a:solidFill>
                  <a:srgbClr val="000000"/>
                </a:solidFill>
                <a:latin typeface="Calibri" panose="020F0502020204030204" pitchFamily="34" charset="0"/>
                <a:ea typeface="Times New Roman" panose="02020603050405020304" pitchFamily="18" charset="0"/>
              </a:rPr>
              <a:t>usuários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desenvolvedores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podem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oferecer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dApps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livremente</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independentemente</a:t>
            </a:r>
            <a:r>
              <a:rPr lang="en-US" sz="1100" dirty="0">
                <a:solidFill>
                  <a:srgbClr val="000000"/>
                </a:solidFill>
                <a:latin typeface="Calibri" panose="020F0502020204030204" pitchFamily="34" charset="0"/>
                <a:ea typeface="Times New Roman" panose="02020603050405020304" pitchFamily="18" charset="0"/>
              </a:rPr>
              <a:t> de um </a:t>
            </a:r>
            <a:r>
              <a:rPr lang="en-US" sz="1100" dirty="0" err="1">
                <a:solidFill>
                  <a:srgbClr val="000000"/>
                </a:solidFill>
                <a:latin typeface="Calibri" panose="020F0502020204030204" pitchFamily="34" charset="0"/>
                <a:ea typeface="Times New Roman" panose="02020603050405020304" pitchFamily="18" charset="0"/>
              </a:rPr>
              <a:t>provedor</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loja</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aplicativos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eliminando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completamente</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pré-seleção</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uma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loja</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aplicativos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Executar</a:t>
            </a:r>
            <a:r>
              <a:rPr lang="en-US" sz="1100" dirty="0">
                <a:solidFill>
                  <a:srgbClr val="000000"/>
                </a:solidFill>
                <a:latin typeface="Calibri" panose="020F0502020204030204" pitchFamily="34" charset="0"/>
                <a:ea typeface="Times New Roman" panose="02020603050405020304" pitchFamily="18" charset="0"/>
              </a:rPr>
              <a:t> um </a:t>
            </a:r>
            <a:r>
              <a:rPr lang="en-US" sz="1100" dirty="0" err="1">
                <a:solidFill>
                  <a:srgbClr val="000000"/>
                </a:solidFill>
                <a:latin typeface="Calibri" panose="020F0502020204030204" pitchFamily="34" charset="0"/>
                <a:ea typeface="Times New Roman" panose="02020603050405020304" pitchFamily="18" charset="0"/>
              </a:rPr>
              <a:t>nó</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Ethereum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não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é</a:t>
            </a:r>
            <a:r>
              <a:rPr lang="en-US" sz="1100" dirty="0">
                <a:solidFill>
                  <a:srgbClr val="000000"/>
                </a:solidFill>
                <a:latin typeface="Calibri" panose="020F0502020204030204" pitchFamily="34" charset="0"/>
                <a:ea typeface="Times New Roman" panose="02020603050405020304" pitchFamily="18" charset="0"/>
              </a:rPr>
              <a:t> um </a:t>
            </a:r>
            <a:r>
              <a:rPr lang="en-US" sz="1100" dirty="0" err="1">
                <a:solidFill>
                  <a:srgbClr val="000000"/>
                </a:solidFill>
                <a:latin typeface="Calibri" panose="020F0502020204030204" pitchFamily="34" charset="0"/>
                <a:ea typeface="Times New Roman" panose="02020603050405020304" pitchFamily="18" charset="0"/>
              </a:rPr>
              <a:t>requisito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para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implementar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DApps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invés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existem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ofertas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privadas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na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nuvem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que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podem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fornecer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acesso</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nós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existentes</a:t>
            </a:r>
            <a:r>
              <a:rPr lang="en-US" sz="1100" dirty="0">
                <a:solidFill>
                  <a:srgbClr val="000000"/>
                </a:solidFill>
                <a:latin typeface="Calibri" panose="020F0502020204030204" pitchFamily="34" charset="0"/>
                <a:ea typeface="Times New Roman" panose="02020603050405020304" pitchFamily="18" charset="0"/>
              </a:rPr>
              <a:t>.</a:t>
            </a: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73</a:t>
            </a:fld>
            <a:endParaRPr lang="en-US" dirty="0"/>
          </a:p>
        </p:txBody>
      </p:sp>
      <p:pic>
        <p:nvPicPr>
          <p:cNvPr id="41" name="Picture Placeholder 33">
            <a:extLst>
              <a:ext uri="{FF2B5EF4-FFF2-40B4-BE49-F238E27FC236}">
                <a16:creationId xmlns:a16="http://schemas.microsoft.com/office/drawing/2014/main" id="{F2E6605B-5B09-4DEA-B882-E7C1C75C940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7968247"/>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1248715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D6A832-1802-5250-7AA1-94C7B8AAA1E3}"/>
              </a:ext>
            </a:extLst>
          </p:cNvPr>
          <p:cNvSpPr/>
          <p:nvPr/>
        </p:nvSpPr>
        <p:spPr>
          <a:xfrm>
            <a:off x="5997039" y="0"/>
            <a:ext cx="1562636" cy="2054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0E6530DE-8FFE-9E29-A232-13767A24E369}"/>
              </a:ext>
            </a:extLst>
          </p:cNvPr>
          <p:cNvSpPr/>
          <p:nvPr/>
        </p:nvSpPr>
        <p:spPr>
          <a:xfrm flipV="1">
            <a:off x="-1" y="323002"/>
            <a:ext cx="7559675" cy="34196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74</a:t>
            </a:fld>
            <a:endParaRPr lang="en-US" dirty="0"/>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478521" y="4076059"/>
            <a:ext cx="333785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dirty="0">
                <a:effectLst/>
                <a:ea typeface="Times New Roman" panose="02020603050405020304" pitchFamily="18" charset="0"/>
                <a:cs typeface="Calibri" panose="020F0502020204030204" pitchFamily="34" charset="0"/>
              </a:rPr>
              <a:t>2.2 </a:t>
            </a:r>
            <a:r>
              <a:rPr lang="en-US" sz="1800" b="0" dirty="0" err="1">
                <a:effectLst/>
                <a:latin typeface="Calibri" panose="020F0502020204030204" pitchFamily="34" charset="0"/>
              </a:rPr>
              <a:t>Transações</a:t>
            </a:r>
            <a:r>
              <a:rPr lang="en-US" sz="1800" b="0" dirty="0">
                <a:effectLst/>
                <a:latin typeface="Calibri" panose="020F0502020204030204" pitchFamily="34" charset="0"/>
              </a:rPr>
              <a:t> do </a:t>
            </a:r>
            <a:r>
              <a:rPr lang="en-US" sz="1800" b="0" dirty="0" err="1">
                <a:cs typeface="+mn-cs"/>
              </a:rPr>
              <a:t>Ethereum</a:t>
            </a:r>
            <a:r>
              <a:rPr lang="en-US" sz="1800" b="0" dirty="0">
                <a:cs typeface="+mn-cs"/>
              </a:rPr>
              <a:t> </a:t>
            </a:r>
            <a:endParaRPr lang="en-US" sz="1400" b="0" dirty="0"/>
          </a:p>
          <a:p>
            <a:pPr>
              <a:spcBef>
                <a:spcPts val="0"/>
              </a:spcBef>
            </a:pPr>
            <a:endParaRPr lang="en-US" sz="1800" b="0" dirty="0"/>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778242" y="466640"/>
            <a:ext cx="6042253" cy="3101958"/>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cs typeface="+mn-cs"/>
              </a:rPr>
              <a:t>Fornecimento</a:t>
            </a:r>
            <a:r>
              <a:rPr lang="en-US" b="1" dirty="0">
                <a:solidFill>
                  <a:srgbClr val="F79037"/>
                </a:solidFill>
                <a:cs typeface="+mn-cs"/>
              </a:rPr>
              <a:t> de Ether </a:t>
            </a:r>
          </a:p>
          <a:p>
            <a:r>
              <a:rPr lang="en-US" dirty="0" err="1">
                <a:cs typeface="+mn-cs"/>
              </a:rPr>
              <a:t>Em</a:t>
            </a:r>
            <a:r>
              <a:rPr lang="en-US" dirty="0">
                <a:cs typeface="+mn-cs"/>
              </a:rPr>
              <a:t> </a:t>
            </a:r>
            <a:r>
              <a:rPr lang="en-US" dirty="0" err="1">
                <a:cs typeface="+mn-cs"/>
              </a:rPr>
              <a:t>comparação</a:t>
            </a:r>
            <a:r>
              <a:rPr lang="en-US" dirty="0">
                <a:cs typeface="+mn-cs"/>
              </a:rPr>
              <a:t> com o </a:t>
            </a:r>
            <a:r>
              <a:rPr lang="en-US" dirty="0" err="1">
                <a:cs typeface="+mn-cs"/>
              </a:rPr>
              <a:t>Bitcoin</a:t>
            </a:r>
            <a:r>
              <a:rPr lang="en-US" dirty="0">
                <a:cs typeface="+mn-cs"/>
              </a:rPr>
              <a:t>, </a:t>
            </a:r>
            <a:r>
              <a:rPr lang="en-US" dirty="0" err="1">
                <a:cs typeface="+mn-cs"/>
              </a:rPr>
              <a:t>que</a:t>
            </a:r>
            <a:r>
              <a:rPr lang="en-US" dirty="0">
                <a:cs typeface="+mn-cs"/>
              </a:rPr>
              <a:t> define a </a:t>
            </a:r>
            <a:r>
              <a:rPr lang="en-US" dirty="0" err="1">
                <a:cs typeface="+mn-cs"/>
              </a:rPr>
              <a:t>oferta</a:t>
            </a:r>
            <a:r>
              <a:rPr lang="en-US" dirty="0">
                <a:cs typeface="+mn-cs"/>
              </a:rPr>
              <a:t> </a:t>
            </a:r>
            <a:r>
              <a:rPr lang="en-US" dirty="0" err="1">
                <a:cs typeface="+mn-cs"/>
              </a:rPr>
              <a:t>máxima</a:t>
            </a:r>
            <a:r>
              <a:rPr lang="en-US" dirty="0">
                <a:cs typeface="+mn-cs"/>
              </a:rPr>
              <a:t> </a:t>
            </a:r>
            <a:r>
              <a:rPr lang="en-US" dirty="0" err="1">
                <a:cs typeface="+mn-cs"/>
              </a:rPr>
              <a:t>em</a:t>
            </a:r>
            <a:r>
              <a:rPr lang="en-US" dirty="0">
                <a:cs typeface="+mn-cs"/>
              </a:rPr>
              <a:t> 21 </a:t>
            </a:r>
            <a:r>
              <a:rPr lang="en-US" dirty="0" err="1">
                <a:cs typeface="+mn-cs"/>
              </a:rPr>
              <a:t>milhões</a:t>
            </a:r>
            <a:r>
              <a:rPr lang="en-US" dirty="0">
                <a:cs typeface="+mn-cs"/>
              </a:rPr>
              <a:t>, o </a:t>
            </a:r>
            <a:r>
              <a:rPr lang="en-US" dirty="0" err="1">
                <a:cs typeface="+mn-cs"/>
              </a:rPr>
              <a:t>Ethereum</a:t>
            </a:r>
            <a:r>
              <a:rPr lang="en-US" dirty="0">
                <a:cs typeface="+mn-cs"/>
              </a:rPr>
              <a:t> </a:t>
            </a:r>
            <a:r>
              <a:rPr lang="en-US" dirty="0" err="1">
                <a:cs typeface="+mn-cs"/>
              </a:rPr>
              <a:t>não</a:t>
            </a:r>
            <a:r>
              <a:rPr lang="en-US" dirty="0">
                <a:cs typeface="+mn-cs"/>
              </a:rPr>
              <a:t> tem </a:t>
            </a:r>
            <a:r>
              <a:rPr lang="en-US" dirty="0" err="1">
                <a:cs typeface="+mn-cs"/>
              </a:rPr>
              <a:t>limite</a:t>
            </a:r>
            <a:r>
              <a:rPr lang="en-US" dirty="0">
                <a:cs typeface="+mn-cs"/>
              </a:rPr>
              <a:t>. </a:t>
            </a:r>
            <a:r>
              <a:rPr lang="en-US" dirty="0" err="1">
                <a:cs typeface="+mn-cs"/>
              </a:rPr>
              <a:t>Nunca</a:t>
            </a:r>
            <a:r>
              <a:rPr lang="en-US" dirty="0">
                <a:cs typeface="+mn-cs"/>
              </a:rPr>
              <a:t> </a:t>
            </a:r>
            <a:r>
              <a:rPr lang="en-US" dirty="0" err="1">
                <a:cs typeface="+mn-cs"/>
              </a:rPr>
              <a:t>haverá</a:t>
            </a:r>
            <a:r>
              <a:rPr lang="en-US" dirty="0">
                <a:cs typeface="+mn-cs"/>
              </a:rPr>
              <a:t> um </a:t>
            </a:r>
            <a:r>
              <a:rPr lang="en-US" dirty="0" err="1">
                <a:cs typeface="+mn-cs"/>
              </a:rPr>
              <a:t>fim</a:t>
            </a:r>
            <a:r>
              <a:rPr lang="en-US" dirty="0">
                <a:cs typeface="+mn-cs"/>
              </a:rPr>
              <a:t> </a:t>
            </a:r>
            <a:r>
              <a:rPr lang="en-US" dirty="0" err="1">
                <a:cs typeface="+mn-cs"/>
              </a:rPr>
              <a:t>para</a:t>
            </a:r>
            <a:r>
              <a:rPr lang="en-US" dirty="0">
                <a:cs typeface="+mn-cs"/>
              </a:rPr>
              <a:t> a </a:t>
            </a:r>
            <a:r>
              <a:rPr lang="en-US" dirty="0" err="1">
                <a:cs typeface="+mn-cs"/>
              </a:rPr>
              <a:t>produção</a:t>
            </a:r>
            <a:r>
              <a:rPr lang="en-US" dirty="0">
                <a:cs typeface="+mn-cs"/>
              </a:rPr>
              <a:t> de Ether. </a:t>
            </a:r>
            <a:r>
              <a:rPr lang="en-US" dirty="0" err="1">
                <a:cs typeface="+mn-cs"/>
              </a:rPr>
              <a:t>Quantos</a:t>
            </a:r>
            <a:r>
              <a:rPr lang="en-US" dirty="0">
                <a:cs typeface="+mn-cs"/>
              </a:rPr>
              <a:t> Ether </a:t>
            </a:r>
            <a:r>
              <a:rPr lang="en-US" dirty="0" err="1">
                <a:cs typeface="+mn-cs"/>
              </a:rPr>
              <a:t>existem</a:t>
            </a:r>
            <a:r>
              <a:rPr lang="en-US" dirty="0">
                <a:cs typeface="+mn-cs"/>
              </a:rPr>
              <a:t> tem um </a:t>
            </a:r>
            <a:r>
              <a:rPr lang="en-US" dirty="0" err="1">
                <a:cs typeface="+mn-cs"/>
              </a:rPr>
              <a:t>impacto</a:t>
            </a:r>
            <a:r>
              <a:rPr lang="en-US" dirty="0">
                <a:cs typeface="+mn-cs"/>
              </a:rPr>
              <a:t> </a:t>
            </a:r>
            <a:r>
              <a:rPr lang="en-US" dirty="0" err="1">
                <a:cs typeface="+mn-cs"/>
              </a:rPr>
              <a:t>direto</a:t>
            </a:r>
            <a:r>
              <a:rPr lang="en-US" dirty="0">
                <a:cs typeface="+mn-cs"/>
              </a:rPr>
              <a:t> no </a:t>
            </a:r>
            <a:r>
              <a:rPr lang="en-US" dirty="0" err="1">
                <a:cs typeface="+mn-cs"/>
              </a:rPr>
              <a:t>seu</a:t>
            </a:r>
            <a:r>
              <a:rPr lang="en-US" dirty="0">
                <a:cs typeface="+mn-cs"/>
              </a:rPr>
              <a:t> </a:t>
            </a:r>
            <a:r>
              <a:rPr lang="en-US" dirty="0" err="1">
                <a:cs typeface="+mn-cs"/>
              </a:rPr>
              <a:t>preço</a:t>
            </a:r>
            <a:r>
              <a:rPr lang="en-US" dirty="0">
                <a:cs typeface="+mn-cs"/>
              </a:rPr>
              <a:t>. </a:t>
            </a:r>
            <a:r>
              <a:rPr lang="en-US" dirty="0" err="1">
                <a:cs typeface="+mn-cs"/>
              </a:rPr>
              <a:t>Geralmente</a:t>
            </a:r>
            <a:r>
              <a:rPr lang="en-US" dirty="0">
                <a:cs typeface="+mn-cs"/>
              </a:rPr>
              <a:t>, </a:t>
            </a:r>
            <a:r>
              <a:rPr lang="en-US" dirty="0" err="1">
                <a:cs typeface="+mn-cs"/>
              </a:rPr>
              <a:t>quanto</a:t>
            </a:r>
            <a:r>
              <a:rPr lang="en-US" dirty="0">
                <a:cs typeface="+mn-cs"/>
              </a:rPr>
              <a:t> </a:t>
            </a:r>
            <a:r>
              <a:rPr lang="en-US" dirty="0" err="1">
                <a:cs typeface="+mn-cs"/>
              </a:rPr>
              <a:t>maior</a:t>
            </a:r>
            <a:r>
              <a:rPr lang="en-US" dirty="0">
                <a:cs typeface="+mn-cs"/>
              </a:rPr>
              <a:t> o </a:t>
            </a:r>
            <a:r>
              <a:rPr lang="en-US" dirty="0" err="1">
                <a:cs typeface="+mn-cs"/>
              </a:rPr>
              <a:t>número</a:t>
            </a:r>
            <a:r>
              <a:rPr lang="en-US" dirty="0">
                <a:cs typeface="+mn-cs"/>
              </a:rPr>
              <a:t> de </a:t>
            </a:r>
            <a:r>
              <a:rPr lang="en-US" dirty="0" err="1">
                <a:cs typeface="+mn-cs"/>
              </a:rPr>
              <a:t>moedas</a:t>
            </a:r>
            <a:r>
              <a:rPr lang="en-US" dirty="0">
                <a:cs typeface="+mn-cs"/>
              </a:rPr>
              <a:t> </a:t>
            </a:r>
            <a:r>
              <a:rPr lang="en-US" dirty="0" err="1">
                <a:cs typeface="+mn-cs"/>
              </a:rPr>
              <a:t>disponíveis</a:t>
            </a:r>
            <a:r>
              <a:rPr lang="en-US" dirty="0">
                <a:cs typeface="+mn-cs"/>
              </a:rPr>
              <a:t> </a:t>
            </a:r>
            <a:r>
              <a:rPr lang="en-US" dirty="0" err="1">
                <a:cs typeface="+mn-cs"/>
              </a:rPr>
              <a:t>ao</a:t>
            </a:r>
            <a:r>
              <a:rPr lang="en-US" dirty="0">
                <a:cs typeface="+mn-cs"/>
              </a:rPr>
              <a:t> </a:t>
            </a:r>
            <a:r>
              <a:rPr lang="en-US" dirty="0" err="1">
                <a:cs typeface="+mn-cs"/>
              </a:rPr>
              <a:t>público</a:t>
            </a:r>
            <a:r>
              <a:rPr lang="en-US" dirty="0">
                <a:cs typeface="+mn-cs"/>
              </a:rPr>
              <a:t>, </a:t>
            </a:r>
            <a:r>
              <a:rPr lang="en-US" dirty="0" err="1">
                <a:cs typeface="+mn-cs"/>
              </a:rPr>
              <a:t>menor</a:t>
            </a:r>
            <a:r>
              <a:rPr lang="en-US" dirty="0">
                <a:cs typeface="+mn-cs"/>
              </a:rPr>
              <a:t> o </a:t>
            </a:r>
            <a:r>
              <a:rPr lang="en-US" dirty="0" err="1">
                <a:cs typeface="+mn-cs"/>
              </a:rPr>
              <a:t>seu</a:t>
            </a:r>
            <a:r>
              <a:rPr lang="en-US" dirty="0">
                <a:cs typeface="+mn-cs"/>
              </a:rPr>
              <a:t> valor. A </a:t>
            </a:r>
            <a:r>
              <a:rPr lang="en-US" dirty="0" err="1">
                <a:cs typeface="+mn-cs"/>
              </a:rPr>
              <a:t>quantidade</a:t>
            </a:r>
            <a:r>
              <a:rPr lang="en-US" dirty="0">
                <a:cs typeface="+mn-cs"/>
              </a:rPr>
              <a:t> total de Ether </a:t>
            </a:r>
            <a:r>
              <a:rPr lang="en-US" dirty="0" err="1">
                <a:cs typeface="+mn-cs"/>
              </a:rPr>
              <a:t>ainda</a:t>
            </a:r>
            <a:r>
              <a:rPr lang="en-US" dirty="0">
                <a:cs typeface="+mn-cs"/>
              </a:rPr>
              <a:t> </a:t>
            </a:r>
            <a:r>
              <a:rPr lang="en-US" dirty="0" err="1">
                <a:cs typeface="+mn-cs"/>
              </a:rPr>
              <a:t>é</a:t>
            </a:r>
            <a:r>
              <a:rPr lang="en-US" dirty="0">
                <a:cs typeface="+mn-cs"/>
              </a:rPr>
              <a:t> </a:t>
            </a:r>
            <a:r>
              <a:rPr lang="en-US" dirty="0" err="1">
                <a:cs typeface="+mn-cs"/>
              </a:rPr>
              <a:t>fluida</a:t>
            </a:r>
            <a:r>
              <a:rPr lang="en-US" dirty="0">
                <a:cs typeface="+mn-cs"/>
              </a:rPr>
              <a:t>, </a:t>
            </a:r>
            <a:r>
              <a:rPr lang="en-US" dirty="0" err="1">
                <a:cs typeface="+mn-cs"/>
              </a:rPr>
              <a:t>pois</a:t>
            </a:r>
            <a:r>
              <a:rPr lang="en-US" dirty="0">
                <a:cs typeface="+mn-cs"/>
              </a:rPr>
              <a:t> a </a:t>
            </a:r>
            <a:r>
              <a:rPr lang="en-US" dirty="0" err="1">
                <a:cs typeface="+mn-cs"/>
              </a:rPr>
              <a:t>recente</a:t>
            </a:r>
            <a:r>
              <a:rPr lang="en-US" dirty="0">
                <a:cs typeface="+mn-cs"/>
              </a:rPr>
              <a:t> </a:t>
            </a:r>
            <a:r>
              <a:rPr lang="en-US" dirty="0" err="1">
                <a:cs typeface="+mn-cs"/>
              </a:rPr>
              <a:t>atualização</a:t>
            </a:r>
            <a:r>
              <a:rPr lang="en-US" dirty="0">
                <a:cs typeface="+mn-cs"/>
              </a:rPr>
              <a:t> da </a:t>
            </a:r>
            <a:r>
              <a:rPr lang="en-US" dirty="0" err="1">
                <a:cs typeface="+mn-cs"/>
              </a:rPr>
              <a:t>rede</a:t>
            </a:r>
            <a:r>
              <a:rPr lang="en-US" dirty="0">
                <a:cs typeface="+mn-cs"/>
              </a:rPr>
              <a:t> </a:t>
            </a:r>
            <a:r>
              <a:rPr lang="en-US" dirty="0" err="1">
                <a:cs typeface="+mn-cs"/>
              </a:rPr>
              <a:t>para</a:t>
            </a:r>
            <a:r>
              <a:rPr lang="en-US" dirty="0">
                <a:cs typeface="+mn-cs"/>
              </a:rPr>
              <a:t> </a:t>
            </a:r>
            <a:r>
              <a:rPr lang="en-US" dirty="0" err="1">
                <a:cs typeface="+mn-cs"/>
              </a:rPr>
              <a:t>PoS</a:t>
            </a:r>
            <a:r>
              <a:rPr lang="en-US" dirty="0">
                <a:cs typeface="+mn-cs"/>
              </a:rPr>
              <a:t> fez um </a:t>
            </a:r>
            <a:r>
              <a:rPr lang="en-US" dirty="0" err="1">
                <a:cs typeface="+mn-cs"/>
              </a:rPr>
              <a:t>aumento</a:t>
            </a:r>
            <a:r>
              <a:rPr lang="en-US" dirty="0">
                <a:cs typeface="+mn-cs"/>
              </a:rPr>
              <a:t> e </a:t>
            </a:r>
            <a:r>
              <a:rPr lang="en-US" dirty="0" err="1">
                <a:cs typeface="+mn-cs"/>
              </a:rPr>
              <a:t>uma</a:t>
            </a:r>
            <a:r>
              <a:rPr lang="en-US" dirty="0">
                <a:cs typeface="+mn-cs"/>
              </a:rPr>
              <a:t> </a:t>
            </a:r>
            <a:r>
              <a:rPr lang="en-US" dirty="0" err="1">
                <a:cs typeface="+mn-cs"/>
              </a:rPr>
              <a:t>diminuição</a:t>
            </a:r>
            <a:r>
              <a:rPr lang="en-US" dirty="0">
                <a:cs typeface="+mn-cs"/>
              </a:rPr>
              <a:t> </a:t>
            </a:r>
            <a:r>
              <a:rPr lang="en-US" dirty="0" err="1">
                <a:cs typeface="+mn-cs"/>
              </a:rPr>
              <a:t>em</a:t>
            </a:r>
            <a:r>
              <a:rPr lang="en-US" dirty="0">
                <a:cs typeface="+mn-cs"/>
              </a:rPr>
              <a:t> </a:t>
            </a:r>
            <a:r>
              <a:rPr lang="en-US" dirty="0" err="1">
                <a:cs typeface="+mn-cs"/>
              </a:rPr>
              <a:t>ambas</a:t>
            </a:r>
            <a:r>
              <a:rPr lang="en-US" dirty="0">
                <a:cs typeface="+mn-cs"/>
              </a:rPr>
              <a:t> as </a:t>
            </a:r>
            <a:r>
              <a:rPr lang="en-US" dirty="0" err="1">
                <a:cs typeface="+mn-cs"/>
              </a:rPr>
              <a:t>direções</a:t>
            </a:r>
            <a:r>
              <a:rPr lang="en-US" dirty="0">
                <a:cs typeface="+mn-cs"/>
              </a:rPr>
              <a:t>, </a:t>
            </a:r>
            <a:r>
              <a:rPr lang="en-US" dirty="0" err="1">
                <a:cs typeface="+mn-cs"/>
              </a:rPr>
              <a:t>possivelmente</a:t>
            </a:r>
            <a:r>
              <a:rPr lang="en-US" dirty="0">
                <a:cs typeface="+mn-cs"/>
              </a:rPr>
              <a:t> </a:t>
            </a:r>
            <a:r>
              <a:rPr lang="en-US" dirty="0" err="1">
                <a:cs typeface="+mn-cs"/>
              </a:rPr>
              <a:t>em</a:t>
            </a:r>
            <a:r>
              <a:rPr lang="en-US" dirty="0">
                <a:cs typeface="+mn-cs"/>
              </a:rPr>
              <a:t> </a:t>
            </a:r>
            <a:r>
              <a:rPr lang="en-US" dirty="0" err="1">
                <a:cs typeface="+mn-cs"/>
              </a:rPr>
              <a:t>termos</a:t>
            </a:r>
            <a:r>
              <a:rPr lang="en-US" dirty="0">
                <a:cs typeface="+mn-cs"/>
              </a:rPr>
              <a:t> de </a:t>
            </a:r>
            <a:r>
              <a:rPr lang="en-US" dirty="0" err="1">
                <a:cs typeface="+mn-cs"/>
              </a:rPr>
              <a:t>fornecimento</a:t>
            </a:r>
            <a:r>
              <a:rPr lang="en-US" dirty="0">
                <a:cs typeface="+mn-cs"/>
              </a:rPr>
              <a:t> de Ether.</a:t>
            </a:r>
          </a:p>
          <a:p>
            <a:endParaRPr lang="en-US" dirty="0">
              <a:solidFill>
                <a:srgbClr val="000000"/>
              </a:solidFill>
              <a:cs typeface="+mn-cs"/>
            </a:endParaRPr>
          </a:p>
          <a:p>
            <a:r>
              <a:rPr lang="en-US" b="1" dirty="0">
                <a:solidFill>
                  <a:srgbClr val="F79037"/>
                </a:solidFill>
                <a:cs typeface="+mn-cs"/>
              </a:rPr>
              <a:t>As </a:t>
            </a:r>
            <a:r>
              <a:rPr lang="en-US" b="1" dirty="0" err="1">
                <a:solidFill>
                  <a:srgbClr val="F79037"/>
                </a:solidFill>
                <a:cs typeface="+mn-cs"/>
              </a:rPr>
              <a:t>diferenças</a:t>
            </a:r>
            <a:r>
              <a:rPr lang="en-US" b="1" dirty="0">
                <a:solidFill>
                  <a:srgbClr val="F79037"/>
                </a:solidFill>
                <a:cs typeface="+mn-cs"/>
              </a:rPr>
              <a:t> entre </a:t>
            </a:r>
            <a:r>
              <a:rPr lang="en-US" b="1" dirty="0" err="1">
                <a:solidFill>
                  <a:srgbClr val="F79037"/>
                </a:solidFill>
                <a:cs typeface="+mn-cs"/>
              </a:rPr>
              <a:t>Ethereum</a:t>
            </a:r>
            <a:r>
              <a:rPr lang="en-US" b="1" dirty="0">
                <a:solidFill>
                  <a:srgbClr val="F79037"/>
                </a:solidFill>
                <a:cs typeface="+mn-cs"/>
              </a:rPr>
              <a:t> e </a:t>
            </a:r>
            <a:r>
              <a:rPr lang="en-US" b="1" dirty="0" err="1">
                <a:solidFill>
                  <a:srgbClr val="F79037"/>
                </a:solidFill>
                <a:cs typeface="+mn-cs"/>
              </a:rPr>
              <a:t>Bitcoin</a:t>
            </a:r>
            <a:endParaRPr lang="en-US" b="1" dirty="0">
              <a:solidFill>
                <a:srgbClr val="F79037"/>
              </a:solidFill>
              <a:cs typeface="+mn-cs"/>
            </a:endParaRPr>
          </a:p>
          <a:p>
            <a:r>
              <a:rPr lang="en-US" dirty="0" err="1">
                <a:cs typeface="+mn-cs"/>
              </a:rPr>
              <a:t>Bitcoin</a:t>
            </a:r>
            <a:r>
              <a:rPr lang="en-US" dirty="0">
                <a:cs typeface="+mn-cs"/>
              </a:rPr>
              <a:t> e </a:t>
            </a:r>
            <a:r>
              <a:rPr lang="en-US" dirty="0" err="1">
                <a:cs typeface="+mn-cs"/>
              </a:rPr>
              <a:t>Ethereum</a:t>
            </a:r>
            <a:r>
              <a:rPr lang="en-US" dirty="0">
                <a:cs typeface="+mn-cs"/>
              </a:rPr>
              <a:t> </a:t>
            </a:r>
            <a:r>
              <a:rPr lang="en-US" dirty="0" err="1">
                <a:cs typeface="+mn-cs"/>
              </a:rPr>
              <a:t>diferem</a:t>
            </a:r>
            <a:r>
              <a:rPr lang="en-US" dirty="0">
                <a:cs typeface="+mn-cs"/>
              </a:rPr>
              <a:t> </a:t>
            </a:r>
            <a:r>
              <a:rPr lang="en-US" dirty="0" err="1">
                <a:cs typeface="+mn-cs"/>
              </a:rPr>
              <a:t>em</a:t>
            </a:r>
            <a:r>
              <a:rPr lang="en-US" dirty="0">
                <a:cs typeface="+mn-cs"/>
              </a:rPr>
              <a:t> </a:t>
            </a:r>
            <a:r>
              <a:rPr lang="en-US" dirty="0" err="1">
                <a:cs typeface="+mn-cs"/>
              </a:rPr>
              <a:t>vários</a:t>
            </a:r>
            <a:r>
              <a:rPr lang="en-US" dirty="0">
                <a:cs typeface="+mn-cs"/>
              </a:rPr>
              <a:t> </a:t>
            </a:r>
            <a:r>
              <a:rPr lang="en-US" dirty="0" err="1">
                <a:cs typeface="+mn-cs"/>
              </a:rPr>
              <a:t>aspectos</a:t>
            </a:r>
            <a:r>
              <a:rPr lang="en-US" dirty="0">
                <a:cs typeface="+mn-cs"/>
              </a:rPr>
              <a:t>. </a:t>
            </a:r>
            <a:r>
              <a:rPr lang="en-US" dirty="0" err="1">
                <a:cs typeface="+mn-cs"/>
              </a:rPr>
              <a:t>Enquanto</a:t>
            </a:r>
            <a:r>
              <a:rPr lang="en-US" dirty="0">
                <a:cs typeface="+mn-cs"/>
              </a:rPr>
              <a:t> o </a:t>
            </a:r>
            <a:r>
              <a:rPr lang="en-US" dirty="0" err="1">
                <a:cs typeface="+mn-cs"/>
              </a:rPr>
              <a:t>Bitcoin</a:t>
            </a:r>
            <a:r>
              <a:rPr lang="en-US" dirty="0">
                <a:cs typeface="+mn-cs"/>
              </a:rPr>
              <a:t> </a:t>
            </a:r>
            <a:r>
              <a:rPr lang="en-US" dirty="0" err="1">
                <a:cs typeface="+mn-cs"/>
              </a:rPr>
              <a:t>é</a:t>
            </a:r>
            <a:r>
              <a:rPr lang="en-US" dirty="0">
                <a:cs typeface="+mn-cs"/>
              </a:rPr>
              <a:t> </a:t>
            </a:r>
            <a:r>
              <a:rPr lang="en-US" dirty="0" err="1">
                <a:cs typeface="+mn-cs"/>
              </a:rPr>
              <a:t>uma</a:t>
            </a:r>
            <a:r>
              <a:rPr lang="en-US" dirty="0">
                <a:cs typeface="+mn-cs"/>
              </a:rPr>
              <a:t> </a:t>
            </a:r>
            <a:r>
              <a:rPr lang="en-US" dirty="0" err="1">
                <a:cs typeface="+mn-cs"/>
              </a:rPr>
              <a:t>criptomoeda</a:t>
            </a:r>
            <a:r>
              <a:rPr lang="en-US" dirty="0">
                <a:cs typeface="+mn-cs"/>
              </a:rPr>
              <a:t>, o </a:t>
            </a:r>
            <a:r>
              <a:rPr lang="en-US" dirty="0" err="1">
                <a:cs typeface="+mn-cs"/>
              </a:rPr>
              <a:t>Ethereum</a:t>
            </a:r>
            <a:r>
              <a:rPr lang="en-US" dirty="0">
                <a:cs typeface="+mn-cs"/>
              </a:rPr>
              <a:t> </a:t>
            </a:r>
            <a:r>
              <a:rPr lang="en-US" dirty="0" err="1">
                <a:cs typeface="+mn-cs"/>
              </a:rPr>
              <a:t>é</a:t>
            </a:r>
            <a:r>
              <a:rPr lang="en-US" dirty="0">
                <a:cs typeface="+mn-cs"/>
              </a:rPr>
              <a:t> </a:t>
            </a:r>
            <a:r>
              <a:rPr lang="en-US" dirty="0" err="1">
                <a:cs typeface="+mn-cs"/>
              </a:rPr>
              <a:t>uma</a:t>
            </a:r>
            <a:r>
              <a:rPr lang="en-US" dirty="0">
                <a:cs typeface="+mn-cs"/>
              </a:rPr>
              <a:t> </a:t>
            </a:r>
            <a:r>
              <a:rPr lang="en-US" dirty="0" err="1">
                <a:cs typeface="+mn-cs"/>
              </a:rPr>
              <a:t>plataforma</a:t>
            </a:r>
            <a:r>
              <a:rPr lang="en-US" dirty="0">
                <a:cs typeface="+mn-cs"/>
              </a:rPr>
              <a:t>. </a:t>
            </a:r>
            <a:r>
              <a:rPr lang="en-US" dirty="0" err="1">
                <a:cs typeface="+mn-cs"/>
              </a:rPr>
              <a:t>Por</a:t>
            </a:r>
            <a:r>
              <a:rPr lang="en-US" dirty="0">
                <a:cs typeface="+mn-cs"/>
              </a:rPr>
              <a:t> </a:t>
            </a:r>
            <a:r>
              <a:rPr lang="en-US" dirty="0" err="1">
                <a:cs typeface="+mn-cs"/>
              </a:rPr>
              <a:t>esse</a:t>
            </a:r>
            <a:r>
              <a:rPr lang="en-US" dirty="0">
                <a:cs typeface="+mn-cs"/>
              </a:rPr>
              <a:t> </a:t>
            </a:r>
            <a:r>
              <a:rPr lang="en-US" dirty="0" err="1">
                <a:cs typeface="+mn-cs"/>
              </a:rPr>
              <a:t>motivo</a:t>
            </a:r>
            <a:r>
              <a:rPr lang="en-US" dirty="0">
                <a:cs typeface="+mn-cs"/>
              </a:rPr>
              <a:t>, o </a:t>
            </a:r>
            <a:r>
              <a:rPr lang="en-US" dirty="0" err="1">
                <a:cs typeface="+mn-cs"/>
              </a:rPr>
              <a:t>Bitcoin</a:t>
            </a:r>
            <a:r>
              <a:rPr lang="en-US" dirty="0">
                <a:cs typeface="+mn-cs"/>
              </a:rPr>
              <a:t> </a:t>
            </a:r>
            <a:r>
              <a:rPr lang="en-US" dirty="0" err="1">
                <a:cs typeface="+mn-cs"/>
              </a:rPr>
              <a:t>é</a:t>
            </a:r>
            <a:r>
              <a:rPr lang="en-US" dirty="0">
                <a:cs typeface="+mn-cs"/>
              </a:rPr>
              <a:t> </a:t>
            </a:r>
            <a:r>
              <a:rPr lang="en-US" dirty="0" err="1">
                <a:cs typeface="+mn-cs"/>
              </a:rPr>
              <a:t>principalmente</a:t>
            </a:r>
            <a:r>
              <a:rPr lang="en-US" dirty="0">
                <a:cs typeface="+mn-cs"/>
              </a:rPr>
              <a:t> </a:t>
            </a:r>
            <a:r>
              <a:rPr lang="en-US" dirty="0" err="1">
                <a:cs typeface="+mn-cs"/>
              </a:rPr>
              <a:t>uma</a:t>
            </a:r>
            <a:r>
              <a:rPr lang="en-US" dirty="0">
                <a:cs typeface="+mn-cs"/>
              </a:rPr>
              <a:t> </a:t>
            </a:r>
            <a:r>
              <a:rPr lang="en-US" dirty="0" err="1">
                <a:cs typeface="+mn-cs"/>
              </a:rPr>
              <a:t>reserva</a:t>
            </a:r>
            <a:r>
              <a:rPr lang="en-US" dirty="0">
                <a:cs typeface="+mn-cs"/>
              </a:rPr>
              <a:t> de valor e </a:t>
            </a:r>
            <a:r>
              <a:rPr lang="en-US" dirty="0" err="1">
                <a:cs typeface="+mn-cs"/>
              </a:rPr>
              <a:t>meio</a:t>
            </a:r>
            <a:r>
              <a:rPr lang="en-US" dirty="0">
                <a:cs typeface="+mn-cs"/>
              </a:rPr>
              <a:t> de </a:t>
            </a:r>
            <a:r>
              <a:rPr lang="en-US" dirty="0" err="1">
                <a:cs typeface="+mn-cs"/>
              </a:rPr>
              <a:t>troca</a:t>
            </a:r>
            <a:r>
              <a:rPr lang="en-US" dirty="0">
                <a:cs typeface="+mn-cs"/>
              </a:rPr>
              <a:t>, </a:t>
            </a:r>
            <a:r>
              <a:rPr lang="en-US" dirty="0" err="1">
                <a:cs typeface="+mn-cs"/>
              </a:rPr>
              <a:t>enquanto</a:t>
            </a:r>
            <a:r>
              <a:rPr lang="en-US" dirty="0">
                <a:cs typeface="+mn-cs"/>
              </a:rPr>
              <a:t> o </a:t>
            </a:r>
            <a:r>
              <a:rPr lang="en-US" dirty="0" err="1">
                <a:cs typeface="+mn-cs"/>
              </a:rPr>
              <a:t>Ethereum</a:t>
            </a:r>
            <a:r>
              <a:rPr lang="en-US" dirty="0">
                <a:cs typeface="+mn-cs"/>
              </a:rPr>
              <a:t> </a:t>
            </a:r>
            <a:r>
              <a:rPr lang="en-US" dirty="0" err="1">
                <a:cs typeface="+mn-cs"/>
              </a:rPr>
              <a:t>é</a:t>
            </a:r>
            <a:r>
              <a:rPr lang="en-US" dirty="0">
                <a:cs typeface="+mn-cs"/>
              </a:rPr>
              <a:t> </a:t>
            </a:r>
            <a:r>
              <a:rPr lang="en-US" dirty="0" err="1">
                <a:cs typeface="+mn-cs"/>
              </a:rPr>
              <a:t>visto</a:t>
            </a:r>
            <a:r>
              <a:rPr lang="en-US" dirty="0">
                <a:cs typeface="+mn-cs"/>
              </a:rPr>
              <a:t> </a:t>
            </a:r>
            <a:r>
              <a:rPr lang="en-US" dirty="0" err="1">
                <a:cs typeface="+mn-cs"/>
              </a:rPr>
              <a:t>como</a:t>
            </a:r>
            <a:r>
              <a:rPr lang="en-US" dirty="0">
                <a:cs typeface="+mn-cs"/>
              </a:rPr>
              <a:t> um </a:t>
            </a:r>
            <a:r>
              <a:rPr lang="en-US" dirty="0" err="1">
                <a:cs typeface="+mn-cs"/>
              </a:rPr>
              <a:t>blockchain</a:t>
            </a:r>
            <a:r>
              <a:rPr lang="en-US" dirty="0">
                <a:cs typeface="+mn-cs"/>
              </a:rPr>
              <a:t> de </a:t>
            </a:r>
            <a:r>
              <a:rPr lang="en-US" dirty="0" err="1">
                <a:cs typeface="+mn-cs"/>
              </a:rPr>
              <a:t>propósito</a:t>
            </a:r>
            <a:r>
              <a:rPr lang="en-US" dirty="0">
                <a:cs typeface="+mn-cs"/>
              </a:rPr>
              <a:t> </a:t>
            </a:r>
            <a:r>
              <a:rPr lang="en-US" dirty="0" err="1">
                <a:cs typeface="+mn-cs"/>
              </a:rPr>
              <a:t>geral</a:t>
            </a:r>
            <a:r>
              <a:rPr lang="en-US" dirty="0">
                <a:cs typeface="+mn-cs"/>
              </a:rPr>
              <a:t>. Ether </a:t>
            </a:r>
            <a:r>
              <a:rPr lang="en-US" dirty="0" err="1">
                <a:cs typeface="+mn-cs"/>
              </a:rPr>
              <a:t>é</a:t>
            </a:r>
            <a:r>
              <a:rPr lang="en-US" dirty="0">
                <a:cs typeface="+mn-cs"/>
              </a:rPr>
              <a:t> o token </a:t>
            </a:r>
            <a:r>
              <a:rPr lang="en-US" dirty="0" err="1">
                <a:cs typeface="+mn-cs"/>
              </a:rPr>
              <a:t>nativo</a:t>
            </a:r>
            <a:r>
              <a:rPr lang="en-US" dirty="0">
                <a:cs typeface="+mn-cs"/>
              </a:rPr>
              <a:t> </a:t>
            </a:r>
            <a:r>
              <a:rPr lang="en-US" dirty="0" err="1">
                <a:cs typeface="+mn-cs"/>
              </a:rPr>
              <a:t>na</a:t>
            </a:r>
            <a:r>
              <a:rPr lang="en-US" dirty="0">
                <a:cs typeface="+mn-cs"/>
              </a:rPr>
              <a:t> </a:t>
            </a:r>
            <a:r>
              <a:rPr lang="en-US" dirty="0" err="1">
                <a:cs typeface="+mn-cs"/>
              </a:rPr>
              <a:t>blockchain</a:t>
            </a:r>
            <a:r>
              <a:rPr lang="en-US" dirty="0">
                <a:cs typeface="+mn-cs"/>
              </a:rPr>
              <a:t> da </a:t>
            </a:r>
            <a:r>
              <a:rPr lang="en-US" dirty="0" err="1">
                <a:cs typeface="+mn-cs"/>
              </a:rPr>
              <a:t>Ethereum</a:t>
            </a:r>
            <a:r>
              <a:rPr lang="en-US" dirty="0">
                <a:cs typeface="+mn-cs"/>
              </a:rPr>
              <a:t>. O </a:t>
            </a:r>
            <a:r>
              <a:rPr lang="en-US" dirty="0" err="1">
                <a:cs typeface="+mn-cs"/>
              </a:rPr>
              <a:t>Bitcoin</a:t>
            </a:r>
            <a:r>
              <a:rPr lang="en-US" dirty="0">
                <a:cs typeface="+mn-cs"/>
              </a:rPr>
              <a:t> </a:t>
            </a:r>
            <a:r>
              <a:rPr lang="en-US" dirty="0" err="1">
                <a:cs typeface="+mn-cs"/>
              </a:rPr>
              <a:t>é</a:t>
            </a:r>
            <a:r>
              <a:rPr lang="en-US" dirty="0">
                <a:cs typeface="+mn-cs"/>
              </a:rPr>
              <a:t> e </a:t>
            </a:r>
            <a:r>
              <a:rPr lang="en-US" dirty="0" err="1">
                <a:cs typeface="+mn-cs"/>
              </a:rPr>
              <a:t>sempre</a:t>
            </a:r>
            <a:r>
              <a:rPr lang="en-US" dirty="0">
                <a:cs typeface="+mn-cs"/>
              </a:rPr>
              <a:t> </a:t>
            </a:r>
            <a:r>
              <a:rPr lang="en-US" dirty="0" err="1">
                <a:cs typeface="+mn-cs"/>
              </a:rPr>
              <a:t>foi</a:t>
            </a:r>
            <a:r>
              <a:rPr lang="en-US" dirty="0">
                <a:cs typeface="+mn-cs"/>
              </a:rPr>
              <a:t> a </a:t>
            </a:r>
            <a:r>
              <a:rPr lang="en-US" dirty="0" err="1">
                <a:cs typeface="+mn-cs"/>
              </a:rPr>
              <a:t>maior</a:t>
            </a:r>
            <a:r>
              <a:rPr lang="en-US" dirty="0">
                <a:cs typeface="+mn-cs"/>
              </a:rPr>
              <a:t> </a:t>
            </a:r>
            <a:r>
              <a:rPr lang="en-US" dirty="0" err="1">
                <a:cs typeface="+mn-cs"/>
              </a:rPr>
              <a:t>criptomoeda</a:t>
            </a:r>
            <a:r>
              <a:rPr lang="en-US" dirty="0">
                <a:cs typeface="+mn-cs"/>
              </a:rPr>
              <a:t> </a:t>
            </a:r>
            <a:r>
              <a:rPr lang="en-US" dirty="0" err="1">
                <a:cs typeface="+mn-cs"/>
              </a:rPr>
              <a:t>medida</a:t>
            </a:r>
            <a:r>
              <a:rPr lang="en-US" dirty="0">
                <a:cs typeface="+mn-cs"/>
              </a:rPr>
              <a:t> </a:t>
            </a:r>
            <a:r>
              <a:rPr lang="en-US" dirty="0" err="1">
                <a:cs typeface="+mn-cs"/>
              </a:rPr>
              <a:t>pela</a:t>
            </a:r>
            <a:r>
              <a:rPr lang="en-US" dirty="0">
                <a:cs typeface="+mn-cs"/>
              </a:rPr>
              <a:t> </a:t>
            </a:r>
            <a:r>
              <a:rPr lang="en-US" dirty="0" err="1">
                <a:cs typeface="+mn-cs"/>
              </a:rPr>
              <a:t>capitalização</a:t>
            </a:r>
            <a:r>
              <a:rPr lang="en-US" dirty="0">
                <a:cs typeface="+mn-cs"/>
              </a:rPr>
              <a:t> de </a:t>
            </a:r>
            <a:r>
              <a:rPr lang="en-US" dirty="0" err="1">
                <a:cs typeface="+mn-cs"/>
              </a:rPr>
              <a:t>mercado</a:t>
            </a:r>
            <a:r>
              <a:rPr lang="en-US" dirty="0">
                <a:cs typeface="+mn-cs"/>
              </a:rPr>
              <a:t> e o </a:t>
            </a:r>
            <a:r>
              <a:rPr lang="en-US" dirty="0" err="1">
                <a:cs typeface="+mn-cs"/>
              </a:rPr>
              <a:t>Ethereum</a:t>
            </a:r>
            <a:r>
              <a:rPr lang="en-US" dirty="0">
                <a:cs typeface="+mn-cs"/>
              </a:rPr>
              <a:t> </a:t>
            </a:r>
            <a:r>
              <a:rPr lang="en-US" dirty="0" err="1">
                <a:cs typeface="+mn-cs"/>
              </a:rPr>
              <a:t>é</a:t>
            </a:r>
            <a:r>
              <a:rPr lang="en-US" dirty="0">
                <a:cs typeface="+mn-cs"/>
              </a:rPr>
              <a:t> o </a:t>
            </a:r>
            <a:r>
              <a:rPr lang="en-US" dirty="0" err="1">
                <a:cs typeface="+mn-cs"/>
              </a:rPr>
              <a:t>segundo</a:t>
            </a:r>
            <a:r>
              <a:rPr lang="en-US" dirty="0">
                <a:cs typeface="+mn-cs"/>
              </a:rPr>
              <a:t> </a:t>
            </a:r>
            <a:r>
              <a:rPr lang="en-US" dirty="0" err="1">
                <a:cs typeface="+mn-cs"/>
              </a:rPr>
              <a:t>maior</a:t>
            </a:r>
            <a:r>
              <a:rPr lang="en-US" dirty="0">
                <a:cs typeface="+mn-cs"/>
              </a:rPr>
              <a:t>. As </a:t>
            </a:r>
            <a:r>
              <a:rPr lang="en-US" dirty="0" err="1">
                <a:cs typeface="+mn-cs"/>
              </a:rPr>
              <a:t>transações</a:t>
            </a:r>
            <a:r>
              <a:rPr lang="en-US" dirty="0">
                <a:cs typeface="+mn-cs"/>
              </a:rPr>
              <a:t> são </a:t>
            </a:r>
            <a:r>
              <a:rPr lang="en-US" dirty="0" err="1">
                <a:cs typeface="+mn-cs"/>
              </a:rPr>
              <a:t>mais</a:t>
            </a:r>
            <a:r>
              <a:rPr lang="en-US" dirty="0">
                <a:cs typeface="+mn-cs"/>
              </a:rPr>
              <a:t> </a:t>
            </a:r>
            <a:r>
              <a:rPr lang="en-US" dirty="0" err="1">
                <a:cs typeface="+mn-cs"/>
              </a:rPr>
              <a:t>rápidas</a:t>
            </a:r>
            <a:r>
              <a:rPr lang="en-US" dirty="0">
                <a:cs typeface="+mn-cs"/>
              </a:rPr>
              <a:t> </a:t>
            </a:r>
            <a:r>
              <a:rPr lang="en-US" dirty="0" err="1">
                <a:cs typeface="+mn-cs"/>
              </a:rPr>
              <a:t>na</a:t>
            </a:r>
            <a:r>
              <a:rPr lang="en-US" dirty="0">
                <a:cs typeface="+mn-cs"/>
              </a:rPr>
              <a:t> </a:t>
            </a:r>
            <a:r>
              <a:rPr lang="en-US" dirty="0" err="1">
                <a:cs typeface="+mn-cs"/>
              </a:rPr>
              <a:t>rede</a:t>
            </a:r>
            <a:r>
              <a:rPr lang="en-US" dirty="0">
                <a:cs typeface="+mn-cs"/>
              </a:rPr>
              <a:t> </a:t>
            </a:r>
            <a:r>
              <a:rPr lang="en-US" dirty="0" err="1">
                <a:cs typeface="+mn-cs"/>
              </a:rPr>
              <a:t>Ethereum</a:t>
            </a:r>
            <a:r>
              <a:rPr lang="en-US" dirty="0">
                <a:cs typeface="+mn-cs"/>
              </a:rPr>
              <a:t> do </a:t>
            </a:r>
            <a:r>
              <a:rPr lang="en-US" dirty="0" err="1">
                <a:cs typeface="+mn-cs"/>
              </a:rPr>
              <a:t>que</a:t>
            </a:r>
            <a:r>
              <a:rPr lang="en-US" dirty="0">
                <a:cs typeface="+mn-cs"/>
              </a:rPr>
              <a:t> </a:t>
            </a:r>
            <a:r>
              <a:rPr lang="en-US" dirty="0" err="1">
                <a:cs typeface="+mn-cs"/>
              </a:rPr>
              <a:t>na</a:t>
            </a:r>
            <a:r>
              <a:rPr lang="en-US" dirty="0">
                <a:cs typeface="+mn-cs"/>
              </a:rPr>
              <a:t> </a:t>
            </a:r>
            <a:r>
              <a:rPr lang="en-US" dirty="0" err="1">
                <a:cs typeface="+mn-cs"/>
              </a:rPr>
              <a:t>rede</a:t>
            </a:r>
            <a:r>
              <a:rPr lang="en-US" dirty="0">
                <a:cs typeface="+mn-cs"/>
              </a:rPr>
              <a:t> </a:t>
            </a:r>
            <a:r>
              <a:rPr lang="en-US" dirty="0" err="1">
                <a:cs typeface="+mn-cs"/>
              </a:rPr>
              <a:t>Bitcoin</a:t>
            </a:r>
            <a:r>
              <a:rPr lang="en-US" dirty="0">
                <a:cs typeface="+mn-cs"/>
              </a:rPr>
              <a:t> </a:t>
            </a:r>
            <a:r>
              <a:rPr lang="en-US" dirty="0" err="1">
                <a:cs typeface="+mn-cs"/>
              </a:rPr>
              <a:t>devido</a:t>
            </a:r>
            <a:r>
              <a:rPr lang="en-US" dirty="0">
                <a:cs typeface="+mn-cs"/>
              </a:rPr>
              <a:t> </a:t>
            </a:r>
            <a:r>
              <a:rPr lang="en-US" dirty="0" err="1">
                <a:cs typeface="+mn-cs"/>
              </a:rPr>
              <a:t>ao</a:t>
            </a:r>
            <a:r>
              <a:rPr lang="en-US" dirty="0">
                <a:cs typeface="+mn-cs"/>
              </a:rPr>
              <a:t> </a:t>
            </a:r>
            <a:r>
              <a:rPr lang="en-US" dirty="0" err="1">
                <a:cs typeface="+mn-cs"/>
              </a:rPr>
              <a:t>fato</a:t>
            </a:r>
            <a:r>
              <a:rPr lang="en-US" dirty="0">
                <a:cs typeface="+mn-cs"/>
              </a:rPr>
              <a:t> de </a:t>
            </a:r>
            <a:r>
              <a:rPr lang="en-US" dirty="0" err="1">
                <a:cs typeface="+mn-cs"/>
              </a:rPr>
              <a:t>que</a:t>
            </a:r>
            <a:r>
              <a:rPr lang="en-US" dirty="0">
                <a:cs typeface="+mn-cs"/>
              </a:rPr>
              <a:t> a </a:t>
            </a:r>
            <a:r>
              <a:rPr lang="en-US" dirty="0" err="1">
                <a:cs typeface="+mn-cs"/>
              </a:rPr>
              <a:t>blockchain</a:t>
            </a:r>
            <a:r>
              <a:rPr lang="en-US" dirty="0">
                <a:cs typeface="+mn-cs"/>
              </a:rPr>
              <a:t> </a:t>
            </a:r>
            <a:r>
              <a:rPr lang="en-US" dirty="0" err="1">
                <a:cs typeface="+mn-cs"/>
              </a:rPr>
              <a:t>Ethereum</a:t>
            </a:r>
            <a:r>
              <a:rPr lang="en-US" dirty="0">
                <a:cs typeface="+mn-cs"/>
              </a:rPr>
              <a:t> </a:t>
            </a:r>
            <a:r>
              <a:rPr lang="en-US" dirty="0" err="1">
                <a:cs typeface="+mn-cs"/>
              </a:rPr>
              <a:t>é</a:t>
            </a:r>
            <a:r>
              <a:rPr lang="en-US" dirty="0">
                <a:cs typeface="+mn-cs"/>
              </a:rPr>
              <a:t> um </a:t>
            </a:r>
            <a:r>
              <a:rPr lang="en-US" dirty="0" err="1">
                <a:cs typeface="+mn-cs"/>
              </a:rPr>
              <a:t>pouco</a:t>
            </a:r>
            <a:r>
              <a:rPr lang="en-US" dirty="0">
                <a:cs typeface="+mn-cs"/>
              </a:rPr>
              <a:t> </a:t>
            </a:r>
            <a:r>
              <a:rPr lang="en-US" dirty="0" err="1">
                <a:cs typeface="+mn-cs"/>
              </a:rPr>
              <a:t>mais</a:t>
            </a:r>
            <a:r>
              <a:rPr lang="en-US" dirty="0">
                <a:cs typeface="+mn-cs"/>
              </a:rPr>
              <a:t> </a:t>
            </a:r>
            <a:r>
              <a:rPr lang="en-US" dirty="0" err="1">
                <a:cs typeface="+mn-cs"/>
              </a:rPr>
              <a:t>rápida</a:t>
            </a:r>
            <a:r>
              <a:rPr lang="en-US" dirty="0">
                <a:cs typeface="+mn-cs"/>
              </a:rPr>
              <a:t> </a:t>
            </a:r>
            <a:r>
              <a:rPr lang="en-US" dirty="0" err="1">
                <a:cs typeface="+mn-cs"/>
              </a:rPr>
              <a:t>que</a:t>
            </a:r>
            <a:r>
              <a:rPr lang="en-US" dirty="0">
                <a:cs typeface="+mn-cs"/>
              </a:rPr>
              <a:t> a </a:t>
            </a:r>
            <a:r>
              <a:rPr lang="en-US" dirty="0" err="1">
                <a:cs typeface="+mn-cs"/>
              </a:rPr>
              <a:t>blockchain</a:t>
            </a:r>
            <a:r>
              <a:rPr lang="en-US" dirty="0">
                <a:cs typeface="+mn-cs"/>
              </a:rPr>
              <a:t> </a:t>
            </a:r>
            <a:r>
              <a:rPr lang="en-US" dirty="0" err="1">
                <a:cs typeface="+mn-cs"/>
              </a:rPr>
              <a:t>Bitcoin</a:t>
            </a:r>
            <a:r>
              <a:rPr lang="en-US" dirty="0">
                <a:cs typeface="+mn-cs"/>
              </a:rPr>
              <a:t>. </a:t>
            </a:r>
            <a:r>
              <a:rPr lang="en-US" dirty="0" err="1">
                <a:cs typeface="+mn-cs"/>
              </a:rPr>
              <a:t>Também</a:t>
            </a:r>
            <a:r>
              <a:rPr lang="en-US" dirty="0">
                <a:cs typeface="+mn-cs"/>
              </a:rPr>
              <a:t> </a:t>
            </a:r>
            <a:r>
              <a:rPr lang="en-US" dirty="0" err="1">
                <a:cs typeface="+mn-cs"/>
              </a:rPr>
              <a:t>é</a:t>
            </a:r>
            <a:r>
              <a:rPr lang="en-US" dirty="0">
                <a:cs typeface="+mn-cs"/>
              </a:rPr>
              <a:t> </a:t>
            </a:r>
            <a:r>
              <a:rPr lang="en-US" dirty="0" err="1">
                <a:cs typeface="+mn-cs"/>
              </a:rPr>
              <a:t>importante</a:t>
            </a:r>
            <a:r>
              <a:rPr lang="en-US" dirty="0">
                <a:cs typeface="+mn-cs"/>
              </a:rPr>
              <a:t> </a:t>
            </a:r>
            <a:r>
              <a:rPr lang="en-US" dirty="0" err="1">
                <a:cs typeface="+mn-cs"/>
              </a:rPr>
              <a:t>observar</a:t>
            </a:r>
            <a:r>
              <a:rPr lang="en-US" dirty="0">
                <a:cs typeface="+mn-cs"/>
              </a:rPr>
              <a:t> </a:t>
            </a:r>
            <a:r>
              <a:rPr lang="en-US" dirty="0" err="1">
                <a:cs typeface="+mn-cs"/>
              </a:rPr>
              <a:t>que</a:t>
            </a:r>
            <a:r>
              <a:rPr lang="en-US" dirty="0">
                <a:cs typeface="+mn-cs"/>
              </a:rPr>
              <a:t> o </a:t>
            </a:r>
            <a:r>
              <a:rPr lang="en-US" dirty="0" err="1">
                <a:cs typeface="+mn-cs"/>
              </a:rPr>
              <a:t>Ethereum</a:t>
            </a:r>
            <a:r>
              <a:rPr lang="en-US" dirty="0">
                <a:cs typeface="+mn-cs"/>
              </a:rPr>
              <a:t> </a:t>
            </a:r>
            <a:r>
              <a:rPr lang="en-US" dirty="0" err="1">
                <a:cs typeface="+mn-cs"/>
              </a:rPr>
              <a:t>foi</a:t>
            </a:r>
            <a:r>
              <a:rPr lang="en-US" dirty="0">
                <a:cs typeface="+mn-cs"/>
              </a:rPr>
              <a:t> </a:t>
            </a:r>
            <a:r>
              <a:rPr lang="en-US" dirty="0" err="1">
                <a:cs typeface="+mn-cs"/>
              </a:rPr>
              <a:t>criado</a:t>
            </a:r>
            <a:r>
              <a:rPr lang="en-US" dirty="0">
                <a:cs typeface="+mn-cs"/>
              </a:rPr>
              <a:t> </a:t>
            </a:r>
            <a:r>
              <a:rPr lang="en-US" dirty="0" err="1">
                <a:cs typeface="+mn-cs"/>
              </a:rPr>
              <a:t>como</a:t>
            </a:r>
            <a:r>
              <a:rPr lang="en-US" dirty="0">
                <a:cs typeface="+mn-cs"/>
              </a:rPr>
              <a:t> um </a:t>
            </a:r>
            <a:r>
              <a:rPr lang="en-US" dirty="0" err="1">
                <a:cs typeface="+mn-cs"/>
              </a:rPr>
              <a:t>complemento</a:t>
            </a:r>
            <a:r>
              <a:rPr lang="en-US" dirty="0">
                <a:cs typeface="+mn-cs"/>
              </a:rPr>
              <a:t> </a:t>
            </a:r>
            <a:r>
              <a:rPr lang="en-US" dirty="0" err="1">
                <a:cs typeface="+mn-cs"/>
              </a:rPr>
              <a:t>ao</a:t>
            </a:r>
            <a:r>
              <a:rPr lang="en-US" dirty="0">
                <a:cs typeface="+mn-cs"/>
              </a:rPr>
              <a:t> </a:t>
            </a:r>
            <a:r>
              <a:rPr lang="en-US" dirty="0" err="1">
                <a:cs typeface="+mn-cs"/>
              </a:rPr>
              <a:t>Bitcoin</a:t>
            </a:r>
            <a:r>
              <a:rPr lang="en-US" dirty="0">
                <a:cs typeface="+mn-cs"/>
              </a:rPr>
              <a:t> e </a:t>
            </a:r>
            <a:r>
              <a:rPr lang="en-US" dirty="0" err="1">
                <a:cs typeface="+mn-cs"/>
              </a:rPr>
              <a:t>não</a:t>
            </a:r>
            <a:r>
              <a:rPr lang="en-US" dirty="0">
                <a:cs typeface="+mn-cs"/>
              </a:rPr>
              <a:t> </a:t>
            </a:r>
            <a:r>
              <a:rPr lang="en-US" dirty="0" err="1">
                <a:cs typeface="+mn-cs"/>
              </a:rPr>
              <a:t>como</a:t>
            </a:r>
            <a:r>
              <a:rPr lang="en-US" dirty="0">
                <a:cs typeface="+mn-cs"/>
              </a:rPr>
              <a:t> um </a:t>
            </a:r>
            <a:r>
              <a:rPr lang="en-US" dirty="0" err="1">
                <a:cs typeface="+mn-cs"/>
              </a:rPr>
              <a:t>concorrente</a:t>
            </a:r>
            <a:r>
              <a:rPr lang="en-US" dirty="0">
                <a:cs typeface="+mn-cs"/>
              </a:rPr>
              <a:t>. </a:t>
            </a:r>
            <a:r>
              <a:rPr lang="en-US" dirty="0" err="1">
                <a:cs typeface="+mn-cs"/>
              </a:rPr>
              <a:t>Enquanto</a:t>
            </a:r>
            <a:r>
              <a:rPr lang="en-US" dirty="0">
                <a:cs typeface="+mn-cs"/>
              </a:rPr>
              <a:t> o </a:t>
            </a:r>
            <a:r>
              <a:rPr lang="en-US" dirty="0" err="1">
                <a:cs typeface="+mn-cs"/>
              </a:rPr>
              <a:t>Bitcoin</a:t>
            </a:r>
            <a:r>
              <a:rPr lang="en-US" dirty="0">
                <a:cs typeface="+mn-cs"/>
              </a:rPr>
              <a:t> </a:t>
            </a:r>
            <a:r>
              <a:rPr lang="en-US" dirty="0" err="1">
                <a:cs typeface="+mn-cs"/>
              </a:rPr>
              <a:t>conseguiu</a:t>
            </a:r>
            <a:r>
              <a:rPr lang="en-US" dirty="0">
                <a:cs typeface="+mn-cs"/>
              </a:rPr>
              <a:t> </a:t>
            </a:r>
            <a:r>
              <a:rPr lang="en-US" dirty="0" err="1">
                <a:cs typeface="+mn-cs"/>
              </a:rPr>
              <a:t>estabelecer</a:t>
            </a:r>
            <a:r>
              <a:rPr lang="en-US" dirty="0">
                <a:cs typeface="+mn-cs"/>
              </a:rPr>
              <a:t>-se </a:t>
            </a:r>
            <a:r>
              <a:rPr lang="en-US" dirty="0" err="1">
                <a:cs typeface="+mn-cs"/>
              </a:rPr>
              <a:t>como</a:t>
            </a:r>
            <a:r>
              <a:rPr lang="en-US" dirty="0">
                <a:cs typeface="+mn-cs"/>
              </a:rPr>
              <a:t> </a:t>
            </a:r>
            <a:r>
              <a:rPr lang="en-US" dirty="0" err="1">
                <a:cs typeface="+mn-cs"/>
              </a:rPr>
              <a:t>uma</a:t>
            </a:r>
            <a:r>
              <a:rPr lang="en-US" dirty="0">
                <a:cs typeface="+mn-cs"/>
              </a:rPr>
              <a:t> </a:t>
            </a:r>
            <a:r>
              <a:rPr lang="en-US" dirty="0" err="1">
                <a:cs typeface="+mn-cs"/>
              </a:rPr>
              <a:t>criptomoeda</a:t>
            </a:r>
            <a:r>
              <a:rPr lang="en-US" dirty="0">
                <a:cs typeface="+mn-cs"/>
              </a:rPr>
              <a:t>, o </a:t>
            </a:r>
            <a:r>
              <a:rPr lang="en-US" dirty="0" err="1">
                <a:cs typeface="+mn-cs"/>
              </a:rPr>
              <a:t>Ethereum</a:t>
            </a:r>
            <a:r>
              <a:rPr lang="en-US" dirty="0">
                <a:cs typeface="+mn-cs"/>
              </a:rPr>
              <a:t> visa </a:t>
            </a:r>
            <a:r>
              <a:rPr lang="en-US" dirty="0" err="1">
                <a:cs typeface="+mn-cs"/>
              </a:rPr>
              <a:t>estabelecer</a:t>
            </a:r>
            <a:r>
              <a:rPr lang="en-US" dirty="0">
                <a:cs typeface="+mn-cs"/>
              </a:rPr>
              <a:t> um </a:t>
            </a:r>
            <a:r>
              <a:rPr lang="en-US" dirty="0" err="1">
                <a:cs typeface="+mn-cs"/>
              </a:rPr>
              <a:t>computador</a:t>
            </a:r>
            <a:r>
              <a:rPr lang="en-US" dirty="0">
                <a:cs typeface="+mn-cs"/>
              </a:rPr>
              <a:t> </a:t>
            </a:r>
            <a:r>
              <a:rPr lang="en-US" dirty="0" err="1">
                <a:cs typeface="+mn-cs"/>
              </a:rPr>
              <a:t>mundial</a:t>
            </a:r>
            <a:r>
              <a:rPr lang="en-US" dirty="0">
                <a:cs typeface="+mn-cs"/>
              </a:rPr>
              <a:t> </a:t>
            </a:r>
            <a:r>
              <a:rPr lang="en-US" dirty="0" err="1">
                <a:cs typeface="+mn-cs"/>
              </a:rPr>
              <a:t>descentralizado</a:t>
            </a:r>
            <a:r>
              <a:rPr lang="en-US" dirty="0">
                <a:cs typeface="+mn-cs"/>
              </a:rPr>
              <a:t>. </a:t>
            </a:r>
            <a:r>
              <a:rPr lang="en-US" dirty="0" err="1">
                <a:cs typeface="+mn-cs"/>
              </a:rPr>
              <a:t>Nesse</a:t>
            </a:r>
            <a:r>
              <a:rPr lang="en-US" dirty="0">
                <a:cs typeface="+mn-cs"/>
              </a:rPr>
              <a:t> </a:t>
            </a:r>
            <a:r>
              <a:rPr lang="en-US" dirty="0" err="1">
                <a:cs typeface="+mn-cs"/>
              </a:rPr>
              <a:t>sentido</a:t>
            </a:r>
            <a:r>
              <a:rPr lang="en-US" dirty="0">
                <a:cs typeface="+mn-cs"/>
              </a:rPr>
              <a:t>, </a:t>
            </a:r>
            <a:r>
              <a:rPr lang="en-US" dirty="0" err="1">
                <a:cs typeface="+mn-cs"/>
              </a:rPr>
              <a:t>uma</a:t>
            </a:r>
            <a:r>
              <a:rPr lang="en-US" dirty="0">
                <a:cs typeface="+mn-cs"/>
              </a:rPr>
              <a:t> </a:t>
            </a:r>
            <a:r>
              <a:rPr lang="en-US" dirty="0" err="1">
                <a:cs typeface="+mn-cs"/>
              </a:rPr>
              <a:t>comparação</a:t>
            </a:r>
            <a:r>
              <a:rPr lang="en-US" dirty="0">
                <a:cs typeface="+mn-cs"/>
              </a:rPr>
              <a:t> entre as </a:t>
            </a:r>
            <a:r>
              <a:rPr lang="en-US" dirty="0" err="1">
                <a:cs typeface="+mn-cs"/>
              </a:rPr>
              <a:t>duas</a:t>
            </a:r>
            <a:r>
              <a:rPr lang="en-US" dirty="0">
                <a:cs typeface="+mn-cs"/>
              </a:rPr>
              <a:t> </a:t>
            </a:r>
            <a:r>
              <a:rPr lang="en-US" dirty="0" err="1">
                <a:cs typeface="+mn-cs"/>
              </a:rPr>
              <a:t>criptomoedas</a:t>
            </a:r>
            <a:r>
              <a:rPr lang="en-US" dirty="0">
                <a:cs typeface="+mn-cs"/>
              </a:rPr>
              <a:t> </a:t>
            </a:r>
            <a:r>
              <a:rPr lang="en-US" dirty="0" err="1">
                <a:cs typeface="+mn-cs"/>
              </a:rPr>
              <a:t>é</a:t>
            </a:r>
            <a:r>
              <a:rPr lang="en-US" dirty="0">
                <a:cs typeface="+mn-cs"/>
              </a:rPr>
              <a:t> </a:t>
            </a:r>
            <a:r>
              <a:rPr lang="en-US" dirty="0" err="1">
                <a:cs typeface="+mn-cs"/>
              </a:rPr>
              <a:t>difícil</a:t>
            </a:r>
            <a:r>
              <a:rPr lang="en-US" dirty="0">
                <a:cs typeface="+mn-cs"/>
              </a:rPr>
              <a:t>.</a:t>
            </a:r>
          </a:p>
        </p:txBody>
      </p:sp>
      <p:sp>
        <p:nvSpPr>
          <p:cNvPr id="150" name="Text Placeholder 17">
            <a:extLst>
              <a:ext uri="{FF2B5EF4-FFF2-40B4-BE49-F238E27FC236}">
                <a16:creationId xmlns:a16="http://schemas.microsoft.com/office/drawing/2014/main" id="{F062FA56-5B47-692C-C1B8-CBE8F5748C8F}"/>
              </a:ext>
            </a:extLst>
          </p:cNvPr>
          <p:cNvSpPr txBox="1">
            <a:spLocks/>
          </p:cNvSpPr>
          <p:nvPr/>
        </p:nvSpPr>
        <p:spPr>
          <a:xfrm>
            <a:off x="478521" y="4601540"/>
            <a:ext cx="3301318" cy="190179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rgbClr val="000000"/>
                </a:solidFill>
                <a:cs typeface="+mn-cs"/>
              </a:rPr>
              <a:t>To learn how </a:t>
            </a:r>
            <a:r>
              <a:rPr lang="en-US" dirty="0" err="1">
                <a:solidFill>
                  <a:srgbClr val="000000"/>
                </a:solidFill>
                <a:cs typeface="+mn-cs"/>
              </a:rPr>
              <a:t>Ethereum</a:t>
            </a:r>
            <a:r>
              <a:rPr lang="en-US" dirty="0">
                <a:solidFill>
                  <a:srgbClr val="000000"/>
                </a:solidFill>
                <a:cs typeface="+mn-cs"/>
              </a:rPr>
              <a:t> transactions work in accordance with smart contracts, listen to the Generation </a:t>
            </a:r>
            <a:r>
              <a:rPr lang="en-US" dirty="0" err="1">
                <a:solidFill>
                  <a:srgbClr val="000000"/>
                </a:solidFill>
                <a:cs typeface="+mn-cs"/>
              </a:rPr>
              <a:t>Blockchain</a:t>
            </a:r>
            <a:r>
              <a:rPr lang="en-US" dirty="0">
                <a:solidFill>
                  <a:srgbClr val="000000"/>
                </a:solidFill>
                <a:cs typeface="+mn-cs"/>
              </a:rPr>
              <a:t> podcast episode on the topic.</a:t>
            </a:r>
          </a:p>
          <a:p>
            <a:endParaRPr lang="en-US" dirty="0">
              <a:solidFill>
                <a:srgbClr val="000000"/>
              </a:solidFill>
              <a:cs typeface="+mn-cs"/>
            </a:endParaRPr>
          </a:p>
          <a:p>
            <a:r>
              <a:rPr lang="en-US" dirty="0">
                <a:solidFill>
                  <a:srgbClr val="F79037"/>
                </a:solidFill>
                <a:cs typeface="+mn-cs"/>
                <a:hlinkClick r:id="rId2">
                  <a:extLst>
                    <a:ext uri="{A12FA001-AC4F-418D-AE19-62706E023703}">
                      <ahyp:hlinkClr xmlns:ahyp="http://schemas.microsoft.com/office/drawing/2018/hyperlinkcolor" val="tx"/>
                    </a:ext>
                  </a:extLst>
                </a:hlinkClick>
              </a:rPr>
              <a:t>Clica aqui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ouvir</a:t>
            </a:r>
            <a:r>
              <a:rPr lang="en-US" dirty="0">
                <a:solidFill>
                  <a:srgbClr val="000000"/>
                </a:solidFill>
                <a:cs typeface="+mn-cs"/>
              </a:rPr>
              <a:t> o </a:t>
            </a:r>
            <a:r>
              <a:rPr lang="en-US" dirty="0" err="1">
                <a:solidFill>
                  <a:srgbClr val="000000"/>
                </a:solidFill>
                <a:cs typeface="+mn-cs"/>
              </a:rPr>
              <a:t>episódio</a:t>
            </a:r>
            <a:r>
              <a:rPr lang="en-US" dirty="0">
                <a:solidFill>
                  <a:srgbClr val="000000"/>
                </a:solidFill>
                <a:cs typeface="+mn-cs"/>
              </a:rPr>
              <a:t> Generation </a:t>
            </a:r>
            <a:r>
              <a:rPr lang="en-US" dirty="0" err="1">
                <a:solidFill>
                  <a:srgbClr val="000000"/>
                </a:solidFill>
                <a:cs typeface="+mn-cs"/>
              </a:rPr>
              <a:t>Blockchain</a:t>
            </a:r>
            <a:r>
              <a:rPr lang="en-US" dirty="0">
                <a:solidFill>
                  <a:srgbClr val="000000"/>
                </a:solidFill>
                <a:cs typeface="+mn-cs"/>
              </a:rPr>
              <a:t> Podcast </a:t>
            </a:r>
            <a:r>
              <a:rPr lang="en-US" dirty="0" err="1">
                <a:solidFill>
                  <a:srgbClr val="000000"/>
                </a:solidFill>
                <a:cs typeface="+mn-cs"/>
              </a:rPr>
              <a:t>sobre</a:t>
            </a:r>
            <a:r>
              <a:rPr lang="en-US" dirty="0">
                <a:solidFill>
                  <a:srgbClr val="000000"/>
                </a:solidFill>
                <a:cs typeface="+mn-cs"/>
              </a:rPr>
              <a:t> </a:t>
            </a:r>
            <a:r>
              <a:rPr lang="en-US" dirty="0" err="1">
                <a:solidFill>
                  <a:srgbClr val="000000"/>
                </a:solidFill>
                <a:cs typeface="+mn-cs"/>
              </a:rPr>
              <a:t>Ethereum</a:t>
            </a:r>
            <a:r>
              <a:rPr lang="en-US" dirty="0">
                <a:solidFill>
                  <a:srgbClr val="000000"/>
                </a:solidFill>
                <a:cs typeface="+mn-cs"/>
              </a:rPr>
              <a:t> Transactions &amp; Smart Contracts.</a:t>
            </a:r>
          </a:p>
        </p:txBody>
      </p:sp>
      <p:grpSp>
        <p:nvGrpSpPr>
          <p:cNvPr id="6" name="Group 5">
            <a:extLst>
              <a:ext uri="{FF2B5EF4-FFF2-40B4-BE49-F238E27FC236}">
                <a16:creationId xmlns:a16="http://schemas.microsoft.com/office/drawing/2014/main" id="{265DD713-15BB-C1A5-5F7F-CF3215340317}"/>
              </a:ext>
            </a:extLst>
          </p:cNvPr>
          <p:cNvGrpSpPr/>
          <p:nvPr/>
        </p:nvGrpSpPr>
        <p:grpSpPr>
          <a:xfrm>
            <a:off x="5308862" y="4046999"/>
            <a:ext cx="847095" cy="1129232"/>
            <a:chOff x="1778162" y="2675755"/>
            <a:chExt cx="4006677" cy="5341157"/>
          </a:xfrm>
        </p:grpSpPr>
        <p:sp>
          <p:nvSpPr>
            <p:cNvPr id="8" name="Freeform 7">
              <a:extLst>
                <a:ext uri="{FF2B5EF4-FFF2-40B4-BE49-F238E27FC236}">
                  <a16:creationId xmlns:a16="http://schemas.microsoft.com/office/drawing/2014/main" id="{B9C993BE-19F1-0AE6-2450-90E389C6B8BF}"/>
                </a:ext>
              </a:extLst>
            </p:cNvPr>
            <p:cNvSpPr/>
            <p:nvPr/>
          </p:nvSpPr>
          <p:spPr>
            <a:xfrm>
              <a:off x="1960374" y="2742012"/>
              <a:ext cx="3824465" cy="5208739"/>
            </a:xfrm>
            <a:custGeom>
              <a:avLst/>
              <a:gdLst>
                <a:gd name="connsiteX0" fmla="*/ 3502741 w 3824465"/>
                <a:gd name="connsiteY0" fmla="*/ 0 h 5208739"/>
                <a:gd name="connsiteX1" fmla="*/ 321820 w 3824465"/>
                <a:gd name="connsiteY1" fmla="*/ 0 h 5208739"/>
                <a:gd name="connsiteX2" fmla="*/ 0 w 3824465"/>
                <a:gd name="connsiteY2" fmla="*/ 322143 h 5208739"/>
                <a:gd name="connsiteX3" fmla="*/ 0 w 3824465"/>
                <a:gd name="connsiteY3" fmla="*/ 4886597 h 5208739"/>
                <a:gd name="connsiteX4" fmla="*/ 321820 w 3824465"/>
                <a:gd name="connsiteY4" fmla="*/ 5208740 h 5208739"/>
                <a:gd name="connsiteX5" fmla="*/ 3502741 w 3824465"/>
                <a:gd name="connsiteY5" fmla="*/ 5208740 h 5208739"/>
                <a:gd name="connsiteX6" fmla="*/ 3824466 w 3824465"/>
                <a:gd name="connsiteY6" fmla="*/ 4886597 h 5208739"/>
                <a:gd name="connsiteX7" fmla="*/ 3824466 w 3824465"/>
                <a:gd name="connsiteY7" fmla="*/ 322143 h 5208739"/>
                <a:gd name="connsiteX8" fmla="*/ 3502741 w 3824465"/>
                <a:gd name="connsiteY8" fmla="*/ 0 h 5208739"/>
                <a:gd name="connsiteX9" fmla="*/ 1912280 w 3824465"/>
                <a:gd name="connsiteY9" fmla="*/ 4665742 h 5208739"/>
                <a:gd name="connsiteX10" fmla="*/ 1112485 w 3824465"/>
                <a:gd name="connsiteY10" fmla="*/ 3865144 h 5208739"/>
                <a:gd name="connsiteX11" fmla="*/ 1912280 w 3824465"/>
                <a:gd name="connsiteY11" fmla="*/ 3064547 h 5208739"/>
                <a:gd name="connsiteX12" fmla="*/ 2712075 w 3824465"/>
                <a:gd name="connsiteY12" fmla="*/ 3865144 h 5208739"/>
                <a:gd name="connsiteX13" fmla="*/ 1912280 w 3824465"/>
                <a:gd name="connsiteY13" fmla="*/ 4665742 h 5208739"/>
                <a:gd name="connsiteX14" fmla="*/ 3272883 w 3824465"/>
                <a:gd name="connsiteY14" fmla="*/ 2475570 h 5208739"/>
                <a:gd name="connsiteX15" fmla="*/ 2969512 w 3824465"/>
                <a:gd name="connsiteY15" fmla="*/ 2779245 h 5208739"/>
                <a:gd name="connsiteX16" fmla="*/ 855048 w 3824465"/>
                <a:gd name="connsiteY16" fmla="*/ 2779245 h 5208739"/>
                <a:gd name="connsiteX17" fmla="*/ 551678 w 3824465"/>
                <a:gd name="connsiteY17" fmla="*/ 2475570 h 5208739"/>
                <a:gd name="connsiteX18" fmla="*/ 551678 w 3824465"/>
                <a:gd name="connsiteY18" fmla="*/ 777655 h 5208739"/>
                <a:gd name="connsiteX19" fmla="*/ 855048 w 3824465"/>
                <a:gd name="connsiteY19" fmla="*/ 473980 h 5208739"/>
                <a:gd name="connsiteX20" fmla="*/ 2969512 w 3824465"/>
                <a:gd name="connsiteY20" fmla="*/ 473980 h 5208739"/>
                <a:gd name="connsiteX21" fmla="*/ 3272883 w 3824465"/>
                <a:gd name="connsiteY21" fmla="*/ 777655 h 5208739"/>
                <a:gd name="connsiteX22" fmla="*/ 3272883 w 3824465"/>
                <a:gd name="connsiteY22" fmla="*/ 2475570 h 520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24465" h="5208739">
                  <a:moveTo>
                    <a:pt x="3502741" y="0"/>
                  </a:moveTo>
                  <a:lnTo>
                    <a:pt x="321820" y="0"/>
                  </a:lnTo>
                  <a:cubicBezTo>
                    <a:pt x="144077" y="0"/>
                    <a:pt x="0" y="144222"/>
                    <a:pt x="0" y="322143"/>
                  </a:cubicBezTo>
                  <a:lnTo>
                    <a:pt x="0" y="4886597"/>
                  </a:lnTo>
                  <a:cubicBezTo>
                    <a:pt x="0" y="5064518"/>
                    <a:pt x="144077" y="5208740"/>
                    <a:pt x="321820" y="5208740"/>
                  </a:cubicBezTo>
                  <a:lnTo>
                    <a:pt x="3502741" y="5208740"/>
                  </a:lnTo>
                  <a:cubicBezTo>
                    <a:pt x="3680483" y="5208740"/>
                    <a:pt x="3824466" y="5064518"/>
                    <a:pt x="3824466" y="4886597"/>
                  </a:cubicBezTo>
                  <a:lnTo>
                    <a:pt x="3824466" y="322143"/>
                  </a:lnTo>
                  <a:cubicBezTo>
                    <a:pt x="3824466" y="144222"/>
                    <a:pt x="3680388" y="0"/>
                    <a:pt x="3502741" y="0"/>
                  </a:cubicBezTo>
                  <a:close/>
                  <a:moveTo>
                    <a:pt x="1912280" y="4665742"/>
                  </a:moveTo>
                  <a:cubicBezTo>
                    <a:pt x="1470539" y="4665742"/>
                    <a:pt x="1112485" y="4307330"/>
                    <a:pt x="1112485" y="3865144"/>
                  </a:cubicBezTo>
                  <a:cubicBezTo>
                    <a:pt x="1112485" y="3422960"/>
                    <a:pt x="1470539" y="3064547"/>
                    <a:pt x="1912280" y="3064547"/>
                  </a:cubicBezTo>
                  <a:cubicBezTo>
                    <a:pt x="2354022" y="3064547"/>
                    <a:pt x="2712075" y="3422960"/>
                    <a:pt x="2712075" y="3865144"/>
                  </a:cubicBezTo>
                  <a:cubicBezTo>
                    <a:pt x="2712075" y="4307330"/>
                    <a:pt x="2354022" y="4665742"/>
                    <a:pt x="1912280" y="4665742"/>
                  </a:cubicBezTo>
                  <a:close/>
                  <a:moveTo>
                    <a:pt x="3272883" y="2475570"/>
                  </a:moveTo>
                  <a:cubicBezTo>
                    <a:pt x="3272883" y="2643305"/>
                    <a:pt x="3137079" y="2779245"/>
                    <a:pt x="2969512" y="2779245"/>
                  </a:cubicBezTo>
                  <a:lnTo>
                    <a:pt x="855048" y="2779245"/>
                  </a:lnTo>
                  <a:cubicBezTo>
                    <a:pt x="687481" y="2779245"/>
                    <a:pt x="551678" y="2643305"/>
                    <a:pt x="551678" y="2475570"/>
                  </a:cubicBezTo>
                  <a:lnTo>
                    <a:pt x="551678" y="777655"/>
                  </a:lnTo>
                  <a:cubicBezTo>
                    <a:pt x="551678" y="609920"/>
                    <a:pt x="687481" y="473980"/>
                    <a:pt x="855048" y="473980"/>
                  </a:cubicBezTo>
                  <a:lnTo>
                    <a:pt x="2969512" y="473980"/>
                  </a:lnTo>
                  <a:cubicBezTo>
                    <a:pt x="3137079" y="473980"/>
                    <a:pt x="3272883" y="609920"/>
                    <a:pt x="3272883" y="777655"/>
                  </a:cubicBezTo>
                  <a:lnTo>
                    <a:pt x="3272883" y="2475570"/>
                  </a:lnTo>
                  <a:close/>
                </a:path>
              </a:pathLst>
            </a:custGeom>
            <a:solidFill>
              <a:srgbClr val="C8326D"/>
            </a:solidFill>
            <a:ln w="9510" cap="flat">
              <a:noFill/>
              <a:prstDash val="solid"/>
              <a:miter/>
            </a:ln>
          </p:spPr>
          <p:txBody>
            <a:bodyPr rtlCol="0" anchor="ctr"/>
            <a:lstStyle/>
            <a:p>
              <a:endParaRPr lang="en-GB"/>
            </a:p>
          </p:txBody>
        </p:sp>
        <p:sp>
          <p:nvSpPr>
            <p:cNvPr id="9" name="Freeform 8">
              <a:extLst>
                <a:ext uri="{FF2B5EF4-FFF2-40B4-BE49-F238E27FC236}">
                  <a16:creationId xmlns:a16="http://schemas.microsoft.com/office/drawing/2014/main" id="{AC5368A9-0EA1-A63F-0EAF-14D21FF9DF80}"/>
                </a:ext>
              </a:extLst>
            </p:cNvPr>
            <p:cNvSpPr/>
            <p:nvPr/>
          </p:nvSpPr>
          <p:spPr>
            <a:xfrm>
              <a:off x="1778162" y="2675755"/>
              <a:ext cx="3956750" cy="5341157"/>
            </a:xfrm>
            <a:custGeom>
              <a:avLst/>
              <a:gdLst>
                <a:gd name="connsiteX0" fmla="*/ 3568836 w 3956750"/>
                <a:gd name="connsiteY0" fmla="*/ 5341157 h 5341157"/>
                <a:gd name="connsiteX1" fmla="*/ 387915 w 3956750"/>
                <a:gd name="connsiteY1" fmla="*/ 5341157 h 5341157"/>
                <a:gd name="connsiteX2" fmla="*/ 0 w 3956750"/>
                <a:gd name="connsiteY2" fmla="*/ 4952853 h 5341157"/>
                <a:gd name="connsiteX3" fmla="*/ 0 w 3956750"/>
                <a:gd name="connsiteY3" fmla="*/ 388304 h 5341157"/>
                <a:gd name="connsiteX4" fmla="*/ 387915 w 3956750"/>
                <a:gd name="connsiteY4" fmla="*/ 0 h 5341157"/>
                <a:gd name="connsiteX5" fmla="*/ 3568836 w 3956750"/>
                <a:gd name="connsiteY5" fmla="*/ 0 h 5341157"/>
                <a:gd name="connsiteX6" fmla="*/ 3956751 w 3956750"/>
                <a:gd name="connsiteY6" fmla="*/ 388304 h 5341157"/>
                <a:gd name="connsiteX7" fmla="*/ 3956751 w 3956750"/>
                <a:gd name="connsiteY7" fmla="*/ 4952758 h 5341157"/>
                <a:gd name="connsiteX8" fmla="*/ 3568836 w 3956750"/>
                <a:gd name="connsiteY8" fmla="*/ 5341062 h 5341157"/>
                <a:gd name="connsiteX9" fmla="*/ 387915 w 3956750"/>
                <a:gd name="connsiteY9" fmla="*/ 132513 h 5341157"/>
                <a:gd name="connsiteX10" fmla="*/ 132285 w 3956750"/>
                <a:gd name="connsiteY10" fmla="*/ 388399 h 5341157"/>
                <a:gd name="connsiteX11" fmla="*/ 132285 w 3956750"/>
                <a:gd name="connsiteY11" fmla="*/ 4952853 h 5341157"/>
                <a:gd name="connsiteX12" fmla="*/ 387915 w 3956750"/>
                <a:gd name="connsiteY12" fmla="*/ 5208740 h 5341157"/>
                <a:gd name="connsiteX13" fmla="*/ 3568836 w 3956750"/>
                <a:gd name="connsiteY13" fmla="*/ 5208740 h 5341157"/>
                <a:gd name="connsiteX14" fmla="*/ 3824466 w 3956750"/>
                <a:gd name="connsiteY14" fmla="*/ 4952853 h 5341157"/>
                <a:gd name="connsiteX15" fmla="*/ 3824466 w 3956750"/>
                <a:gd name="connsiteY15" fmla="*/ 388304 h 5341157"/>
                <a:gd name="connsiteX16" fmla="*/ 3568836 w 3956750"/>
                <a:gd name="connsiteY16" fmla="*/ 132418 h 5341157"/>
                <a:gd name="connsiteX17" fmla="*/ 387915 w 3956750"/>
                <a:gd name="connsiteY17" fmla="*/ 132418 h 5341157"/>
                <a:gd name="connsiteX18" fmla="*/ 1978375 w 3956750"/>
                <a:gd name="connsiteY18" fmla="*/ 4798255 h 5341157"/>
                <a:gd name="connsiteX19" fmla="*/ 1112390 w 3956750"/>
                <a:gd name="connsiteY19" fmla="*/ 3931401 h 5341157"/>
                <a:gd name="connsiteX20" fmla="*/ 1978375 w 3956750"/>
                <a:gd name="connsiteY20" fmla="*/ 3064547 h 5341157"/>
                <a:gd name="connsiteX21" fmla="*/ 2844360 w 3956750"/>
                <a:gd name="connsiteY21" fmla="*/ 3931401 h 5341157"/>
                <a:gd name="connsiteX22" fmla="*/ 1978375 w 3956750"/>
                <a:gd name="connsiteY22" fmla="*/ 4798255 h 5341157"/>
                <a:gd name="connsiteX23" fmla="*/ 1978375 w 3956750"/>
                <a:gd name="connsiteY23" fmla="*/ 3196964 h 5341157"/>
                <a:gd name="connsiteX24" fmla="*/ 1244675 w 3956750"/>
                <a:gd name="connsiteY24" fmla="*/ 3931401 h 5341157"/>
                <a:gd name="connsiteX25" fmla="*/ 1978375 w 3956750"/>
                <a:gd name="connsiteY25" fmla="*/ 4665838 h 5341157"/>
                <a:gd name="connsiteX26" fmla="*/ 2712076 w 3956750"/>
                <a:gd name="connsiteY26" fmla="*/ 3931401 h 5341157"/>
                <a:gd name="connsiteX27" fmla="*/ 1978375 w 3956750"/>
                <a:gd name="connsiteY27" fmla="*/ 3196964 h 5341157"/>
                <a:gd name="connsiteX28" fmla="*/ 3035607 w 3956750"/>
                <a:gd name="connsiteY28" fmla="*/ 2911662 h 5341157"/>
                <a:gd name="connsiteX29" fmla="*/ 921143 w 3956750"/>
                <a:gd name="connsiteY29" fmla="*/ 2911662 h 5341157"/>
                <a:gd name="connsiteX30" fmla="*/ 551583 w 3956750"/>
                <a:gd name="connsiteY30" fmla="*/ 2541731 h 5341157"/>
                <a:gd name="connsiteX31" fmla="*/ 551583 w 3956750"/>
                <a:gd name="connsiteY31" fmla="*/ 843912 h 5341157"/>
                <a:gd name="connsiteX32" fmla="*/ 921143 w 3956750"/>
                <a:gd name="connsiteY32" fmla="*/ 473980 h 5341157"/>
                <a:gd name="connsiteX33" fmla="*/ 3035607 w 3956750"/>
                <a:gd name="connsiteY33" fmla="*/ 473980 h 5341157"/>
                <a:gd name="connsiteX34" fmla="*/ 3405167 w 3956750"/>
                <a:gd name="connsiteY34" fmla="*/ 843912 h 5341157"/>
                <a:gd name="connsiteX35" fmla="*/ 3405167 w 3956750"/>
                <a:gd name="connsiteY35" fmla="*/ 2541826 h 5341157"/>
                <a:gd name="connsiteX36" fmla="*/ 3035607 w 3956750"/>
                <a:gd name="connsiteY36" fmla="*/ 2911758 h 5341157"/>
                <a:gd name="connsiteX37" fmla="*/ 921143 w 3956750"/>
                <a:gd name="connsiteY37" fmla="*/ 606398 h 5341157"/>
                <a:gd name="connsiteX38" fmla="*/ 683963 w 3956750"/>
                <a:gd name="connsiteY38" fmla="*/ 843912 h 5341157"/>
                <a:gd name="connsiteX39" fmla="*/ 683963 w 3956750"/>
                <a:gd name="connsiteY39" fmla="*/ 2541826 h 5341157"/>
                <a:gd name="connsiteX40" fmla="*/ 921143 w 3956750"/>
                <a:gd name="connsiteY40" fmla="*/ 2779340 h 5341157"/>
                <a:gd name="connsiteX41" fmla="*/ 3035607 w 3956750"/>
                <a:gd name="connsiteY41" fmla="*/ 2779340 h 5341157"/>
                <a:gd name="connsiteX42" fmla="*/ 3272788 w 3956750"/>
                <a:gd name="connsiteY42" fmla="*/ 2541826 h 5341157"/>
                <a:gd name="connsiteX43" fmla="*/ 3272788 w 3956750"/>
                <a:gd name="connsiteY43" fmla="*/ 843912 h 5341157"/>
                <a:gd name="connsiteX44" fmla="*/ 3035607 w 3956750"/>
                <a:gd name="connsiteY44" fmla="*/ 606398 h 5341157"/>
                <a:gd name="connsiteX45" fmla="*/ 921143 w 3956750"/>
                <a:gd name="connsiteY45" fmla="*/ 606398 h 53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56750" h="5341157">
                  <a:moveTo>
                    <a:pt x="3568836" y="5341157"/>
                  </a:moveTo>
                  <a:lnTo>
                    <a:pt x="387915" y="5341157"/>
                  </a:lnTo>
                  <a:cubicBezTo>
                    <a:pt x="174034" y="5341157"/>
                    <a:pt x="0" y="5166949"/>
                    <a:pt x="0" y="4952853"/>
                  </a:cubicBezTo>
                  <a:lnTo>
                    <a:pt x="0" y="388304"/>
                  </a:lnTo>
                  <a:cubicBezTo>
                    <a:pt x="0" y="174209"/>
                    <a:pt x="174034" y="0"/>
                    <a:pt x="387915" y="0"/>
                  </a:cubicBezTo>
                  <a:lnTo>
                    <a:pt x="3568836" y="0"/>
                  </a:lnTo>
                  <a:cubicBezTo>
                    <a:pt x="3782716" y="0"/>
                    <a:pt x="3956751" y="174209"/>
                    <a:pt x="3956751" y="388304"/>
                  </a:cubicBezTo>
                  <a:lnTo>
                    <a:pt x="3956751" y="4952758"/>
                  </a:lnTo>
                  <a:cubicBezTo>
                    <a:pt x="3956751" y="5166854"/>
                    <a:pt x="3782716" y="5341062"/>
                    <a:pt x="3568836" y="5341062"/>
                  </a:cubicBezTo>
                  <a:close/>
                  <a:moveTo>
                    <a:pt x="387915" y="132513"/>
                  </a:moveTo>
                  <a:cubicBezTo>
                    <a:pt x="246976" y="132513"/>
                    <a:pt x="132285" y="247319"/>
                    <a:pt x="132285" y="388399"/>
                  </a:cubicBezTo>
                  <a:lnTo>
                    <a:pt x="132285" y="4952853"/>
                  </a:lnTo>
                  <a:cubicBezTo>
                    <a:pt x="132285" y="5093933"/>
                    <a:pt x="246976" y="5208740"/>
                    <a:pt x="387915" y="5208740"/>
                  </a:cubicBezTo>
                  <a:lnTo>
                    <a:pt x="3568836" y="5208740"/>
                  </a:lnTo>
                  <a:cubicBezTo>
                    <a:pt x="3709774" y="5208740"/>
                    <a:pt x="3824466" y="5093933"/>
                    <a:pt x="3824466" y="4952853"/>
                  </a:cubicBezTo>
                  <a:lnTo>
                    <a:pt x="3824466" y="388304"/>
                  </a:lnTo>
                  <a:cubicBezTo>
                    <a:pt x="3824466" y="247224"/>
                    <a:pt x="3709774" y="132418"/>
                    <a:pt x="3568836" y="132418"/>
                  </a:cubicBezTo>
                  <a:lnTo>
                    <a:pt x="387915" y="132418"/>
                  </a:lnTo>
                  <a:close/>
                  <a:moveTo>
                    <a:pt x="1978375" y="4798255"/>
                  </a:moveTo>
                  <a:cubicBezTo>
                    <a:pt x="1500876" y="4798255"/>
                    <a:pt x="1112390" y="4409380"/>
                    <a:pt x="1112390" y="3931401"/>
                  </a:cubicBezTo>
                  <a:cubicBezTo>
                    <a:pt x="1112390" y="3453422"/>
                    <a:pt x="1500876" y="3064547"/>
                    <a:pt x="1978375" y="3064547"/>
                  </a:cubicBezTo>
                  <a:cubicBezTo>
                    <a:pt x="2455875" y="3064547"/>
                    <a:pt x="2844360" y="3453422"/>
                    <a:pt x="2844360" y="3931401"/>
                  </a:cubicBezTo>
                  <a:cubicBezTo>
                    <a:pt x="2844360" y="4409380"/>
                    <a:pt x="2455875" y="4798255"/>
                    <a:pt x="1978375" y="4798255"/>
                  </a:cubicBezTo>
                  <a:close/>
                  <a:moveTo>
                    <a:pt x="1978375" y="3196964"/>
                  </a:moveTo>
                  <a:cubicBezTo>
                    <a:pt x="1573818" y="3196964"/>
                    <a:pt x="1244675" y="3526438"/>
                    <a:pt x="1244675" y="3931401"/>
                  </a:cubicBezTo>
                  <a:cubicBezTo>
                    <a:pt x="1244675" y="4336364"/>
                    <a:pt x="1573818" y="4665838"/>
                    <a:pt x="1978375" y="4665838"/>
                  </a:cubicBezTo>
                  <a:cubicBezTo>
                    <a:pt x="2382933" y="4665838"/>
                    <a:pt x="2712076" y="4336364"/>
                    <a:pt x="2712076" y="3931401"/>
                  </a:cubicBezTo>
                  <a:cubicBezTo>
                    <a:pt x="2712076" y="3526438"/>
                    <a:pt x="2382933" y="3196964"/>
                    <a:pt x="1978375" y="3196964"/>
                  </a:cubicBezTo>
                  <a:close/>
                  <a:moveTo>
                    <a:pt x="3035607" y="2911662"/>
                  </a:moveTo>
                  <a:lnTo>
                    <a:pt x="921143" y="2911662"/>
                  </a:lnTo>
                  <a:cubicBezTo>
                    <a:pt x="717343" y="2911662"/>
                    <a:pt x="551583" y="2745736"/>
                    <a:pt x="551583" y="2541731"/>
                  </a:cubicBezTo>
                  <a:lnTo>
                    <a:pt x="551583" y="843912"/>
                  </a:lnTo>
                  <a:cubicBezTo>
                    <a:pt x="551583" y="639907"/>
                    <a:pt x="717343" y="473980"/>
                    <a:pt x="921143" y="473980"/>
                  </a:cubicBezTo>
                  <a:lnTo>
                    <a:pt x="3035607" y="473980"/>
                  </a:lnTo>
                  <a:cubicBezTo>
                    <a:pt x="3239407" y="473980"/>
                    <a:pt x="3405167" y="639907"/>
                    <a:pt x="3405167" y="843912"/>
                  </a:cubicBezTo>
                  <a:lnTo>
                    <a:pt x="3405167" y="2541826"/>
                  </a:lnTo>
                  <a:cubicBezTo>
                    <a:pt x="3405167" y="2745831"/>
                    <a:pt x="3239407" y="2911758"/>
                    <a:pt x="3035607" y="2911758"/>
                  </a:cubicBezTo>
                  <a:close/>
                  <a:moveTo>
                    <a:pt x="921143" y="606398"/>
                  </a:moveTo>
                  <a:cubicBezTo>
                    <a:pt x="790285" y="606398"/>
                    <a:pt x="683963" y="712922"/>
                    <a:pt x="683963" y="843912"/>
                  </a:cubicBezTo>
                  <a:lnTo>
                    <a:pt x="683963" y="2541826"/>
                  </a:lnTo>
                  <a:cubicBezTo>
                    <a:pt x="683963" y="2672816"/>
                    <a:pt x="790380" y="2779340"/>
                    <a:pt x="921143" y="2779340"/>
                  </a:cubicBezTo>
                  <a:lnTo>
                    <a:pt x="3035607" y="2779340"/>
                  </a:lnTo>
                  <a:cubicBezTo>
                    <a:pt x="3166466" y="2779340"/>
                    <a:pt x="3272788" y="2672816"/>
                    <a:pt x="3272788" y="2541826"/>
                  </a:cubicBezTo>
                  <a:lnTo>
                    <a:pt x="3272788" y="843912"/>
                  </a:lnTo>
                  <a:cubicBezTo>
                    <a:pt x="3272788" y="712922"/>
                    <a:pt x="3166370" y="606398"/>
                    <a:pt x="3035607" y="606398"/>
                  </a:cubicBezTo>
                  <a:lnTo>
                    <a:pt x="921143" y="606398"/>
                  </a:lnTo>
                  <a:close/>
                </a:path>
              </a:pathLst>
            </a:custGeom>
            <a:solidFill>
              <a:srgbClr val="E38046"/>
            </a:solidFill>
            <a:ln w="951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FD18C91E-9906-C792-45D1-15D9DEF5DB7E}"/>
                </a:ext>
              </a:extLst>
            </p:cNvPr>
            <p:cNvSpPr/>
            <p:nvPr/>
          </p:nvSpPr>
          <p:spPr>
            <a:xfrm>
              <a:off x="3487307" y="6150692"/>
              <a:ext cx="726567" cy="925113"/>
            </a:xfrm>
            <a:custGeom>
              <a:avLst/>
              <a:gdLst>
                <a:gd name="connsiteX0" fmla="*/ 0 w 726567"/>
                <a:gd name="connsiteY0" fmla="*/ 0 h 925113"/>
                <a:gd name="connsiteX1" fmla="*/ 726568 w 726567"/>
                <a:gd name="connsiteY1" fmla="*/ 462557 h 925113"/>
                <a:gd name="connsiteX2" fmla="*/ 0 w 726567"/>
                <a:gd name="connsiteY2" fmla="*/ 925114 h 925113"/>
                <a:gd name="connsiteX3" fmla="*/ 0 w 726567"/>
                <a:gd name="connsiteY3" fmla="*/ 0 h 925113"/>
              </a:gdLst>
              <a:ahLst/>
              <a:cxnLst>
                <a:cxn ang="0">
                  <a:pos x="connsiteX0" y="connsiteY0"/>
                </a:cxn>
                <a:cxn ang="0">
                  <a:pos x="connsiteX1" y="connsiteY1"/>
                </a:cxn>
                <a:cxn ang="0">
                  <a:pos x="connsiteX2" y="connsiteY2"/>
                </a:cxn>
                <a:cxn ang="0">
                  <a:pos x="connsiteX3" y="connsiteY3"/>
                </a:cxn>
              </a:cxnLst>
              <a:rect l="l" t="t" r="r" b="b"/>
              <a:pathLst>
                <a:path w="726567" h="925113">
                  <a:moveTo>
                    <a:pt x="0" y="0"/>
                  </a:moveTo>
                  <a:lnTo>
                    <a:pt x="726568" y="462557"/>
                  </a:lnTo>
                  <a:lnTo>
                    <a:pt x="0" y="925114"/>
                  </a:lnTo>
                  <a:lnTo>
                    <a:pt x="0" y="0"/>
                  </a:lnTo>
                  <a:close/>
                </a:path>
              </a:pathLst>
            </a:custGeom>
            <a:solidFill>
              <a:srgbClr val="E38046"/>
            </a:solidFill>
            <a:ln w="9510" cap="flat">
              <a:noFill/>
              <a:prstDash val="solid"/>
              <a:miter/>
            </a:ln>
          </p:spPr>
          <p:txBody>
            <a:bodyPr rtlCol="0" anchor="ctr"/>
            <a:lstStyle/>
            <a:p>
              <a:endParaRPr lang="en-GB"/>
            </a:p>
          </p:txBody>
        </p:sp>
      </p:grpSp>
      <p:cxnSp>
        <p:nvCxnSpPr>
          <p:cNvPr id="11" name="Straight Connector 10">
            <a:extLst>
              <a:ext uri="{FF2B5EF4-FFF2-40B4-BE49-F238E27FC236}">
                <a16:creationId xmlns:a16="http://schemas.microsoft.com/office/drawing/2014/main" id="{22D64214-704C-ACBF-6B2D-6FEAE2D4F82F}"/>
              </a:ext>
            </a:extLst>
          </p:cNvPr>
          <p:cNvCxnSpPr>
            <a:cxnSpLocks/>
          </p:cNvCxnSpPr>
          <p:nvPr/>
        </p:nvCxnSpPr>
        <p:spPr>
          <a:xfrm>
            <a:off x="4004841" y="4711727"/>
            <a:ext cx="1152976"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16" name="Text Placeholder 16">
            <a:extLst>
              <a:ext uri="{FF2B5EF4-FFF2-40B4-BE49-F238E27FC236}">
                <a16:creationId xmlns:a16="http://schemas.microsoft.com/office/drawing/2014/main" id="{B3C9240D-A6FF-AA87-E7FA-AE88A66DE1E2}"/>
              </a:ext>
            </a:extLst>
          </p:cNvPr>
          <p:cNvSpPr>
            <a:spLocks noGrp="1"/>
          </p:cNvSpPr>
          <p:nvPr/>
        </p:nvSpPr>
        <p:spPr>
          <a:xfrm>
            <a:off x="478520" y="6253139"/>
            <a:ext cx="3348876"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dirty="0">
                <a:effectLst/>
                <a:ea typeface="Times New Roman" panose="02020603050405020304" pitchFamily="18" charset="0"/>
                <a:cs typeface="Calibri" panose="020F0502020204030204" pitchFamily="34" charset="0"/>
              </a:rPr>
              <a:t>2.3 </a:t>
            </a:r>
            <a:r>
              <a:rPr lang="en-US" sz="1800" b="0" dirty="0" err="1">
                <a:effectLst/>
                <a:ea typeface="Times New Roman" panose="02020603050405020304" pitchFamily="18" charset="0"/>
                <a:cs typeface="Calibri" panose="020F0502020204030204" pitchFamily="34" charset="0"/>
              </a:rPr>
              <a:t>Contratos</a:t>
            </a:r>
            <a:r>
              <a:rPr lang="en-US" sz="1800" b="0" dirty="0">
                <a:effectLst/>
                <a:ea typeface="Times New Roman" panose="02020603050405020304" pitchFamily="18" charset="0"/>
                <a:cs typeface="Calibri" panose="020F0502020204030204" pitchFamily="34" charset="0"/>
              </a:rPr>
              <a:t> </a:t>
            </a:r>
            <a:r>
              <a:rPr lang="en-US" sz="1800" b="0" dirty="0" err="1">
                <a:effectLst/>
                <a:ea typeface="Times New Roman" panose="02020603050405020304" pitchFamily="18" charset="0"/>
                <a:cs typeface="Calibri" panose="020F0502020204030204" pitchFamily="34" charset="0"/>
              </a:rPr>
              <a:t>inteligentes</a:t>
            </a:r>
            <a:r>
              <a:rPr lang="en-US" sz="1800" b="0" dirty="0">
                <a:effectLst/>
                <a:ea typeface="Times New Roman" panose="02020603050405020304" pitchFamily="18" charset="0"/>
                <a:cs typeface="Calibri" panose="020F0502020204030204" pitchFamily="34" charset="0"/>
              </a:rPr>
              <a:t> do </a:t>
            </a:r>
            <a:r>
              <a:rPr lang="en-US" sz="1800" b="0" dirty="0" err="1">
                <a:effectLst/>
                <a:latin typeface="Calibri" panose="020F0502020204030204" pitchFamily="34" charset="0"/>
              </a:rPr>
              <a:t>Ethereum</a:t>
            </a:r>
            <a:r>
              <a:rPr lang="en-US" sz="1800" b="0" dirty="0">
                <a:effectLst/>
                <a:latin typeface="Calibri" panose="020F0502020204030204" pitchFamily="34" charset="0"/>
              </a:rPr>
              <a:t> </a:t>
            </a:r>
          </a:p>
          <a:p>
            <a:endParaRPr lang="en-US" sz="1400" b="0" dirty="0"/>
          </a:p>
          <a:p>
            <a:pPr>
              <a:spcBef>
                <a:spcPts val="0"/>
              </a:spcBef>
            </a:pPr>
            <a:endParaRPr lang="en-US" sz="1800" b="0" dirty="0"/>
          </a:p>
        </p:txBody>
      </p:sp>
      <p:sp>
        <p:nvSpPr>
          <p:cNvPr id="17" name="Text Placeholder 17">
            <a:extLst>
              <a:ext uri="{FF2B5EF4-FFF2-40B4-BE49-F238E27FC236}">
                <a16:creationId xmlns:a16="http://schemas.microsoft.com/office/drawing/2014/main" id="{79DDAC6C-BF43-0D82-57A1-16CC6980DD8A}"/>
              </a:ext>
            </a:extLst>
          </p:cNvPr>
          <p:cNvSpPr txBox="1">
            <a:spLocks/>
          </p:cNvSpPr>
          <p:nvPr/>
        </p:nvSpPr>
        <p:spPr>
          <a:xfrm>
            <a:off x="478519" y="6901012"/>
            <a:ext cx="3525309" cy="338008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solidFill>
                  <a:srgbClr val="000000"/>
                </a:solidFill>
                <a:cs typeface="+mn-cs"/>
              </a:rPr>
              <a:t>Numa</a:t>
            </a:r>
            <a:r>
              <a:rPr lang="en-US" dirty="0">
                <a:solidFill>
                  <a:srgbClr val="000000"/>
                </a:solidFill>
                <a:cs typeface="+mn-cs"/>
              </a:rPr>
              <a:t> </a:t>
            </a:r>
            <a:r>
              <a:rPr lang="en-US" dirty="0" err="1">
                <a:solidFill>
                  <a:srgbClr val="000000"/>
                </a:solidFill>
                <a:cs typeface="+mn-cs"/>
              </a:rPr>
              <a:t>seção</a:t>
            </a:r>
            <a:r>
              <a:rPr lang="en-US" dirty="0">
                <a:solidFill>
                  <a:srgbClr val="000000"/>
                </a:solidFill>
                <a:cs typeface="+mn-cs"/>
              </a:rPr>
              <a:t> anterior, </a:t>
            </a:r>
            <a:r>
              <a:rPr lang="en-US" dirty="0" err="1">
                <a:solidFill>
                  <a:srgbClr val="000000"/>
                </a:solidFill>
                <a:cs typeface="+mn-cs"/>
              </a:rPr>
              <a:t>já</a:t>
            </a:r>
            <a:r>
              <a:rPr lang="en-US" dirty="0">
                <a:solidFill>
                  <a:srgbClr val="000000"/>
                </a:solidFill>
                <a:cs typeface="+mn-cs"/>
              </a:rPr>
              <a:t> </a:t>
            </a:r>
            <a:r>
              <a:rPr lang="en-US" dirty="0" err="1">
                <a:solidFill>
                  <a:srgbClr val="000000"/>
                </a:solidFill>
                <a:cs typeface="+mn-cs"/>
              </a:rPr>
              <a:t>obteve</a:t>
            </a:r>
            <a:r>
              <a:rPr lang="en-US" dirty="0">
                <a:solidFill>
                  <a:srgbClr val="000000"/>
                </a:solidFill>
                <a:cs typeface="+mn-cs"/>
              </a:rPr>
              <a:t> </a:t>
            </a:r>
            <a:r>
              <a:rPr lang="en-US" dirty="0" err="1">
                <a:solidFill>
                  <a:srgbClr val="000000"/>
                </a:solidFill>
                <a:cs typeface="+mn-cs"/>
              </a:rPr>
              <a:t>uma</a:t>
            </a:r>
            <a:r>
              <a:rPr lang="en-US" dirty="0">
                <a:solidFill>
                  <a:srgbClr val="000000"/>
                </a:solidFill>
                <a:cs typeface="+mn-cs"/>
              </a:rPr>
              <a:t> </a:t>
            </a:r>
            <a:r>
              <a:rPr lang="en-US" dirty="0" err="1">
                <a:solidFill>
                  <a:srgbClr val="000000"/>
                </a:solidFill>
                <a:cs typeface="+mn-cs"/>
              </a:rPr>
              <a:t>visão</a:t>
            </a:r>
            <a:r>
              <a:rPr lang="en-US" dirty="0">
                <a:solidFill>
                  <a:srgbClr val="000000"/>
                </a:solidFill>
                <a:cs typeface="+mn-cs"/>
              </a:rPr>
              <a:t> </a:t>
            </a:r>
            <a:r>
              <a:rPr lang="en-US" dirty="0" err="1">
                <a:solidFill>
                  <a:srgbClr val="000000"/>
                </a:solidFill>
                <a:cs typeface="+mn-cs"/>
              </a:rPr>
              <a:t>geral</a:t>
            </a:r>
            <a:r>
              <a:rPr lang="en-US" dirty="0">
                <a:solidFill>
                  <a:srgbClr val="000000"/>
                </a:solidFill>
                <a:cs typeface="+mn-cs"/>
              </a:rPr>
              <a:t> de alto </a:t>
            </a:r>
            <a:r>
              <a:rPr lang="en-US" dirty="0" err="1">
                <a:solidFill>
                  <a:srgbClr val="000000"/>
                </a:solidFill>
                <a:cs typeface="+mn-cs"/>
              </a:rPr>
              <a:t>nível</a:t>
            </a:r>
            <a:r>
              <a:rPr lang="en-US" dirty="0">
                <a:solidFill>
                  <a:srgbClr val="000000"/>
                </a:solidFill>
                <a:cs typeface="+mn-cs"/>
              </a:rPr>
              <a:t> dos </a:t>
            </a:r>
            <a:r>
              <a:rPr lang="en-US" dirty="0" err="1">
                <a:solidFill>
                  <a:srgbClr val="000000"/>
                </a:solidFill>
                <a:cs typeface="+mn-cs"/>
              </a:rPr>
              <a:t>contratos</a:t>
            </a:r>
            <a:r>
              <a:rPr lang="en-US" dirty="0">
                <a:solidFill>
                  <a:srgbClr val="000000"/>
                </a:solidFill>
                <a:cs typeface="+mn-cs"/>
              </a:rPr>
              <a:t> </a:t>
            </a:r>
            <a:r>
              <a:rPr lang="en-US" dirty="0" err="1">
                <a:solidFill>
                  <a:srgbClr val="000000"/>
                </a:solidFill>
                <a:cs typeface="+mn-cs"/>
              </a:rPr>
              <a:t>inteligentes</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serão</a:t>
            </a:r>
            <a:r>
              <a:rPr lang="en-US" dirty="0">
                <a:solidFill>
                  <a:srgbClr val="000000"/>
                </a:solidFill>
                <a:cs typeface="+mn-cs"/>
              </a:rPr>
              <a:t> </a:t>
            </a:r>
            <a:r>
              <a:rPr lang="en-US" dirty="0" err="1">
                <a:solidFill>
                  <a:srgbClr val="000000"/>
                </a:solidFill>
                <a:cs typeface="+mn-cs"/>
              </a:rPr>
              <a:t>aprofundados</a:t>
            </a:r>
            <a:r>
              <a:rPr lang="en-US" dirty="0">
                <a:solidFill>
                  <a:srgbClr val="000000"/>
                </a:solidFill>
                <a:cs typeface="+mn-cs"/>
              </a:rPr>
              <a:t> a </a:t>
            </a:r>
            <a:r>
              <a:rPr lang="en-US" dirty="0" err="1">
                <a:solidFill>
                  <a:srgbClr val="000000"/>
                </a:solidFill>
                <a:cs typeface="+mn-cs"/>
              </a:rPr>
              <a:t>seguir</a:t>
            </a:r>
            <a:r>
              <a:rPr lang="en-US" dirty="0">
                <a:solidFill>
                  <a:srgbClr val="000000"/>
                </a:solidFill>
                <a:cs typeface="+mn-cs"/>
              </a:rPr>
              <a:t>.</a:t>
            </a:r>
          </a:p>
          <a:p>
            <a:endParaRPr lang="en-US" dirty="0">
              <a:solidFill>
                <a:srgbClr val="000000"/>
              </a:solidFill>
              <a:cs typeface="+mn-cs"/>
            </a:endParaRPr>
          </a:p>
          <a:p>
            <a:r>
              <a:rPr lang="en-US" dirty="0">
                <a:solidFill>
                  <a:srgbClr val="000000"/>
                </a:solidFill>
                <a:cs typeface="+mn-cs"/>
              </a:rPr>
              <a:t>Como </a:t>
            </a:r>
            <a:r>
              <a:rPr lang="en-US" dirty="0" err="1">
                <a:solidFill>
                  <a:srgbClr val="000000"/>
                </a:solidFill>
                <a:cs typeface="+mn-cs"/>
              </a:rPr>
              <a:t>já</a:t>
            </a:r>
            <a:r>
              <a:rPr lang="en-US" dirty="0">
                <a:solidFill>
                  <a:srgbClr val="000000"/>
                </a:solidFill>
                <a:cs typeface="+mn-cs"/>
              </a:rPr>
              <a:t> </a:t>
            </a:r>
            <a:r>
              <a:rPr lang="en-US" dirty="0" err="1">
                <a:solidFill>
                  <a:srgbClr val="000000"/>
                </a:solidFill>
                <a:cs typeface="+mn-cs"/>
              </a:rPr>
              <a:t>sabe</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contratos</a:t>
            </a:r>
            <a:r>
              <a:rPr lang="en-US" dirty="0">
                <a:solidFill>
                  <a:srgbClr val="000000"/>
                </a:solidFill>
                <a:cs typeface="+mn-cs"/>
              </a:rPr>
              <a:t> </a:t>
            </a:r>
            <a:r>
              <a:rPr lang="en-US" dirty="0" err="1">
                <a:solidFill>
                  <a:srgbClr val="000000"/>
                </a:solidFill>
                <a:cs typeface="+mn-cs"/>
              </a:rPr>
              <a:t>inteligentes</a:t>
            </a:r>
            <a:r>
              <a:rPr lang="en-US" dirty="0">
                <a:solidFill>
                  <a:srgbClr val="000000"/>
                </a:solidFill>
                <a:cs typeface="+mn-cs"/>
              </a:rPr>
              <a:t> são um </a:t>
            </a:r>
            <a:r>
              <a:rPr lang="en-US" dirty="0" err="1">
                <a:solidFill>
                  <a:srgbClr val="000000"/>
                </a:solidFill>
                <a:cs typeface="+mn-cs"/>
              </a:rPr>
              <a:t>tipo</a:t>
            </a:r>
            <a:r>
              <a:rPr lang="en-US" dirty="0">
                <a:solidFill>
                  <a:srgbClr val="000000"/>
                </a:solidFill>
                <a:cs typeface="+mn-cs"/>
              </a:rPr>
              <a:t> de </a:t>
            </a:r>
            <a:r>
              <a:rPr lang="en-US" dirty="0" err="1">
                <a:solidFill>
                  <a:srgbClr val="000000"/>
                </a:solidFill>
                <a:cs typeface="+mn-cs"/>
              </a:rPr>
              <a:t>conta</a:t>
            </a:r>
            <a:r>
              <a:rPr lang="en-US" dirty="0">
                <a:solidFill>
                  <a:srgbClr val="000000"/>
                </a:solidFill>
                <a:cs typeface="+mn-cs"/>
              </a:rPr>
              <a:t> </a:t>
            </a:r>
            <a:r>
              <a:rPr lang="en-US" dirty="0" err="1">
                <a:solidFill>
                  <a:srgbClr val="000000"/>
                </a:solidFill>
                <a:cs typeface="+mn-cs"/>
              </a:rPr>
              <a:t>Ethereum</a:t>
            </a:r>
            <a:r>
              <a:rPr lang="en-US" dirty="0">
                <a:solidFill>
                  <a:srgbClr val="000000"/>
                </a:solidFill>
                <a:cs typeface="+mn-cs"/>
              </a:rPr>
              <a:t>. </a:t>
            </a:r>
            <a:r>
              <a:rPr lang="en-US" dirty="0" err="1">
                <a:solidFill>
                  <a:srgbClr val="000000"/>
                </a:solidFill>
                <a:cs typeface="+mn-cs"/>
              </a:rPr>
              <a:t>Assim</a:t>
            </a:r>
            <a:r>
              <a:rPr lang="en-US" dirty="0">
                <a:solidFill>
                  <a:srgbClr val="000000"/>
                </a:solidFill>
                <a:cs typeface="+mn-cs"/>
              </a:rPr>
              <a:t>, </a:t>
            </a:r>
            <a:r>
              <a:rPr lang="en-US" dirty="0" err="1">
                <a:solidFill>
                  <a:srgbClr val="000000"/>
                </a:solidFill>
                <a:cs typeface="+mn-cs"/>
              </a:rPr>
              <a:t>eles</a:t>
            </a:r>
            <a:r>
              <a:rPr lang="en-US" dirty="0">
                <a:solidFill>
                  <a:srgbClr val="000000"/>
                </a:solidFill>
                <a:cs typeface="+mn-cs"/>
              </a:rPr>
              <a:t> </a:t>
            </a:r>
            <a:r>
              <a:rPr lang="en-US" dirty="0" err="1">
                <a:solidFill>
                  <a:srgbClr val="000000"/>
                </a:solidFill>
                <a:cs typeface="+mn-cs"/>
              </a:rPr>
              <a:t>possuem</a:t>
            </a:r>
            <a:r>
              <a:rPr lang="en-US" dirty="0">
                <a:solidFill>
                  <a:srgbClr val="000000"/>
                </a:solidFill>
                <a:cs typeface="+mn-cs"/>
              </a:rPr>
              <a:t> um </a:t>
            </a:r>
            <a:r>
              <a:rPr lang="en-US" dirty="0" err="1">
                <a:solidFill>
                  <a:srgbClr val="000000"/>
                </a:solidFill>
                <a:cs typeface="+mn-cs"/>
              </a:rPr>
              <a:t>saldo</a:t>
            </a:r>
            <a:r>
              <a:rPr lang="en-US" dirty="0">
                <a:solidFill>
                  <a:srgbClr val="000000"/>
                </a:solidFill>
                <a:cs typeface="+mn-cs"/>
              </a:rPr>
              <a:t> e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ser</a:t>
            </a:r>
            <a:r>
              <a:rPr lang="en-US" dirty="0">
                <a:solidFill>
                  <a:srgbClr val="000000"/>
                </a:solidFill>
                <a:cs typeface="+mn-cs"/>
              </a:rPr>
              <a:t> </a:t>
            </a:r>
            <a:r>
              <a:rPr lang="en-US" dirty="0" err="1">
                <a:solidFill>
                  <a:srgbClr val="000000"/>
                </a:solidFill>
                <a:cs typeface="+mn-cs"/>
              </a:rPr>
              <a:t>alvo</a:t>
            </a:r>
            <a:r>
              <a:rPr lang="en-US" dirty="0">
                <a:solidFill>
                  <a:srgbClr val="000000"/>
                </a:solidFill>
                <a:cs typeface="+mn-cs"/>
              </a:rPr>
              <a:t> de </a:t>
            </a:r>
            <a:r>
              <a:rPr lang="en-US" dirty="0" err="1">
                <a:solidFill>
                  <a:srgbClr val="000000"/>
                </a:solidFill>
                <a:cs typeface="+mn-cs"/>
              </a:rPr>
              <a:t>transações</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contratos</a:t>
            </a:r>
            <a:r>
              <a:rPr lang="en-US" dirty="0">
                <a:solidFill>
                  <a:srgbClr val="000000"/>
                </a:solidFill>
                <a:cs typeface="+mn-cs"/>
              </a:rPr>
              <a:t> </a:t>
            </a:r>
            <a:r>
              <a:rPr lang="en-US" dirty="0" err="1">
                <a:solidFill>
                  <a:srgbClr val="000000"/>
                </a:solidFill>
                <a:cs typeface="+mn-cs"/>
              </a:rPr>
              <a:t>inteligentes</a:t>
            </a:r>
            <a:r>
              <a:rPr lang="en-US" dirty="0">
                <a:solidFill>
                  <a:srgbClr val="000000"/>
                </a:solidFill>
                <a:cs typeface="+mn-cs"/>
              </a:rPr>
              <a:t> </a:t>
            </a:r>
            <a:r>
              <a:rPr lang="en-US" dirty="0" err="1">
                <a:solidFill>
                  <a:srgbClr val="000000"/>
                </a:solidFill>
                <a:cs typeface="+mn-cs"/>
              </a:rPr>
              <a:t>não</a:t>
            </a:r>
            <a:r>
              <a:rPr lang="en-US" dirty="0">
                <a:solidFill>
                  <a:srgbClr val="000000"/>
                </a:solidFill>
                <a:cs typeface="+mn-cs"/>
              </a:rPr>
              <a:t> </a:t>
            </a:r>
            <a:r>
              <a:rPr lang="en-US" dirty="0" err="1">
                <a:solidFill>
                  <a:srgbClr val="000000"/>
                </a:solidFill>
                <a:cs typeface="+mn-cs"/>
              </a:rPr>
              <a:t>devem</a:t>
            </a:r>
            <a:r>
              <a:rPr lang="en-US" dirty="0">
                <a:solidFill>
                  <a:srgbClr val="000000"/>
                </a:solidFill>
                <a:cs typeface="+mn-cs"/>
              </a:rPr>
              <a:t> </a:t>
            </a:r>
            <a:r>
              <a:rPr lang="en-US" dirty="0" err="1">
                <a:solidFill>
                  <a:srgbClr val="000000"/>
                </a:solidFill>
                <a:cs typeface="+mn-cs"/>
              </a:rPr>
              <a:t>ser</a:t>
            </a:r>
            <a:r>
              <a:rPr lang="en-US" dirty="0">
                <a:solidFill>
                  <a:srgbClr val="000000"/>
                </a:solidFill>
                <a:cs typeface="+mn-cs"/>
              </a:rPr>
              <a:t> </a:t>
            </a:r>
            <a:r>
              <a:rPr lang="en-US" dirty="0" err="1">
                <a:solidFill>
                  <a:srgbClr val="000000"/>
                </a:solidFill>
                <a:cs typeface="+mn-cs"/>
              </a:rPr>
              <a:t>controlados</a:t>
            </a:r>
            <a:r>
              <a:rPr lang="en-US" dirty="0">
                <a:solidFill>
                  <a:srgbClr val="000000"/>
                </a:solidFill>
                <a:cs typeface="+mn-cs"/>
              </a:rPr>
              <a:t> </a:t>
            </a:r>
            <a:r>
              <a:rPr lang="en-US" dirty="0" err="1">
                <a:solidFill>
                  <a:srgbClr val="000000"/>
                </a:solidFill>
                <a:cs typeface="+mn-cs"/>
              </a:rPr>
              <a:t>por</a:t>
            </a:r>
            <a:r>
              <a:rPr lang="en-US" dirty="0">
                <a:solidFill>
                  <a:srgbClr val="000000"/>
                </a:solidFill>
                <a:cs typeface="+mn-cs"/>
              </a:rPr>
              <a:t> um </a:t>
            </a:r>
            <a:r>
              <a:rPr lang="en-US" dirty="0" err="1">
                <a:solidFill>
                  <a:srgbClr val="000000"/>
                </a:solidFill>
                <a:cs typeface="+mn-cs"/>
              </a:rPr>
              <a:t>usuário</a:t>
            </a:r>
            <a:r>
              <a:rPr lang="en-US" dirty="0">
                <a:solidFill>
                  <a:srgbClr val="000000"/>
                </a:solidFill>
                <a:cs typeface="+mn-cs"/>
              </a:rPr>
              <a:t>; </a:t>
            </a:r>
            <a:r>
              <a:rPr lang="en-US" dirty="0" err="1">
                <a:solidFill>
                  <a:srgbClr val="000000"/>
                </a:solidFill>
                <a:cs typeface="+mn-cs"/>
              </a:rPr>
              <a:t>em</a:t>
            </a:r>
            <a:r>
              <a:rPr lang="en-US" dirty="0">
                <a:solidFill>
                  <a:srgbClr val="000000"/>
                </a:solidFill>
                <a:cs typeface="+mn-cs"/>
              </a:rPr>
              <a:t> </a:t>
            </a:r>
            <a:r>
              <a:rPr lang="en-US" dirty="0" err="1">
                <a:solidFill>
                  <a:srgbClr val="000000"/>
                </a:solidFill>
                <a:cs typeface="+mn-cs"/>
              </a:rPr>
              <a:t>vez</a:t>
            </a:r>
            <a:r>
              <a:rPr lang="en-US" dirty="0">
                <a:solidFill>
                  <a:srgbClr val="000000"/>
                </a:solidFill>
                <a:cs typeface="+mn-cs"/>
              </a:rPr>
              <a:t> disso, </a:t>
            </a:r>
            <a:r>
              <a:rPr lang="en-US" dirty="0" err="1">
                <a:solidFill>
                  <a:srgbClr val="000000"/>
                </a:solidFill>
                <a:cs typeface="+mn-cs"/>
              </a:rPr>
              <a:t>eles</a:t>
            </a:r>
            <a:r>
              <a:rPr lang="en-US" dirty="0">
                <a:solidFill>
                  <a:srgbClr val="000000"/>
                </a:solidFill>
                <a:cs typeface="+mn-cs"/>
              </a:rPr>
              <a:t> são </a:t>
            </a:r>
            <a:r>
              <a:rPr lang="en-US" dirty="0" err="1">
                <a:solidFill>
                  <a:srgbClr val="000000"/>
                </a:solidFill>
                <a:cs typeface="+mn-cs"/>
              </a:rPr>
              <a:t>implantados</a:t>
            </a:r>
            <a:r>
              <a:rPr lang="en-US" dirty="0">
                <a:solidFill>
                  <a:srgbClr val="000000"/>
                </a:solidFill>
                <a:cs typeface="+mn-cs"/>
              </a:rPr>
              <a:t> </a:t>
            </a:r>
            <a:r>
              <a:rPr lang="en-US" dirty="0" err="1">
                <a:solidFill>
                  <a:srgbClr val="000000"/>
                </a:solidFill>
                <a:cs typeface="+mn-cs"/>
              </a:rPr>
              <a:t>na</a:t>
            </a:r>
            <a:r>
              <a:rPr lang="en-US" dirty="0">
                <a:solidFill>
                  <a:srgbClr val="000000"/>
                </a:solidFill>
                <a:cs typeface="+mn-cs"/>
              </a:rPr>
              <a:t> </a:t>
            </a:r>
            <a:r>
              <a:rPr lang="en-US" dirty="0" err="1">
                <a:solidFill>
                  <a:srgbClr val="000000"/>
                </a:solidFill>
                <a:cs typeface="+mn-cs"/>
              </a:rPr>
              <a:t>rede</a:t>
            </a:r>
            <a:r>
              <a:rPr lang="en-US" dirty="0">
                <a:solidFill>
                  <a:srgbClr val="000000"/>
                </a:solidFill>
                <a:cs typeface="+mn-cs"/>
              </a:rPr>
              <a:t> e </a:t>
            </a:r>
            <a:r>
              <a:rPr lang="en-US" dirty="0" err="1">
                <a:solidFill>
                  <a:srgbClr val="000000"/>
                </a:solidFill>
                <a:cs typeface="+mn-cs"/>
              </a:rPr>
              <a:t>executados</a:t>
            </a:r>
            <a:r>
              <a:rPr lang="en-US" dirty="0">
                <a:solidFill>
                  <a:srgbClr val="000000"/>
                </a:solidFill>
                <a:cs typeface="+mn-cs"/>
              </a:rPr>
              <a:t> </a:t>
            </a:r>
            <a:r>
              <a:rPr lang="en-US" dirty="0" err="1">
                <a:solidFill>
                  <a:srgbClr val="000000"/>
                </a:solidFill>
                <a:cs typeface="+mn-cs"/>
              </a:rPr>
              <a:t>conforme</a:t>
            </a:r>
            <a:r>
              <a:rPr lang="en-US" dirty="0">
                <a:solidFill>
                  <a:srgbClr val="000000"/>
                </a:solidFill>
                <a:cs typeface="+mn-cs"/>
              </a:rPr>
              <a:t> </a:t>
            </a:r>
            <a:r>
              <a:rPr lang="en-US" dirty="0" err="1">
                <a:solidFill>
                  <a:srgbClr val="000000"/>
                </a:solidFill>
                <a:cs typeface="+mn-cs"/>
              </a:rPr>
              <a:t>programados</a:t>
            </a:r>
            <a:r>
              <a:rPr lang="en-US" dirty="0">
                <a:solidFill>
                  <a:srgbClr val="000000"/>
                </a:solidFill>
                <a:cs typeface="+mn-cs"/>
              </a:rPr>
              <a:t> </a:t>
            </a:r>
            <a:r>
              <a:rPr lang="en-US" dirty="0" err="1">
                <a:solidFill>
                  <a:srgbClr val="000000"/>
                </a:solidFill>
                <a:cs typeface="+mn-cs"/>
              </a:rPr>
              <a:t>anteriormente</a:t>
            </a:r>
            <a:r>
              <a:rPr lang="en-US" dirty="0">
                <a:solidFill>
                  <a:srgbClr val="000000"/>
                </a:solidFill>
                <a:cs typeface="+mn-cs"/>
              </a:rPr>
              <a:t>. As </a:t>
            </a:r>
            <a:r>
              <a:rPr lang="en-US" dirty="0" err="1">
                <a:solidFill>
                  <a:srgbClr val="000000"/>
                </a:solidFill>
                <a:cs typeface="+mn-cs"/>
              </a:rPr>
              <a:t>contas</a:t>
            </a:r>
            <a:r>
              <a:rPr lang="en-US" dirty="0">
                <a:solidFill>
                  <a:srgbClr val="000000"/>
                </a:solidFill>
                <a:cs typeface="+mn-cs"/>
              </a:rPr>
              <a:t> de </a:t>
            </a:r>
            <a:r>
              <a:rPr lang="en-US" dirty="0" err="1">
                <a:solidFill>
                  <a:srgbClr val="000000"/>
                </a:solidFill>
                <a:cs typeface="+mn-cs"/>
              </a:rPr>
              <a:t>usuário</a:t>
            </a:r>
            <a:r>
              <a:rPr lang="en-US" dirty="0">
                <a:solidFill>
                  <a:srgbClr val="000000"/>
                </a:solidFill>
                <a:cs typeface="+mn-cs"/>
              </a:rPr>
              <a:t> </a:t>
            </a:r>
            <a:r>
              <a:rPr lang="en-US" dirty="0" err="1">
                <a:solidFill>
                  <a:srgbClr val="000000"/>
                </a:solidFill>
                <a:cs typeface="+mn-cs"/>
              </a:rPr>
              <a:t>reais</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interagir</a:t>
            </a:r>
            <a:r>
              <a:rPr lang="en-US" dirty="0">
                <a:solidFill>
                  <a:srgbClr val="000000"/>
                </a:solidFill>
                <a:cs typeface="+mn-cs"/>
              </a:rPr>
              <a:t> com um </a:t>
            </a:r>
            <a:r>
              <a:rPr lang="en-US" dirty="0" err="1">
                <a:solidFill>
                  <a:srgbClr val="000000"/>
                </a:solidFill>
                <a:cs typeface="+mn-cs"/>
              </a:rPr>
              <a:t>contrato</a:t>
            </a:r>
            <a:r>
              <a:rPr lang="en-US" dirty="0">
                <a:solidFill>
                  <a:srgbClr val="000000"/>
                </a:solidFill>
                <a:cs typeface="+mn-cs"/>
              </a:rPr>
              <a:t> </a:t>
            </a:r>
            <a:r>
              <a:rPr lang="en-US" dirty="0" err="1">
                <a:solidFill>
                  <a:srgbClr val="000000"/>
                </a:solidFill>
                <a:cs typeface="+mn-cs"/>
              </a:rPr>
              <a:t>inteligente</a:t>
            </a:r>
            <a:r>
              <a:rPr lang="en-US" dirty="0">
                <a:solidFill>
                  <a:srgbClr val="000000"/>
                </a:solidFill>
                <a:cs typeface="+mn-cs"/>
              </a:rPr>
              <a:t> </a:t>
            </a:r>
            <a:r>
              <a:rPr lang="en-US" dirty="0" err="1">
                <a:solidFill>
                  <a:srgbClr val="000000"/>
                </a:solidFill>
                <a:cs typeface="+mn-cs"/>
              </a:rPr>
              <a:t>enviando</a:t>
            </a:r>
            <a:r>
              <a:rPr lang="en-US" dirty="0">
                <a:solidFill>
                  <a:srgbClr val="000000"/>
                </a:solidFill>
                <a:cs typeface="+mn-cs"/>
              </a:rPr>
              <a:t> </a:t>
            </a:r>
            <a:r>
              <a:rPr lang="en-US" dirty="0" err="1">
                <a:solidFill>
                  <a:srgbClr val="000000"/>
                </a:solidFill>
                <a:cs typeface="+mn-cs"/>
              </a:rPr>
              <a:t>transações</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executam</a:t>
            </a:r>
            <a:r>
              <a:rPr lang="en-US" dirty="0">
                <a:solidFill>
                  <a:srgbClr val="000000"/>
                </a:solidFill>
                <a:cs typeface="+mn-cs"/>
              </a:rPr>
              <a:t> </a:t>
            </a:r>
            <a:r>
              <a:rPr lang="en-US" dirty="0" err="1">
                <a:solidFill>
                  <a:srgbClr val="000000"/>
                </a:solidFill>
                <a:cs typeface="+mn-cs"/>
              </a:rPr>
              <a:t>uma</a:t>
            </a:r>
            <a:r>
              <a:rPr lang="en-US" dirty="0">
                <a:solidFill>
                  <a:srgbClr val="000000"/>
                </a:solidFill>
                <a:cs typeface="+mn-cs"/>
              </a:rPr>
              <a:t> </a:t>
            </a:r>
            <a:r>
              <a:rPr lang="en-US" dirty="0" err="1">
                <a:solidFill>
                  <a:srgbClr val="000000"/>
                </a:solidFill>
                <a:cs typeface="+mn-cs"/>
              </a:rPr>
              <a:t>função</a:t>
            </a:r>
            <a:r>
              <a:rPr lang="en-US" dirty="0">
                <a:solidFill>
                  <a:srgbClr val="000000"/>
                </a:solidFill>
                <a:cs typeface="+mn-cs"/>
              </a:rPr>
              <a:t> </a:t>
            </a:r>
            <a:r>
              <a:rPr lang="en-US" dirty="0" err="1">
                <a:solidFill>
                  <a:srgbClr val="000000"/>
                </a:solidFill>
                <a:cs typeface="+mn-cs"/>
              </a:rPr>
              <a:t>definida</a:t>
            </a:r>
            <a:r>
              <a:rPr lang="en-US" dirty="0">
                <a:solidFill>
                  <a:srgbClr val="000000"/>
                </a:solidFill>
                <a:cs typeface="+mn-cs"/>
              </a:rPr>
              <a:t> no </a:t>
            </a:r>
            <a:r>
              <a:rPr lang="en-US" dirty="0" err="1">
                <a:solidFill>
                  <a:srgbClr val="000000"/>
                </a:solidFill>
                <a:cs typeface="+mn-cs"/>
              </a:rPr>
              <a:t>contrato</a:t>
            </a:r>
            <a:r>
              <a:rPr lang="en-US" dirty="0">
                <a:solidFill>
                  <a:srgbClr val="000000"/>
                </a:solidFill>
                <a:cs typeface="+mn-cs"/>
              </a:rPr>
              <a:t> </a:t>
            </a:r>
            <a:r>
              <a:rPr lang="en-US" dirty="0" err="1">
                <a:solidFill>
                  <a:srgbClr val="000000"/>
                </a:solidFill>
                <a:cs typeface="+mn-cs"/>
              </a:rPr>
              <a:t>inteligente</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contratos</a:t>
            </a:r>
            <a:r>
              <a:rPr lang="en-US" dirty="0">
                <a:solidFill>
                  <a:srgbClr val="000000"/>
                </a:solidFill>
                <a:cs typeface="+mn-cs"/>
              </a:rPr>
              <a:t> </a:t>
            </a:r>
            <a:r>
              <a:rPr lang="en-US" dirty="0" err="1">
                <a:solidFill>
                  <a:srgbClr val="000000"/>
                </a:solidFill>
                <a:cs typeface="+mn-cs"/>
              </a:rPr>
              <a:t>inteligentes</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definir</a:t>
            </a:r>
            <a:r>
              <a:rPr lang="en-US" dirty="0">
                <a:solidFill>
                  <a:srgbClr val="000000"/>
                </a:solidFill>
                <a:cs typeface="+mn-cs"/>
              </a:rPr>
              <a:t> </a:t>
            </a:r>
            <a:r>
              <a:rPr lang="en-US" dirty="0" err="1">
                <a:solidFill>
                  <a:srgbClr val="000000"/>
                </a:solidFill>
                <a:cs typeface="+mn-cs"/>
              </a:rPr>
              <a:t>regras</a:t>
            </a:r>
            <a:r>
              <a:rPr lang="en-US" dirty="0">
                <a:solidFill>
                  <a:srgbClr val="000000"/>
                </a:solidFill>
                <a:cs typeface="+mn-cs"/>
              </a:rPr>
              <a:t>, </a:t>
            </a:r>
            <a:r>
              <a:rPr lang="en-US" dirty="0" err="1">
                <a:solidFill>
                  <a:srgbClr val="000000"/>
                </a:solidFill>
                <a:cs typeface="+mn-cs"/>
              </a:rPr>
              <a:t>como</a:t>
            </a:r>
            <a:r>
              <a:rPr lang="en-US" dirty="0">
                <a:solidFill>
                  <a:srgbClr val="000000"/>
                </a:solidFill>
                <a:cs typeface="+mn-cs"/>
              </a:rPr>
              <a:t> um </a:t>
            </a:r>
            <a:r>
              <a:rPr lang="en-US" dirty="0" err="1">
                <a:solidFill>
                  <a:srgbClr val="000000"/>
                </a:solidFill>
                <a:cs typeface="+mn-cs"/>
              </a:rPr>
              <a:t>contrato</a:t>
            </a:r>
            <a:r>
              <a:rPr lang="en-US" dirty="0">
                <a:solidFill>
                  <a:srgbClr val="000000"/>
                </a:solidFill>
                <a:cs typeface="+mn-cs"/>
              </a:rPr>
              <a:t> regular, e </a:t>
            </a:r>
            <a:r>
              <a:rPr lang="en-US" dirty="0" err="1">
                <a:solidFill>
                  <a:srgbClr val="000000"/>
                </a:solidFill>
                <a:cs typeface="+mn-cs"/>
              </a:rPr>
              <a:t>aplicá-las</a:t>
            </a:r>
            <a:r>
              <a:rPr lang="en-US" dirty="0">
                <a:solidFill>
                  <a:srgbClr val="000000"/>
                </a:solidFill>
                <a:cs typeface="+mn-cs"/>
              </a:rPr>
              <a:t> </a:t>
            </a:r>
            <a:r>
              <a:rPr lang="en-US" dirty="0" err="1">
                <a:solidFill>
                  <a:srgbClr val="000000"/>
                </a:solidFill>
                <a:cs typeface="+mn-cs"/>
              </a:rPr>
              <a:t>automaticamente</a:t>
            </a:r>
            <a:r>
              <a:rPr lang="en-US" dirty="0">
                <a:solidFill>
                  <a:srgbClr val="000000"/>
                </a:solidFill>
                <a:cs typeface="+mn-cs"/>
              </a:rPr>
              <a:t> </a:t>
            </a:r>
            <a:r>
              <a:rPr lang="en-US" dirty="0" err="1">
                <a:solidFill>
                  <a:srgbClr val="000000"/>
                </a:solidFill>
                <a:cs typeface="+mn-cs"/>
              </a:rPr>
              <a:t>por</a:t>
            </a:r>
            <a:r>
              <a:rPr lang="en-US" dirty="0">
                <a:solidFill>
                  <a:srgbClr val="000000"/>
                </a:solidFill>
                <a:cs typeface="+mn-cs"/>
              </a:rPr>
              <a:t> </a:t>
            </a:r>
            <a:r>
              <a:rPr lang="en-US" dirty="0" err="1">
                <a:solidFill>
                  <a:srgbClr val="000000"/>
                </a:solidFill>
                <a:cs typeface="+mn-cs"/>
              </a:rPr>
              <a:t>meio</a:t>
            </a:r>
            <a:r>
              <a:rPr lang="en-US" dirty="0">
                <a:solidFill>
                  <a:srgbClr val="000000"/>
                </a:solidFill>
                <a:cs typeface="+mn-cs"/>
              </a:rPr>
              <a:t> do </a:t>
            </a:r>
            <a:r>
              <a:rPr lang="en-US" dirty="0" err="1">
                <a:solidFill>
                  <a:srgbClr val="000000"/>
                </a:solidFill>
                <a:cs typeface="+mn-cs"/>
              </a:rPr>
              <a:t>código</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contratos</a:t>
            </a:r>
            <a:r>
              <a:rPr lang="en-US" dirty="0">
                <a:solidFill>
                  <a:srgbClr val="000000"/>
                </a:solidFill>
                <a:cs typeface="+mn-cs"/>
              </a:rPr>
              <a:t> </a:t>
            </a:r>
            <a:r>
              <a:rPr lang="en-US" dirty="0" err="1">
                <a:solidFill>
                  <a:srgbClr val="000000"/>
                </a:solidFill>
                <a:cs typeface="+mn-cs"/>
              </a:rPr>
              <a:t>inteligentes</a:t>
            </a:r>
            <a:r>
              <a:rPr lang="en-US" dirty="0">
                <a:solidFill>
                  <a:srgbClr val="000000"/>
                </a:solidFill>
                <a:cs typeface="+mn-cs"/>
              </a:rPr>
              <a:t> </a:t>
            </a:r>
            <a:r>
              <a:rPr lang="en-US" dirty="0" err="1">
                <a:solidFill>
                  <a:srgbClr val="000000"/>
                </a:solidFill>
                <a:cs typeface="+mn-cs"/>
              </a:rPr>
              <a:t>não</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ser</a:t>
            </a:r>
            <a:r>
              <a:rPr lang="en-US" dirty="0">
                <a:solidFill>
                  <a:srgbClr val="000000"/>
                </a:solidFill>
                <a:cs typeface="+mn-cs"/>
              </a:rPr>
              <a:t> </a:t>
            </a:r>
            <a:r>
              <a:rPr lang="en-US" dirty="0" err="1">
                <a:solidFill>
                  <a:srgbClr val="000000"/>
                </a:solidFill>
                <a:cs typeface="+mn-cs"/>
              </a:rPr>
              <a:t>excluídos</a:t>
            </a:r>
            <a:r>
              <a:rPr lang="en-US" dirty="0">
                <a:solidFill>
                  <a:srgbClr val="000000"/>
                </a:solidFill>
                <a:cs typeface="+mn-cs"/>
              </a:rPr>
              <a:t> </a:t>
            </a:r>
            <a:r>
              <a:rPr lang="en-US" dirty="0" err="1">
                <a:solidFill>
                  <a:srgbClr val="000000"/>
                </a:solidFill>
                <a:cs typeface="+mn-cs"/>
              </a:rPr>
              <a:t>por</a:t>
            </a:r>
            <a:r>
              <a:rPr lang="en-US" dirty="0">
                <a:solidFill>
                  <a:srgbClr val="000000"/>
                </a:solidFill>
                <a:cs typeface="+mn-cs"/>
              </a:rPr>
              <a:t> </a:t>
            </a:r>
            <a:r>
              <a:rPr lang="en-US" dirty="0" err="1">
                <a:solidFill>
                  <a:srgbClr val="000000"/>
                </a:solidFill>
                <a:cs typeface="+mn-cs"/>
              </a:rPr>
              <a:t>padrão</a:t>
            </a:r>
            <a:r>
              <a:rPr lang="en-US" dirty="0">
                <a:solidFill>
                  <a:srgbClr val="000000"/>
                </a:solidFill>
                <a:cs typeface="+mn-cs"/>
              </a:rPr>
              <a:t> e as </a:t>
            </a:r>
            <a:r>
              <a:rPr lang="en-US" dirty="0" err="1">
                <a:solidFill>
                  <a:srgbClr val="000000"/>
                </a:solidFill>
                <a:cs typeface="+mn-cs"/>
              </a:rPr>
              <a:t>interações</a:t>
            </a:r>
            <a:r>
              <a:rPr lang="en-US" dirty="0">
                <a:solidFill>
                  <a:srgbClr val="000000"/>
                </a:solidFill>
                <a:cs typeface="+mn-cs"/>
              </a:rPr>
              <a:t> com </a:t>
            </a:r>
            <a:r>
              <a:rPr lang="en-US" dirty="0" err="1">
                <a:solidFill>
                  <a:srgbClr val="000000"/>
                </a:solidFill>
                <a:cs typeface="+mn-cs"/>
              </a:rPr>
              <a:t>eles</a:t>
            </a:r>
            <a:r>
              <a:rPr lang="en-US" dirty="0">
                <a:solidFill>
                  <a:srgbClr val="000000"/>
                </a:solidFill>
                <a:cs typeface="+mn-cs"/>
              </a:rPr>
              <a:t> são </a:t>
            </a:r>
            <a:r>
              <a:rPr lang="en-US" dirty="0" err="1">
                <a:solidFill>
                  <a:srgbClr val="000000"/>
                </a:solidFill>
                <a:cs typeface="+mn-cs"/>
              </a:rPr>
              <a:t>irreversíveis</a:t>
            </a:r>
            <a:r>
              <a:rPr lang="en-US" dirty="0">
                <a:solidFill>
                  <a:srgbClr val="000000"/>
                </a:solidFill>
                <a:cs typeface="+mn-cs"/>
              </a:rPr>
              <a:t>. </a:t>
            </a:r>
            <a:r>
              <a:rPr lang="en-US" dirty="0" err="1">
                <a:solidFill>
                  <a:srgbClr val="000000"/>
                </a:solidFill>
                <a:cs typeface="+mn-cs"/>
              </a:rPr>
              <a:t>Eles</a:t>
            </a:r>
            <a:r>
              <a:rPr lang="en-US" dirty="0">
                <a:solidFill>
                  <a:srgbClr val="000000"/>
                </a:solidFill>
                <a:cs typeface="+mn-cs"/>
              </a:rPr>
              <a:t> </a:t>
            </a:r>
            <a:r>
              <a:rPr lang="en-US" dirty="0" err="1">
                <a:solidFill>
                  <a:srgbClr val="000000"/>
                </a:solidFill>
                <a:cs typeface="+mn-cs"/>
              </a:rPr>
              <a:t>só</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ser</a:t>
            </a:r>
            <a:r>
              <a:rPr lang="en-US" dirty="0">
                <a:solidFill>
                  <a:srgbClr val="000000"/>
                </a:solidFill>
                <a:cs typeface="+mn-cs"/>
              </a:rPr>
              <a:t> </a:t>
            </a:r>
            <a:r>
              <a:rPr lang="en-US" dirty="0" err="1">
                <a:solidFill>
                  <a:srgbClr val="000000"/>
                </a:solidFill>
                <a:cs typeface="+mn-cs"/>
              </a:rPr>
              <a:t>substituídos</a:t>
            </a:r>
            <a:r>
              <a:rPr lang="en-US" dirty="0">
                <a:solidFill>
                  <a:srgbClr val="000000"/>
                </a:solidFill>
                <a:cs typeface="+mn-cs"/>
              </a:rPr>
              <a:t> </a:t>
            </a:r>
            <a:r>
              <a:rPr lang="en-US" dirty="0" err="1">
                <a:solidFill>
                  <a:srgbClr val="000000"/>
                </a:solidFill>
                <a:cs typeface="+mn-cs"/>
              </a:rPr>
              <a:t>por</a:t>
            </a:r>
            <a:r>
              <a:rPr lang="en-US" dirty="0">
                <a:solidFill>
                  <a:srgbClr val="000000"/>
                </a:solidFill>
                <a:cs typeface="+mn-cs"/>
              </a:rPr>
              <a:t> </a:t>
            </a:r>
            <a:r>
              <a:rPr lang="en-US" dirty="0" err="1">
                <a:solidFill>
                  <a:srgbClr val="000000"/>
                </a:solidFill>
                <a:cs typeface="+mn-cs"/>
              </a:rPr>
              <a:t>pessoas</a:t>
            </a:r>
            <a:r>
              <a:rPr lang="en-US" dirty="0">
                <a:solidFill>
                  <a:srgbClr val="000000"/>
                </a:solidFill>
                <a:cs typeface="+mn-cs"/>
              </a:rPr>
              <a:t> </a:t>
            </a:r>
            <a:r>
              <a:rPr lang="en-US" dirty="0" err="1">
                <a:solidFill>
                  <a:srgbClr val="000000"/>
                </a:solidFill>
                <a:cs typeface="+mn-cs"/>
              </a:rPr>
              <a:t>autorizadas</a:t>
            </a:r>
            <a:r>
              <a:rPr lang="en-US" dirty="0">
                <a:solidFill>
                  <a:srgbClr val="000000"/>
                </a:solidFill>
                <a:cs typeface="+mn-cs"/>
              </a:rPr>
              <a:t>. </a:t>
            </a:r>
            <a:r>
              <a:rPr lang="en-US" dirty="0" err="1">
                <a:solidFill>
                  <a:srgbClr val="000000"/>
                </a:solidFill>
                <a:cs typeface="+mn-cs"/>
              </a:rPr>
              <a:t>Contratos</a:t>
            </a:r>
            <a:r>
              <a:rPr lang="en-US" dirty="0">
                <a:solidFill>
                  <a:srgbClr val="000000"/>
                </a:solidFill>
                <a:cs typeface="+mn-cs"/>
              </a:rPr>
              <a:t> </a:t>
            </a:r>
            <a:r>
              <a:rPr lang="en-US" dirty="0" err="1">
                <a:solidFill>
                  <a:srgbClr val="000000"/>
                </a:solidFill>
                <a:cs typeface="+mn-cs"/>
              </a:rPr>
              <a:t>inteligentes</a:t>
            </a:r>
            <a:r>
              <a:rPr lang="en-US" dirty="0">
                <a:solidFill>
                  <a:srgbClr val="000000"/>
                </a:solidFill>
                <a:cs typeface="+mn-cs"/>
              </a:rPr>
              <a:t> são </a:t>
            </a:r>
            <a:r>
              <a:rPr lang="en-US" dirty="0" err="1">
                <a:solidFill>
                  <a:srgbClr val="000000"/>
                </a:solidFill>
                <a:cs typeface="+mn-cs"/>
              </a:rPr>
              <a:t>simplesmente</a:t>
            </a:r>
            <a:r>
              <a:rPr lang="en-US" dirty="0">
                <a:solidFill>
                  <a:srgbClr val="000000"/>
                </a:solidFill>
                <a:cs typeface="+mn-cs"/>
              </a:rPr>
              <a:t> </a:t>
            </a:r>
            <a:r>
              <a:rPr lang="en-US" dirty="0" err="1">
                <a:solidFill>
                  <a:srgbClr val="000000"/>
                </a:solidFill>
                <a:cs typeface="+mn-cs"/>
              </a:rPr>
              <a:t>programas</a:t>
            </a:r>
            <a:r>
              <a:rPr lang="en-US" dirty="0">
                <a:solidFill>
                  <a:srgbClr val="000000"/>
                </a:solidFill>
                <a:cs typeface="+mn-cs"/>
              </a:rPr>
              <a:t> </a:t>
            </a:r>
            <a:r>
              <a:rPr lang="en-US" dirty="0" err="1">
                <a:solidFill>
                  <a:srgbClr val="000000"/>
                </a:solidFill>
                <a:cs typeface="+mn-cs"/>
              </a:rPr>
              <a:t>armazenados</a:t>
            </a:r>
            <a:r>
              <a:rPr lang="en-US" dirty="0">
                <a:solidFill>
                  <a:srgbClr val="000000"/>
                </a:solidFill>
                <a:cs typeface="+mn-cs"/>
              </a:rPr>
              <a:t> </a:t>
            </a:r>
            <a:r>
              <a:rPr lang="en-US" dirty="0" err="1">
                <a:solidFill>
                  <a:srgbClr val="000000"/>
                </a:solidFill>
                <a:cs typeface="+mn-cs"/>
              </a:rPr>
              <a:t>num</a:t>
            </a:r>
            <a:r>
              <a:rPr lang="en-US" dirty="0">
                <a:solidFill>
                  <a:srgbClr val="000000"/>
                </a:solidFill>
                <a:cs typeface="+mn-cs"/>
              </a:rPr>
              <a:t> </a:t>
            </a:r>
            <a:r>
              <a:rPr lang="en-US" dirty="0" err="1">
                <a:solidFill>
                  <a:srgbClr val="000000"/>
                </a:solidFill>
                <a:cs typeface="+mn-cs"/>
              </a:rPr>
              <a:t>blockchain</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são </a:t>
            </a:r>
            <a:r>
              <a:rPr lang="en-US" dirty="0" err="1">
                <a:solidFill>
                  <a:srgbClr val="000000"/>
                </a:solidFill>
                <a:cs typeface="+mn-cs"/>
              </a:rPr>
              <a:t>executados</a:t>
            </a:r>
            <a:r>
              <a:rPr lang="en-US" dirty="0">
                <a:solidFill>
                  <a:srgbClr val="000000"/>
                </a:solidFill>
                <a:cs typeface="+mn-cs"/>
              </a:rPr>
              <a:t> </a:t>
            </a:r>
            <a:r>
              <a:rPr lang="en-US" dirty="0" err="1">
                <a:solidFill>
                  <a:srgbClr val="000000"/>
                </a:solidFill>
                <a:cs typeface="+mn-cs"/>
              </a:rPr>
              <a:t>quando</a:t>
            </a:r>
            <a:r>
              <a:rPr lang="en-US" dirty="0">
                <a:solidFill>
                  <a:srgbClr val="000000"/>
                </a:solidFill>
                <a:cs typeface="+mn-cs"/>
              </a:rPr>
              <a:t> </a:t>
            </a:r>
            <a:r>
              <a:rPr lang="en-US" dirty="0" err="1">
                <a:solidFill>
                  <a:srgbClr val="000000"/>
                </a:solidFill>
                <a:cs typeface="+mn-cs"/>
              </a:rPr>
              <a:t>condições</a:t>
            </a:r>
            <a:r>
              <a:rPr lang="en-US" dirty="0">
                <a:solidFill>
                  <a:srgbClr val="000000"/>
                </a:solidFill>
                <a:cs typeface="+mn-cs"/>
              </a:rPr>
              <a:t> </a:t>
            </a:r>
            <a:r>
              <a:rPr lang="en-US" dirty="0" err="1">
                <a:solidFill>
                  <a:srgbClr val="000000"/>
                </a:solidFill>
                <a:cs typeface="+mn-cs"/>
              </a:rPr>
              <a:t>predeterminadas</a:t>
            </a:r>
            <a:r>
              <a:rPr lang="en-US" dirty="0">
                <a:solidFill>
                  <a:srgbClr val="000000"/>
                </a:solidFill>
                <a:cs typeface="+mn-cs"/>
              </a:rPr>
              <a:t> são </a:t>
            </a:r>
            <a:r>
              <a:rPr lang="en-US" dirty="0" err="1">
                <a:solidFill>
                  <a:srgbClr val="000000"/>
                </a:solidFill>
                <a:cs typeface="+mn-cs"/>
              </a:rPr>
              <a:t>atendidas</a:t>
            </a:r>
            <a:r>
              <a:rPr lang="en-US" dirty="0">
                <a:solidFill>
                  <a:srgbClr val="000000"/>
                </a:solidFill>
                <a:cs typeface="+mn-cs"/>
              </a:rPr>
              <a:t>.</a:t>
            </a:r>
          </a:p>
        </p:txBody>
      </p:sp>
      <p:pic>
        <p:nvPicPr>
          <p:cNvPr id="18" name="Picture 17">
            <a:extLst>
              <a:ext uri="{FF2B5EF4-FFF2-40B4-BE49-F238E27FC236}">
                <a16:creationId xmlns:a16="http://schemas.microsoft.com/office/drawing/2014/main" id="{FEED1AAB-CF21-CA4B-0959-B2394097F15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003827" y="5815013"/>
            <a:ext cx="3555848" cy="4876800"/>
          </a:xfrm>
          <a:prstGeom prst="rect">
            <a:avLst/>
          </a:prstGeom>
        </p:spPr>
      </p:pic>
      <p:grpSp>
        <p:nvGrpSpPr>
          <p:cNvPr id="19" name="Group 18">
            <a:extLst>
              <a:ext uri="{FF2B5EF4-FFF2-40B4-BE49-F238E27FC236}">
                <a16:creationId xmlns:a16="http://schemas.microsoft.com/office/drawing/2014/main" id="{9ACBDDB3-EFED-84F0-1EFD-7A62A742D110}"/>
              </a:ext>
            </a:extLst>
          </p:cNvPr>
          <p:cNvGrpSpPr/>
          <p:nvPr/>
        </p:nvGrpSpPr>
        <p:grpSpPr>
          <a:xfrm flipH="1">
            <a:off x="5193447" y="8599913"/>
            <a:ext cx="2590078" cy="2250924"/>
            <a:chOff x="-220413" y="5470274"/>
            <a:chExt cx="2590078" cy="2250924"/>
          </a:xfrm>
        </p:grpSpPr>
        <p:sp>
          <p:nvSpPr>
            <p:cNvPr id="20" name="Freeform 19">
              <a:extLst>
                <a:ext uri="{FF2B5EF4-FFF2-40B4-BE49-F238E27FC236}">
                  <a16:creationId xmlns:a16="http://schemas.microsoft.com/office/drawing/2014/main" id="{7444F914-286D-110D-B022-32F0FAAF970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5DDFA523-A93B-222B-895F-BDD9FD72EAE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206532A-2563-D81D-8F2F-784EB978D0E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65AA50B4-EFBC-F05E-C00D-F00E7F717C6E}"/>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686CE78E-7365-2DBE-D110-E80AFC6FF7D3}"/>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31644F5-3ACB-E502-A573-0BFB4493EE2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5AFFFFEF-4304-A469-695B-DF6EBD7D58D8}"/>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89BA94DE-F935-CB07-CB9B-EE07BA18409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6701B079-E472-30C3-4CD2-7332FB19F755}"/>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3426B8AE-A54D-E59C-DDB6-4AB52E9D0943}"/>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6AF88E83-D6A9-C25A-E7EF-3CCDA6BDC555}"/>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462315CE-B776-07AB-2B41-625146AE14A2}"/>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85FC5AB-CFE2-C68E-2F53-1BF0F4670D8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2533693-B1E8-E1E9-0990-EA8774287703}"/>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7A726FDA-8456-DE2C-04A0-498BB698C0D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2BB7313C-74E3-3303-6AC5-C9D1CF00DD11}"/>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06A6ADD2-3D5D-8260-F605-6993F5F0F33E}"/>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664E683A-99EA-9F97-0599-1F60E12D25B9}"/>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4202026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75</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4841" y="0"/>
            <a:ext cx="3568659" cy="4988689"/>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853798" y="5729608"/>
            <a:ext cx="6557046" cy="418699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rPr>
              <a:t>Contexto</a:t>
            </a:r>
            <a:r>
              <a:rPr lang="en-US" b="1" dirty="0">
                <a:solidFill>
                  <a:srgbClr val="F79037"/>
                </a:solidFill>
              </a:rPr>
              <a:t> de </a:t>
            </a:r>
            <a:r>
              <a:rPr lang="en-US" b="1" dirty="0" err="1">
                <a:solidFill>
                  <a:srgbClr val="F79037"/>
                </a:solidFill>
              </a:rPr>
              <a:t>execução</a:t>
            </a:r>
            <a:endParaRPr lang="en-US" b="1" dirty="0">
              <a:solidFill>
                <a:srgbClr val="F79037"/>
              </a:solidFill>
            </a:endParaRPr>
          </a:p>
          <a:p>
            <a:r>
              <a:rPr lang="en-US" dirty="0" err="1"/>
              <a:t>Os</a:t>
            </a:r>
            <a:r>
              <a:rPr lang="en-US" dirty="0"/>
              <a:t> </a:t>
            </a:r>
            <a:r>
              <a:rPr lang="en-US" dirty="0" err="1"/>
              <a:t>contratos</a:t>
            </a:r>
            <a:r>
              <a:rPr lang="en-US" dirty="0"/>
              <a:t> </a:t>
            </a:r>
            <a:r>
              <a:rPr lang="en-US" dirty="0" err="1"/>
              <a:t>inteligentes</a:t>
            </a:r>
            <a:r>
              <a:rPr lang="en-US" dirty="0"/>
              <a:t> são </a:t>
            </a:r>
            <a:r>
              <a:rPr lang="en-US" dirty="0" err="1"/>
              <a:t>executados</a:t>
            </a:r>
            <a:r>
              <a:rPr lang="en-US" dirty="0"/>
              <a:t> </a:t>
            </a:r>
            <a:r>
              <a:rPr lang="en-US" dirty="0" err="1"/>
              <a:t>isoladamente</a:t>
            </a:r>
            <a:r>
              <a:rPr lang="en-US" dirty="0"/>
              <a:t>, o </a:t>
            </a:r>
            <a:r>
              <a:rPr lang="en-US" dirty="0" err="1"/>
              <a:t>que</a:t>
            </a:r>
            <a:r>
              <a:rPr lang="en-US" dirty="0"/>
              <a:t> </a:t>
            </a:r>
            <a:r>
              <a:rPr lang="en-US" dirty="0" err="1"/>
              <a:t>significa</a:t>
            </a:r>
            <a:r>
              <a:rPr lang="en-US" dirty="0"/>
              <a:t> </a:t>
            </a:r>
            <a:r>
              <a:rPr lang="en-US" dirty="0" err="1"/>
              <a:t>que</a:t>
            </a:r>
            <a:r>
              <a:rPr lang="en-US" dirty="0"/>
              <a:t> </a:t>
            </a:r>
            <a:r>
              <a:rPr lang="en-US" dirty="0" err="1"/>
              <a:t>eles</a:t>
            </a:r>
            <a:r>
              <a:rPr lang="en-US" dirty="0"/>
              <a:t> </a:t>
            </a:r>
            <a:r>
              <a:rPr lang="en-US" dirty="0" err="1"/>
              <a:t>só</a:t>
            </a:r>
            <a:r>
              <a:rPr lang="en-US" dirty="0"/>
              <a:t> </a:t>
            </a:r>
            <a:r>
              <a:rPr lang="en-US" dirty="0" err="1"/>
              <a:t>podem</a:t>
            </a:r>
            <a:r>
              <a:rPr lang="en-US" dirty="0"/>
              <a:t> </a:t>
            </a:r>
            <a:r>
              <a:rPr lang="en-US" dirty="0" err="1"/>
              <a:t>ver</a:t>
            </a:r>
            <a:r>
              <a:rPr lang="en-US" dirty="0"/>
              <a:t> </a:t>
            </a:r>
            <a:r>
              <a:rPr lang="en-US" dirty="0" err="1"/>
              <a:t>os</a:t>
            </a:r>
            <a:r>
              <a:rPr lang="en-US" dirty="0"/>
              <a:t> dados </a:t>
            </a:r>
            <a:r>
              <a:rPr lang="en-US" dirty="0" err="1"/>
              <a:t>disponíveis</a:t>
            </a:r>
            <a:r>
              <a:rPr lang="en-US" dirty="0"/>
              <a:t> </a:t>
            </a:r>
            <a:r>
              <a:rPr lang="en-US" dirty="0" err="1"/>
              <a:t>na</a:t>
            </a:r>
            <a:r>
              <a:rPr lang="en-US" dirty="0"/>
              <a:t> </a:t>
            </a:r>
            <a:r>
              <a:rPr lang="en-US" dirty="0" err="1"/>
              <a:t>blockchain</a:t>
            </a:r>
            <a:r>
              <a:rPr lang="en-US" dirty="0"/>
              <a:t> </a:t>
            </a:r>
            <a:r>
              <a:rPr lang="en-US" dirty="0" err="1"/>
              <a:t>Ethereum</a:t>
            </a:r>
            <a:r>
              <a:rPr lang="en-US" dirty="0"/>
              <a:t> </a:t>
            </a:r>
            <a:r>
              <a:rPr lang="en-US" dirty="0" err="1"/>
              <a:t>ou</a:t>
            </a:r>
            <a:r>
              <a:rPr lang="en-US" dirty="0"/>
              <a:t> </a:t>
            </a:r>
            <a:r>
              <a:rPr lang="en-US" dirty="0" err="1"/>
              <a:t>chamar</a:t>
            </a:r>
            <a:r>
              <a:rPr lang="en-US" dirty="0"/>
              <a:t> outros </a:t>
            </a:r>
            <a:r>
              <a:rPr lang="en-US" dirty="0" err="1"/>
              <a:t>contratos</a:t>
            </a:r>
            <a:r>
              <a:rPr lang="en-US" dirty="0"/>
              <a:t> </a:t>
            </a:r>
            <a:r>
              <a:rPr lang="en-US" dirty="0" err="1"/>
              <a:t>inteligentes</a:t>
            </a:r>
            <a:r>
              <a:rPr lang="en-US" dirty="0"/>
              <a:t>. </a:t>
            </a:r>
            <a:r>
              <a:rPr lang="en-US" dirty="0" err="1"/>
              <a:t>Assim</a:t>
            </a:r>
            <a:r>
              <a:rPr lang="en-US" dirty="0"/>
              <a:t>, </a:t>
            </a:r>
            <a:r>
              <a:rPr lang="en-US" dirty="0" err="1"/>
              <a:t>eles</a:t>
            </a:r>
            <a:r>
              <a:rPr lang="en-US" dirty="0"/>
              <a:t> </a:t>
            </a:r>
            <a:r>
              <a:rPr lang="en-US" dirty="0" err="1"/>
              <a:t>não</a:t>
            </a:r>
            <a:r>
              <a:rPr lang="en-US" dirty="0"/>
              <a:t> </a:t>
            </a:r>
            <a:r>
              <a:rPr lang="en-US" dirty="0" err="1"/>
              <a:t>podem</a:t>
            </a:r>
            <a:r>
              <a:rPr lang="en-US" dirty="0"/>
              <a:t> </a:t>
            </a:r>
            <a:r>
              <a:rPr lang="en-US" dirty="0" err="1"/>
              <a:t>fazer</a:t>
            </a:r>
            <a:r>
              <a:rPr lang="en-US" dirty="0"/>
              <a:t> </a:t>
            </a:r>
            <a:r>
              <a:rPr lang="en-US" dirty="0" err="1"/>
              <a:t>chamadas</a:t>
            </a:r>
            <a:r>
              <a:rPr lang="en-US" dirty="0"/>
              <a:t> </a:t>
            </a:r>
            <a:r>
              <a:rPr lang="en-US" dirty="0" err="1"/>
              <a:t>para</a:t>
            </a:r>
            <a:r>
              <a:rPr lang="en-US" dirty="0"/>
              <a:t> </a:t>
            </a:r>
            <a:r>
              <a:rPr lang="en-US" dirty="0" err="1"/>
              <a:t>nenhum</a:t>
            </a:r>
            <a:r>
              <a:rPr lang="en-US" dirty="0"/>
              <a:t> </a:t>
            </a:r>
            <a:r>
              <a:rPr lang="en-US" dirty="0" err="1"/>
              <a:t>serviço</a:t>
            </a:r>
            <a:r>
              <a:rPr lang="en-US" dirty="0"/>
              <a:t> </a:t>
            </a:r>
            <a:r>
              <a:rPr lang="en-US" dirty="0" err="1"/>
              <a:t>ou</a:t>
            </a:r>
            <a:r>
              <a:rPr lang="en-US" dirty="0"/>
              <a:t> </a:t>
            </a:r>
            <a:r>
              <a:rPr lang="en-US" dirty="0" err="1"/>
              <a:t>consultar</a:t>
            </a:r>
            <a:r>
              <a:rPr lang="en-US" dirty="0"/>
              <a:t> dados de </a:t>
            </a:r>
            <a:r>
              <a:rPr lang="en-US" dirty="0" err="1"/>
              <a:t>fora</a:t>
            </a:r>
            <a:r>
              <a:rPr lang="en-US" dirty="0"/>
              <a:t> da </a:t>
            </a:r>
            <a:r>
              <a:rPr lang="en-US" dirty="0" err="1"/>
              <a:t>blockchain</a:t>
            </a:r>
            <a:r>
              <a:rPr lang="en-US" dirty="0"/>
              <a:t> </a:t>
            </a:r>
            <a:r>
              <a:rPr lang="en-US" dirty="0" err="1"/>
              <a:t>Ethereum</a:t>
            </a:r>
            <a:r>
              <a:rPr lang="en-US" dirty="0"/>
              <a:t>. </a:t>
            </a:r>
            <a:r>
              <a:rPr lang="en-US" dirty="0" err="1"/>
              <a:t>Alguns</a:t>
            </a:r>
            <a:r>
              <a:rPr lang="en-US" dirty="0"/>
              <a:t> </a:t>
            </a:r>
            <a:r>
              <a:rPr lang="en-US" dirty="0" err="1"/>
              <a:t>contratos</a:t>
            </a:r>
            <a:r>
              <a:rPr lang="en-US" dirty="0"/>
              <a:t> no </a:t>
            </a:r>
            <a:r>
              <a:rPr lang="en-US" dirty="0" err="1"/>
              <a:t>Ethereum</a:t>
            </a:r>
            <a:r>
              <a:rPr lang="en-US" dirty="0"/>
              <a:t> </a:t>
            </a:r>
            <a:r>
              <a:rPr lang="en-US" dirty="0" err="1"/>
              <a:t>atuam</a:t>
            </a:r>
            <a:r>
              <a:rPr lang="en-US" dirty="0"/>
              <a:t> </a:t>
            </a:r>
            <a:r>
              <a:rPr lang="en-US" dirty="0" err="1"/>
              <a:t>como</a:t>
            </a:r>
            <a:r>
              <a:rPr lang="en-US" dirty="0"/>
              <a:t> </a:t>
            </a:r>
            <a:r>
              <a:rPr lang="en-US" dirty="0" err="1"/>
              <a:t>oráculos</a:t>
            </a:r>
            <a:r>
              <a:rPr lang="en-US" dirty="0"/>
              <a:t>. </a:t>
            </a:r>
            <a:r>
              <a:rPr lang="en-US" dirty="0" err="1"/>
              <a:t>Usuários</a:t>
            </a:r>
            <a:r>
              <a:rPr lang="en-US" dirty="0"/>
              <a:t> </a:t>
            </a:r>
            <a:r>
              <a:rPr lang="en-US" dirty="0" err="1"/>
              <a:t>ou</a:t>
            </a:r>
            <a:r>
              <a:rPr lang="en-US" dirty="0"/>
              <a:t> </a:t>
            </a:r>
            <a:r>
              <a:rPr lang="en-US" dirty="0" err="1"/>
              <a:t>aplicativos</a:t>
            </a:r>
            <a:r>
              <a:rPr lang="en-US" dirty="0"/>
              <a:t> </a:t>
            </a:r>
            <a:r>
              <a:rPr lang="en-US" dirty="0" err="1"/>
              <a:t>externos</a:t>
            </a:r>
            <a:r>
              <a:rPr lang="en-US" dirty="0"/>
              <a:t> </a:t>
            </a:r>
            <a:r>
              <a:rPr lang="en-US" dirty="0" err="1"/>
              <a:t>podem</a:t>
            </a:r>
            <a:r>
              <a:rPr lang="en-US" dirty="0"/>
              <a:t> </a:t>
            </a:r>
            <a:r>
              <a:rPr lang="en-US" dirty="0" err="1"/>
              <a:t>alimentar</a:t>
            </a:r>
            <a:r>
              <a:rPr lang="en-US" dirty="0"/>
              <a:t> </a:t>
            </a:r>
            <a:r>
              <a:rPr lang="en-US" dirty="0" err="1"/>
              <a:t>esses</a:t>
            </a:r>
            <a:r>
              <a:rPr lang="en-US" dirty="0"/>
              <a:t> </a:t>
            </a:r>
            <a:r>
              <a:rPr lang="en-US" dirty="0" err="1"/>
              <a:t>contratos</a:t>
            </a:r>
            <a:r>
              <a:rPr lang="en-US" dirty="0"/>
              <a:t> de </a:t>
            </a:r>
            <a:r>
              <a:rPr lang="en-US" dirty="0" err="1"/>
              <a:t>oráculo</a:t>
            </a:r>
            <a:r>
              <a:rPr lang="en-US" dirty="0"/>
              <a:t> com dados </a:t>
            </a:r>
            <a:r>
              <a:rPr lang="en-US" dirty="0" err="1"/>
              <a:t>externos</a:t>
            </a:r>
            <a:r>
              <a:rPr lang="en-US" dirty="0"/>
              <a:t> </a:t>
            </a:r>
            <a:r>
              <a:rPr lang="en-US" dirty="0" err="1"/>
              <a:t>para</a:t>
            </a:r>
            <a:r>
              <a:rPr lang="en-US" dirty="0"/>
              <a:t> </a:t>
            </a:r>
            <a:r>
              <a:rPr lang="en-US" dirty="0" err="1"/>
              <a:t>que</a:t>
            </a:r>
            <a:r>
              <a:rPr lang="en-US" dirty="0"/>
              <a:t> outros </a:t>
            </a:r>
            <a:r>
              <a:rPr lang="en-US" dirty="0" err="1"/>
              <a:t>possam</a:t>
            </a:r>
            <a:r>
              <a:rPr lang="en-US" dirty="0"/>
              <a:t> </a:t>
            </a:r>
            <a:r>
              <a:rPr lang="en-US" dirty="0" err="1"/>
              <a:t>consumi</a:t>
            </a:r>
            <a:r>
              <a:rPr lang="en-US" dirty="0"/>
              <a:t>-los.</a:t>
            </a:r>
          </a:p>
          <a:p>
            <a:endParaRPr lang="en-US" dirty="0"/>
          </a:p>
          <a:p>
            <a:r>
              <a:rPr lang="en-US" b="1" dirty="0" err="1">
                <a:solidFill>
                  <a:srgbClr val="F79037"/>
                </a:solidFill>
              </a:rPr>
              <a:t>Gás</a:t>
            </a:r>
            <a:r>
              <a:rPr lang="en-US" b="1" dirty="0">
                <a:solidFill>
                  <a:srgbClr val="F79037"/>
                </a:solidFill>
              </a:rPr>
              <a:t> </a:t>
            </a:r>
          </a:p>
          <a:p>
            <a:r>
              <a:rPr lang="en-US" dirty="0"/>
              <a:t>A </a:t>
            </a:r>
            <a:r>
              <a:rPr lang="en-US" dirty="0" err="1"/>
              <a:t>execução</a:t>
            </a:r>
            <a:r>
              <a:rPr lang="en-US" dirty="0"/>
              <a:t> do </a:t>
            </a:r>
            <a:r>
              <a:rPr lang="en-US" dirty="0" err="1"/>
              <a:t>código</a:t>
            </a:r>
            <a:r>
              <a:rPr lang="en-US" dirty="0"/>
              <a:t> no EMV </a:t>
            </a:r>
            <a:r>
              <a:rPr lang="en-US" dirty="0" err="1"/>
              <a:t>não</a:t>
            </a:r>
            <a:r>
              <a:rPr lang="en-US" dirty="0"/>
              <a:t> </a:t>
            </a:r>
            <a:r>
              <a:rPr lang="en-US" dirty="0" err="1"/>
              <a:t>pode</a:t>
            </a:r>
            <a:r>
              <a:rPr lang="en-US" dirty="0"/>
              <a:t> </a:t>
            </a:r>
            <a:r>
              <a:rPr lang="en-US" dirty="0" err="1"/>
              <a:t>acontecer</a:t>
            </a:r>
            <a:r>
              <a:rPr lang="en-US" dirty="0"/>
              <a:t> </a:t>
            </a:r>
            <a:r>
              <a:rPr lang="en-US" dirty="0" err="1"/>
              <a:t>sem</a:t>
            </a:r>
            <a:r>
              <a:rPr lang="en-US" dirty="0"/>
              <a:t> o </a:t>
            </a:r>
            <a:r>
              <a:rPr lang="en-US" dirty="0" err="1"/>
              <a:t>pagamento</a:t>
            </a:r>
            <a:r>
              <a:rPr lang="en-US" dirty="0"/>
              <a:t> de </a:t>
            </a:r>
            <a:r>
              <a:rPr lang="en-US" dirty="0" err="1"/>
              <a:t>uma</a:t>
            </a:r>
            <a:r>
              <a:rPr lang="en-US" dirty="0"/>
              <a:t> taxa de </a:t>
            </a:r>
            <a:r>
              <a:rPr lang="en-US" dirty="0" err="1"/>
              <a:t>gás</a:t>
            </a:r>
            <a:r>
              <a:rPr lang="en-US" dirty="0"/>
              <a:t>, </a:t>
            </a:r>
            <a:r>
              <a:rPr lang="en-US" dirty="0" err="1"/>
              <a:t>pois</a:t>
            </a:r>
            <a:r>
              <a:rPr lang="en-US" dirty="0"/>
              <a:t> </a:t>
            </a:r>
            <a:r>
              <a:rPr lang="en-US" dirty="0" err="1"/>
              <a:t>os</a:t>
            </a:r>
            <a:r>
              <a:rPr lang="en-US" dirty="0"/>
              <a:t> </a:t>
            </a:r>
            <a:r>
              <a:rPr lang="en-US" dirty="0" err="1"/>
              <a:t>recursos</a:t>
            </a:r>
            <a:r>
              <a:rPr lang="en-US" dirty="0"/>
              <a:t> de </a:t>
            </a:r>
            <a:r>
              <a:rPr lang="en-US" dirty="0" err="1"/>
              <a:t>computação</a:t>
            </a:r>
            <a:r>
              <a:rPr lang="en-US" dirty="0"/>
              <a:t> e </a:t>
            </a:r>
            <a:r>
              <a:rPr lang="en-US" dirty="0" err="1"/>
              <a:t>armazenamento</a:t>
            </a:r>
            <a:r>
              <a:rPr lang="en-US" dirty="0"/>
              <a:t> são </a:t>
            </a:r>
            <a:r>
              <a:rPr lang="en-US" dirty="0" err="1"/>
              <a:t>escassos</a:t>
            </a:r>
            <a:r>
              <a:rPr lang="en-US" dirty="0"/>
              <a:t> e </a:t>
            </a:r>
            <a:r>
              <a:rPr lang="en-US" dirty="0" err="1"/>
              <a:t>não</a:t>
            </a:r>
            <a:r>
              <a:rPr lang="en-US" dirty="0"/>
              <a:t> são </a:t>
            </a:r>
            <a:r>
              <a:rPr lang="en-US" dirty="0" err="1"/>
              <a:t>gratuitos</a:t>
            </a:r>
            <a:r>
              <a:rPr lang="en-US" dirty="0"/>
              <a:t> </a:t>
            </a:r>
            <a:r>
              <a:rPr lang="en-US" dirty="0" err="1"/>
              <a:t>para</a:t>
            </a:r>
            <a:r>
              <a:rPr lang="en-US" dirty="0"/>
              <a:t> </a:t>
            </a:r>
            <a:r>
              <a:rPr lang="en-US" dirty="0" err="1"/>
              <a:t>os</a:t>
            </a:r>
            <a:r>
              <a:rPr lang="en-US" dirty="0"/>
              <a:t> </a:t>
            </a:r>
            <a:r>
              <a:rPr lang="en-US" dirty="0" err="1"/>
              <a:t>validadores</a:t>
            </a:r>
            <a:r>
              <a:rPr lang="en-US" dirty="0"/>
              <a:t>. O </a:t>
            </a:r>
            <a:r>
              <a:rPr lang="en-US" dirty="0" err="1"/>
              <a:t>custo</a:t>
            </a:r>
            <a:r>
              <a:rPr lang="en-US" dirty="0"/>
              <a:t> do </a:t>
            </a:r>
            <a:r>
              <a:rPr lang="en-US" dirty="0" err="1"/>
              <a:t>uso</a:t>
            </a:r>
            <a:r>
              <a:rPr lang="en-US" dirty="0"/>
              <a:t> dos </a:t>
            </a:r>
            <a:r>
              <a:rPr lang="en-US" dirty="0" err="1"/>
              <a:t>serviços</a:t>
            </a:r>
            <a:r>
              <a:rPr lang="en-US" dirty="0"/>
              <a:t> </a:t>
            </a:r>
            <a:r>
              <a:rPr lang="en-US" dirty="0" err="1"/>
              <a:t>Ethereum</a:t>
            </a:r>
            <a:r>
              <a:rPr lang="en-US" dirty="0"/>
              <a:t> </a:t>
            </a:r>
            <a:r>
              <a:rPr lang="en-US" dirty="0" err="1"/>
              <a:t>é</a:t>
            </a:r>
            <a:r>
              <a:rPr lang="en-US" dirty="0"/>
              <a:t> </a:t>
            </a:r>
            <a:r>
              <a:rPr lang="en-US" dirty="0" err="1"/>
              <a:t>expresso</a:t>
            </a:r>
            <a:r>
              <a:rPr lang="en-US" dirty="0"/>
              <a:t> </a:t>
            </a:r>
            <a:r>
              <a:rPr lang="en-US" dirty="0" err="1"/>
              <a:t>numa</a:t>
            </a:r>
            <a:r>
              <a:rPr lang="en-US" dirty="0"/>
              <a:t> </a:t>
            </a:r>
            <a:r>
              <a:rPr lang="en-US" dirty="0" err="1"/>
              <a:t>unidade</a:t>
            </a:r>
            <a:r>
              <a:rPr lang="en-US" dirty="0"/>
              <a:t> </a:t>
            </a:r>
            <a:r>
              <a:rPr lang="en-US" dirty="0" err="1"/>
              <a:t>conhecida</a:t>
            </a:r>
            <a:r>
              <a:rPr lang="en-US" dirty="0"/>
              <a:t> </a:t>
            </a:r>
            <a:r>
              <a:rPr lang="en-US" dirty="0" err="1"/>
              <a:t>como</a:t>
            </a:r>
            <a:r>
              <a:rPr lang="en-US" dirty="0"/>
              <a:t> </a:t>
            </a:r>
            <a:r>
              <a:rPr lang="en-US" dirty="0" err="1"/>
              <a:t>gás</a:t>
            </a:r>
            <a:r>
              <a:rPr lang="en-US" dirty="0"/>
              <a:t>, </a:t>
            </a:r>
            <a:r>
              <a:rPr lang="en-US" dirty="0" err="1"/>
              <a:t>que</a:t>
            </a:r>
            <a:r>
              <a:rPr lang="en-US" dirty="0"/>
              <a:t> </a:t>
            </a:r>
            <a:r>
              <a:rPr lang="en-US" dirty="0" err="1"/>
              <a:t>representa</a:t>
            </a:r>
            <a:r>
              <a:rPr lang="en-US" dirty="0"/>
              <a:t> </a:t>
            </a:r>
            <a:r>
              <a:rPr lang="en-US" dirty="0" err="1"/>
              <a:t>pequenas</a:t>
            </a:r>
            <a:r>
              <a:rPr lang="en-US" dirty="0"/>
              <a:t> </a:t>
            </a:r>
            <a:r>
              <a:rPr lang="en-US" dirty="0" err="1"/>
              <a:t>frações</a:t>
            </a:r>
            <a:r>
              <a:rPr lang="en-US" dirty="0"/>
              <a:t> de Ether (</a:t>
            </a:r>
            <a:r>
              <a:rPr lang="en-US" dirty="0" err="1"/>
              <a:t>denominadas</a:t>
            </a:r>
            <a:r>
              <a:rPr lang="en-US" dirty="0"/>
              <a:t> </a:t>
            </a:r>
            <a:r>
              <a:rPr lang="en-US" dirty="0" err="1"/>
              <a:t>em</a:t>
            </a:r>
            <a:r>
              <a:rPr lang="en-US" dirty="0"/>
              <a:t> WEI). Para </a:t>
            </a:r>
            <a:r>
              <a:rPr lang="en-US" dirty="0" err="1"/>
              <a:t>cada</a:t>
            </a:r>
            <a:r>
              <a:rPr lang="en-US" dirty="0"/>
              <a:t> </a:t>
            </a:r>
            <a:r>
              <a:rPr lang="en-US" dirty="0" err="1"/>
              <a:t>transação</a:t>
            </a:r>
            <a:r>
              <a:rPr lang="en-US" dirty="0"/>
              <a:t> </a:t>
            </a:r>
            <a:r>
              <a:rPr lang="en-US" dirty="0" err="1"/>
              <a:t>enviada</a:t>
            </a:r>
            <a:r>
              <a:rPr lang="en-US" dirty="0"/>
              <a:t>, </a:t>
            </a:r>
            <a:r>
              <a:rPr lang="en-US" dirty="0" err="1"/>
              <a:t>deve</a:t>
            </a:r>
            <a:r>
              <a:rPr lang="en-US" dirty="0"/>
              <a:t>-se </a:t>
            </a:r>
            <a:r>
              <a:rPr lang="en-US" dirty="0" err="1"/>
              <a:t>pagar</a:t>
            </a:r>
            <a:r>
              <a:rPr lang="en-US" dirty="0"/>
              <a:t> </a:t>
            </a:r>
            <a:r>
              <a:rPr lang="en-US" dirty="0" err="1"/>
              <a:t>gasolina</a:t>
            </a:r>
            <a:r>
              <a:rPr lang="en-US" dirty="0"/>
              <a:t>, </a:t>
            </a:r>
            <a:r>
              <a:rPr lang="en-US" dirty="0" err="1"/>
              <a:t>caso</a:t>
            </a:r>
            <a:r>
              <a:rPr lang="en-US" dirty="0"/>
              <a:t> </a:t>
            </a:r>
            <a:r>
              <a:rPr lang="en-US" dirty="0" err="1"/>
              <a:t>contrário</a:t>
            </a:r>
            <a:r>
              <a:rPr lang="en-US" dirty="0"/>
              <a:t>, o </a:t>
            </a:r>
            <a:r>
              <a:rPr lang="en-US" dirty="0" err="1"/>
              <a:t>código</a:t>
            </a:r>
            <a:r>
              <a:rPr lang="en-US" dirty="0"/>
              <a:t> </a:t>
            </a:r>
            <a:r>
              <a:rPr lang="en-US" dirty="0" err="1"/>
              <a:t>não</a:t>
            </a:r>
            <a:r>
              <a:rPr lang="en-US" dirty="0"/>
              <a:t> </a:t>
            </a:r>
            <a:r>
              <a:rPr lang="en-US" dirty="0" err="1"/>
              <a:t>será</a:t>
            </a:r>
            <a:r>
              <a:rPr lang="en-US" dirty="0"/>
              <a:t> </a:t>
            </a:r>
            <a:r>
              <a:rPr lang="en-US" dirty="0" err="1"/>
              <a:t>executado</a:t>
            </a:r>
            <a:r>
              <a:rPr lang="en-US" dirty="0"/>
              <a:t>. O </a:t>
            </a:r>
            <a:r>
              <a:rPr lang="en-US" dirty="0" err="1"/>
              <a:t>gás</a:t>
            </a:r>
            <a:r>
              <a:rPr lang="en-US" dirty="0"/>
              <a:t> </a:t>
            </a:r>
            <a:r>
              <a:rPr lang="en-US" dirty="0" err="1"/>
              <a:t>é</a:t>
            </a:r>
            <a:r>
              <a:rPr lang="en-US" dirty="0"/>
              <a:t> </a:t>
            </a:r>
            <a:r>
              <a:rPr lang="en-US" dirty="0" err="1"/>
              <a:t>consumido</a:t>
            </a:r>
            <a:r>
              <a:rPr lang="en-US" dirty="0"/>
              <a:t> </a:t>
            </a:r>
            <a:r>
              <a:rPr lang="en-US" dirty="0" err="1"/>
              <a:t>pela</a:t>
            </a:r>
            <a:r>
              <a:rPr lang="en-US" dirty="0"/>
              <a:t> </a:t>
            </a:r>
            <a:r>
              <a:rPr lang="en-US" dirty="0" err="1"/>
              <a:t>execução</a:t>
            </a:r>
            <a:r>
              <a:rPr lang="en-US" dirty="0"/>
              <a:t> de </a:t>
            </a:r>
            <a:r>
              <a:rPr lang="en-US" dirty="0" err="1"/>
              <a:t>linhas</a:t>
            </a:r>
            <a:r>
              <a:rPr lang="en-US" dirty="0"/>
              <a:t> de </a:t>
            </a:r>
            <a:r>
              <a:rPr lang="en-US" dirty="0" err="1"/>
              <a:t>código</a:t>
            </a:r>
            <a:r>
              <a:rPr lang="en-US" dirty="0"/>
              <a:t> </a:t>
            </a:r>
            <a:r>
              <a:rPr lang="en-US" dirty="0" err="1"/>
              <a:t>ou</a:t>
            </a:r>
            <a:r>
              <a:rPr lang="en-US" dirty="0"/>
              <a:t> </a:t>
            </a:r>
            <a:r>
              <a:rPr lang="en-US" dirty="0" err="1"/>
              <a:t>pela</a:t>
            </a:r>
            <a:r>
              <a:rPr lang="en-US" dirty="0"/>
              <a:t> </a:t>
            </a:r>
            <a:r>
              <a:rPr lang="en-US" dirty="0" err="1"/>
              <a:t>alocação</a:t>
            </a:r>
            <a:r>
              <a:rPr lang="en-US" dirty="0"/>
              <a:t> de </a:t>
            </a:r>
            <a:r>
              <a:rPr lang="en-US" dirty="0" err="1"/>
              <a:t>espaço</a:t>
            </a:r>
            <a:r>
              <a:rPr lang="en-US" dirty="0"/>
              <a:t> de </a:t>
            </a:r>
            <a:r>
              <a:rPr lang="en-US" dirty="0" err="1"/>
              <a:t>armazenamento</a:t>
            </a:r>
            <a:r>
              <a:rPr lang="en-US" dirty="0"/>
              <a:t>. Se </a:t>
            </a:r>
            <a:r>
              <a:rPr lang="en-US" dirty="0" err="1"/>
              <a:t>uma</a:t>
            </a:r>
            <a:r>
              <a:rPr lang="en-US" dirty="0"/>
              <a:t> </a:t>
            </a:r>
            <a:r>
              <a:rPr lang="en-US" dirty="0" err="1"/>
              <a:t>transação</a:t>
            </a:r>
            <a:r>
              <a:rPr lang="en-US" dirty="0"/>
              <a:t> </a:t>
            </a:r>
            <a:r>
              <a:rPr lang="en-US" dirty="0" err="1"/>
              <a:t>acabar</a:t>
            </a:r>
            <a:r>
              <a:rPr lang="en-US" dirty="0"/>
              <a:t>, </a:t>
            </a:r>
            <a:r>
              <a:rPr lang="en-US" dirty="0" err="1"/>
              <a:t>isso</a:t>
            </a:r>
            <a:r>
              <a:rPr lang="en-US" dirty="0"/>
              <a:t> </a:t>
            </a:r>
            <a:r>
              <a:rPr lang="en-US" dirty="0" err="1"/>
              <a:t>resultará</a:t>
            </a:r>
            <a:r>
              <a:rPr lang="en-US" dirty="0"/>
              <a:t> no </a:t>
            </a:r>
            <a:r>
              <a:rPr lang="en-US" dirty="0" err="1"/>
              <a:t>cancelamento</a:t>
            </a:r>
            <a:r>
              <a:rPr lang="en-US" dirty="0"/>
              <a:t> da </a:t>
            </a:r>
            <a:r>
              <a:rPr lang="en-US" dirty="0" err="1"/>
              <a:t>transação</a:t>
            </a:r>
            <a:r>
              <a:rPr lang="en-US" dirty="0"/>
              <a:t>. </a:t>
            </a:r>
            <a:r>
              <a:rPr lang="en-US" dirty="0" err="1"/>
              <a:t>Nesse</a:t>
            </a:r>
            <a:r>
              <a:rPr lang="en-US" dirty="0"/>
              <a:t> </a:t>
            </a:r>
            <a:r>
              <a:rPr lang="en-US" dirty="0" err="1"/>
              <a:t>caso</a:t>
            </a:r>
            <a:r>
              <a:rPr lang="en-US" dirty="0"/>
              <a:t>, </a:t>
            </a:r>
            <a:r>
              <a:rPr lang="en-US" dirty="0" err="1"/>
              <a:t>os</a:t>
            </a:r>
            <a:r>
              <a:rPr lang="en-US" dirty="0"/>
              <a:t> tokens </a:t>
            </a:r>
            <a:r>
              <a:rPr lang="en-US" dirty="0" err="1"/>
              <a:t>ou</a:t>
            </a:r>
            <a:r>
              <a:rPr lang="en-US" dirty="0"/>
              <a:t> </a:t>
            </a:r>
            <a:r>
              <a:rPr lang="en-US" dirty="0" err="1"/>
              <a:t>fundos</a:t>
            </a:r>
            <a:r>
              <a:rPr lang="en-US" dirty="0"/>
              <a:t> são </a:t>
            </a:r>
            <a:r>
              <a:rPr lang="en-US" dirty="0" err="1"/>
              <a:t>gastos</a:t>
            </a:r>
            <a:r>
              <a:rPr lang="en-US" dirty="0"/>
              <a:t> de </a:t>
            </a:r>
            <a:r>
              <a:rPr lang="en-US" dirty="0" err="1"/>
              <a:t>qualquer</a:t>
            </a:r>
            <a:r>
              <a:rPr lang="en-US" dirty="0"/>
              <a:t> </a:t>
            </a:r>
            <a:r>
              <a:rPr lang="en-US" dirty="0" err="1"/>
              <a:t>maneira</a:t>
            </a:r>
            <a:r>
              <a:rPr lang="en-US" dirty="0"/>
              <a:t>. </a:t>
            </a:r>
            <a:r>
              <a:rPr lang="en-US" dirty="0" err="1"/>
              <a:t>Tecnicamente</a:t>
            </a:r>
            <a:r>
              <a:rPr lang="en-US" dirty="0"/>
              <a:t>, o </a:t>
            </a:r>
            <a:r>
              <a:rPr lang="en-US" dirty="0" err="1"/>
              <a:t>gás</a:t>
            </a:r>
            <a:r>
              <a:rPr lang="en-US" dirty="0"/>
              <a:t> </a:t>
            </a:r>
            <a:r>
              <a:rPr lang="en-US" dirty="0" err="1"/>
              <a:t>representa</a:t>
            </a:r>
            <a:r>
              <a:rPr lang="en-US" dirty="0"/>
              <a:t> </a:t>
            </a:r>
            <a:r>
              <a:rPr lang="en-US" dirty="0" err="1"/>
              <a:t>uma</a:t>
            </a:r>
            <a:r>
              <a:rPr lang="en-US" dirty="0"/>
              <a:t> </a:t>
            </a:r>
            <a:r>
              <a:rPr lang="en-US" dirty="0" err="1"/>
              <a:t>unidade</a:t>
            </a:r>
            <a:r>
              <a:rPr lang="en-US" dirty="0"/>
              <a:t> e </a:t>
            </a:r>
            <a:r>
              <a:rPr lang="en-US" dirty="0" err="1"/>
              <a:t>não</a:t>
            </a:r>
            <a:r>
              <a:rPr lang="en-US" dirty="0"/>
              <a:t> um </a:t>
            </a:r>
            <a:r>
              <a:rPr lang="en-US" dirty="0" err="1"/>
              <a:t>preço</a:t>
            </a:r>
            <a:r>
              <a:rPr lang="en-US" dirty="0"/>
              <a:t>, </a:t>
            </a:r>
            <a:r>
              <a:rPr lang="en-US" dirty="0" err="1"/>
              <a:t>pois</a:t>
            </a:r>
            <a:r>
              <a:rPr lang="en-US" dirty="0"/>
              <a:t> o </a:t>
            </a:r>
            <a:r>
              <a:rPr lang="en-US" dirty="0" err="1"/>
              <a:t>preço</a:t>
            </a:r>
            <a:r>
              <a:rPr lang="en-US" dirty="0"/>
              <a:t> da </a:t>
            </a:r>
            <a:r>
              <a:rPr lang="en-US" dirty="0" err="1"/>
              <a:t>transação</a:t>
            </a:r>
            <a:r>
              <a:rPr lang="en-US" dirty="0"/>
              <a:t> </a:t>
            </a:r>
            <a:r>
              <a:rPr lang="en-US" dirty="0" err="1"/>
              <a:t>é</a:t>
            </a:r>
            <a:r>
              <a:rPr lang="en-US" dirty="0"/>
              <a:t> </a:t>
            </a:r>
            <a:r>
              <a:rPr lang="en-US" dirty="0" err="1"/>
              <a:t>atribuído</a:t>
            </a:r>
            <a:r>
              <a:rPr lang="en-US" dirty="0"/>
              <a:t> no </a:t>
            </a:r>
            <a:r>
              <a:rPr lang="en-US" dirty="0" err="1"/>
              <a:t>momento</a:t>
            </a:r>
            <a:r>
              <a:rPr lang="en-US" dirty="0"/>
              <a:t> </a:t>
            </a:r>
            <a:r>
              <a:rPr lang="en-US" dirty="0" err="1"/>
              <a:t>dea</a:t>
            </a:r>
            <a:r>
              <a:rPr lang="en-US" dirty="0"/>
              <a:t> </a:t>
            </a:r>
            <a:r>
              <a:rPr lang="en-US" dirty="0" err="1"/>
              <a:t>sua</a:t>
            </a:r>
            <a:r>
              <a:rPr lang="en-US" dirty="0"/>
              <a:t> </a:t>
            </a:r>
            <a:r>
              <a:rPr lang="en-US" dirty="0" err="1"/>
              <a:t>criação</a:t>
            </a:r>
            <a:r>
              <a:rPr lang="en-US" dirty="0"/>
              <a:t>. </a:t>
            </a:r>
            <a:r>
              <a:rPr lang="en-US" dirty="0" err="1"/>
              <a:t>Aqui</a:t>
            </a:r>
            <a:r>
              <a:rPr lang="en-US" dirty="0"/>
              <a:t>, </a:t>
            </a:r>
            <a:r>
              <a:rPr lang="en-US" dirty="0" err="1"/>
              <a:t>quanto</a:t>
            </a:r>
            <a:r>
              <a:rPr lang="en-US" dirty="0"/>
              <a:t> </a:t>
            </a:r>
            <a:r>
              <a:rPr lang="en-US" dirty="0" err="1"/>
              <a:t>maior</a:t>
            </a:r>
            <a:r>
              <a:rPr lang="en-US" dirty="0"/>
              <a:t> o </a:t>
            </a:r>
            <a:r>
              <a:rPr lang="en-US" dirty="0" err="1"/>
              <a:t>preço</a:t>
            </a:r>
            <a:r>
              <a:rPr lang="en-US" dirty="0"/>
              <a:t> </a:t>
            </a:r>
            <a:r>
              <a:rPr lang="en-US" dirty="0" err="1"/>
              <a:t>que</a:t>
            </a:r>
            <a:r>
              <a:rPr lang="en-US" dirty="0"/>
              <a:t> se </a:t>
            </a:r>
            <a:r>
              <a:rPr lang="en-US" dirty="0" err="1"/>
              <a:t>paga</a:t>
            </a:r>
            <a:r>
              <a:rPr lang="en-US" dirty="0"/>
              <a:t> </a:t>
            </a:r>
            <a:r>
              <a:rPr lang="en-US" dirty="0" err="1"/>
              <a:t>ou</a:t>
            </a:r>
            <a:r>
              <a:rPr lang="en-US" dirty="0"/>
              <a:t> </a:t>
            </a:r>
            <a:r>
              <a:rPr lang="en-US" dirty="0" err="1"/>
              <a:t>está</a:t>
            </a:r>
            <a:r>
              <a:rPr lang="en-US" dirty="0"/>
              <a:t> </a:t>
            </a:r>
            <a:r>
              <a:rPr lang="en-US" dirty="0" err="1"/>
              <a:t>disposto</a:t>
            </a:r>
            <a:r>
              <a:rPr lang="en-US" dirty="0"/>
              <a:t> a </a:t>
            </a:r>
            <a:r>
              <a:rPr lang="en-US" dirty="0" err="1"/>
              <a:t>pagar</a:t>
            </a:r>
            <a:r>
              <a:rPr lang="en-US" dirty="0"/>
              <a:t>, </a:t>
            </a:r>
            <a:r>
              <a:rPr lang="en-US" dirty="0" err="1"/>
              <a:t>maior</a:t>
            </a:r>
            <a:r>
              <a:rPr lang="en-US" dirty="0"/>
              <a:t> </a:t>
            </a:r>
            <a:r>
              <a:rPr lang="en-US" dirty="0" err="1"/>
              <a:t>será</a:t>
            </a:r>
            <a:r>
              <a:rPr lang="en-US" dirty="0"/>
              <a:t> a </a:t>
            </a:r>
            <a:r>
              <a:rPr lang="en-US" dirty="0" err="1"/>
              <a:t>priorização</a:t>
            </a:r>
            <a:r>
              <a:rPr lang="en-US" dirty="0"/>
              <a:t> da </a:t>
            </a:r>
            <a:r>
              <a:rPr lang="en-US" dirty="0" err="1"/>
              <a:t>transação</a:t>
            </a:r>
            <a:r>
              <a:rPr lang="en-US" dirty="0"/>
              <a:t> </a:t>
            </a:r>
            <a:r>
              <a:rPr lang="en-US" dirty="0" err="1"/>
              <a:t>na</a:t>
            </a:r>
            <a:r>
              <a:rPr lang="en-US" dirty="0"/>
              <a:t> </a:t>
            </a:r>
            <a:r>
              <a:rPr lang="en-US" dirty="0" err="1"/>
              <a:t>fila</a:t>
            </a:r>
            <a:r>
              <a:rPr lang="en-US" dirty="0"/>
              <a:t> de </a:t>
            </a:r>
            <a:r>
              <a:rPr lang="en-US" dirty="0" err="1"/>
              <a:t>execução</a:t>
            </a:r>
            <a:r>
              <a:rPr lang="en-US" dirty="0"/>
              <a:t>. </a:t>
            </a:r>
            <a:r>
              <a:rPr lang="en-US" dirty="0" err="1"/>
              <a:t>Os</a:t>
            </a:r>
            <a:r>
              <a:rPr lang="en-US" dirty="0"/>
              <a:t> </a:t>
            </a:r>
            <a:r>
              <a:rPr lang="en-US" dirty="0" err="1"/>
              <a:t>validadores</a:t>
            </a:r>
            <a:r>
              <a:rPr lang="en-US" dirty="0"/>
              <a:t> </a:t>
            </a:r>
            <a:r>
              <a:rPr lang="en-US" dirty="0" err="1"/>
              <a:t>têm</a:t>
            </a:r>
            <a:r>
              <a:rPr lang="en-US" dirty="0"/>
              <a:t> o </a:t>
            </a:r>
            <a:r>
              <a:rPr lang="en-US" dirty="0" err="1"/>
              <a:t>incentivo</a:t>
            </a:r>
            <a:r>
              <a:rPr lang="en-US" dirty="0"/>
              <a:t> de </a:t>
            </a:r>
            <a:r>
              <a:rPr lang="en-US" dirty="0" err="1"/>
              <a:t>executar</a:t>
            </a:r>
            <a:r>
              <a:rPr lang="en-US" dirty="0"/>
              <a:t> </a:t>
            </a:r>
            <a:r>
              <a:rPr lang="en-US" dirty="0" err="1"/>
              <a:t>transações</a:t>
            </a:r>
            <a:r>
              <a:rPr lang="en-US" dirty="0"/>
              <a:t> </a:t>
            </a:r>
            <a:r>
              <a:rPr lang="en-US" dirty="0" err="1"/>
              <a:t>que</a:t>
            </a:r>
            <a:r>
              <a:rPr lang="en-US" dirty="0"/>
              <a:t> </a:t>
            </a:r>
            <a:r>
              <a:rPr lang="en-US" dirty="0" err="1"/>
              <a:t>pagam</a:t>
            </a:r>
            <a:r>
              <a:rPr lang="en-US" dirty="0"/>
              <a:t> </a:t>
            </a:r>
            <a:r>
              <a:rPr lang="en-US" dirty="0" err="1"/>
              <a:t>mais</a:t>
            </a:r>
            <a:r>
              <a:rPr lang="en-US" dirty="0"/>
              <a:t>, </a:t>
            </a:r>
            <a:r>
              <a:rPr lang="en-US" dirty="0" err="1"/>
              <a:t>pois</a:t>
            </a:r>
            <a:r>
              <a:rPr lang="en-US" dirty="0"/>
              <a:t> </a:t>
            </a:r>
            <a:r>
              <a:rPr lang="en-US" dirty="0" err="1"/>
              <a:t>recebem</a:t>
            </a:r>
            <a:r>
              <a:rPr lang="en-US" dirty="0"/>
              <a:t> as </a:t>
            </a:r>
            <a:r>
              <a:rPr lang="en-US" dirty="0" err="1"/>
              <a:t>taxas</a:t>
            </a:r>
            <a:r>
              <a:rPr lang="en-US" dirty="0"/>
              <a:t> de </a:t>
            </a:r>
            <a:r>
              <a:rPr lang="en-US" dirty="0" err="1"/>
              <a:t>gás</a:t>
            </a:r>
            <a:r>
              <a:rPr lang="en-US" dirty="0"/>
              <a:t>. </a:t>
            </a:r>
            <a:r>
              <a:rPr lang="en-US" dirty="0" err="1"/>
              <a:t>Pode</a:t>
            </a:r>
            <a:r>
              <a:rPr lang="en-US" dirty="0"/>
              <a:t>-se </a:t>
            </a:r>
            <a:r>
              <a:rPr lang="en-US" dirty="0" err="1"/>
              <a:t>também</a:t>
            </a:r>
            <a:r>
              <a:rPr lang="en-US" dirty="0"/>
              <a:t> </a:t>
            </a:r>
            <a:r>
              <a:rPr lang="en-US" dirty="0" err="1"/>
              <a:t>definir</a:t>
            </a:r>
            <a:r>
              <a:rPr lang="en-US" dirty="0"/>
              <a:t> um </a:t>
            </a:r>
            <a:r>
              <a:rPr lang="en-US" dirty="0" err="1"/>
              <a:t>limite</a:t>
            </a:r>
            <a:r>
              <a:rPr lang="en-US" dirty="0"/>
              <a:t> de </a:t>
            </a:r>
            <a:r>
              <a:rPr lang="en-US" dirty="0" err="1"/>
              <a:t>gás</a:t>
            </a:r>
            <a:r>
              <a:rPr lang="en-US" dirty="0"/>
              <a:t> </a:t>
            </a:r>
            <a:r>
              <a:rPr lang="en-US" dirty="0" err="1"/>
              <a:t>na</a:t>
            </a:r>
            <a:r>
              <a:rPr lang="en-US" dirty="0"/>
              <a:t> </a:t>
            </a:r>
            <a:r>
              <a:rPr lang="en-US" dirty="0" err="1"/>
              <a:t>transação</a:t>
            </a:r>
            <a:r>
              <a:rPr lang="en-US" dirty="0"/>
              <a:t>. </a:t>
            </a:r>
            <a:r>
              <a:rPr lang="en-US" dirty="0" err="1"/>
              <a:t>Isso</a:t>
            </a:r>
            <a:r>
              <a:rPr lang="en-US" dirty="0"/>
              <a:t> </a:t>
            </a:r>
            <a:r>
              <a:rPr lang="en-US" dirty="0" err="1"/>
              <a:t>expressa</a:t>
            </a:r>
            <a:r>
              <a:rPr lang="en-US" dirty="0"/>
              <a:t> </a:t>
            </a:r>
            <a:r>
              <a:rPr lang="en-US" dirty="0" err="1"/>
              <a:t>quanto</a:t>
            </a:r>
            <a:r>
              <a:rPr lang="en-US" dirty="0"/>
              <a:t> </a:t>
            </a:r>
            <a:r>
              <a:rPr lang="en-US" dirty="0" err="1"/>
              <a:t>alguém</a:t>
            </a:r>
            <a:r>
              <a:rPr lang="en-US" dirty="0"/>
              <a:t> </a:t>
            </a:r>
            <a:r>
              <a:rPr lang="en-US" dirty="0" err="1"/>
              <a:t>está</a:t>
            </a:r>
            <a:r>
              <a:rPr lang="en-US" dirty="0"/>
              <a:t> </a:t>
            </a:r>
            <a:r>
              <a:rPr lang="en-US" dirty="0" err="1"/>
              <a:t>disposto</a:t>
            </a:r>
            <a:r>
              <a:rPr lang="en-US" dirty="0"/>
              <a:t> a </a:t>
            </a:r>
            <a:r>
              <a:rPr lang="en-US" dirty="0" err="1"/>
              <a:t>gastar</a:t>
            </a:r>
            <a:r>
              <a:rPr lang="en-US" dirty="0"/>
              <a:t> </a:t>
            </a:r>
            <a:r>
              <a:rPr lang="en-US" dirty="0" err="1"/>
              <a:t>na</a:t>
            </a:r>
            <a:r>
              <a:rPr lang="en-US" dirty="0"/>
              <a:t> </a:t>
            </a:r>
            <a:r>
              <a:rPr lang="en-US" dirty="0" err="1"/>
              <a:t>execução</a:t>
            </a:r>
            <a:r>
              <a:rPr lang="en-US" dirty="0"/>
              <a:t>. Se a </a:t>
            </a:r>
            <a:r>
              <a:rPr lang="en-US" dirty="0" err="1"/>
              <a:t>transação</a:t>
            </a:r>
            <a:r>
              <a:rPr lang="en-US" dirty="0"/>
              <a:t> </a:t>
            </a:r>
            <a:r>
              <a:rPr lang="en-US" dirty="0" err="1"/>
              <a:t>custar</a:t>
            </a:r>
            <a:r>
              <a:rPr lang="en-US" dirty="0"/>
              <a:t> </a:t>
            </a:r>
            <a:r>
              <a:rPr lang="en-US" dirty="0" err="1"/>
              <a:t>mais</a:t>
            </a:r>
            <a:r>
              <a:rPr lang="en-US" dirty="0"/>
              <a:t>, </a:t>
            </a:r>
            <a:r>
              <a:rPr lang="en-US" dirty="0" err="1"/>
              <a:t>ela</a:t>
            </a:r>
            <a:r>
              <a:rPr lang="en-US" dirty="0"/>
              <a:t> </a:t>
            </a:r>
            <a:r>
              <a:rPr lang="en-US" dirty="0" err="1"/>
              <a:t>é</a:t>
            </a:r>
            <a:r>
              <a:rPr lang="en-US" dirty="0"/>
              <a:t> </a:t>
            </a:r>
            <a:r>
              <a:rPr lang="en-US" dirty="0" err="1"/>
              <a:t>cancelada</a:t>
            </a:r>
            <a:r>
              <a:rPr lang="en-US" dirty="0"/>
              <a:t> e </a:t>
            </a:r>
            <a:r>
              <a:rPr lang="en-US" dirty="0" err="1"/>
              <a:t>os</a:t>
            </a:r>
            <a:r>
              <a:rPr lang="en-US" dirty="0"/>
              <a:t> </a:t>
            </a:r>
            <a:r>
              <a:rPr lang="en-US" dirty="0" err="1"/>
              <a:t>fundos</a:t>
            </a:r>
            <a:r>
              <a:rPr lang="en-US" dirty="0"/>
              <a:t> </a:t>
            </a:r>
            <a:r>
              <a:rPr lang="en-US" dirty="0" err="1"/>
              <a:t>não</a:t>
            </a:r>
            <a:r>
              <a:rPr lang="en-US" dirty="0"/>
              <a:t> </a:t>
            </a:r>
            <a:r>
              <a:rPr lang="en-US" dirty="0" err="1"/>
              <a:t>utilizados</a:t>
            </a:r>
            <a:r>
              <a:rPr lang="en-US" dirty="0"/>
              <a:t> são </a:t>
            </a:r>
            <a:r>
              <a:rPr lang="en-US" dirty="0" err="1"/>
              <a:t>devolvidos</a:t>
            </a:r>
            <a:r>
              <a:rPr lang="en-US" dirty="0"/>
              <a:t> </a:t>
            </a:r>
            <a:r>
              <a:rPr lang="en-US" dirty="0" err="1"/>
              <a:t>ao</a:t>
            </a:r>
            <a:r>
              <a:rPr lang="en-US" dirty="0"/>
              <a:t> </a:t>
            </a:r>
            <a:r>
              <a:rPr lang="en-US" dirty="0" err="1"/>
              <a:t>remetente</a:t>
            </a:r>
            <a:r>
              <a:rPr lang="en-US" dirty="0"/>
              <a:t>.</a:t>
            </a:r>
          </a:p>
          <a:p>
            <a:endParaRPr lang="en-US" dirty="0"/>
          </a:p>
          <a:p>
            <a:r>
              <a:rPr lang="en-US" b="1" dirty="0" err="1">
                <a:solidFill>
                  <a:srgbClr val="F79037"/>
                </a:solidFill>
              </a:rPr>
              <a:t>Imutabilidade</a:t>
            </a:r>
            <a:r>
              <a:rPr lang="en-US" b="1" dirty="0">
                <a:solidFill>
                  <a:srgbClr val="F79037"/>
                </a:solidFill>
              </a:rPr>
              <a:t> </a:t>
            </a:r>
          </a:p>
          <a:p>
            <a:r>
              <a:rPr lang="en-US" dirty="0" err="1"/>
              <a:t>Os</a:t>
            </a:r>
            <a:r>
              <a:rPr lang="en-US" dirty="0"/>
              <a:t> </a:t>
            </a:r>
            <a:r>
              <a:rPr lang="en-US" dirty="0" err="1"/>
              <a:t>contratos</a:t>
            </a:r>
            <a:r>
              <a:rPr lang="en-US" dirty="0"/>
              <a:t> </a:t>
            </a:r>
            <a:r>
              <a:rPr lang="en-US" dirty="0" err="1"/>
              <a:t>inteligentes</a:t>
            </a:r>
            <a:r>
              <a:rPr lang="en-US" dirty="0"/>
              <a:t> são </a:t>
            </a:r>
            <a:r>
              <a:rPr lang="en-US" dirty="0" err="1"/>
              <a:t>imutáveis</a:t>
            </a:r>
            <a:r>
              <a:rPr lang="en-US" dirty="0"/>
              <a:t>. </a:t>
            </a:r>
            <a:r>
              <a:rPr lang="en-US" dirty="0" err="1"/>
              <a:t>Assim</a:t>
            </a:r>
            <a:r>
              <a:rPr lang="en-US" dirty="0"/>
              <a:t>, </a:t>
            </a:r>
            <a:r>
              <a:rPr lang="en-US" dirty="0" err="1"/>
              <a:t>por</a:t>
            </a:r>
            <a:r>
              <a:rPr lang="en-US" dirty="0"/>
              <a:t> </a:t>
            </a:r>
            <a:r>
              <a:rPr lang="en-US" dirty="0" err="1"/>
              <a:t>definição</a:t>
            </a:r>
            <a:r>
              <a:rPr lang="en-US" dirty="0"/>
              <a:t> (</a:t>
            </a:r>
            <a:r>
              <a:rPr lang="en-US" dirty="0" err="1"/>
              <a:t>código</a:t>
            </a:r>
            <a:r>
              <a:rPr lang="en-US" dirty="0"/>
              <a:t> de byte), </a:t>
            </a:r>
            <a:r>
              <a:rPr lang="en-US" dirty="0" err="1"/>
              <a:t>eles</a:t>
            </a:r>
            <a:r>
              <a:rPr lang="en-US" dirty="0"/>
              <a:t> </a:t>
            </a:r>
            <a:r>
              <a:rPr lang="en-US" dirty="0" err="1"/>
              <a:t>não</a:t>
            </a:r>
            <a:r>
              <a:rPr lang="en-US" dirty="0"/>
              <a:t> </a:t>
            </a:r>
            <a:r>
              <a:rPr lang="en-US" dirty="0" err="1"/>
              <a:t>podem</a:t>
            </a:r>
            <a:r>
              <a:rPr lang="en-US" dirty="0"/>
              <a:t> </a:t>
            </a:r>
            <a:r>
              <a:rPr lang="en-US" dirty="0" err="1"/>
              <a:t>ser</a:t>
            </a:r>
            <a:r>
              <a:rPr lang="en-US" dirty="0"/>
              <a:t> </a:t>
            </a:r>
            <a:r>
              <a:rPr lang="en-US" dirty="0" err="1"/>
              <a:t>alterados</a:t>
            </a:r>
            <a:r>
              <a:rPr lang="en-US" dirty="0"/>
              <a:t> </a:t>
            </a:r>
            <a:r>
              <a:rPr lang="en-US" dirty="0" err="1"/>
              <a:t>ou</a:t>
            </a:r>
            <a:r>
              <a:rPr lang="en-US" dirty="0"/>
              <a:t> </a:t>
            </a:r>
            <a:r>
              <a:rPr lang="en-US" dirty="0" err="1"/>
              <a:t>atualizados</a:t>
            </a:r>
            <a:r>
              <a:rPr lang="en-US" dirty="0"/>
              <a:t> </a:t>
            </a:r>
            <a:r>
              <a:rPr lang="en-US" dirty="0" err="1"/>
              <a:t>depois</a:t>
            </a:r>
            <a:r>
              <a:rPr lang="en-US" dirty="0"/>
              <a:t> de </a:t>
            </a:r>
            <a:r>
              <a:rPr lang="en-US" dirty="0" err="1"/>
              <a:t>implantados</a:t>
            </a:r>
            <a:r>
              <a:rPr lang="en-US" dirty="0"/>
              <a:t> </a:t>
            </a:r>
            <a:r>
              <a:rPr lang="en-US" dirty="0" err="1"/>
              <a:t>na</a:t>
            </a:r>
            <a:r>
              <a:rPr lang="en-US" dirty="0"/>
              <a:t> </a:t>
            </a:r>
            <a:r>
              <a:rPr lang="en-US" dirty="0" err="1"/>
              <a:t>blockchain</a:t>
            </a:r>
            <a:r>
              <a:rPr lang="en-US" dirty="0"/>
              <a:t> </a:t>
            </a:r>
            <a:r>
              <a:rPr lang="en-US" dirty="0" err="1"/>
              <a:t>Ethereum</a:t>
            </a:r>
            <a:r>
              <a:rPr lang="en-US" dirty="0"/>
              <a:t>. </a:t>
            </a:r>
            <a:r>
              <a:rPr lang="en-US" dirty="0" err="1"/>
              <a:t>Caso</a:t>
            </a:r>
            <a:r>
              <a:rPr lang="en-US" dirty="0"/>
              <a:t> um </a:t>
            </a:r>
            <a:r>
              <a:rPr lang="en-US" dirty="0" err="1"/>
              <a:t>contrato</a:t>
            </a:r>
            <a:r>
              <a:rPr lang="en-US" dirty="0"/>
              <a:t> </a:t>
            </a:r>
            <a:r>
              <a:rPr lang="en-US" dirty="0" err="1"/>
              <a:t>inteligente</a:t>
            </a:r>
            <a:r>
              <a:rPr lang="en-US" dirty="0"/>
              <a:t> </a:t>
            </a:r>
            <a:r>
              <a:rPr lang="en-US" dirty="0" err="1"/>
              <a:t>existente</a:t>
            </a:r>
            <a:r>
              <a:rPr lang="en-US" dirty="0"/>
              <a:t> precise </a:t>
            </a:r>
            <a:r>
              <a:rPr lang="en-US" dirty="0" err="1"/>
              <a:t>ser</a:t>
            </a:r>
            <a:r>
              <a:rPr lang="en-US" dirty="0"/>
              <a:t> </a:t>
            </a:r>
            <a:r>
              <a:rPr lang="en-US" dirty="0" err="1"/>
              <a:t>alterado</a:t>
            </a:r>
            <a:r>
              <a:rPr lang="en-US" dirty="0"/>
              <a:t>, </a:t>
            </a:r>
            <a:r>
              <a:rPr lang="en-US" dirty="0" err="1"/>
              <a:t>é</a:t>
            </a:r>
            <a:r>
              <a:rPr lang="en-US" dirty="0"/>
              <a:t> </a:t>
            </a:r>
            <a:r>
              <a:rPr lang="en-US" dirty="0" err="1"/>
              <a:t>necessário</a:t>
            </a:r>
            <a:r>
              <a:rPr lang="en-US" dirty="0"/>
              <a:t> </a:t>
            </a:r>
            <a:r>
              <a:rPr lang="en-US" dirty="0" err="1"/>
              <a:t>implantar</a:t>
            </a:r>
            <a:r>
              <a:rPr lang="en-US" dirty="0"/>
              <a:t> </a:t>
            </a:r>
            <a:r>
              <a:rPr lang="en-US" dirty="0" err="1"/>
              <a:t>uma</a:t>
            </a:r>
            <a:r>
              <a:rPr lang="en-US" dirty="0"/>
              <a:t> nova </a:t>
            </a:r>
            <a:r>
              <a:rPr lang="en-US" dirty="0" err="1"/>
              <a:t>versão</a:t>
            </a:r>
            <a:r>
              <a:rPr lang="en-US" dirty="0"/>
              <a:t> </a:t>
            </a:r>
            <a:r>
              <a:rPr lang="en-US" dirty="0" err="1"/>
              <a:t>em</a:t>
            </a:r>
            <a:r>
              <a:rPr lang="en-US" dirty="0"/>
              <a:t> um novo </a:t>
            </a:r>
            <a:r>
              <a:rPr lang="en-US" dirty="0" err="1"/>
              <a:t>endereço</a:t>
            </a:r>
            <a:r>
              <a:rPr lang="en-US" dirty="0"/>
              <a:t>. Uma </a:t>
            </a:r>
            <a:r>
              <a:rPr lang="en-US" dirty="0" err="1"/>
              <a:t>vez</a:t>
            </a:r>
            <a:r>
              <a:rPr lang="en-US" dirty="0"/>
              <a:t> </a:t>
            </a:r>
            <a:r>
              <a:rPr lang="en-US" dirty="0" err="1"/>
              <a:t>que</a:t>
            </a:r>
            <a:r>
              <a:rPr lang="en-US" dirty="0"/>
              <a:t> </a:t>
            </a:r>
            <a:r>
              <a:rPr lang="en-US" dirty="0" err="1"/>
              <a:t>os</a:t>
            </a:r>
            <a:r>
              <a:rPr lang="en-US" dirty="0"/>
              <a:t> bugs são </a:t>
            </a:r>
            <a:r>
              <a:rPr lang="en-US" dirty="0" err="1"/>
              <a:t>introduzidos</a:t>
            </a:r>
            <a:r>
              <a:rPr lang="en-US" dirty="0"/>
              <a:t>, </a:t>
            </a:r>
            <a:r>
              <a:rPr lang="en-US" dirty="0" err="1"/>
              <a:t>eles</a:t>
            </a:r>
            <a:r>
              <a:rPr lang="en-US" dirty="0"/>
              <a:t> </a:t>
            </a:r>
            <a:r>
              <a:rPr lang="en-US" dirty="0" err="1"/>
              <a:t>não</a:t>
            </a:r>
            <a:r>
              <a:rPr lang="en-US" dirty="0"/>
              <a:t> </a:t>
            </a:r>
            <a:r>
              <a:rPr lang="en-US" dirty="0" err="1"/>
              <a:t>podem</a:t>
            </a:r>
            <a:r>
              <a:rPr lang="en-US" dirty="0"/>
              <a:t> </a:t>
            </a:r>
            <a:r>
              <a:rPr lang="en-US" dirty="0" err="1"/>
              <a:t>ser</a:t>
            </a:r>
            <a:r>
              <a:rPr lang="en-US" dirty="0"/>
              <a:t> </a:t>
            </a:r>
            <a:r>
              <a:rPr lang="en-US" dirty="0" err="1"/>
              <a:t>corrigidos</a:t>
            </a:r>
            <a:r>
              <a:rPr lang="en-US" dirty="0"/>
              <a:t>.</a:t>
            </a: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3243068" cy="432352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err="1">
                <a:solidFill>
                  <a:srgbClr val="000000"/>
                </a:solidFill>
                <a:latin typeface="Calibri" panose="020F0502020204030204" pitchFamily="34" charset="0"/>
              </a:rPr>
              <a:t>Eles</a:t>
            </a:r>
            <a:r>
              <a:rPr lang="en-US" sz="1100" dirty="0">
                <a:solidFill>
                  <a:srgbClr val="000000"/>
                </a:solidFill>
                <a:latin typeface="Calibri" panose="020F0502020204030204" pitchFamily="34" charset="0"/>
              </a:rPr>
              <a:t> são </a:t>
            </a:r>
            <a:r>
              <a:rPr lang="en-US" sz="1100" dirty="0" err="1">
                <a:solidFill>
                  <a:srgbClr val="000000"/>
                </a:solidFill>
                <a:latin typeface="Calibri" panose="020F0502020204030204" pitchFamily="34" charset="0"/>
              </a:rPr>
              <a:t>normalmente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usados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para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automatizar</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execução</a:t>
            </a:r>
            <a:r>
              <a:rPr lang="en-US" sz="1100" dirty="0">
                <a:solidFill>
                  <a:srgbClr val="000000"/>
                </a:solidFill>
                <a:latin typeface="Calibri" panose="020F0502020204030204" pitchFamily="34" charset="0"/>
              </a:rPr>
              <a:t> de um </a:t>
            </a:r>
            <a:r>
              <a:rPr lang="en-US" sz="1100" dirty="0" err="1">
                <a:solidFill>
                  <a:srgbClr val="000000"/>
                </a:solidFill>
                <a:latin typeface="Calibri" panose="020F0502020204030204" pitchFamily="34" charset="0"/>
              </a:rPr>
              <a:t>acordo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para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que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todos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participantes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possam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ter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certeza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imediata</a:t>
            </a:r>
            <a:r>
              <a:rPr lang="en-US" sz="1100" dirty="0">
                <a:solidFill>
                  <a:srgbClr val="000000"/>
                </a:solidFill>
                <a:latin typeface="Calibri" panose="020F0502020204030204" pitchFamily="34" charset="0"/>
              </a:rPr>
              <a:t> do </a:t>
            </a:r>
            <a:r>
              <a:rPr lang="en-US" sz="1100" dirty="0" err="1">
                <a:solidFill>
                  <a:srgbClr val="000000"/>
                </a:solidFill>
                <a:latin typeface="Calibri" panose="020F0502020204030204" pitchFamily="34" charset="0"/>
              </a:rPr>
              <a:t>resultado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envolvimento</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intermediários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ou</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perda</a:t>
            </a:r>
            <a:r>
              <a:rPr lang="en-US" sz="1100" dirty="0">
                <a:solidFill>
                  <a:srgbClr val="000000"/>
                </a:solidFill>
                <a:latin typeface="Calibri" panose="020F0502020204030204" pitchFamily="34" charset="0"/>
              </a:rPr>
              <a:t> de tempo. </a:t>
            </a:r>
            <a:r>
              <a:rPr lang="en-US" sz="1100" dirty="0" err="1">
                <a:solidFill>
                  <a:srgbClr val="000000"/>
                </a:solidFill>
                <a:latin typeface="Calibri" panose="020F0502020204030204" pitchFamily="34" charset="0"/>
              </a:rPr>
              <a:t>Eles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também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podem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automatizar</a:t>
            </a:r>
            <a:r>
              <a:rPr lang="en-US" sz="1100" dirty="0">
                <a:solidFill>
                  <a:srgbClr val="000000"/>
                </a:solidFill>
                <a:latin typeface="Calibri" panose="020F0502020204030204" pitchFamily="34" charset="0"/>
              </a:rPr>
              <a:t> um </a:t>
            </a:r>
            <a:r>
              <a:rPr lang="en-US" sz="1100" dirty="0" err="1">
                <a:solidFill>
                  <a:srgbClr val="000000"/>
                </a:solidFill>
                <a:latin typeface="Calibri" panose="020F0502020204030204" pitchFamily="34" charset="0"/>
              </a:rPr>
              <a:t>fluxo</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trabalho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acionando</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próxima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ação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quando</a:t>
            </a:r>
            <a:r>
              <a:rPr lang="en-US" sz="1100" dirty="0">
                <a:solidFill>
                  <a:srgbClr val="000000"/>
                </a:solidFill>
                <a:latin typeface="Calibri" panose="020F0502020204030204" pitchFamily="34" charset="0"/>
              </a:rPr>
              <a:t> as </a:t>
            </a:r>
            <a:r>
              <a:rPr lang="en-US" sz="1100" dirty="0" err="1">
                <a:solidFill>
                  <a:srgbClr val="000000"/>
                </a:solidFill>
                <a:latin typeface="Calibri" panose="020F0502020204030204" pitchFamily="34" charset="0"/>
              </a:rPr>
              <a:t>condições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forem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atendidas</a:t>
            </a:r>
            <a:r>
              <a:rPr lang="en-US" sz="1100" dirty="0">
                <a:solidFill>
                  <a:srgbClr val="000000"/>
                </a:solidFill>
                <a:latin typeface="Calibri" panose="020F0502020204030204" pitchFamily="34" charset="0"/>
              </a:rPr>
              <a:t>.</a:t>
            </a:r>
          </a:p>
          <a:p>
            <a:pPr algn="just"/>
            <a:endParaRPr lang="en-US" sz="1100" dirty="0">
              <a:solidFill>
                <a:srgbClr val="000000"/>
              </a:solidFill>
              <a:latin typeface="Calibri" panose="020F0502020204030204" pitchFamily="34" charset="0"/>
            </a:endParaRPr>
          </a:p>
          <a:p>
            <a:pPr algn="just"/>
            <a:r>
              <a:rPr lang="en-US" sz="1100" dirty="0">
                <a:solidFill>
                  <a:srgbClr val="000000"/>
                </a:solidFill>
                <a:latin typeface="Calibri" panose="020F0502020204030204" pitchFamily="34" charset="0"/>
              </a:rPr>
              <a:t>Do </a:t>
            </a:r>
            <a:r>
              <a:rPr lang="en-US" sz="1100" dirty="0" err="1">
                <a:solidFill>
                  <a:srgbClr val="000000"/>
                </a:solidFill>
                <a:latin typeface="Calibri" panose="020F0502020204030204" pitchFamily="34" charset="0"/>
              </a:rPr>
              <a:t>ponto</a:t>
            </a:r>
            <a:r>
              <a:rPr lang="en-US" sz="1100" dirty="0">
                <a:solidFill>
                  <a:srgbClr val="000000"/>
                </a:solidFill>
                <a:latin typeface="Calibri" panose="020F0502020204030204" pitchFamily="34" charset="0"/>
              </a:rPr>
              <a:t> de vista da </a:t>
            </a:r>
            <a:r>
              <a:rPr lang="en-US" sz="1100" dirty="0" err="1">
                <a:solidFill>
                  <a:srgbClr val="000000"/>
                </a:solidFill>
                <a:latin typeface="Calibri" panose="020F0502020204030204" pitchFamily="34" charset="0"/>
              </a:rPr>
              <a:t>implementação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Vitalik</a:t>
            </a:r>
            <a:r>
              <a:rPr lang="en-US" sz="1100" dirty="0">
                <a:solidFill>
                  <a:srgbClr val="000000"/>
                </a:solidFill>
                <a:latin typeface="Calibri" panose="020F0502020204030204" pitchFamily="34" charset="0"/>
              </a:rPr>
              <a:t> e </a:t>
            </a:r>
            <a:r>
              <a:rPr lang="en-US" sz="1100" dirty="0" err="1">
                <a:solidFill>
                  <a:srgbClr val="000000"/>
                </a:solidFill>
                <a:latin typeface="Calibri" panose="020F0502020204030204" pitchFamily="34" charset="0"/>
              </a:rPr>
              <a: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seus</a:t>
            </a:r>
            <a:r>
              <a:rPr lang="en-US" sz="1100" dirty="0">
                <a:solidFill>
                  <a:srgbClr val="000000"/>
                </a:solidFill>
                <a:latin typeface="Calibri" panose="020F0502020204030204" pitchFamily="34" charset="0"/>
              </a:rPr>
              <a:t> co-</a:t>
            </a:r>
            <a:r>
              <a:rPr lang="en-US" sz="1100" dirty="0" err="1">
                <a:solidFill>
                  <a:srgbClr val="000000"/>
                </a:solidFill>
                <a:latin typeface="Calibri" panose="020F0502020204030204" pitchFamily="34" charset="0"/>
              </a:rPr>
              <a:t>fundadores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projetaram</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chamada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Ethereum</a:t>
            </a:r>
            <a:r>
              <a:rPr lang="en-US" sz="1100" dirty="0">
                <a:solidFill>
                  <a:srgbClr val="000000"/>
                </a:solidFill>
                <a:latin typeface="Calibri" panose="020F0502020204030204" pitchFamily="34" charset="0"/>
              </a:rPr>
              <a:t> Virtual Machine (EVM) </a:t>
            </a:r>
            <a:r>
              <a:rPr lang="en-US" sz="1100" dirty="0" err="1">
                <a:solidFill>
                  <a:srgbClr val="000000"/>
                </a:solidFill>
                <a:latin typeface="Calibri" panose="020F0502020204030204" pitchFamily="34" charset="0"/>
              </a:rPr>
              <a:t>para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executar</a:t>
            </a:r>
            <a:r>
              <a:rPr lang="en-US" sz="1100" dirty="0">
                <a:solidFill>
                  <a:srgbClr val="000000"/>
                </a:solidFill>
                <a:latin typeface="Calibri" panose="020F0502020204030204" pitchFamily="34" charset="0"/>
              </a:rPr>
              <a:t> o </a:t>
            </a:r>
            <a:r>
              <a:rPr lang="en-US" sz="1100" dirty="0" err="1">
                <a:solidFill>
                  <a:srgbClr val="000000"/>
                </a:solidFill>
                <a:latin typeface="Calibri" panose="020F0502020204030204" pitchFamily="34" charset="0"/>
              </a:rPr>
              <a:t>código</a:t>
            </a:r>
            <a:r>
              <a:rPr lang="en-US" sz="1100" dirty="0">
                <a:solidFill>
                  <a:srgbClr val="000000"/>
                </a:solidFill>
                <a:latin typeface="Calibri" panose="020F0502020204030204" pitchFamily="34" charset="0"/>
              </a:rPr>
              <a:t> de byte no </a:t>
            </a:r>
            <a:r>
              <a:rPr lang="en-US" sz="1100" dirty="0" err="1">
                <a:solidFill>
                  <a:srgbClr val="000000"/>
                </a:solidFill>
                <a:latin typeface="Calibri" panose="020F0502020204030204" pitchFamily="34" charset="0"/>
              </a:rPr>
              <a:t>blockchain</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Cada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nó</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rede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executa</a:t>
            </a:r>
            <a:r>
              <a:rPr lang="en-US" sz="1100" dirty="0">
                <a:solidFill>
                  <a:srgbClr val="000000"/>
                </a:solidFill>
                <a:latin typeface="Calibri" panose="020F0502020204030204" pitchFamily="34" charset="0"/>
              </a:rPr>
              <a:t> o </a:t>
            </a:r>
            <a:r>
              <a:rPr lang="en-US" sz="1100" dirty="0" err="1">
                <a:solidFill>
                  <a:srgbClr val="000000"/>
                </a:solidFill>
                <a:latin typeface="Calibri" panose="020F0502020204030204" pitchFamily="34" charset="0"/>
              </a:rPr>
              <a:t>referido</a:t>
            </a:r>
            <a:r>
              <a:rPr lang="en-US" sz="1100" dirty="0">
                <a:solidFill>
                  <a:srgbClr val="000000"/>
                </a:solidFill>
                <a:latin typeface="Calibri" panose="020F0502020204030204" pitchFamily="34" charset="0"/>
              </a:rPr>
              <a:t> EVM e </a:t>
            </a:r>
            <a:r>
              <a:rPr lang="en-US" sz="1100" dirty="0" err="1">
                <a:solidFill>
                  <a:srgbClr val="000000"/>
                </a:solidFill>
                <a:latin typeface="Calibri" panose="020F0502020204030204" pitchFamily="34" charset="0"/>
              </a:rPr>
              <a:t>está</a:t>
            </a:r>
            <a:r>
              <a:rPr lang="en-US" sz="1100" dirty="0">
                <a:solidFill>
                  <a:srgbClr val="000000"/>
                </a:solidFill>
                <a:latin typeface="Calibri" panose="020F0502020204030204" pitchFamily="34" charset="0"/>
              </a:rPr>
              <a:t> pronto </a:t>
            </a:r>
            <a:r>
              <a:rPr lang="en-US" sz="1100" dirty="0" err="1">
                <a:solidFill>
                  <a:srgbClr val="000000"/>
                </a:solidFill>
                <a:latin typeface="Calibri" panose="020F0502020204030204" pitchFamily="34" charset="0"/>
              </a:rPr>
              <a:t>para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executar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qualquer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código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arbitrário</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criação</a:t>
            </a:r>
            <a:r>
              <a:rPr lang="en-US" sz="1100" dirty="0">
                <a:solidFill>
                  <a:srgbClr val="000000"/>
                </a:solidFill>
                <a:latin typeface="Calibri" panose="020F0502020204030204" pitchFamily="34" charset="0"/>
              </a:rPr>
              <a:t> de um novo </a:t>
            </a:r>
            <a:r>
              <a:rPr lang="en-US" sz="1100" dirty="0" err="1">
                <a:solidFill>
                  <a:srgbClr val="000000"/>
                </a:solidFill>
                <a:latin typeface="Calibri" panose="020F0502020204030204" pitchFamily="34" charset="0"/>
              </a:rPr>
              <a:t>contrato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blockchain</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implica</a:t>
            </a:r>
            <a:r>
              <a:rPr lang="en-US" sz="1100" dirty="0">
                <a:solidFill>
                  <a:srgbClr val="000000"/>
                </a:solidFill>
                <a:latin typeface="Calibri" panose="020F0502020204030204" pitchFamily="34" charset="0"/>
              </a:rPr>
              <a:t> o </a:t>
            </a:r>
            <a:r>
              <a:rPr lang="en-US" sz="1100" dirty="0" err="1">
                <a:solidFill>
                  <a:srgbClr val="000000"/>
                </a:solidFill>
                <a:latin typeface="Calibri" panose="020F0502020204030204" pitchFamily="34" charset="0"/>
              </a:rPr>
              <a:t>envio</a:t>
            </a:r>
            <a:r>
              <a:rPr lang="en-US" sz="1100" dirty="0">
                <a:solidFill>
                  <a:srgbClr val="000000"/>
                </a:solidFill>
                <a:latin typeface="Calibri" panose="020F0502020204030204" pitchFamily="34" charset="0"/>
              </a:rPr>
              <a:t> da </a:t>
            </a:r>
            <a:r>
              <a:rPr lang="en-US" sz="1100" dirty="0" err="1">
                <a:solidFill>
                  <a:srgbClr val="000000"/>
                </a:solidFill>
                <a:latin typeface="Calibri" panose="020F0502020204030204" pitchFamily="34" charset="0"/>
              </a:rPr>
              <a:t>representação</a:t>
            </a:r>
            <a:r>
              <a:rPr lang="en-US" sz="1100" dirty="0">
                <a:solidFill>
                  <a:srgbClr val="000000"/>
                </a:solidFill>
                <a:latin typeface="Calibri" panose="020F0502020204030204" pitchFamily="34" charset="0"/>
              </a:rPr>
              <a:t> do </a:t>
            </a:r>
            <a:r>
              <a:rPr lang="en-US" sz="1100" dirty="0" err="1">
                <a:solidFill>
                  <a:srgbClr val="000000"/>
                </a:solidFill>
                <a:latin typeface="Calibri" panose="020F0502020204030204" pitchFamily="34" charset="0"/>
              </a:rPr>
              <a:t>programa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código</a:t>
            </a:r>
            <a:r>
              <a:rPr lang="en-US" sz="1100" dirty="0">
                <a:solidFill>
                  <a:srgbClr val="000000"/>
                </a:solidFill>
                <a:latin typeface="Calibri" panose="020F0502020204030204" pitchFamily="34" charset="0"/>
              </a:rPr>
              <a:t> de bytes </a:t>
            </a:r>
            <a:r>
              <a:rPr lang="en-US" sz="1100" dirty="0" err="1">
                <a:solidFill>
                  <a:srgbClr val="000000"/>
                </a:solidFill>
                <a:latin typeface="Calibri" panose="020F0502020204030204" pitchFamily="34" charset="0"/>
              </a:rPr>
              <a:t>como</a:t>
            </a:r>
            <a:r>
              <a:rPr lang="en-US" sz="1100" dirty="0">
                <a:solidFill>
                  <a:srgbClr val="000000"/>
                </a:solidFill>
                <a:latin typeface="Calibri" panose="020F0502020204030204" pitchFamily="34" charset="0"/>
              </a:rPr>
              <a:t> parte da </a:t>
            </a:r>
            <a:r>
              <a:rPr lang="en-US" sz="1100" dirty="0" err="1">
                <a:solidFill>
                  <a:srgbClr val="000000"/>
                </a:solidFill>
                <a:latin typeface="Calibri" panose="020F0502020204030204" pitchFamily="34" charset="0"/>
              </a:rPr>
              <a:t>carga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útil</a:t>
            </a:r>
            <a:r>
              <a:rPr lang="en-US" sz="1100" dirty="0">
                <a:solidFill>
                  <a:srgbClr val="000000"/>
                </a:solidFill>
                <a:latin typeface="Calibri" panose="020F0502020204030204" pitchFamily="34" charset="0"/>
              </a:rPr>
              <a:t> dos dados da </a:t>
            </a:r>
            <a:r>
              <a:rPr lang="en-US" sz="1100" dirty="0" err="1">
                <a:solidFill>
                  <a:srgbClr val="000000"/>
                </a:solidFill>
                <a:latin typeface="Calibri" panose="020F0502020204030204" pitchFamily="34" charset="0"/>
              </a:rPr>
              <a:t>transação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Depois</a:t>
            </a:r>
            <a:r>
              <a:rPr lang="en-US" sz="1100" dirty="0">
                <a:solidFill>
                  <a:srgbClr val="000000"/>
                </a:solidFill>
                <a:latin typeface="Calibri" panose="020F0502020204030204" pitchFamily="34" charset="0"/>
              </a:rPr>
              <a:t> do EVM </a:t>
            </a:r>
            <a:r>
              <a:rPr lang="en-US" sz="1100" dirty="0" err="1">
                <a:solidFill>
                  <a:srgbClr val="000000"/>
                </a:solidFill>
                <a:latin typeface="Calibri" panose="020F0502020204030204" pitchFamily="34" charset="0"/>
              </a:rPr>
              <a:t>executar</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transação</a:t>
            </a:r>
            <a:r>
              <a:rPr lang="en-US" sz="1100" dirty="0">
                <a:solidFill>
                  <a:srgbClr val="000000"/>
                </a:solidFill>
                <a:latin typeface="Calibri" panose="020F0502020204030204" pitchFamily="34" charset="0"/>
              </a:rPr>
              <a:t> e o </a:t>
            </a:r>
            <a:r>
              <a:rPr lang="en-US" sz="1100" dirty="0" err="1">
                <a:solidFill>
                  <a:srgbClr val="000000"/>
                </a:solidFill>
                <a:latin typeface="Calibri" panose="020F0502020204030204" pitchFamily="34" charset="0"/>
              </a:rPr>
              <a:t>bloco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é</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adicionado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ao</a:t>
            </a:r>
            <a:r>
              <a:rPr lang="en-US" sz="1100" dirty="0">
                <a:solidFill>
                  <a:srgbClr val="000000"/>
                </a:solidFill>
                <a:latin typeface="Calibri" panose="020F0502020204030204" pitchFamily="34" charset="0"/>
              </a:rPr>
              <a:t> ledger, o </a:t>
            </a:r>
            <a:r>
              <a:rPr lang="en-US" sz="1100" dirty="0" err="1">
                <a:solidFill>
                  <a:srgbClr val="000000"/>
                </a:solidFill>
                <a:latin typeface="Calibri" panose="020F0502020204030204" pitchFamily="34" charset="0"/>
              </a:rPr>
              <a:t>programador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recebe</a:t>
            </a:r>
            <a:r>
              <a:rPr lang="en-US" sz="1100" dirty="0">
                <a:solidFill>
                  <a:srgbClr val="000000"/>
                </a:solidFill>
                <a:latin typeface="Calibri" panose="020F0502020204030204" pitchFamily="34" charset="0"/>
              </a:rPr>
              <a:t> o </a:t>
            </a:r>
            <a:r>
              <a:rPr lang="en-US" sz="1100" dirty="0" err="1">
                <a:solidFill>
                  <a:srgbClr val="000000"/>
                </a:solidFill>
                <a:latin typeface="Calibri" panose="020F0502020204030204" pitchFamily="34" charset="0"/>
              </a:rPr>
              <a:t>endereço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público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onde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foi</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publicado</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partir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daí</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qualquer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pessoa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que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tenha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acesso</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ele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pode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começar</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interagir</a:t>
            </a:r>
            <a:r>
              <a:rPr lang="en-US" sz="1100" dirty="0">
                <a:solidFill>
                  <a:srgbClr val="000000"/>
                </a:solidFill>
                <a:latin typeface="Calibri" panose="020F0502020204030204" pitchFamily="34" charset="0"/>
              </a:rPr>
              <a:t> com o </a:t>
            </a:r>
            <a:r>
              <a:rPr lang="en-US" sz="1100" dirty="0" err="1">
                <a:solidFill>
                  <a:srgbClr val="000000"/>
                </a:solidFill>
                <a:latin typeface="Calibri" panose="020F0502020204030204" pitchFamily="34" charset="0"/>
              </a:rPr>
              <a:t>contrato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naquele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endereço</a:t>
            </a:r>
            <a:r>
              <a:rPr lang="en-US" sz="1100" dirty="0">
                <a:solidFill>
                  <a:srgbClr val="000000"/>
                </a:solidFill>
                <a:latin typeface="Calibri" panose="020F0502020204030204" pitchFamily="34" charset="0"/>
              </a:rPr>
              <a:t>.</a:t>
            </a:r>
          </a:p>
          <a:p>
            <a:pPr algn="just"/>
            <a:endParaRPr lang="en-US" sz="1100" dirty="0">
              <a:solidFill>
                <a:srgbClr val="000000"/>
              </a:solidFill>
              <a:latin typeface="Calibri" panose="020F0502020204030204" pitchFamily="34" charset="0"/>
            </a:endParaRPr>
          </a:p>
          <a:p>
            <a:pPr algn="just"/>
            <a:r>
              <a:rPr lang="en-US" sz="1100" dirty="0" err="1">
                <a:solidFill>
                  <a:srgbClr val="000000"/>
                </a:solidFill>
                <a:latin typeface="Calibri" panose="020F0502020204030204" pitchFamily="34" charset="0"/>
              </a:rPr>
              <a:t>Existem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três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aspectos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importantes</a:t>
            </a:r>
            <a:r>
              <a:rPr lang="en-US" sz="1100" dirty="0">
                <a:solidFill>
                  <a:srgbClr val="000000"/>
                </a:solidFill>
                <a:latin typeface="Calibri" panose="020F0502020204030204" pitchFamily="34" charset="0"/>
              </a:rPr>
              <a:t> dos </a:t>
            </a:r>
            <a:r>
              <a:rPr lang="en-US" sz="1100" dirty="0" err="1">
                <a:solidFill>
                  <a:srgbClr val="000000"/>
                </a:solidFill>
                <a:latin typeface="Calibri" panose="020F0502020204030204" pitchFamily="34" charset="0"/>
              </a:rPr>
              <a:t>contratos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inteligentes</a:t>
            </a:r>
            <a:r>
              <a:rPr lang="en-US" sz="1100" dirty="0">
                <a:solidFill>
                  <a:srgbClr val="000000"/>
                </a:solidFill>
                <a:latin typeface="Calibri" panose="020F0502020204030204" pitchFamily="34" charset="0"/>
              </a:rPr>
              <a:t>. O </a:t>
            </a:r>
            <a:r>
              <a:rPr lang="en-US" sz="1100" dirty="0" err="1">
                <a:solidFill>
                  <a:srgbClr val="000000"/>
                </a:solidFill>
                <a:latin typeface="Calibri" panose="020F0502020204030204" pitchFamily="34" charset="0"/>
              </a:rPr>
              <a:t>contexto</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execução</a:t>
            </a:r>
            <a:r>
              <a:rPr lang="en-US" sz="1100" dirty="0">
                <a:solidFill>
                  <a:srgbClr val="000000"/>
                </a:solidFill>
                <a:latin typeface="Calibri" panose="020F0502020204030204" pitchFamily="34" charset="0"/>
              </a:rPr>
              <a:t>, a taxa de </a:t>
            </a:r>
            <a:r>
              <a:rPr lang="en-US" sz="1100" dirty="0" err="1">
                <a:solidFill>
                  <a:srgbClr val="000000"/>
                </a:solidFill>
                <a:latin typeface="Calibri" panose="020F0502020204030204" pitchFamily="34" charset="0"/>
              </a:rPr>
              <a:t>gás</a:t>
            </a:r>
            <a:r>
              <a:rPr lang="en-US" sz="1100" dirty="0">
                <a:solidFill>
                  <a:srgbClr val="000000"/>
                </a:solidFill>
                <a:latin typeface="Calibri" panose="020F0502020204030204" pitchFamily="34" charset="0"/>
              </a:rPr>
              <a:t> e a </a:t>
            </a:r>
            <a:r>
              <a:rPr lang="en-US" sz="1100" dirty="0" err="1">
                <a:solidFill>
                  <a:srgbClr val="000000"/>
                </a:solidFill>
                <a:latin typeface="Calibri" panose="020F0502020204030204" pitchFamily="34" charset="0"/>
              </a:rPr>
              <a:t>imutabilidade</a:t>
            </a:r>
            <a:r>
              <a:rPr lang="en-US" sz="1100" dirty="0">
                <a:solidFill>
                  <a:srgbClr val="000000"/>
                </a:solidFill>
                <a:latin typeface="Calibri" panose="020F0502020204030204" pitchFamily="34" charset="0"/>
              </a:rPr>
              <a:t>.</a:t>
            </a:r>
          </a:p>
        </p:txBody>
      </p:sp>
      <p:grpSp>
        <p:nvGrpSpPr>
          <p:cNvPr id="4" name="Group 3">
            <a:extLst>
              <a:ext uri="{FF2B5EF4-FFF2-40B4-BE49-F238E27FC236}">
                <a16:creationId xmlns:a16="http://schemas.microsoft.com/office/drawing/2014/main" id="{320147A7-6BD3-1687-EF2E-C8072589D74D}"/>
              </a:ext>
            </a:extLst>
          </p:cNvPr>
          <p:cNvGrpSpPr/>
          <p:nvPr/>
        </p:nvGrpSpPr>
        <p:grpSpPr>
          <a:xfrm flipH="1">
            <a:off x="5502845" y="3171611"/>
            <a:ext cx="2253741" cy="1958628"/>
            <a:chOff x="-220413" y="5470274"/>
            <a:chExt cx="2590078" cy="2250924"/>
          </a:xfrm>
        </p:grpSpPr>
        <p:sp>
          <p:nvSpPr>
            <p:cNvPr id="5" name="Freeform 4">
              <a:extLst>
                <a:ext uri="{FF2B5EF4-FFF2-40B4-BE49-F238E27FC236}">
                  <a16:creationId xmlns:a16="http://schemas.microsoft.com/office/drawing/2014/main" id="{6DFF4F1E-9D76-2495-ED64-05B50F237A1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 name="Freeform 5">
              <a:extLst>
                <a:ext uri="{FF2B5EF4-FFF2-40B4-BE49-F238E27FC236}">
                  <a16:creationId xmlns:a16="http://schemas.microsoft.com/office/drawing/2014/main" id="{19C2534E-47B0-C2F8-345B-1E16DC3DBEA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C7F1BFA0-032A-907D-AB28-BFD1B566C7DB}"/>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1BB8D929-116F-78C6-354F-7ED487E11D9D}"/>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F85DC52E-6015-684B-4E1C-7CFDE19E565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F507CE68-49F1-AD20-065E-D9E9CEBE07CE}"/>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FA258D1D-7332-68F9-1F2C-2AAAA75A5EA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341E6BBC-DB8F-F7E5-24E8-CC2DAD99074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81F1E991-E404-06BD-7B8F-5BC5C9B91C0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599FD8A3-E3A5-0BE5-D987-1F1780A7DE84}"/>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BF62E0E2-A840-6CF8-E09B-56859CFC3DF2}"/>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AB2D3828-98F7-D8FB-9683-A7D0702F4D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006C17CB-363B-E3CB-7FC4-0B071EA42F4C}"/>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AFC4E58C-E155-E518-5DB6-EBA2B46990E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00E90A2A-8DDF-F1A8-6CCC-C7A6886634B7}"/>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F0CDB664-2B2D-D811-9058-C4DBAB372CE3}"/>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11F651F6-2637-56FC-F17C-DA156356153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6CF68132-F882-3AD5-5F2E-A0F8B5EEEFCD}"/>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697447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AF3DDF-DAF0-D1F3-D1BC-714162E42872}"/>
              </a:ext>
            </a:extLst>
          </p:cNvPr>
          <p:cNvSpPr>
            <a:spLocks noGrp="1"/>
          </p:cNvSpPr>
          <p:nvPr>
            <p:ph type="body" sz="quarter" idx="13"/>
          </p:nvPr>
        </p:nvSpPr>
        <p:spPr/>
        <p:txBody>
          <a:bodyPr/>
          <a:lstStyle/>
          <a:p>
            <a:r>
              <a:rPr lang="en-GB"/>
              <a:t>03</a:t>
            </a:r>
          </a:p>
        </p:txBody>
      </p:sp>
      <p:sp>
        <p:nvSpPr>
          <p:cNvPr id="3" name="Text Placeholder 2">
            <a:extLst>
              <a:ext uri="{FF2B5EF4-FFF2-40B4-BE49-F238E27FC236}">
                <a16:creationId xmlns:a16="http://schemas.microsoft.com/office/drawing/2014/main" id="{3F907AE3-9FD6-0E58-8496-4DA4F1AE1F67}"/>
              </a:ext>
            </a:extLst>
          </p:cNvPr>
          <p:cNvSpPr>
            <a:spLocks noGrp="1"/>
          </p:cNvSpPr>
          <p:nvPr>
            <p:ph type="body" sz="quarter" idx="14"/>
          </p:nvPr>
        </p:nvSpPr>
        <p:spPr>
          <a:xfrm>
            <a:off x="3070418" y="3808053"/>
            <a:ext cx="3486126" cy="1930948"/>
          </a:xfrm>
        </p:spPr>
        <p:txBody>
          <a:bodyPr/>
          <a:lstStyle/>
          <a:p>
            <a:r>
              <a:rPr lang="en-US" dirty="0"/>
              <a:t>FINANÇAS DESCENTRALIZADAS</a:t>
            </a:r>
          </a:p>
        </p:txBody>
      </p:sp>
      <p:sp>
        <p:nvSpPr>
          <p:cNvPr id="4" name="Slide Number Placeholder 3">
            <a:extLst>
              <a:ext uri="{FF2B5EF4-FFF2-40B4-BE49-F238E27FC236}">
                <a16:creationId xmlns:a16="http://schemas.microsoft.com/office/drawing/2014/main" id="{8E81DCEE-9F6B-2C30-E424-E9CDEA0B7C8C}"/>
              </a:ext>
            </a:extLst>
          </p:cNvPr>
          <p:cNvSpPr>
            <a:spLocks noGrp="1"/>
          </p:cNvSpPr>
          <p:nvPr>
            <p:ph type="sldNum" sz="quarter" idx="4"/>
          </p:nvPr>
        </p:nvSpPr>
        <p:spPr/>
        <p:txBody>
          <a:bodyPr/>
          <a:lstStyle/>
          <a:p>
            <a:fld id="{CB2079F2-58AF-ED44-82D7-E04B2F6FD686}" type="slidenum">
              <a:rPr lang="en-US" smtClean="0"/>
              <a:pPr/>
              <a:t>76</a:t>
            </a:fld>
            <a:endParaRPr lang="en-US" dirty="0"/>
          </a:p>
        </p:txBody>
      </p:sp>
    </p:spTree>
    <p:extLst>
      <p:ext uri="{BB962C8B-B14F-4D97-AF65-F5344CB8AC3E}">
        <p14:creationId xmlns:p14="http://schemas.microsoft.com/office/powerpoint/2010/main" val="331931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9D81835-0556-9ADA-4905-E15632E293D3}"/>
              </a:ext>
            </a:extLst>
          </p:cNvPr>
          <p:cNvSpPr/>
          <p:nvPr/>
        </p:nvSpPr>
        <p:spPr>
          <a:xfrm>
            <a:off x="7018372" y="8739006"/>
            <a:ext cx="541303" cy="1952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A9AC722-129E-1D9A-5217-DCFAC3D2A32A}"/>
              </a:ext>
            </a:extLst>
          </p:cNvPr>
          <p:cNvSpPr/>
          <p:nvPr/>
        </p:nvSpPr>
        <p:spPr>
          <a:xfrm flipV="1">
            <a:off x="-1" y="323002"/>
            <a:ext cx="7559675" cy="5473102"/>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77</a:t>
            </a:fld>
            <a:endParaRPr lang="en-US" dirty="0"/>
          </a:p>
        </p:txBody>
      </p:sp>
      <p:sp>
        <p:nvSpPr>
          <p:cNvPr id="6" name="Text Placeholder 17">
            <a:extLst>
              <a:ext uri="{FF2B5EF4-FFF2-40B4-BE49-F238E27FC236}">
                <a16:creationId xmlns:a16="http://schemas.microsoft.com/office/drawing/2014/main" id="{60CFDD7A-EBEC-0386-5D5F-2240F751CCEF}"/>
              </a:ext>
            </a:extLst>
          </p:cNvPr>
          <p:cNvSpPr txBox="1">
            <a:spLocks/>
          </p:cNvSpPr>
          <p:nvPr/>
        </p:nvSpPr>
        <p:spPr>
          <a:xfrm>
            <a:off x="730683" y="665163"/>
            <a:ext cx="6224072" cy="4812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Antes de </a:t>
            </a:r>
            <a:r>
              <a:rPr lang="en-US" dirty="0" err="1"/>
              <a:t>mergulharmos</a:t>
            </a:r>
            <a:r>
              <a:rPr lang="en-US" dirty="0"/>
              <a:t> </a:t>
            </a:r>
            <a:r>
              <a:rPr lang="en-US" dirty="0" err="1"/>
              <a:t>nas</a:t>
            </a:r>
            <a:r>
              <a:rPr lang="en-US" dirty="0"/>
              <a:t> </a:t>
            </a:r>
            <a:r>
              <a:rPr lang="en-US" dirty="0" err="1"/>
              <a:t>finanças</a:t>
            </a:r>
            <a:r>
              <a:rPr lang="en-US" dirty="0"/>
              <a:t> </a:t>
            </a:r>
            <a:r>
              <a:rPr lang="en-US" dirty="0" err="1"/>
              <a:t>descentralizadas</a:t>
            </a:r>
            <a:r>
              <a:rPr lang="en-US" dirty="0"/>
              <a:t> (</a:t>
            </a:r>
            <a:r>
              <a:rPr lang="en-US" dirty="0" err="1"/>
              <a:t>DeFi</a:t>
            </a:r>
            <a:r>
              <a:rPr lang="en-US" dirty="0"/>
              <a:t>), </a:t>
            </a:r>
            <a:r>
              <a:rPr lang="en-US" dirty="0" err="1"/>
              <a:t>devemos</a:t>
            </a:r>
            <a:r>
              <a:rPr lang="en-US" dirty="0"/>
              <a:t> </a:t>
            </a:r>
            <a:r>
              <a:rPr lang="en-US" dirty="0" err="1"/>
              <a:t>primeiro</a:t>
            </a:r>
            <a:r>
              <a:rPr lang="en-US" dirty="0"/>
              <a:t> </a:t>
            </a:r>
            <a:r>
              <a:rPr lang="en-US" dirty="0" err="1"/>
              <a:t>entender</a:t>
            </a:r>
            <a:r>
              <a:rPr lang="en-US" dirty="0"/>
              <a:t> o </a:t>
            </a:r>
            <a:r>
              <a:rPr lang="en-US" dirty="0" err="1"/>
              <a:t>nosso</a:t>
            </a:r>
            <a:r>
              <a:rPr lang="en-US" dirty="0"/>
              <a:t> </a:t>
            </a:r>
            <a:r>
              <a:rPr lang="en-US" dirty="0" err="1"/>
              <a:t>sistema</a:t>
            </a:r>
            <a:r>
              <a:rPr lang="en-US" dirty="0"/>
              <a:t> </a:t>
            </a:r>
            <a:r>
              <a:rPr lang="en-US" dirty="0" err="1"/>
              <a:t>financeiro</a:t>
            </a:r>
            <a:r>
              <a:rPr lang="en-US" dirty="0"/>
              <a:t> </a:t>
            </a:r>
            <a:r>
              <a:rPr lang="en-US" dirty="0" err="1"/>
              <a:t>atual</a:t>
            </a:r>
            <a:r>
              <a:rPr lang="en-US" dirty="0"/>
              <a:t> </a:t>
            </a:r>
            <a:r>
              <a:rPr lang="en-US" dirty="0" err="1"/>
              <a:t>num</a:t>
            </a:r>
            <a:r>
              <a:rPr lang="en-US" dirty="0"/>
              <a:t> </a:t>
            </a:r>
            <a:r>
              <a:rPr lang="en-US" dirty="0" err="1"/>
              <a:t>nível</a:t>
            </a:r>
            <a:r>
              <a:rPr lang="en-US" dirty="0"/>
              <a:t> </a:t>
            </a:r>
            <a:r>
              <a:rPr lang="en-US" dirty="0" err="1"/>
              <a:t>básico</a:t>
            </a:r>
            <a:r>
              <a:rPr lang="en-US" dirty="0"/>
              <a:t> </a:t>
            </a:r>
            <a:r>
              <a:rPr lang="en-US" dirty="0" err="1"/>
              <a:t>para</a:t>
            </a:r>
            <a:r>
              <a:rPr lang="en-US" dirty="0"/>
              <a:t> </a:t>
            </a:r>
            <a:r>
              <a:rPr lang="en-US" dirty="0" err="1"/>
              <a:t>entender</a:t>
            </a:r>
            <a:r>
              <a:rPr lang="en-US" dirty="0"/>
              <a:t> </a:t>
            </a:r>
            <a:r>
              <a:rPr lang="en-US" dirty="0" err="1"/>
              <a:t>os</a:t>
            </a:r>
            <a:r>
              <a:rPr lang="en-US" dirty="0"/>
              <a:t> </a:t>
            </a:r>
            <a:r>
              <a:rPr lang="en-US" dirty="0" err="1"/>
              <a:t>paralelos</a:t>
            </a:r>
            <a:r>
              <a:rPr lang="en-US" dirty="0"/>
              <a:t> entre </a:t>
            </a:r>
            <a:r>
              <a:rPr lang="en-US" dirty="0" err="1"/>
              <a:t>finanças</a:t>
            </a:r>
            <a:r>
              <a:rPr lang="en-US" dirty="0"/>
              <a:t> </a:t>
            </a:r>
            <a:r>
              <a:rPr lang="en-US" dirty="0" err="1"/>
              <a:t>tradicionais</a:t>
            </a:r>
            <a:r>
              <a:rPr lang="en-US" dirty="0"/>
              <a:t> (</a:t>
            </a:r>
            <a:r>
              <a:rPr lang="en-US" dirty="0" err="1"/>
              <a:t>TradFi</a:t>
            </a:r>
            <a:r>
              <a:rPr lang="en-US" dirty="0"/>
              <a:t>) e </a:t>
            </a:r>
            <a:r>
              <a:rPr lang="en-US" dirty="0" err="1"/>
              <a:t>DeFi</a:t>
            </a:r>
            <a:r>
              <a:rPr lang="en-US" dirty="0"/>
              <a:t>.</a:t>
            </a:r>
            <a:endParaRPr lang="x-none" dirty="0"/>
          </a:p>
        </p:txBody>
      </p:sp>
      <p:sp>
        <p:nvSpPr>
          <p:cNvPr id="9" name="Text Placeholder 17">
            <a:extLst>
              <a:ext uri="{FF2B5EF4-FFF2-40B4-BE49-F238E27FC236}">
                <a16:creationId xmlns:a16="http://schemas.microsoft.com/office/drawing/2014/main" id="{943C0A69-D236-7D6D-1354-7CCD48D5A2F9}"/>
              </a:ext>
            </a:extLst>
          </p:cNvPr>
          <p:cNvSpPr txBox="1">
            <a:spLocks/>
          </p:cNvSpPr>
          <p:nvPr/>
        </p:nvSpPr>
        <p:spPr>
          <a:xfrm>
            <a:off x="578529" y="6254920"/>
            <a:ext cx="6376226" cy="395254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solidFill>
                  <a:srgbClr val="F79037"/>
                </a:solidFill>
              </a:rPr>
              <a:t>O </a:t>
            </a:r>
            <a:r>
              <a:rPr lang="en-US" b="1" dirty="0" err="1">
                <a:solidFill>
                  <a:srgbClr val="F79037"/>
                </a:solidFill>
              </a:rPr>
              <a:t>objetivo</a:t>
            </a:r>
            <a:r>
              <a:rPr lang="en-US" b="1" dirty="0">
                <a:solidFill>
                  <a:srgbClr val="F79037"/>
                </a:solidFill>
              </a:rPr>
              <a:t> do </a:t>
            </a:r>
            <a:r>
              <a:rPr lang="en-US" b="1" dirty="0" err="1">
                <a:solidFill>
                  <a:srgbClr val="F79037"/>
                </a:solidFill>
              </a:rPr>
              <a:t>sistema</a:t>
            </a:r>
            <a:r>
              <a:rPr lang="en-US" b="1" dirty="0">
                <a:solidFill>
                  <a:srgbClr val="F79037"/>
                </a:solidFill>
              </a:rPr>
              <a:t> </a:t>
            </a:r>
            <a:r>
              <a:rPr lang="en-US" b="1" dirty="0" err="1">
                <a:solidFill>
                  <a:srgbClr val="F79037"/>
                </a:solidFill>
              </a:rPr>
              <a:t>financeiro</a:t>
            </a:r>
            <a:endParaRPr lang="en-US" b="1" dirty="0">
              <a:solidFill>
                <a:srgbClr val="F79037"/>
              </a:solidFill>
            </a:endParaRPr>
          </a:p>
          <a:p>
            <a:r>
              <a:rPr lang="en-US" dirty="0">
                <a:solidFill>
                  <a:srgbClr val="000000"/>
                </a:solidFill>
              </a:rPr>
              <a:t>A principal </a:t>
            </a:r>
            <a:r>
              <a:rPr lang="en-US" dirty="0" err="1">
                <a:solidFill>
                  <a:srgbClr val="000000"/>
                </a:solidFill>
              </a:rPr>
              <a:t>função</a:t>
            </a:r>
            <a:r>
              <a:rPr lang="en-US" dirty="0">
                <a:solidFill>
                  <a:srgbClr val="000000"/>
                </a:solidFill>
              </a:rPr>
              <a:t> do </a:t>
            </a:r>
            <a:r>
              <a:rPr lang="en-US" dirty="0" err="1">
                <a:solidFill>
                  <a:srgbClr val="000000"/>
                </a:solidFill>
              </a:rPr>
              <a:t>sistema</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vincular</a:t>
            </a:r>
            <a:r>
              <a:rPr lang="en-US" dirty="0">
                <a:solidFill>
                  <a:srgbClr val="000000"/>
                </a:solidFill>
              </a:rPr>
              <a:t> de forma </a:t>
            </a:r>
            <a:r>
              <a:rPr lang="en-US" dirty="0" err="1">
                <a:solidFill>
                  <a:srgbClr val="000000"/>
                </a:solidFill>
              </a:rPr>
              <a:t>eficiente</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tomadores</a:t>
            </a:r>
            <a:r>
              <a:rPr lang="en-US" dirty="0">
                <a:solidFill>
                  <a:srgbClr val="000000"/>
                </a:solidFill>
              </a:rPr>
              <a:t> de </a:t>
            </a:r>
            <a:r>
              <a:rPr lang="en-US" dirty="0" err="1">
                <a:solidFill>
                  <a:srgbClr val="000000"/>
                </a:solidFill>
              </a:rPr>
              <a:t>empréstimos</a:t>
            </a:r>
            <a:r>
              <a:rPr lang="en-US" dirty="0">
                <a:solidFill>
                  <a:srgbClr val="000000"/>
                </a:solidFill>
              </a:rPr>
              <a:t> </a:t>
            </a:r>
            <a:r>
              <a:rPr lang="en-US" dirty="0" err="1">
                <a:solidFill>
                  <a:srgbClr val="000000"/>
                </a:solidFill>
              </a:rPr>
              <a:t>aos</a:t>
            </a:r>
            <a:r>
              <a:rPr lang="en-US" dirty="0">
                <a:solidFill>
                  <a:srgbClr val="000000"/>
                </a:solidFill>
              </a:rPr>
              <a:t> </a:t>
            </a:r>
            <a:r>
              <a:rPr lang="en-US" dirty="0" err="1">
                <a:solidFill>
                  <a:srgbClr val="000000"/>
                </a:solidFill>
              </a:rPr>
              <a:t>credores</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mutuários</a:t>
            </a:r>
            <a:r>
              <a:rPr lang="en-US" dirty="0">
                <a:solidFill>
                  <a:srgbClr val="000000"/>
                </a:solidFill>
              </a:rPr>
              <a:t> </a:t>
            </a:r>
            <a:r>
              <a:rPr lang="en-US" dirty="0" err="1">
                <a:solidFill>
                  <a:srgbClr val="000000"/>
                </a:solidFill>
              </a:rPr>
              <a:t>variam</a:t>
            </a:r>
            <a:r>
              <a:rPr lang="en-US" dirty="0">
                <a:solidFill>
                  <a:srgbClr val="000000"/>
                </a:solidFill>
              </a:rPr>
              <a:t> de </a:t>
            </a:r>
            <a:r>
              <a:rPr lang="en-US" dirty="0" err="1">
                <a:solidFill>
                  <a:srgbClr val="000000"/>
                </a:solidFill>
              </a:rPr>
              <a:t>inventores</a:t>
            </a:r>
            <a:r>
              <a:rPr lang="en-US" dirty="0">
                <a:solidFill>
                  <a:srgbClr val="000000"/>
                </a:solidFill>
              </a:rPr>
              <a:t>, </a:t>
            </a:r>
            <a:r>
              <a:rPr lang="en-US" dirty="0" err="1">
                <a:solidFill>
                  <a:srgbClr val="000000"/>
                </a:solidFill>
              </a:rPr>
              <a:t>empreendedores</a:t>
            </a:r>
            <a:r>
              <a:rPr lang="en-US" dirty="0">
                <a:solidFill>
                  <a:srgbClr val="000000"/>
                </a:solidFill>
              </a:rPr>
              <a:t>, </a:t>
            </a:r>
            <a:r>
              <a:rPr lang="en-US" dirty="0" err="1">
                <a:solidFill>
                  <a:srgbClr val="000000"/>
                </a:solidFill>
              </a:rPr>
              <a:t>famílias</a:t>
            </a:r>
            <a:r>
              <a:rPr lang="en-US" dirty="0">
                <a:solidFill>
                  <a:srgbClr val="000000"/>
                </a:solidFill>
              </a:rPr>
              <a:t> </a:t>
            </a:r>
            <a:r>
              <a:rPr lang="en-US" dirty="0" err="1">
                <a:solidFill>
                  <a:srgbClr val="000000"/>
                </a:solidFill>
              </a:rPr>
              <a:t>domésticas</a:t>
            </a:r>
            <a:r>
              <a:rPr lang="en-US" dirty="0">
                <a:solidFill>
                  <a:srgbClr val="000000"/>
                </a:solidFill>
              </a:rPr>
              <a:t>, </a:t>
            </a:r>
            <a:r>
              <a:rPr lang="en-US" dirty="0" err="1">
                <a:solidFill>
                  <a:srgbClr val="000000"/>
                </a:solidFill>
              </a:rPr>
              <a:t>governos</a:t>
            </a:r>
            <a:r>
              <a:rPr lang="en-US" dirty="0">
                <a:solidFill>
                  <a:srgbClr val="000000"/>
                </a:solidFill>
              </a:rPr>
              <a:t>, </a:t>
            </a:r>
            <a:r>
              <a:rPr lang="en-US" dirty="0" err="1">
                <a:solidFill>
                  <a:srgbClr val="000000"/>
                </a:solidFill>
              </a:rPr>
              <a:t>empresas</a:t>
            </a:r>
            <a:r>
              <a:rPr lang="en-US" dirty="0">
                <a:solidFill>
                  <a:srgbClr val="000000"/>
                </a:solidFill>
              </a:rPr>
              <a:t> e startups com </a:t>
            </a:r>
            <a:r>
              <a:rPr lang="en-US" dirty="0" err="1">
                <a:solidFill>
                  <a:srgbClr val="000000"/>
                </a:solidFill>
              </a:rPr>
              <a:t>ideias</a:t>
            </a:r>
            <a:r>
              <a:rPr lang="en-US" dirty="0">
                <a:solidFill>
                  <a:srgbClr val="000000"/>
                </a:solidFill>
              </a:rPr>
              <a:t> de </a:t>
            </a:r>
            <a:r>
              <a:rPr lang="en-US" dirty="0" err="1">
                <a:solidFill>
                  <a:srgbClr val="000000"/>
                </a:solidFill>
              </a:rPr>
              <a:t>negócios</a:t>
            </a:r>
            <a:r>
              <a:rPr lang="en-US" dirty="0">
                <a:solidFill>
                  <a:srgbClr val="000000"/>
                </a:solidFill>
              </a:rPr>
              <a:t> </a:t>
            </a:r>
            <a:r>
              <a:rPr lang="en-US" dirty="0" err="1">
                <a:solidFill>
                  <a:srgbClr val="000000"/>
                </a:solidFill>
              </a:rPr>
              <a:t>potencialmente</a:t>
            </a:r>
            <a:r>
              <a:rPr lang="en-US" dirty="0">
                <a:solidFill>
                  <a:srgbClr val="000000"/>
                </a:solidFill>
              </a:rPr>
              <a:t> </a:t>
            </a:r>
            <a:r>
              <a:rPr lang="en-US" dirty="0" err="1">
                <a:solidFill>
                  <a:srgbClr val="000000"/>
                </a:solidFill>
              </a:rPr>
              <a:t>lucrativas</a:t>
            </a:r>
            <a:r>
              <a:rPr lang="en-US" dirty="0">
                <a:solidFill>
                  <a:srgbClr val="000000"/>
                </a:solidFill>
              </a:rPr>
              <a:t>, mas </a:t>
            </a:r>
            <a:r>
              <a:rPr lang="en-US" dirty="0" err="1">
                <a:solidFill>
                  <a:srgbClr val="000000"/>
                </a:solidFill>
              </a:rPr>
              <a:t>recursos</a:t>
            </a:r>
            <a:r>
              <a:rPr lang="en-US" dirty="0">
                <a:solidFill>
                  <a:srgbClr val="000000"/>
                </a:solidFill>
              </a:rPr>
              <a:t> </a:t>
            </a:r>
            <a:r>
              <a:rPr lang="en-US" dirty="0" err="1">
                <a:solidFill>
                  <a:srgbClr val="000000"/>
                </a:solidFill>
              </a:rPr>
              <a:t>financeiros</a:t>
            </a:r>
            <a:r>
              <a:rPr lang="en-US" dirty="0">
                <a:solidFill>
                  <a:srgbClr val="000000"/>
                </a:solidFill>
              </a:rPr>
              <a:t> </a:t>
            </a:r>
            <a:r>
              <a:rPr lang="en-US" dirty="0" err="1">
                <a:solidFill>
                  <a:srgbClr val="000000"/>
                </a:solidFill>
              </a:rPr>
              <a:t>limitados</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gastos</a:t>
            </a:r>
            <a:r>
              <a:rPr lang="en-US" dirty="0">
                <a:solidFill>
                  <a:srgbClr val="000000"/>
                </a:solidFill>
              </a:rPr>
              <a:t> são </a:t>
            </a:r>
            <a:r>
              <a:rPr lang="en-US" dirty="0" err="1">
                <a:solidFill>
                  <a:srgbClr val="000000"/>
                </a:solidFill>
              </a:rPr>
              <a:t>maiores</a:t>
            </a:r>
            <a:r>
              <a:rPr lang="en-US" dirty="0">
                <a:solidFill>
                  <a:srgbClr val="000000"/>
                </a:solidFill>
              </a:rPr>
              <a:t> </a:t>
            </a:r>
            <a:r>
              <a:rPr lang="en-US" dirty="0" err="1">
                <a:solidFill>
                  <a:srgbClr val="000000"/>
                </a:solidFill>
              </a:rPr>
              <a:t>que</a:t>
            </a:r>
            <a:r>
              <a:rPr lang="en-US" dirty="0">
                <a:solidFill>
                  <a:srgbClr val="000000"/>
                </a:solidFill>
              </a:rPr>
              <a:t> as </a:t>
            </a:r>
            <a:r>
              <a:rPr lang="en-US" dirty="0" err="1">
                <a:solidFill>
                  <a:srgbClr val="000000"/>
                </a:solidFill>
              </a:rPr>
              <a:t>receitas</a:t>
            </a:r>
            <a:r>
              <a:rPr lang="en-US" dirty="0">
                <a:solidFill>
                  <a:srgbClr val="000000"/>
                </a:solidFill>
              </a:rPr>
              <a:t>. </a:t>
            </a:r>
            <a:r>
              <a:rPr lang="en-US" dirty="0" err="1">
                <a:solidFill>
                  <a:srgbClr val="000000"/>
                </a:solidFill>
              </a:rPr>
              <a:t>Credores</a:t>
            </a:r>
            <a:r>
              <a:rPr lang="en-US" dirty="0">
                <a:solidFill>
                  <a:srgbClr val="000000"/>
                </a:solidFill>
              </a:rPr>
              <a:t> </a:t>
            </a:r>
            <a:r>
              <a:rPr lang="en-US" dirty="0" err="1">
                <a:solidFill>
                  <a:srgbClr val="000000"/>
                </a:solidFill>
              </a:rPr>
              <a:t>ou</a:t>
            </a:r>
            <a:r>
              <a:rPr lang="en-US" dirty="0">
                <a:solidFill>
                  <a:srgbClr val="000000"/>
                </a:solidFill>
              </a:rPr>
              <a:t> </a:t>
            </a:r>
            <a:r>
              <a:rPr lang="en-US" dirty="0" err="1">
                <a:solidFill>
                  <a:srgbClr val="000000"/>
                </a:solidFill>
              </a:rPr>
              <a:t>poupadores</a:t>
            </a:r>
            <a:r>
              <a:rPr lang="en-US" dirty="0">
                <a:solidFill>
                  <a:srgbClr val="000000"/>
                </a:solidFill>
              </a:rPr>
              <a:t> </a:t>
            </a:r>
            <a:r>
              <a:rPr lang="en-US" dirty="0" err="1">
                <a:solidFill>
                  <a:srgbClr val="000000"/>
                </a:solidFill>
              </a:rPr>
              <a:t>também</a:t>
            </a:r>
            <a:r>
              <a:rPr lang="en-US" dirty="0">
                <a:solidFill>
                  <a:srgbClr val="000000"/>
                </a:solidFill>
              </a:rPr>
              <a:t> </a:t>
            </a:r>
            <a:r>
              <a:rPr lang="en-US" dirty="0" err="1">
                <a:solidFill>
                  <a:srgbClr val="000000"/>
                </a:solidFill>
              </a:rPr>
              <a:t>vêm</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calibrações</a:t>
            </a:r>
            <a:r>
              <a:rPr lang="en-US" dirty="0">
                <a:solidFill>
                  <a:srgbClr val="000000"/>
                </a:solidFill>
              </a:rPr>
              <a:t> </a:t>
            </a:r>
            <a:r>
              <a:rPr lang="en-US" dirty="0" err="1">
                <a:solidFill>
                  <a:srgbClr val="000000"/>
                </a:solidFill>
              </a:rPr>
              <a:t>diferentes</a:t>
            </a:r>
            <a:r>
              <a:rPr lang="en-US" dirty="0">
                <a:solidFill>
                  <a:srgbClr val="000000"/>
                </a:solidFill>
              </a:rPr>
              <a:t> e </a:t>
            </a:r>
            <a:r>
              <a:rPr lang="en-US" dirty="0" err="1">
                <a:solidFill>
                  <a:srgbClr val="000000"/>
                </a:solidFill>
              </a:rPr>
              <a:t>podem</a:t>
            </a:r>
            <a:r>
              <a:rPr lang="en-US" dirty="0">
                <a:solidFill>
                  <a:srgbClr val="000000"/>
                </a:solidFill>
              </a:rPr>
              <a:t> </a:t>
            </a:r>
            <a:r>
              <a:rPr lang="en-US" dirty="0" err="1">
                <a:solidFill>
                  <a:srgbClr val="000000"/>
                </a:solidFill>
              </a:rPr>
              <a:t>assumir</a:t>
            </a:r>
            <a:r>
              <a:rPr lang="en-US" dirty="0">
                <a:solidFill>
                  <a:srgbClr val="000000"/>
                </a:solidFill>
              </a:rPr>
              <a:t> a forma de </a:t>
            </a:r>
            <a:r>
              <a:rPr lang="en-US" dirty="0" err="1">
                <a:solidFill>
                  <a:srgbClr val="000000"/>
                </a:solidFill>
              </a:rPr>
              <a:t>famílias</a:t>
            </a:r>
            <a:r>
              <a:rPr lang="en-US" dirty="0">
                <a:solidFill>
                  <a:srgbClr val="000000"/>
                </a:solidFill>
              </a:rPr>
              <a:t> </a:t>
            </a:r>
            <a:r>
              <a:rPr lang="en-US" dirty="0" err="1">
                <a:solidFill>
                  <a:srgbClr val="000000"/>
                </a:solidFill>
              </a:rPr>
              <a:t>domésticas</a:t>
            </a:r>
            <a:r>
              <a:rPr lang="en-US" dirty="0">
                <a:solidFill>
                  <a:srgbClr val="000000"/>
                </a:solidFill>
              </a:rPr>
              <a:t>, </a:t>
            </a:r>
            <a:r>
              <a:rPr lang="en-US" dirty="0" err="1">
                <a:solidFill>
                  <a:srgbClr val="000000"/>
                </a:solidFill>
              </a:rPr>
              <a:t>empresas</a:t>
            </a:r>
            <a:r>
              <a:rPr lang="en-US" dirty="0">
                <a:solidFill>
                  <a:srgbClr val="000000"/>
                </a:solidFill>
              </a:rPr>
              <a:t>, </a:t>
            </a:r>
            <a:r>
              <a:rPr lang="en-US" dirty="0" err="1">
                <a:solidFill>
                  <a:srgbClr val="000000"/>
                </a:solidFill>
              </a:rPr>
              <a:t>governos</a:t>
            </a:r>
            <a:r>
              <a:rPr lang="en-US" dirty="0">
                <a:solidFill>
                  <a:srgbClr val="000000"/>
                </a:solidFill>
              </a:rPr>
              <a:t> e </a:t>
            </a:r>
            <a:r>
              <a:rPr lang="en-US" dirty="0" err="1">
                <a:solidFill>
                  <a:srgbClr val="000000"/>
                </a:solidFill>
              </a:rPr>
              <a:t>investidores</a:t>
            </a:r>
            <a:r>
              <a:rPr lang="en-US" dirty="0">
                <a:solidFill>
                  <a:srgbClr val="000000"/>
                </a:solidFill>
              </a:rPr>
              <a:t> com </a:t>
            </a:r>
            <a:r>
              <a:rPr lang="en-US" dirty="0" err="1">
                <a:solidFill>
                  <a:srgbClr val="000000"/>
                </a:solidFill>
              </a:rPr>
              <a:t>excesso</a:t>
            </a:r>
            <a:r>
              <a:rPr lang="en-US" dirty="0">
                <a:solidFill>
                  <a:srgbClr val="000000"/>
                </a:solidFill>
              </a:rPr>
              <a:t> de </a:t>
            </a:r>
            <a:r>
              <a:rPr lang="en-US" dirty="0" err="1">
                <a:solidFill>
                  <a:srgbClr val="000000"/>
                </a:solidFill>
              </a:rPr>
              <a:t>fundos</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que</a:t>
            </a:r>
            <a:r>
              <a:rPr lang="en-US" dirty="0">
                <a:solidFill>
                  <a:srgbClr val="000000"/>
                </a:solidFill>
              </a:rPr>
              <a:t> as </a:t>
            </a:r>
            <a:r>
              <a:rPr lang="en-US" dirty="0" err="1">
                <a:solidFill>
                  <a:srgbClr val="000000"/>
                </a:solidFill>
              </a:rPr>
              <a:t>receitas</a:t>
            </a:r>
            <a:r>
              <a:rPr lang="en-US" dirty="0">
                <a:solidFill>
                  <a:srgbClr val="000000"/>
                </a:solidFill>
              </a:rPr>
              <a:t> são </a:t>
            </a:r>
            <a:r>
              <a:rPr lang="en-US" dirty="0" err="1">
                <a:solidFill>
                  <a:srgbClr val="000000"/>
                </a:solidFill>
              </a:rPr>
              <a:t>maiores</a:t>
            </a:r>
            <a:r>
              <a:rPr lang="en-US" dirty="0">
                <a:solidFill>
                  <a:srgbClr val="000000"/>
                </a:solidFill>
              </a:rPr>
              <a:t> do </a:t>
            </a:r>
            <a:r>
              <a:rPr lang="en-US" dirty="0" err="1">
                <a:solidFill>
                  <a:srgbClr val="000000"/>
                </a:solidFill>
              </a:rPr>
              <a:t>que</a:t>
            </a:r>
            <a:r>
              <a:rPr lang="en-US" dirty="0">
                <a:solidFill>
                  <a:srgbClr val="000000"/>
                </a:solidFill>
              </a:rPr>
              <a:t> as </a:t>
            </a:r>
            <a:r>
              <a:rPr lang="en-US" dirty="0" err="1">
                <a:solidFill>
                  <a:srgbClr val="000000"/>
                </a:solidFill>
              </a:rPr>
              <a:t>despesas</a:t>
            </a:r>
            <a:r>
              <a:rPr lang="en-US" dirty="0">
                <a:solidFill>
                  <a:srgbClr val="000000"/>
                </a:solidFill>
              </a:rPr>
              <a:t>. O </a:t>
            </a:r>
            <a:r>
              <a:rPr lang="en-US" dirty="0" err="1">
                <a:solidFill>
                  <a:srgbClr val="000000"/>
                </a:solidFill>
              </a:rPr>
              <a:t>sistema</a:t>
            </a:r>
            <a:r>
              <a:rPr lang="en-US" dirty="0">
                <a:solidFill>
                  <a:srgbClr val="000000"/>
                </a:solidFill>
              </a:rPr>
              <a:t> </a:t>
            </a:r>
            <a:r>
              <a:rPr lang="en-US" dirty="0" err="1">
                <a:solidFill>
                  <a:srgbClr val="000000"/>
                </a:solidFill>
              </a:rPr>
              <a:t>financeiro</a:t>
            </a:r>
            <a:r>
              <a:rPr lang="en-US" dirty="0">
                <a:solidFill>
                  <a:srgbClr val="000000"/>
                </a:solidFill>
              </a:rPr>
              <a:t> </a:t>
            </a:r>
            <a:r>
              <a:rPr lang="en-US" dirty="0" err="1">
                <a:solidFill>
                  <a:srgbClr val="000000"/>
                </a:solidFill>
              </a:rPr>
              <a:t>também</a:t>
            </a:r>
            <a:r>
              <a:rPr lang="en-US" dirty="0">
                <a:solidFill>
                  <a:srgbClr val="000000"/>
                </a:solidFill>
              </a:rPr>
              <a:t> </a:t>
            </a:r>
            <a:r>
              <a:rPr lang="en-US" dirty="0" err="1">
                <a:solidFill>
                  <a:srgbClr val="000000"/>
                </a:solidFill>
              </a:rPr>
              <a:t>ajuda</a:t>
            </a:r>
            <a:r>
              <a:rPr lang="en-US" dirty="0">
                <a:solidFill>
                  <a:srgbClr val="000000"/>
                </a:solidFill>
              </a:rPr>
              <a:t> a </a:t>
            </a:r>
            <a:r>
              <a:rPr lang="en-US" dirty="0" err="1">
                <a:solidFill>
                  <a:srgbClr val="000000"/>
                </a:solidFill>
              </a:rPr>
              <a:t>vincular</a:t>
            </a:r>
            <a:r>
              <a:rPr lang="en-US" dirty="0">
                <a:solidFill>
                  <a:srgbClr val="000000"/>
                </a:solidFill>
              </a:rPr>
              <a:t> </a:t>
            </a:r>
            <a:r>
              <a:rPr lang="en-US" dirty="0" err="1">
                <a:solidFill>
                  <a:srgbClr val="000000"/>
                </a:solidFill>
              </a:rPr>
              <a:t>entidades</a:t>
            </a:r>
            <a:r>
              <a:rPr lang="en-US" dirty="0">
                <a:solidFill>
                  <a:srgbClr val="000000"/>
                </a:solidFill>
              </a:rPr>
              <a:t> </a:t>
            </a:r>
            <a:r>
              <a:rPr lang="en-US" dirty="0" err="1">
                <a:solidFill>
                  <a:srgbClr val="000000"/>
                </a:solidFill>
              </a:rPr>
              <a:t>avessas</a:t>
            </a:r>
            <a:r>
              <a:rPr lang="en-US" dirty="0">
                <a:solidFill>
                  <a:srgbClr val="000000"/>
                </a:solidFill>
              </a:rPr>
              <a:t> </a:t>
            </a:r>
            <a:r>
              <a:rPr lang="en-US" dirty="0" err="1">
                <a:solidFill>
                  <a:srgbClr val="000000"/>
                </a:solidFill>
              </a:rPr>
              <a:t>ao</a:t>
            </a:r>
            <a:r>
              <a:rPr lang="en-US" dirty="0">
                <a:solidFill>
                  <a:srgbClr val="000000"/>
                </a:solidFill>
              </a:rPr>
              <a:t> </a:t>
            </a:r>
            <a:r>
              <a:rPr lang="en-US" dirty="0" err="1">
                <a:solidFill>
                  <a:srgbClr val="000000"/>
                </a:solidFill>
              </a:rPr>
              <a:t>risco</a:t>
            </a:r>
            <a:r>
              <a:rPr lang="en-US" dirty="0">
                <a:solidFill>
                  <a:srgbClr val="000000"/>
                </a:solidFill>
              </a:rPr>
              <a:t> </a:t>
            </a:r>
            <a:r>
              <a:rPr lang="en-US" dirty="0" err="1">
                <a:solidFill>
                  <a:srgbClr val="000000"/>
                </a:solidFill>
              </a:rPr>
              <a:t>chamadas</a:t>
            </a:r>
            <a:r>
              <a:rPr lang="en-US" dirty="0">
                <a:solidFill>
                  <a:srgbClr val="000000"/>
                </a:solidFill>
              </a:rPr>
              <a:t> hedgers a </a:t>
            </a:r>
            <a:r>
              <a:rPr lang="en-US" dirty="0" err="1">
                <a:solidFill>
                  <a:srgbClr val="000000"/>
                </a:solidFill>
              </a:rPr>
              <a:t>especuladores</a:t>
            </a:r>
            <a:r>
              <a:rPr lang="en-US" dirty="0">
                <a:solidFill>
                  <a:srgbClr val="000000"/>
                </a:solidFill>
              </a:rPr>
              <a:t>.</a:t>
            </a:r>
          </a:p>
          <a:p>
            <a:endParaRPr lang="en-US" dirty="0">
              <a:solidFill>
                <a:srgbClr val="000000"/>
              </a:solidFill>
              <a:effectLst/>
              <a:latin typeface="Calibri" panose="020F0502020204030204" pitchFamily="34" charset="0"/>
            </a:endParaRPr>
          </a:p>
          <a:p>
            <a:r>
              <a:rPr lang="en-US" dirty="0" err="1">
                <a:solidFill>
                  <a:srgbClr val="000000"/>
                </a:solidFill>
              </a:rPr>
              <a:t>Acontece</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indivíduos</a:t>
            </a:r>
            <a:r>
              <a:rPr lang="en-US" dirty="0">
                <a:solidFill>
                  <a:srgbClr val="000000"/>
                </a:solidFill>
              </a:rPr>
              <a:t> e </a:t>
            </a:r>
            <a:r>
              <a:rPr lang="en-US" dirty="0" err="1">
                <a:solidFill>
                  <a:srgbClr val="000000"/>
                </a:solidFill>
              </a:rPr>
              <a:t>empresas</a:t>
            </a:r>
            <a:r>
              <a:rPr lang="en-US" dirty="0">
                <a:solidFill>
                  <a:srgbClr val="000000"/>
                </a:solidFill>
              </a:rPr>
              <a:t>, </a:t>
            </a:r>
            <a:r>
              <a:rPr lang="en-US" dirty="0" err="1">
                <a:solidFill>
                  <a:srgbClr val="000000"/>
                </a:solidFill>
              </a:rPr>
              <a:t>especialmente</a:t>
            </a:r>
            <a:r>
              <a:rPr lang="en-US" dirty="0">
                <a:solidFill>
                  <a:srgbClr val="000000"/>
                </a:solidFill>
              </a:rPr>
              <a:t> </a:t>
            </a:r>
            <a:r>
              <a:rPr lang="en-US" dirty="0" err="1">
                <a:solidFill>
                  <a:srgbClr val="000000"/>
                </a:solidFill>
              </a:rPr>
              <a:t>pequenos</a:t>
            </a:r>
            <a:r>
              <a:rPr lang="en-US" dirty="0">
                <a:solidFill>
                  <a:srgbClr val="000000"/>
                </a:solidFill>
              </a:rPr>
              <a:t> </a:t>
            </a:r>
            <a:r>
              <a:rPr lang="en-US" dirty="0" err="1">
                <a:solidFill>
                  <a:srgbClr val="000000"/>
                </a:solidFill>
              </a:rPr>
              <a:t>negócios</a:t>
            </a:r>
            <a:r>
              <a:rPr lang="en-US" dirty="0">
                <a:solidFill>
                  <a:srgbClr val="000000"/>
                </a:solidFill>
              </a:rPr>
              <a:t> </a:t>
            </a:r>
            <a:r>
              <a:rPr lang="en-US" dirty="0" err="1">
                <a:solidFill>
                  <a:srgbClr val="000000"/>
                </a:solidFill>
              </a:rPr>
              <a:t>ou</a:t>
            </a:r>
            <a:r>
              <a:rPr lang="en-US" dirty="0">
                <a:solidFill>
                  <a:srgbClr val="000000"/>
                </a:solidFill>
              </a:rPr>
              <a:t> </a:t>
            </a:r>
            <a:r>
              <a:rPr lang="en-US" dirty="0" err="1">
                <a:solidFill>
                  <a:srgbClr val="000000"/>
                </a:solidFill>
              </a:rPr>
              <a:t>aqueles</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vendem</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mercados</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rápido</a:t>
            </a:r>
            <a:r>
              <a:rPr lang="en-US" dirty="0">
                <a:solidFill>
                  <a:srgbClr val="000000"/>
                </a:solidFill>
              </a:rPr>
              <a:t> </a:t>
            </a:r>
            <a:r>
              <a:rPr lang="en-US" dirty="0" err="1">
                <a:solidFill>
                  <a:srgbClr val="000000"/>
                </a:solidFill>
              </a:rPr>
              <a:t>crescimento</a:t>
            </a:r>
            <a:r>
              <a:rPr lang="en-US" dirty="0">
                <a:solidFill>
                  <a:srgbClr val="000000"/>
                </a:solidFill>
              </a:rPr>
              <a:t>, </a:t>
            </a:r>
            <a:r>
              <a:rPr lang="en-US" dirty="0" err="1">
                <a:solidFill>
                  <a:srgbClr val="000000"/>
                </a:solidFill>
              </a:rPr>
              <a:t>têm</a:t>
            </a:r>
            <a:r>
              <a:rPr lang="en-US" dirty="0">
                <a:solidFill>
                  <a:srgbClr val="000000"/>
                </a:solidFill>
              </a:rPr>
              <a:t> </a:t>
            </a:r>
            <a:r>
              <a:rPr lang="en-US" dirty="0" err="1">
                <a:solidFill>
                  <a:srgbClr val="000000"/>
                </a:solidFill>
              </a:rPr>
              <a:t>riqueza</a:t>
            </a:r>
            <a:r>
              <a:rPr lang="en-US" dirty="0">
                <a:solidFill>
                  <a:srgbClr val="000000"/>
                </a:solidFill>
              </a:rPr>
              <a:t> </a:t>
            </a:r>
            <a:r>
              <a:rPr lang="en-US" dirty="0" err="1">
                <a:solidFill>
                  <a:srgbClr val="000000"/>
                </a:solidFill>
              </a:rPr>
              <a:t>suficiente</a:t>
            </a:r>
            <a:r>
              <a:rPr lang="en-US" dirty="0">
                <a:solidFill>
                  <a:srgbClr val="000000"/>
                </a:solidFill>
              </a:rPr>
              <a:t> (</a:t>
            </a:r>
            <a:r>
              <a:rPr lang="en-US" dirty="0" err="1">
                <a:solidFill>
                  <a:srgbClr val="000000"/>
                </a:solidFill>
              </a:rPr>
              <a:t>ou</a:t>
            </a:r>
            <a:r>
              <a:rPr lang="en-US" dirty="0">
                <a:solidFill>
                  <a:srgbClr val="000000"/>
                </a:solidFill>
              </a:rPr>
              <a:t> </a:t>
            </a:r>
            <a:r>
              <a:rPr lang="en-US" dirty="0" err="1">
                <a:solidFill>
                  <a:srgbClr val="000000"/>
                </a:solidFill>
              </a:rPr>
              <a:t>seja</a:t>
            </a:r>
            <a:r>
              <a:rPr lang="en-US" dirty="0">
                <a:solidFill>
                  <a:srgbClr val="000000"/>
                </a:solidFill>
              </a:rPr>
              <a:t>, um </a:t>
            </a:r>
            <a:r>
              <a:rPr lang="en-US" dirty="0" err="1">
                <a:solidFill>
                  <a:srgbClr val="000000"/>
                </a:solidFill>
              </a:rPr>
              <a:t>estoque</a:t>
            </a:r>
            <a:r>
              <a:rPr lang="en-US" dirty="0">
                <a:solidFill>
                  <a:srgbClr val="000000"/>
                </a:solidFill>
              </a:rPr>
              <a:t>) e </a:t>
            </a:r>
            <a:r>
              <a:rPr lang="en-US" dirty="0" err="1">
                <a:solidFill>
                  <a:srgbClr val="000000"/>
                </a:solidFill>
              </a:rPr>
              <a:t>renda</a:t>
            </a:r>
            <a:r>
              <a:rPr lang="en-US" dirty="0">
                <a:solidFill>
                  <a:srgbClr val="000000"/>
                </a:solidFill>
              </a:rPr>
              <a:t> (</a:t>
            </a:r>
            <a:r>
              <a:rPr lang="en-US" dirty="0" err="1">
                <a:solidFill>
                  <a:srgbClr val="000000"/>
                </a:solidFill>
              </a:rPr>
              <a:t>ou</a:t>
            </a:r>
            <a:r>
              <a:rPr lang="en-US" dirty="0">
                <a:solidFill>
                  <a:srgbClr val="000000"/>
                </a:solidFill>
              </a:rPr>
              <a:t> </a:t>
            </a:r>
            <a:r>
              <a:rPr lang="en-US" dirty="0" err="1">
                <a:solidFill>
                  <a:srgbClr val="000000"/>
                </a:solidFill>
              </a:rPr>
              <a:t>seja</a:t>
            </a:r>
            <a:r>
              <a:rPr lang="en-US" dirty="0">
                <a:solidFill>
                  <a:srgbClr val="000000"/>
                </a:solidFill>
              </a:rPr>
              <a:t>, um </a:t>
            </a:r>
            <a:r>
              <a:rPr lang="en-US" dirty="0" err="1">
                <a:solidFill>
                  <a:srgbClr val="000000"/>
                </a:solidFill>
              </a:rPr>
              <a:t>fluxo</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implementar</a:t>
            </a:r>
            <a:r>
              <a:rPr lang="en-US" dirty="0">
                <a:solidFill>
                  <a:srgbClr val="000000"/>
                </a:solidFill>
              </a:rPr>
              <a:t> as </a:t>
            </a:r>
            <a:r>
              <a:rPr lang="en-US" dirty="0" err="1">
                <a:solidFill>
                  <a:srgbClr val="000000"/>
                </a:solidFill>
              </a:rPr>
              <a:t>suas</a:t>
            </a:r>
            <a:r>
              <a:rPr lang="en-US" dirty="0">
                <a:solidFill>
                  <a:srgbClr val="000000"/>
                </a:solidFill>
              </a:rPr>
              <a:t> </a:t>
            </a:r>
            <a:r>
              <a:rPr lang="en-US" dirty="0" err="1">
                <a:solidFill>
                  <a:srgbClr val="000000"/>
                </a:solidFill>
              </a:rPr>
              <a:t>ideias</a:t>
            </a:r>
            <a:r>
              <a:rPr lang="en-US" dirty="0">
                <a:solidFill>
                  <a:srgbClr val="000000"/>
                </a:solidFill>
              </a:rPr>
              <a:t> </a:t>
            </a:r>
            <a:r>
              <a:rPr lang="en-US" dirty="0" err="1">
                <a:solidFill>
                  <a:srgbClr val="000000"/>
                </a:solidFill>
              </a:rPr>
              <a:t>sem</a:t>
            </a:r>
            <a:r>
              <a:rPr lang="en-US" dirty="0">
                <a:solidFill>
                  <a:srgbClr val="000000"/>
                </a:solidFill>
              </a:rPr>
              <a:t> </a:t>
            </a:r>
            <a:r>
              <a:rPr lang="en-US" dirty="0" err="1">
                <a:solidFill>
                  <a:srgbClr val="000000"/>
                </a:solidFill>
              </a:rPr>
              <a:t>apoio</a:t>
            </a:r>
            <a:r>
              <a:rPr lang="en-US" dirty="0">
                <a:solidFill>
                  <a:srgbClr val="000000"/>
                </a:solidFill>
              </a:rPr>
              <a:t> </a:t>
            </a:r>
            <a:r>
              <a:rPr lang="en-US" dirty="0" err="1">
                <a:solidFill>
                  <a:srgbClr val="000000"/>
                </a:solidFill>
              </a:rPr>
              <a:t>financeiro</a:t>
            </a:r>
            <a:r>
              <a:rPr lang="en-US" dirty="0">
                <a:solidFill>
                  <a:srgbClr val="000000"/>
                </a:solidFill>
              </a:rPr>
              <a:t> </a:t>
            </a:r>
            <a:r>
              <a:rPr lang="en-US" dirty="0" err="1">
                <a:solidFill>
                  <a:srgbClr val="000000"/>
                </a:solidFill>
              </a:rPr>
              <a:t>externo</a:t>
            </a:r>
            <a:r>
              <a:rPr lang="en-US" dirty="0">
                <a:solidFill>
                  <a:srgbClr val="000000"/>
                </a:solidFill>
              </a:rPr>
              <a:t>, </a:t>
            </a:r>
            <a:r>
              <a:rPr lang="en-US" dirty="0" err="1">
                <a:solidFill>
                  <a:srgbClr val="000000"/>
                </a:solidFill>
              </a:rPr>
              <a:t>investindo</a:t>
            </a:r>
            <a:r>
              <a:rPr lang="en-US" dirty="0">
                <a:solidFill>
                  <a:srgbClr val="000000"/>
                </a:solidFill>
              </a:rPr>
              <a:t> de </a:t>
            </a:r>
            <a:r>
              <a:rPr lang="en-US" dirty="0" err="1">
                <a:solidFill>
                  <a:srgbClr val="000000"/>
                </a:solidFill>
              </a:rPr>
              <a:t>volta</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lucros</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também</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conhecido</a:t>
            </a:r>
            <a:r>
              <a:rPr lang="en-US" dirty="0">
                <a:solidFill>
                  <a:srgbClr val="000000"/>
                </a:solidFill>
              </a:rPr>
              <a:t> </a:t>
            </a:r>
            <a:r>
              <a:rPr lang="en-US" dirty="0" err="1">
                <a:solidFill>
                  <a:srgbClr val="000000"/>
                </a:solidFill>
              </a:rPr>
              <a:t>como</a:t>
            </a:r>
            <a:r>
              <a:rPr lang="en-US" dirty="0">
                <a:solidFill>
                  <a:srgbClr val="000000"/>
                </a:solidFill>
              </a:rPr>
              <a:t> </a:t>
            </a:r>
            <a:r>
              <a:rPr lang="en-US" dirty="0" err="1">
                <a:solidFill>
                  <a:srgbClr val="000000"/>
                </a:solidFill>
              </a:rPr>
              <a:t>finanças</a:t>
            </a:r>
            <a:r>
              <a:rPr lang="en-US" dirty="0">
                <a:solidFill>
                  <a:srgbClr val="000000"/>
                </a:solidFill>
              </a:rPr>
              <a:t> </a:t>
            </a:r>
            <a:r>
              <a:rPr lang="en-US" dirty="0" err="1">
                <a:solidFill>
                  <a:srgbClr val="000000"/>
                </a:solidFill>
              </a:rPr>
              <a:t>internas</a:t>
            </a:r>
            <a:r>
              <a:rPr lang="en-US" dirty="0">
                <a:solidFill>
                  <a:srgbClr val="000000"/>
                </a:solidFill>
              </a:rPr>
              <a:t>. O </a:t>
            </a:r>
            <a:r>
              <a:rPr lang="en-US" dirty="0" err="1">
                <a:solidFill>
                  <a:srgbClr val="000000"/>
                </a:solidFill>
              </a:rPr>
              <a:t>caso</a:t>
            </a:r>
            <a:r>
              <a:rPr lang="en-US" dirty="0">
                <a:solidFill>
                  <a:srgbClr val="000000"/>
                </a:solidFill>
              </a:rPr>
              <a:t> </a:t>
            </a:r>
            <a:r>
              <a:rPr lang="en-US" dirty="0" err="1">
                <a:solidFill>
                  <a:srgbClr val="000000"/>
                </a:solidFill>
              </a:rPr>
              <a:t>mais</a:t>
            </a:r>
            <a:r>
              <a:rPr lang="en-US" dirty="0">
                <a:solidFill>
                  <a:srgbClr val="000000"/>
                </a:solidFill>
              </a:rPr>
              <a:t> </a:t>
            </a:r>
            <a:r>
              <a:rPr lang="en-US" dirty="0" err="1">
                <a:solidFill>
                  <a:srgbClr val="000000"/>
                </a:solidFill>
              </a:rPr>
              <a:t>comum</a:t>
            </a:r>
            <a:r>
              <a:rPr lang="en-US" dirty="0">
                <a:solidFill>
                  <a:srgbClr val="000000"/>
                </a:solidFill>
              </a:rPr>
              <a:t>, no </a:t>
            </a:r>
            <a:r>
              <a:rPr lang="en-US" dirty="0" err="1">
                <a:solidFill>
                  <a:srgbClr val="000000"/>
                </a:solidFill>
              </a:rPr>
              <a:t>entanto</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que</a:t>
            </a:r>
            <a:r>
              <a:rPr lang="en-US" dirty="0">
                <a:solidFill>
                  <a:srgbClr val="000000"/>
                </a:solidFill>
              </a:rPr>
              <a:t> as </a:t>
            </a:r>
            <a:r>
              <a:rPr lang="en-US" dirty="0" err="1">
                <a:solidFill>
                  <a:srgbClr val="000000"/>
                </a:solidFill>
              </a:rPr>
              <a:t>pessoas</a:t>
            </a:r>
            <a:r>
              <a:rPr lang="en-US" dirty="0">
                <a:solidFill>
                  <a:srgbClr val="000000"/>
                </a:solidFill>
              </a:rPr>
              <a:t> e </a:t>
            </a:r>
            <a:r>
              <a:rPr lang="en-US" dirty="0" err="1">
                <a:solidFill>
                  <a:srgbClr val="000000"/>
                </a:solidFill>
              </a:rPr>
              <a:t>empresas</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têm</a:t>
            </a:r>
            <a:r>
              <a:rPr lang="en-US" dirty="0">
                <a:solidFill>
                  <a:srgbClr val="000000"/>
                </a:solidFill>
              </a:rPr>
              <a:t> boas </a:t>
            </a:r>
            <a:r>
              <a:rPr lang="en-US" dirty="0" err="1">
                <a:solidFill>
                  <a:srgbClr val="000000"/>
                </a:solidFill>
              </a:rPr>
              <a:t>ideias</a:t>
            </a:r>
            <a:r>
              <a:rPr lang="en-US" dirty="0">
                <a:solidFill>
                  <a:srgbClr val="000000"/>
                </a:solidFill>
              </a:rPr>
              <a:t> </a:t>
            </a:r>
            <a:r>
              <a:rPr lang="en-US" dirty="0" err="1">
                <a:solidFill>
                  <a:srgbClr val="000000"/>
                </a:solidFill>
              </a:rPr>
              <a:t>não</a:t>
            </a:r>
            <a:r>
              <a:rPr lang="en-US" dirty="0">
                <a:solidFill>
                  <a:srgbClr val="000000"/>
                </a:solidFill>
              </a:rPr>
              <a:t> </a:t>
            </a:r>
            <a:r>
              <a:rPr lang="en-US" dirty="0" err="1">
                <a:solidFill>
                  <a:srgbClr val="000000"/>
                </a:solidFill>
              </a:rPr>
              <a:t>têm</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fundos</a:t>
            </a:r>
            <a:r>
              <a:rPr lang="en-US" dirty="0">
                <a:solidFill>
                  <a:srgbClr val="000000"/>
                </a:solidFill>
              </a:rPr>
              <a:t> </a:t>
            </a:r>
            <a:r>
              <a:rPr lang="en-US" dirty="0" err="1">
                <a:solidFill>
                  <a:srgbClr val="000000"/>
                </a:solidFill>
              </a:rPr>
              <a:t>necessários</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elaborar</a:t>
            </a:r>
            <a:r>
              <a:rPr lang="en-US" dirty="0">
                <a:solidFill>
                  <a:srgbClr val="000000"/>
                </a:solidFill>
              </a:rPr>
              <a:t> </a:t>
            </a:r>
            <a:r>
              <a:rPr lang="en-US" dirty="0" err="1">
                <a:solidFill>
                  <a:srgbClr val="000000"/>
                </a:solidFill>
              </a:rPr>
              <a:t>projetos</a:t>
            </a:r>
            <a:r>
              <a:rPr lang="en-US" dirty="0">
                <a:solidFill>
                  <a:srgbClr val="000000"/>
                </a:solidFill>
              </a:rPr>
              <a:t>, </a:t>
            </a:r>
            <a:r>
              <a:rPr lang="en-US" dirty="0" err="1">
                <a:solidFill>
                  <a:srgbClr val="000000"/>
                </a:solidFill>
              </a:rPr>
              <a:t>criar</a:t>
            </a:r>
            <a:r>
              <a:rPr lang="en-US" dirty="0">
                <a:solidFill>
                  <a:srgbClr val="000000"/>
                </a:solidFill>
              </a:rPr>
              <a:t> </a:t>
            </a:r>
            <a:r>
              <a:rPr lang="en-US" dirty="0" err="1">
                <a:solidFill>
                  <a:srgbClr val="000000"/>
                </a:solidFill>
              </a:rPr>
              <a:t>protótipos</a:t>
            </a:r>
            <a:r>
              <a:rPr lang="en-US" dirty="0">
                <a:solidFill>
                  <a:srgbClr val="000000"/>
                </a:solidFill>
              </a:rPr>
              <a:t>, </a:t>
            </a:r>
            <a:r>
              <a:rPr lang="en-US" dirty="0" err="1">
                <a:solidFill>
                  <a:srgbClr val="000000"/>
                </a:solidFill>
              </a:rPr>
              <a:t>alugar</a:t>
            </a:r>
            <a:r>
              <a:rPr lang="en-US" dirty="0">
                <a:solidFill>
                  <a:srgbClr val="000000"/>
                </a:solidFill>
              </a:rPr>
              <a:t> </a:t>
            </a:r>
            <a:r>
              <a:rPr lang="en-US" dirty="0" err="1">
                <a:solidFill>
                  <a:srgbClr val="000000"/>
                </a:solidFill>
              </a:rPr>
              <a:t>escritórios</a:t>
            </a:r>
            <a:r>
              <a:rPr lang="en-US" dirty="0">
                <a:solidFill>
                  <a:srgbClr val="000000"/>
                </a:solidFill>
              </a:rPr>
              <a:t> </a:t>
            </a:r>
            <a:r>
              <a:rPr lang="en-US" dirty="0" err="1">
                <a:solidFill>
                  <a:srgbClr val="000000"/>
                </a:solidFill>
              </a:rPr>
              <a:t>ou</a:t>
            </a:r>
            <a:r>
              <a:rPr lang="en-US" dirty="0">
                <a:solidFill>
                  <a:srgbClr val="000000"/>
                </a:solidFill>
              </a:rPr>
              <a:t> </a:t>
            </a:r>
            <a:r>
              <a:rPr lang="en-US" dirty="0" err="1">
                <a:solidFill>
                  <a:srgbClr val="000000"/>
                </a:solidFill>
              </a:rPr>
              <a:t>espaço</a:t>
            </a:r>
            <a:r>
              <a:rPr lang="en-US" dirty="0">
                <a:solidFill>
                  <a:srgbClr val="000000"/>
                </a:solidFill>
              </a:rPr>
              <a:t> de </a:t>
            </a:r>
            <a:r>
              <a:rPr lang="en-US" dirty="0" err="1">
                <a:solidFill>
                  <a:srgbClr val="000000"/>
                </a:solidFill>
              </a:rPr>
              <a:t>produção</a:t>
            </a:r>
            <a:r>
              <a:rPr lang="en-US" dirty="0">
                <a:solidFill>
                  <a:srgbClr val="000000"/>
                </a:solidFill>
              </a:rPr>
              <a:t>, </a:t>
            </a:r>
            <a:r>
              <a:rPr lang="en-US" dirty="0" err="1">
                <a:solidFill>
                  <a:srgbClr val="000000"/>
                </a:solidFill>
              </a:rPr>
              <a:t>pagar</a:t>
            </a:r>
            <a:r>
              <a:rPr lang="en-US" dirty="0">
                <a:solidFill>
                  <a:srgbClr val="000000"/>
                </a:solidFill>
              </a:rPr>
              <a:t> </a:t>
            </a:r>
            <a:r>
              <a:rPr lang="en-US" dirty="0" err="1">
                <a:solidFill>
                  <a:srgbClr val="000000"/>
                </a:solidFill>
              </a:rPr>
              <a:t>funcionários</a:t>
            </a:r>
            <a:r>
              <a:rPr lang="en-US" dirty="0">
                <a:solidFill>
                  <a:srgbClr val="000000"/>
                </a:solidFill>
              </a:rPr>
              <a:t>, </a:t>
            </a:r>
            <a:r>
              <a:rPr lang="en-US" dirty="0" err="1">
                <a:solidFill>
                  <a:srgbClr val="000000"/>
                </a:solidFill>
              </a:rPr>
              <a:t>obter</a:t>
            </a:r>
            <a:r>
              <a:rPr lang="en-US" dirty="0">
                <a:solidFill>
                  <a:srgbClr val="000000"/>
                </a:solidFill>
              </a:rPr>
              <a:t> </a:t>
            </a:r>
            <a:r>
              <a:rPr lang="en-US" dirty="0" err="1">
                <a:solidFill>
                  <a:srgbClr val="000000"/>
                </a:solidFill>
              </a:rPr>
              <a:t>autorizações</a:t>
            </a:r>
            <a:r>
              <a:rPr lang="en-US" dirty="0">
                <a:solidFill>
                  <a:srgbClr val="000000"/>
                </a:solidFill>
              </a:rPr>
              <a:t> e </a:t>
            </a:r>
            <a:r>
              <a:rPr lang="en-US" dirty="0" err="1">
                <a:solidFill>
                  <a:srgbClr val="000000"/>
                </a:solidFill>
              </a:rPr>
              <a:t>licenças</a:t>
            </a:r>
            <a:r>
              <a:rPr lang="en-US" dirty="0">
                <a:solidFill>
                  <a:srgbClr val="000000"/>
                </a:solidFill>
              </a:rPr>
              <a:t> </a:t>
            </a:r>
            <a:r>
              <a:rPr lang="en-US" dirty="0" err="1">
                <a:solidFill>
                  <a:srgbClr val="000000"/>
                </a:solidFill>
              </a:rPr>
              <a:t>ou</a:t>
            </a:r>
            <a:r>
              <a:rPr lang="en-US" dirty="0">
                <a:solidFill>
                  <a:srgbClr val="000000"/>
                </a:solidFill>
              </a:rPr>
              <a:t> </a:t>
            </a:r>
            <a:r>
              <a:rPr lang="en-US" dirty="0" err="1">
                <a:solidFill>
                  <a:srgbClr val="000000"/>
                </a:solidFill>
              </a:rPr>
              <a:t>sofrer</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riscos</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vêm</a:t>
            </a:r>
            <a:r>
              <a:rPr lang="en-US" dirty="0">
                <a:solidFill>
                  <a:srgbClr val="000000"/>
                </a:solidFill>
              </a:rPr>
              <a:t> com a </a:t>
            </a:r>
            <a:r>
              <a:rPr lang="en-US" dirty="0" err="1">
                <a:solidFill>
                  <a:srgbClr val="000000"/>
                </a:solidFill>
              </a:rPr>
              <a:t>introdução</a:t>
            </a:r>
            <a:r>
              <a:rPr lang="en-US" dirty="0">
                <a:solidFill>
                  <a:srgbClr val="000000"/>
                </a:solidFill>
              </a:rPr>
              <a:t> de um </a:t>
            </a:r>
            <a:r>
              <a:rPr lang="en-US" dirty="0" err="1">
                <a:solidFill>
                  <a:srgbClr val="000000"/>
                </a:solidFill>
              </a:rPr>
              <a:t>bem</a:t>
            </a:r>
            <a:r>
              <a:rPr lang="en-US" dirty="0">
                <a:solidFill>
                  <a:srgbClr val="000000"/>
                </a:solidFill>
              </a:rPr>
              <a:t> </a:t>
            </a:r>
            <a:r>
              <a:rPr lang="en-US" dirty="0" err="1">
                <a:solidFill>
                  <a:srgbClr val="000000"/>
                </a:solidFill>
              </a:rPr>
              <a:t>ou</a:t>
            </a:r>
            <a:r>
              <a:rPr lang="en-US" dirty="0">
                <a:solidFill>
                  <a:srgbClr val="000000"/>
                </a:solidFill>
              </a:rPr>
              <a:t> </a:t>
            </a:r>
            <a:r>
              <a:rPr lang="en-US" dirty="0" err="1">
                <a:solidFill>
                  <a:srgbClr val="000000"/>
                </a:solidFill>
              </a:rPr>
              <a:t>serviço</a:t>
            </a:r>
            <a:r>
              <a:rPr lang="en-US" dirty="0">
                <a:solidFill>
                  <a:srgbClr val="000000"/>
                </a:solidFill>
              </a:rPr>
              <a:t> no </a:t>
            </a:r>
            <a:r>
              <a:rPr lang="en-US" dirty="0" err="1">
                <a:solidFill>
                  <a:srgbClr val="000000"/>
                </a:solidFill>
              </a:rPr>
              <a:t>mercado</a:t>
            </a:r>
            <a:r>
              <a:rPr lang="en-US" dirty="0">
                <a:solidFill>
                  <a:srgbClr val="000000"/>
                </a:solidFill>
              </a:rPr>
              <a:t>. </a:t>
            </a:r>
            <a:r>
              <a:rPr lang="en-US" dirty="0" err="1">
                <a:solidFill>
                  <a:srgbClr val="000000"/>
                </a:solidFill>
              </a:rPr>
              <a:t>Fundos</a:t>
            </a:r>
            <a:r>
              <a:rPr lang="en-US" dirty="0">
                <a:solidFill>
                  <a:srgbClr val="000000"/>
                </a:solidFill>
              </a:rPr>
              <a:t> </a:t>
            </a:r>
            <a:r>
              <a:rPr lang="en-US" dirty="0" err="1">
                <a:solidFill>
                  <a:srgbClr val="000000"/>
                </a:solidFill>
              </a:rPr>
              <a:t>suficientes</a:t>
            </a:r>
            <a:r>
              <a:rPr lang="en-US" dirty="0">
                <a:solidFill>
                  <a:srgbClr val="000000"/>
                </a:solidFill>
              </a:rPr>
              <a:t> são </a:t>
            </a:r>
            <a:r>
              <a:rPr lang="en-US" dirty="0" err="1">
                <a:solidFill>
                  <a:srgbClr val="000000"/>
                </a:solidFill>
              </a:rPr>
              <a:t>vitais</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perseguir</a:t>
            </a:r>
            <a:r>
              <a:rPr lang="en-US" dirty="0">
                <a:solidFill>
                  <a:srgbClr val="000000"/>
                </a:solidFill>
              </a:rPr>
              <a:t> e </a:t>
            </a:r>
            <a:r>
              <a:rPr lang="en-US" dirty="0" err="1">
                <a:solidFill>
                  <a:srgbClr val="000000"/>
                </a:solidFill>
              </a:rPr>
              <a:t>realizar</a:t>
            </a:r>
            <a:r>
              <a:rPr lang="en-US" dirty="0">
                <a:solidFill>
                  <a:srgbClr val="000000"/>
                </a:solidFill>
              </a:rPr>
              <a:t> </a:t>
            </a:r>
            <a:r>
              <a:rPr lang="en-US" dirty="0" err="1">
                <a:solidFill>
                  <a:srgbClr val="000000"/>
                </a:solidFill>
              </a:rPr>
              <a:t>nossas</a:t>
            </a:r>
            <a:r>
              <a:rPr lang="en-US" dirty="0">
                <a:solidFill>
                  <a:srgbClr val="000000"/>
                </a:solidFill>
              </a:rPr>
              <a:t> </a:t>
            </a:r>
            <a:r>
              <a:rPr lang="en-US" dirty="0" err="1">
                <a:solidFill>
                  <a:srgbClr val="000000"/>
                </a:solidFill>
              </a:rPr>
              <a:t>ideias</a:t>
            </a:r>
            <a:r>
              <a:rPr lang="en-US" dirty="0">
                <a:solidFill>
                  <a:srgbClr val="000000"/>
                </a:solidFill>
              </a:rPr>
              <a:t> de um </a:t>
            </a:r>
            <a:r>
              <a:rPr lang="en-US" dirty="0" err="1">
                <a:solidFill>
                  <a:srgbClr val="000000"/>
                </a:solidFill>
              </a:rPr>
              <a:t>ponto</a:t>
            </a:r>
            <a:r>
              <a:rPr lang="en-US" dirty="0">
                <a:solidFill>
                  <a:srgbClr val="000000"/>
                </a:solidFill>
              </a:rPr>
              <a:t> de vista </a:t>
            </a:r>
            <a:r>
              <a:rPr lang="en-US" dirty="0" err="1">
                <a:solidFill>
                  <a:srgbClr val="000000"/>
                </a:solidFill>
              </a:rPr>
              <a:t>profissional</a:t>
            </a:r>
            <a:r>
              <a:rPr lang="en-US" dirty="0">
                <a:solidFill>
                  <a:srgbClr val="000000"/>
                </a:solidFill>
              </a:rPr>
              <a:t> e </a:t>
            </a:r>
            <a:r>
              <a:rPr lang="en-US" dirty="0" err="1">
                <a:solidFill>
                  <a:srgbClr val="000000"/>
                </a:solidFill>
              </a:rPr>
              <a:t>privado</a:t>
            </a:r>
            <a:r>
              <a:rPr lang="en-US" dirty="0">
                <a:solidFill>
                  <a:srgbClr val="000000"/>
                </a:solidFill>
              </a:rPr>
              <a:t>. Este </a:t>
            </a:r>
            <a:r>
              <a:rPr lang="en-US" dirty="0" err="1">
                <a:solidFill>
                  <a:srgbClr val="000000"/>
                </a:solidFill>
              </a:rPr>
              <a:t>curso</a:t>
            </a:r>
            <a:r>
              <a:rPr lang="en-US" dirty="0">
                <a:solidFill>
                  <a:srgbClr val="000000"/>
                </a:solidFill>
              </a:rPr>
              <a:t> </a:t>
            </a:r>
            <a:r>
              <a:rPr lang="en-US" dirty="0" err="1">
                <a:solidFill>
                  <a:srgbClr val="000000"/>
                </a:solidFill>
              </a:rPr>
              <a:t>sobre</a:t>
            </a:r>
            <a:r>
              <a:rPr lang="en-US" dirty="0">
                <a:solidFill>
                  <a:srgbClr val="000000"/>
                </a:solidFill>
              </a:rPr>
              <a:t> </a:t>
            </a:r>
            <a:r>
              <a:rPr lang="en-US" dirty="0" err="1">
                <a:solidFill>
                  <a:srgbClr val="000000"/>
                </a:solidFill>
              </a:rPr>
              <a:t>blockchain</a:t>
            </a:r>
            <a:r>
              <a:rPr lang="en-US" dirty="0">
                <a:solidFill>
                  <a:srgbClr val="000000"/>
                </a:solidFill>
              </a:rPr>
              <a:t>, </a:t>
            </a:r>
            <a:r>
              <a:rPr lang="en-US" dirty="0" err="1">
                <a:solidFill>
                  <a:srgbClr val="000000"/>
                </a:solidFill>
              </a:rPr>
              <a:t>por</a:t>
            </a:r>
            <a:r>
              <a:rPr lang="en-US" dirty="0">
                <a:solidFill>
                  <a:srgbClr val="000000"/>
                </a:solidFill>
              </a:rPr>
              <a:t> </a:t>
            </a:r>
            <a:r>
              <a:rPr lang="en-US" dirty="0" err="1">
                <a:solidFill>
                  <a:srgbClr val="000000"/>
                </a:solidFill>
              </a:rPr>
              <a:t>exemplo</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gratuito</a:t>
            </a:r>
            <a:r>
              <a:rPr lang="en-US" dirty="0">
                <a:solidFill>
                  <a:srgbClr val="000000"/>
                </a:solidFill>
              </a:rPr>
              <a:t> </a:t>
            </a:r>
            <a:r>
              <a:rPr lang="en-US" dirty="0" err="1">
                <a:solidFill>
                  <a:srgbClr val="000000"/>
                </a:solidFill>
              </a:rPr>
              <a:t>porque</a:t>
            </a:r>
            <a:r>
              <a:rPr lang="en-US" dirty="0">
                <a:solidFill>
                  <a:srgbClr val="000000"/>
                </a:solidFill>
              </a:rPr>
              <a:t> a UE </a:t>
            </a:r>
            <a:r>
              <a:rPr lang="en-US" dirty="0" err="1">
                <a:solidFill>
                  <a:srgbClr val="000000"/>
                </a:solidFill>
              </a:rPr>
              <a:t>considera</a:t>
            </a:r>
            <a:r>
              <a:rPr lang="en-US" dirty="0">
                <a:solidFill>
                  <a:srgbClr val="000000"/>
                </a:solidFill>
              </a:rPr>
              <a:t> a </a:t>
            </a:r>
            <a:r>
              <a:rPr lang="en-US" dirty="0" err="1">
                <a:solidFill>
                  <a:srgbClr val="000000"/>
                </a:solidFill>
              </a:rPr>
              <a:t>educação</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necessidade</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não</a:t>
            </a:r>
            <a:r>
              <a:rPr lang="en-US" dirty="0">
                <a:solidFill>
                  <a:srgbClr val="000000"/>
                </a:solidFill>
              </a:rPr>
              <a:t> </a:t>
            </a:r>
            <a:r>
              <a:rPr lang="en-US" dirty="0" err="1">
                <a:solidFill>
                  <a:srgbClr val="000000"/>
                </a:solidFill>
              </a:rPr>
              <a:t>deve</a:t>
            </a:r>
            <a:r>
              <a:rPr lang="en-US" dirty="0">
                <a:solidFill>
                  <a:srgbClr val="000000"/>
                </a:solidFill>
              </a:rPr>
              <a:t> </a:t>
            </a:r>
            <a:r>
              <a:rPr lang="en-US" dirty="0" err="1">
                <a:solidFill>
                  <a:srgbClr val="000000"/>
                </a:solidFill>
              </a:rPr>
              <a:t>ser</a:t>
            </a:r>
            <a:r>
              <a:rPr lang="en-US" dirty="0">
                <a:solidFill>
                  <a:srgbClr val="000000"/>
                </a:solidFill>
              </a:rPr>
              <a:t> </a:t>
            </a:r>
            <a:r>
              <a:rPr lang="en-US" dirty="0" err="1">
                <a:solidFill>
                  <a:srgbClr val="000000"/>
                </a:solidFill>
              </a:rPr>
              <a:t>disponibilizada</a:t>
            </a:r>
            <a:r>
              <a:rPr lang="en-US" dirty="0">
                <a:solidFill>
                  <a:srgbClr val="000000"/>
                </a:solidFill>
              </a:rPr>
              <a:t> </a:t>
            </a:r>
            <a:r>
              <a:rPr lang="en-US" dirty="0" err="1">
                <a:solidFill>
                  <a:srgbClr val="000000"/>
                </a:solidFill>
              </a:rPr>
              <a:t>apenas</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aqueles</a:t>
            </a:r>
            <a:r>
              <a:rPr lang="en-US" dirty="0">
                <a:solidFill>
                  <a:srgbClr val="000000"/>
                </a:solidFill>
              </a:rPr>
              <a:t> </a:t>
            </a:r>
            <a:r>
              <a:rPr lang="en-US" dirty="0" err="1">
                <a:solidFill>
                  <a:srgbClr val="000000"/>
                </a:solidFill>
              </a:rPr>
              <a:t>alunos</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têm</a:t>
            </a:r>
            <a:r>
              <a:rPr lang="en-US" dirty="0">
                <a:solidFill>
                  <a:srgbClr val="000000"/>
                </a:solidFill>
              </a:rPr>
              <a:t> </a:t>
            </a:r>
            <a:r>
              <a:rPr lang="en-US" dirty="0" err="1">
                <a:solidFill>
                  <a:srgbClr val="000000"/>
                </a:solidFill>
              </a:rPr>
              <a:t>meios</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pagar</a:t>
            </a:r>
            <a:r>
              <a:rPr lang="en-US" dirty="0">
                <a:solidFill>
                  <a:srgbClr val="000000"/>
                </a:solidFill>
              </a:rPr>
              <a:t> </a:t>
            </a:r>
            <a:r>
              <a:rPr lang="en-US" dirty="0" err="1">
                <a:solidFill>
                  <a:srgbClr val="000000"/>
                </a:solidFill>
              </a:rPr>
              <a:t>por</a:t>
            </a:r>
            <a:r>
              <a:rPr lang="en-US" dirty="0">
                <a:solidFill>
                  <a:srgbClr val="000000"/>
                </a:solidFill>
              </a:rPr>
              <a:t> </a:t>
            </a:r>
            <a:r>
              <a:rPr lang="en-US" dirty="0" err="1">
                <a:solidFill>
                  <a:srgbClr val="000000"/>
                </a:solidFill>
              </a:rPr>
              <a:t>ela</a:t>
            </a:r>
            <a:r>
              <a:rPr lang="en-US" dirty="0">
                <a:solidFill>
                  <a:srgbClr val="000000"/>
                </a:solidFill>
              </a:rPr>
              <a:t>.</a:t>
            </a:r>
          </a:p>
          <a:p>
            <a:endParaRPr lang="en-US" dirty="0">
              <a:solidFill>
                <a:srgbClr val="000000"/>
              </a:solidFill>
            </a:endParaRPr>
          </a:p>
          <a:p>
            <a:r>
              <a:rPr lang="en-US" b="1" dirty="0">
                <a:solidFill>
                  <a:srgbClr val="F79037"/>
                </a:solidFill>
              </a:rPr>
              <a:t>A </a:t>
            </a:r>
            <a:r>
              <a:rPr lang="en-US" b="1" dirty="0" err="1">
                <a:solidFill>
                  <a:srgbClr val="F79037"/>
                </a:solidFill>
              </a:rPr>
              <a:t>necessidade</a:t>
            </a:r>
            <a:r>
              <a:rPr lang="en-US" b="1" dirty="0">
                <a:solidFill>
                  <a:srgbClr val="F79037"/>
                </a:solidFill>
              </a:rPr>
              <a:t> de um </a:t>
            </a:r>
            <a:r>
              <a:rPr lang="en-US" b="1" dirty="0" err="1">
                <a:solidFill>
                  <a:srgbClr val="F79037"/>
                </a:solidFill>
              </a:rPr>
              <a:t>sistema</a:t>
            </a:r>
            <a:r>
              <a:rPr lang="en-US" b="1" dirty="0">
                <a:solidFill>
                  <a:srgbClr val="F79037"/>
                </a:solidFill>
              </a:rPr>
              <a:t> </a:t>
            </a:r>
            <a:r>
              <a:rPr lang="en-US" b="1" dirty="0" err="1">
                <a:solidFill>
                  <a:srgbClr val="F79037"/>
                </a:solidFill>
              </a:rPr>
              <a:t>financeiro</a:t>
            </a:r>
            <a:r>
              <a:rPr lang="en-US" b="1" dirty="0">
                <a:solidFill>
                  <a:srgbClr val="F79037"/>
                </a:solidFill>
              </a:rPr>
              <a:t> (?)</a:t>
            </a:r>
          </a:p>
          <a:p>
            <a:r>
              <a:rPr lang="en-US" dirty="0" err="1">
                <a:solidFill>
                  <a:srgbClr val="000000"/>
                </a:solidFill>
              </a:rPr>
              <a:t>Por</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indivíduos</a:t>
            </a:r>
            <a:r>
              <a:rPr lang="en-US" dirty="0">
                <a:solidFill>
                  <a:srgbClr val="000000"/>
                </a:solidFill>
              </a:rPr>
              <a:t> e </a:t>
            </a:r>
            <a:r>
              <a:rPr lang="en-US" dirty="0" err="1">
                <a:solidFill>
                  <a:srgbClr val="000000"/>
                </a:solidFill>
              </a:rPr>
              <a:t>empresas</a:t>
            </a:r>
            <a:r>
              <a:rPr lang="en-US" dirty="0">
                <a:solidFill>
                  <a:srgbClr val="000000"/>
                </a:solidFill>
              </a:rPr>
              <a:t> </a:t>
            </a:r>
            <a:r>
              <a:rPr lang="en-US" dirty="0" err="1">
                <a:solidFill>
                  <a:srgbClr val="000000"/>
                </a:solidFill>
              </a:rPr>
              <a:t>simplesmente</a:t>
            </a:r>
            <a:r>
              <a:rPr lang="en-US" dirty="0">
                <a:solidFill>
                  <a:srgbClr val="000000"/>
                </a:solidFill>
              </a:rPr>
              <a:t> </a:t>
            </a:r>
            <a:r>
              <a:rPr lang="en-US" dirty="0" err="1">
                <a:solidFill>
                  <a:srgbClr val="000000"/>
                </a:solidFill>
              </a:rPr>
              <a:t>não</a:t>
            </a:r>
            <a:r>
              <a:rPr lang="en-US" dirty="0">
                <a:solidFill>
                  <a:srgbClr val="000000"/>
                </a:solidFill>
              </a:rPr>
              <a:t> </a:t>
            </a:r>
            <a:r>
              <a:rPr lang="en-US" dirty="0" err="1">
                <a:solidFill>
                  <a:srgbClr val="000000"/>
                </a:solidFill>
              </a:rPr>
              <a:t>pedem</a:t>
            </a:r>
            <a:r>
              <a:rPr lang="en-US" dirty="0">
                <a:solidFill>
                  <a:srgbClr val="000000"/>
                </a:solidFill>
              </a:rPr>
              <a:t> </a:t>
            </a:r>
            <a:r>
              <a:rPr lang="en-US" dirty="0" err="1">
                <a:solidFill>
                  <a:srgbClr val="000000"/>
                </a:solidFill>
              </a:rPr>
              <a:t>emprestado</a:t>
            </a:r>
            <a:r>
              <a:rPr lang="en-US" dirty="0">
                <a:solidFill>
                  <a:srgbClr val="000000"/>
                </a:solidFill>
              </a:rPr>
              <a:t> a outros </a:t>
            </a:r>
            <a:r>
              <a:rPr lang="en-US" dirty="0" err="1">
                <a:solidFill>
                  <a:srgbClr val="000000"/>
                </a:solidFill>
              </a:rPr>
              <a:t>indivíduos</a:t>
            </a:r>
            <a:r>
              <a:rPr lang="en-US" dirty="0">
                <a:solidFill>
                  <a:srgbClr val="000000"/>
                </a:solidFill>
              </a:rPr>
              <a:t> e </a:t>
            </a:r>
            <a:r>
              <a:rPr lang="en-US" dirty="0" err="1">
                <a:solidFill>
                  <a:srgbClr val="000000"/>
                </a:solidFill>
              </a:rPr>
              <a:t>empresas</a:t>
            </a:r>
            <a:r>
              <a:rPr lang="en-US" dirty="0">
                <a:solidFill>
                  <a:srgbClr val="000000"/>
                </a:solidFill>
              </a:rPr>
              <a:t> </a:t>
            </a:r>
            <a:r>
              <a:rPr lang="en-US" dirty="0" err="1">
                <a:solidFill>
                  <a:srgbClr val="000000"/>
                </a:solidFill>
              </a:rPr>
              <a:t>quando</a:t>
            </a:r>
            <a:r>
              <a:rPr lang="en-US" dirty="0">
                <a:solidFill>
                  <a:srgbClr val="000000"/>
                </a:solidFill>
              </a:rPr>
              <a:t> </a:t>
            </a:r>
            <a:r>
              <a:rPr lang="en-US" dirty="0" err="1">
                <a:solidFill>
                  <a:srgbClr val="000000"/>
                </a:solidFill>
              </a:rPr>
              <a:t>precisam</a:t>
            </a:r>
            <a:r>
              <a:rPr lang="en-US" dirty="0">
                <a:solidFill>
                  <a:srgbClr val="000000"/>
                </a:solidFill>
              </a:rPr>
              <a:t>?</a:t>
            </a:r>
          </a:p>
          <a:p>
            <a:endParaRPr lang="en-US" dirty="0">
              <a:solidFill>
                <a:srgbClr val="000000"/>
              </a:solidFill>
              <a:effectLst/>
              <a:latin typeface="Calibri" panose="020F0502020204030204" pitchFamily="34" charset="0"/>
            </a:endParaRPr>
          </a:p>
        </p:txBody>
      </p:sp>
      <p:sp>
        <p:nvSpPr>
          <p:cNvPr id="3" name="Text Placeholder 16">
            <a:extLst>
              <a:ext uri="{FF2B5EF4-FFF2-40B4-BE49-F238E27FC236}">
                <a16:creationId xmlns:a16="http://schemas.microsoft.com/office/drawing/2014/main" id="{14A835CB-D006-23C2-3D09-B877EE2F2B4A}"/>
              </a:ext>
            </a:extLst>
          </p:cNvPr>
          <p:cNvSpPr>
            <a:spLocks noGrp="1"/>
          </p:cNvSpPr>
          <p:nvPr/>
        </p:nvSpPr>
        <p:spPr>
          <a:xfrm>
            <a:off x="767225" y="1332853"/>
            <a:ext cx="391395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dirty="0">
                <a:ea typeface="Times New Roman" panose="02020603050405020304" pitchFamily="18" charset="0"/>
                <a:cs typeface="Calibri" panose="020F0502020204030204" pitchFamily="34" charset="0"/>
              </a:rPr>
              <a:t>3.1 </a:t>
            </a:r>
            <a:r>
              <a:rPr lang="en-US" sz="1800" b="0" dirty="0" err="1">
                <a:ea typeface="Times New Roman" panose="02020603050405020304" pitchFamily="18" charset="0"/>
                <a:cs typeface="Calibri" panose="020F0502020204030204" pitchFamily="34" charset="0"/>
              </a:rPr>
              <a:t>Sistema</a:t>
            </a:r>
            <a:r>
              <a:rPr lang="en-US" sz="1800" b="0" dirty="0">
                <a:ea typeface="Times New Roman" panose="02020603050405020304" pitchFamily="18" charset="0"/>
                <a:cs typeface="Calibri" panose="020F0502020204030204" pitchFamily="34" charset="0"/>
              </a:rPr>
              <a:t> </a:t>
            </a:r>
            <a:r>
              <a:rPr lang="en-US" sz="1800" b="0" dirty="0" err="1">
                <a:ea typeface="Times New Roman" panose="02020603050405020304" pitchFamily="18" charset="0"/>
                <a:cs typeface="Calibri" panose="020F0502020204030204" pitchFamily="34" charset="0"/>
              </a:rPr>
              <a:t>Financeiro</a:t>
            </a:r>
            <a:r>
              <a:rPr lang="en-US" sz="1800" b="0" dirty="0">
                <a:ea typeface="Times New Roman" panose="02020603050405020304" pitchFamily="18" charset="0"/>
                <a:cs typeface="Calibri" panose="020F0502020204030204" pitchFamily="34" charset="0"/>
              </a:rPr>
              <a:t> </a:t>
            </a:r>
            <a:r>
              <a:rPr lang="en-US" sz="1800" b="0" dirty="0" err="1">
                <a:ea typeface="Times New Roman" panose="02020603050405020304" pitchFamily="18" charset="0"/>
                <a:cs typeface="Calibri" panose="020F0502020204030204" pitchFamily="34" charset="0"/>
              </a:rPr>
              <a:t>Tradicional</a:t>
            </a:r>
            <a:endParaRPr lang="en-US" sz="1800" b="0" dirty="0"/>
          </a:p>
        </p:txBody>
      </p:sp>
      <p:sp>
        <p:nvSpPr>
          <p:cNvPr id="4" name="Text Placeholder 17">
            <a:extLst>
              <a:ext uri="{FF2B5EF4-FFF2-40B4-BE49-F238E27FC236}">
                <a16:creationId xmlns:a16="http://schemas.microsoft.com/office/drawing/2014/main" id="{06BDA0EC-1B64-7EA6-57B3-FEB548E1552E}"/>
              </a:ext>
            </a:extLst>
          </p:cNvPr>
          <p:cNvSpPr txBox="1">
            <a:spLocks/>
          </p:cNvSpPr>
          <p:nvPr/>
        </p:nvSpPr>
        <p:spPr>
          <a:xfrm>
            <a:off x="730684" y="1825223"/>
            <a:ext cx="6051578" cy="4812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t>Qualquer</a:t>
            </a:r>
            <a:r>
              <a:rPr lang="en-US" dirty="0"/>
              <a:t> </a:t>
            </a:r>
            <a:r>
              <a:rPr lang="en-US" dirty="0" err="1"/>
              <a:t>sistema</a:t>
            </a:r>
            <a:r>
              <a:rPr lang="en-US" dirty="0"/>
              <a:t> </a:t>
            </a:r>
            <a:r>
              <a:rPr lang="en-US" dirty="0" err="1"/>
              <a:t>financeiro</a:t>
            </a:r>
            <a:r>
              <a:rPr lang="en-US" dirty="0"/>
              <a:t> </a:t>
            </a:r>
            <a:r>
              <a:rPr lang="en-US" dirty="0" err="1"/>
              <a:t>que</a:t>
            </a:r>
            <a:r>
              <a:rPr lang="en-US" dirty="0"/>
              <a:t> </a:t>
            </a:r>
            <a:r>
              <a:rPr lang="en-US" dirty="0" err="1"/>
              <a:t>conhecemos</a:t>
            </a:r>
            <a:r>
              <a:rPr lang="en-US" dirty="0"/>
              <a:t> </a:t>
            </a:r>
            <a:r>
              <a:rPr lang="en-US" dirty="0" err="1"/>
              <a:t>hoje</a:t>
            </a:r>
            <a:r>
              <a:rPr lang="en-US" dirty="0"/>
              <a:t> </a:t>
            </a:r>
            <a:r>
              <a:rPr lang="en-US" dirty="0" err="1"/>
              <a:t>é</a:t>
            </a:r>
            <a:r>
              <a:rPr lang="en-US" dirty="0"/>
              <a:t> </a:t>
            </a:r>
            <a:r>
              <a:rPr lang="en-US" dirty="0" err="1"/>
              <a:t>uma</a:t>
            </a:r>
            <a:r>
              <a:rPr lang="en-US" dirty="0"/>
              <a:t> </a:t>
            </a:r>
            <a:r>
              <a:rPr lang="en-US" dirty="0" err="1"/>
              <a:t>rede</a:t>
            </a:r>
            <a:r>
              <a:rPr lang="en-US" dirty="0"/>
              <a:t> </a:t>
            </a:r>
            <a:r>
              <a:rPr lang="en-US" dirty="0" err="1"/>
              <a:t>altamente</a:t>
            </a:r>
            <a:r>
              <a:rPr lang="en-US" dirty="0"/>
              <a:t> </a:t>
            </a:r>
            <a:r>
              <a:rPr lang="en-US" dirty="0" err="1"/>
              <a:t>interconectada</a:t>
            </a:r>
            <a:r>
              <a:rPr lang="en-US" dirty="0"/>
              <a:t> de </a:t>
            </a:r>
            <a:r>
              <a:rPr lang="en-US" dirty="0" err="1"/>
              <a:t>intermediários</a:t>
            </a:r>
            <a:r>
              <a:rPr lang="en-US" dirty="0"/>
              <a:t>, </a:t>
            </a:r>
            <a:r>
              <a:rPr lang="en-US" dirty="0" err="1"/>
              <a:t>facilitadores</a:t>
            </a:r>
            <a:r>
              <a:rPr lang="en-US" dirty="0"/>
              <a:t> e </a:t>
            </a:r>
            <a:r>
              <a:rPr lang="en-US" dirty="0" err="1"/>
              <a:t>mercados</a:t>
            </a:r>
            <a:r>
              <a:rPr lang="en-US" dirty="0"/>
              <a:t> </a:t>
            </a:r>
            <a:r>
              <a:rPr lang="en-US" dirty="0" err="1"/>
              <a:t>que</a:t>
            </a:r>
            <a:r>
              <a:rPr lang="en-US" dirty="0"/>
              <a:t> </a:t>
            </a:r>
            <a:r>
              <a:rPr lang="en-US" dirty="0" err="1"/>
              <a:t>atendem</a:t>
            </a:r>
            <a:r>
              <a:rPr lang="en-US" dirty="0"/>
              <a:t> </a:t>
            </a:r>
            <a:r>
              <a:rPr lang="en-US" dirty="0" err="1"/>
              <a:t>aos</a:t>
            </a:r>
            <a:r>
              <a:rPr lang="en-US" dirty="0"/>
              <a:t> </a:t>
            </a:r>
            <a:r>
              <a:rPr lang="en-US" dirty="0" err="1"/>
              <a:t>seguintes</a:t>
            </a:r>
            <a:r>
              <a:rPr lang="en-US" dirty="0"/>
              <a:t> </a:t>
            </a:r>
            <a:r>
              <a:rPr lang="en-US" dirty="0" err="1"/>
              <a:t>propósitos</a:t>
            </a:r>
            <a:r>
              <a:rPr lang="en-US" dirty="0"/>
              <a:t>:</a:t>
            </a:r>
            <a:endParaRPr lang="x-none" dirty="0"/>
          </a:p>
        </p:txBody>
      </p:sp>
      <p:cxnSp>
        <p:nvCxnSpPr>
          <p:cNvPr id="10" name="Straight Connector 9">
            <a:extLst>
              <a:ext uri="{FF2B5EF4-FFF2-40B4-BE49-F238E27FC236}">
                <a16:creationId xmlns:a16="http://schemas.microsoft.com/office/drawing/2014/main" id="{1216FD1A-D590-AAF3-242A-9A4D2F372CC2}"/>
              </a:ext>
            </a:extLst>
          </p:cNvPr>
          <p:cNvCxnSpPr>
            <a:cxnSpLocks/>
          </p:cNvCxnSpPr>
          <p:nvPr/>
        </p:nvCxnSpPr>
        <p:spPr>
          <a:xfrm>
            <a:off x="0" y="3559868"/>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6A958AB5-C18B-469E-839F-823A5DFE2449}"/>
              </a:ext>
            </a:extLst>
          </p:cNvPr>
          <p:cNvGrpSpPr/>
          <p:nvPr/>
        </p:nvGrpSpPr>
        <p:grpSpPr>
          <a:xfrm>
            <a:off x="2798933" y="3565898"/>
            <a:ext cx="2382378" cy="1092607"/>
            <a:chOff x="3357324" y="3565898"/>
            <a:chExt cx="2382378" cy="1092607"/>
          </a:xfrm>
        </p:grpSpPr>
        <p:sp>
          <p:nvSpPr>
            <p:cNvPr id="11" name="Text Placeholder 17">
              <a:extLst>
                <a:ext uri="{FF2B5EF4-FFF2-40B4-BE49-F238E27FC236}">
                  <a16:creationId xmlns:a16="http://schemas.microsoft.com/office/drawing/2014/main" id="{445A36A5-111D-3C7D-EF2A-C7BF2DB852DC}"/>
                </a:ext>
              </a:extLst>
            </p:cNvPr>
            <p:cNvSpPr txBox="1">
              <a:spLocks/>
            </p:cNvSpPr>
            <p:nvPr/>
          </p:nvSpPr>
          <p:spPr>
            <a:xfrm>
              <a:off x="3921483" y="3996802"/>
              <a:ext cx="1818219" cy="26535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err="1">
                  <a:solidFill>
                    <a:srgbClr val="F79037"/>
                  </a:solidFill>
                </a:rPr>
                <a:t>Compartilhamento</a:t>
              </a:r>
              <a:r>
                <a:rPr lang="en-US" dirty="0">
                  <a:solidFill>
                    <a:srgbClr val="F79037"/>
                  </a:solidFill>
                </a:rPr>
                <a:t> de </a:t>
              </a:r>
              <a:r>
                <a:rPr lang="en-US" dirty="0" err="1">
                  <a:solidFill>
                    <a:srgbClr val="F79037"/>
                  </a:solidFill>
                </a:rPr>
                <a:t>riscos</a:t>
              </a:r>
              <a:endParaRPr lang="en-US" dirty="0">
                <a:solidFill>
                  <a:srgbClr val="F79037"/>
                </a:solidFill>
              </a:endParaRPr>
            </a:p>
          </p:txBody>
        </p:sp>
        <p:sp>
          <p:nvSpPr>
            <p:cNvPr id="12" name="TextBox 11">
              <a:extLst>
                <a:ext uri="{FF2B5EF4-FFF2-40B4-BE49-F238E27FC236}">
                  <a16:creationId xmlns:a16="http://schemas.microsoft.com/office/drawing/2014/main" id="{245412AF-216D-DF60-72B7-DC411545894C}"/>
                </a:ext>
              </a:extLst>
            </p:cNvPr>
            <p:cNvSpPr txBox="1"/>
            <p:nvPr/>
          </p:nvSpPr>
          <p:spPr>
            <a:xfrm>
              <a:off x="3357324" y="356589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grpSp>
      <p:grpSp>
        <p:nvGrpSpPr>
          <p:cNvPr id="15" name="Group 14">
            <a:extLst>
              <a:ext uri="{FF2B5EF4-FFF2-40B4-BE49-F238E27FC236}">
                <a16:creationId xmlns:a16="http://schemas.microsoft.com/office/drawing/2014/main" id="{4673E38D-EA28-B42E-3CB3-43C663B47632}"/>
              </a:ext>
            </a:extLst>
          </p:cNvPr>
          <p:cNvGrpSpPr/>
          <p:nvPr/>
        </p:nvGrpSpPr>
        <p:grpSpPr>
          <a:xfrm>
            <a:off x="743392" y="2463928"/>
            <a:ext cx="6072890" cy="1104331"/>
            <a:chOff x="1298066" y="2463928"/>
            <a:chExt cx="6072890" cy="1104331"/>
          </a:xfrm>
        </p:grpSpPr>
        <p:sp>
          <p:nvSpPr>
            <p:cNvPr id="5" name="Text Placeholder 17">
              <a:extLst>
                <a:ext uri="{FF2B5EF4-FFF2-40B4-BE49-F238E27FC236}">
                  <a16:creationId xmlns:a16="http://schemas.microsoft.com/office/drawing/2014/main" id="{B7FC97A5-DABC-836D-14CF-183B91E3C531}"/>
                </a:ext>
              </a:extLst>
            </p:cNvPr>
            <p:cNvSpPr txBox="1">
              <a:spLocks/>
            </p:cNvSpPr>
            <p:nvPr/>
          </p:nvSpPr>
          <p:spPr>
            <a:xfrm>
              <a:off x="1862226" y="2889283"/>
              <a:ext cx="1388662" cy="27090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err="1">
                  <a:solidFill>
                    <a:srgbClr val="F79037"/>
                  </a:solidFill>
                </a:rPr>
                <a:t>Alocação</a:t>
              </a:r>
              <a:r>
                <a:rPr lang="en-US" dirty="0">
                  <a:solidFill>
                    <a:srgbClr val="F79037"/>
                  </a:solidFill>
                </a:rPr>
                <a:t> de capital</a:t>
              </a:r>
            </a:p>
          </p:txBody>
        </p:sp>
        <p:sp>
          <p:nvSpPr>
            <p:cNvPr id="8" name="TextBox 7">
              <a:extLst>
                <a:ext uri="{FF2B5EF4-FFF2-40B4-BE49-F238E27FC236}">
                  <a16:creationId xmlns:a16="http://schemas.microsoft.com/office/drawing/2014/main" id="{F90A2E73-33EA-FCF0-4489-641A2DB71929}"/>
                </a:ext>
              </a:extLst>
            </p:cNvPr>
            <p:cNvSpPr txBox="1"/>
            <p:nvPr/>
          </p:nvSpPr>
          <p:spPr>
            <a:xfrm>
              <a:off x="1298066" y="246392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13" name="Text Placeholder 17">
              <a:extLst>
                <a:ext uri="{FF2B5EF4-FFF2-40B4-BE49-F238E27FC236}">
                  <a16:creationId xmlns:a16="http://schemas.microsoft.com/office/drawing/2014/main" id="{EA846321-8548-BE40-DBEB-5D4CEDDA706E}"/>
                </a:ext>
              </a:extLst>
            </p:cNvPr>
            <p:cNvSpPr txBox="1">
              <a:spLocks/>
            </p:cNvSpPr>
            <p:nvPr/>
          </p:nvSpPr>
          <p:spPr>
            <a:xfrm>
              <a:off x="5735985" y="2728159"/>
              <a:ext cx="1634971" cy="26533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err="1">
                  <a:solidFill>
                    <a:srgbClr val="F79037"/>
                  </a:solidFill>
                </a:rPr>
                <a:t>Facilitar</a:t>
              </a:r>
              <a:r>
                <a:rPr lang="en-US" dirty="0">
                  <a:solidFill>
                    <a:srgbClr val="F79037"/>
                  </a:solidFill>
                </a:rPr>
                <a:t> </a:t>
              </a:r>
              <a:r>
                <a:rPr lang="en-US" dirty="0" err="1">
                  <a:solidFill>
                    <a:srgbClr val="F79037"/>
                  </a:solidFill>
                </a:rPr>
                <a:t>todos</a:t>
              </a:r>
              <a:r>
                <a:rPr lang="en-US" dirty="0">
                  <a:solidFill>
                    <a:srgbClr val="F79037"/>
                  </a:solidFill>
                </a:rPr>
                <a:t> </a:t>
              </a:r>
              <a:r>
                <a:rPr lang="en-US" dirty="0" err="1">
                  <a:solidFill>
                    <a:srgbClr val="F79037"/>
                  </a:solidFill>
                </a:rPr>
                <a:t>os</a:t>
              </a:r>
              <a:r>
                <a:rPr lang="en-US" dirty="0">
                  <a:solidFill>
                    <a:srgbClr val="F79037"/>
                  </a:solidFill>
                </a:rPr>
                <a:t> </a:t>
              </a:r>
              <a:r>
                <a:rPr lang="en-US" dirty="0" err="1">
                  <a:solidFill>
                    <a:srgbClr val="F79037"/>
                  </a:solidFill>
                </a:rPr>
                <a:t>tipos</a:t>
              </a:r>
              <a:r>
                <a:rPr lang="en-US" dirty="0">
                  <a:solidFill>
                    <a:srgbClr val="F79037"/>
                  </a:solidFill>
                </a:rPr>
                <a:t> de </a:t>
              </a:r>
              <a:r>
                <a:rPr lang="en-US" dirty="0" err="1">
                  <a:solidFill>
                    <a:srgbClr val="F79037"/>
                  </a:solidFill>
                </a:rPr>
                <a:t>comércio</a:t>
              </a:r>
              <a:r>
                <a:rPr lang="en-US" dirty="0">
                  <a:solidFill>
                    <a:srgbClr val="F79037"/>
                  </a:solidFill>
                </a:rPr>
                <a:t>, </a:t>
              </a:r>
              <a:r>
                <a:rPr lang="en-US" dirty="0" err="1">
                  <a:solidFill>
                    <a:srgbClr val="F79037"/>
                  </a:solidFill>
                </a:rPr>
                <a:t>incluindo</a:t>
              </a:r>
              <a:r>
                <a:rPr lang="en-US" dirty="0">
                  <a:solidFill>
                    <a:srgbClr val="F79037"/>
                  </a:solidFill>
                </a:rPr>
                <a:t> </a:t>
              </a:r>
              <a:r>
                <a:rPr lang="en-US" dirty="0" err="1">
                  <a:solidFill>
                    <a:srgbClr val="F79037"/>
                  </a:solidFill>
                </a:rPr>
                <a:t>trocas</a:t>
              </a:r>
              <a:r>
                <a:rPr lang="en-US" dirty="0">
                  <a:solidFill>
                    <a:srgbClr val="F79037"/>
                  </a:solidFill>
                </a:rPr>
                <a:t> </a:t>
              </a:r>
              <a:r>
                <a:rPr lang="en-US" dirty="0" err="1">
                  <a:solidFill>
                    <a:srgbClr val="F79037"/>
                  </a:solidFill>
                </a:rPr>
                <a:t>intertemporais</a:t>
              </a:r>
              <a:r>
                <a:rPr lang="en-US" dirty="0">
                  <a:solidFill>
                    <a:srgbClr val="F79037"/>
                  </a:solidFill>
                </a:rPr>
                <a:t>.</a:t>
              </a:r>
            </a:p>
          </p:txBody>
        </p:sp>
        <p:sp>
          <p:nvSpPr>
            <p:cNvPr id="14" name="TextBox 13">
              <a:extLst>
                <a:ext uri="{FF2B5EF4-FFF2-40B4-BE49-F238E27FC236}">
                  <a16:creationId xmlns:a16="http://schemas.microsoft.com/office/drawing/2014/main" id="{42FB9030-48E5-308F-8F33-224B093E1A11}"/>
                </a:ext>
              </a:extLst>
            </p:cNvPr>
            <p:cNvSpPr txBox="1"/>
            <p:nvPr/>
          </p:nvSpPr>
          <p:spPr>
            <a:xfrm>
              <a:off x="5171825" y="247565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grpSp>
      <p:sp>
        <p:nvSpPr>
          <p:cNvPr id="18" name="Text Placeholder 17">
            <a:extLst>
              <a:ext uri="{FF2B5EF4-FFF2-40B4-BE49-F238E27FC236}">
                <a16:creationId xmlns:a16="http://schemas.microsoft.com/office/drawing/2014/main" id="{F0509DF3-2708-2002-68B5-98ED532E1C51}"/>
              </a:ext>
            </a:extLst>
          </p:cNvPr>
          <p:cNvSpPr txBox="1">
            <a:spLocks/>
          </p:cNvSpPr>
          <p:nvPr/>
        </p:nvSpPr>
        <p:spPr>
          <a:xfrm>
            <a:off x="745433" y="4720970"/>
            <a:ext cx="6209322" cy="4812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t>À</a:t>
            </a:r>
            <a:r>
              <a:rPr lang="en-US" dirty="0"/>
              <a:t> </a:t>
            </a:r>
            <a:r>
              <a:rPr lang="en-US" dirty="0" err="1"/>
              <a:t>primeira</a:t>
            </a:r>
            <a:r>
              <a:rPr lang="en-US" dirty="0"/>
              <a:t> vista, </a:t>
            </a:r>
            <a:r>
              <a:rPr lang="en-US" dirty="0" err="1"/>
              <a:t>isso</a:t>
            </a:r>
            <a:r>
              <a:rPr lang="en-US" dirty="0"/>
              <a:t> </a:t>
            </a:r>
            <a:r>
              <a:rPr lang="en-US" dirty="0" err="1"/>
              <a:t>pode</a:t>
            </a:r>
            <a:r>
              <a:rPr lang="en-US" dirty="0"/>
              <a:t> </a:t>
            </a:r>
            <a:r>
              <a:rPr lang="en-US" dirty="0" err="1"/>
              <a:t>parecer</a:t>
            </a:r>
            <a:r>
              <a:rPr lang="en-US" dirty="0"/>
              <a:t> </a:t>
            </a:r>
            <a:r>
              <a:rPr lang="en-US" dirty="0" err="1"/>
              <a:t>desinteressante</a:t>
            </a:r>
            <a:r>
              <a:rPr lang="en-US" dirty="0"/>
              <a:t>, mas </a:t>
            </a:r>
            <a:r>
              <a:rPr lang="en-US" dirty="0" err="1"/>
              <a:t>é</a:t>
            </a:r>
            <a:r>
              <a:rPr lang="en-US" dirty="0"/>
              <a:t> um dos </a:t>
            </a:r>
            <a:r>
              <a:rPr lang="en-US" dirty="0" err="1"/>
              <a:t>pilares</a:t>
            </a:r>
            <a:r>
              <a:rPr lang="en-US" dirty="0"/>
              <a:t> </a:t>
            </a:r>
            <a:r>
              <a:rPr lang="en-US" dirty="0" err="1"/>
              <a:t>mais</a:t>
            </a:r>
            <a:r>
              <a:rPr lang="en-US" dirty="0"/>
              <a:t> </a:t>
            </a:r>
            <a:r>
              <a:rPr lang="en-US" dirty="0" err="1"/>
              <a:t>cruciais</a:t>
            </a:r>
            <a:r>
              <a:rPr lang="en-US" dirty="0"/>
              <a:t> </a:t>
            </a:r>
            <a:r>
              <a:rPr lang="en-US" dirty="0" err="1"/>
              <a:t>para</a:t>
            </a:r>
            <a:r>
              <a:rPr lang="en-US" dirty="0"/>
              <a:t> o </a:t>
            </a:r>
            <a:r>
              <a:rPr lang="en-US" dirty="0" err="1"/>
              <a:t>bem-estar</a:t>
            </a:r>
            <a:r>
              <a:rPr lang="en-US" dirty="0"/>
              <a:t> </a:t>
            </a:r>
            <a:r>
              <a:rPr lang="en-US" dirty="0" err="1"/>
              <a:t>humano</a:t>
            </a:r>
            <a:r>
              <a:rPr lang="en-US" dirty="0"/>
              <a:t> </a:t>
            </a:r>
            <a:r>
              <a:rPr lang="en-US" dirty="0" err="1"/>
              <a:t>num</a:t>
            </a:r>
            <a:r>
              <a:rPr lang="en-US" dirty="0"/>
              <a:t> </a:t>
            </a:r>
            <a:r>
              <a:rPr lang="en-US" dirty="0" err="1"/>
              <a:t>sistema</a:t>
            </a:r>
            <a:r>
              <a:rPr lang="en-US" dirty="0"/>
              <a:t> </a:t>
            </a:r>
            <a:r>
              <a:rPr lang="en-US" dirty="0" err="1"/>
              <a:t>capitalista</a:t>
            </a:r>
            <a:r>
              <a:rPr lang="en-US" dirty="0"/>
              <a:t>. </a:t>
            </a:r>
            <a:r>
              <a:rPr lang="en-US" dirty="0" err="1"/>
              <a:t>Sem</a:t>
            </a:r>
            <a:r>
              <a:rPr lang="en-US" dirty="0"/>
              <a:t> </a:t>
            </a:r>
            <a:r>
              <a:rPr lang="en-US" dirty="0" err="1"/>
              <a:t>este</a:t>
            </a:r>
            <a:r>
              <a:rPr lang="en-US" dirty="0"/>
              <a:t> </a:t>
            </a:r>
            <a:r>
              <a:rPr lang="en-US" dirty="0" err="1"/>
              <a:t>sistema</a:t>
            </a:r>
            <a:r>
              <a:rPr lang="en-US" dirty="0"/>
              <a:t> </a:t>
            </a:r>
            <a:r>
              <a:rPr lang="en-US" dirty="0" err="1"/>
              <a:t>financeiro</a:t>
            </a:r>
            <a:r>
              <a:rPr lang="en-US" dirty="0"/>
              <a:t>, o </a:t>
            </a:r>
            <a:r>
              <a:rPr lang="en-US" dirty="0" err="1"/>
              <a:t>progresso</a:t>
            </a:r>
            <a:r>
              <a:rPr lang="en-US" dirty="0"/>
              <a:t> </a:t>
            </a:r>
            <a:r>
              <a:rPr lang="en-US" dirty="0" err="1"/>
              <a:t>tecnológico</a:t>
            </a:r>
            <a:r>
              <a:rPr lang="en-US" dirty="0"/>
              <a:t> dos </a:t>
            </a:r>
            <a:r>
              <a:rPr lang="en-US" dirty="0" err="1"/>
              <a:t>últimos</a:t>
            </a:r>
            <a:r>
              <a:rPr lang="en-US" dirty="0"/>
              <a:t> </a:t>
            </a:r>
            <a:r>
              <a:rPr lang="en-US" dirty="0" err="1"/>
              <a:t>dois</a:t>
            </a:r>
            <a:r>
              <a:rPr lang="en-US" dirty="0"/>
              <a:t> </a:t>
            </a:r>
            <a:r>
              <a:rPr lang="en-US" dirty="0" err="1"/>
              <a:t>séculos</a:t>
            </a:r>
            <a:r>
              <a:rPr lang="en-US" dirty="0"/>
              <a:t> (</a:t>
            </a:r>
            <a:r>
              <a:rPr lang="en-US" dirty="0" err="1"/>
              <a:t>por</a:t>
            </a:r>
            <a:r>
              <a:rPr lang="en-US" dirty="0"/>
              <a:t> </a:t>
            </a:r>
            <a:r>
              <a:rPr lang="en-US" dirty="0" err="1"/>
              <a:t>exemplo</a:t>
            </a:r>
            <a:r>
              <a:rPr lang="en-US" dirty="0"/>
              <a:t>, </a:t>
            </a:r>
            <a:r>
              <a:rPr lang="en-US" dirty="0" err="1"/>
              <a:t>invenção</a:t>
            </a:r>
            <a:r>
              <a:rPr lang="en-US" dirty="0"/>
              <a:t> de </a:t>
            </a:r>
            <a:r>
              <a:rPr lang="en-US" dirty="0" err="1"/>
              <a:t>motores</a:t>
            </a:r>
            <a:r>
              <a:rPr lang="en-US" dirty="0"/>
              <a:t> a vapor, </a:t>
            </a:r>
            <a:r>
              <a:rPr lang="en-US" dirty="0" err="1"/>
              <a:t>carros</a:t>
            </a:r>
            <a:r>
              <a:rPr lang="en-US" dirty="0"/>
              <a:t>, </a:t>
            </a:r>
            <a:r>
              <a:rPr lang="en-US" dirty="0" err="1"/>
              <a:t>aviões</a:t>
            </a:r>
            <a:r>
              <a:rPr lang="en-US" dirty="0"/>
              <a:t>, </a:t>
            </a:r>
            <a:r>
              <a:rPr lang="en-US" dirty="0" err="1"/>
              <a:t>telefones</a:t>
            </a:r>
            <a:r>
              <a:rPr lang="en-US" dirty="0"/>
              <a:t> </a:t>
            </a:r>
            <a:r>
              <a:rPr lang="en-US" dirty="0" err="1"/>
              <a:t>fixos</a:t>
            </a:r>
            <a:r>
              <a:rPr lang="en-US" dirty="0"/>
              <a:t>, </a:t>
            </a:r>
            <a:r>
              <a:rPr lang="en-US" dirty="0" err="1"/>
              <a:t>computadores</a:t>
            </a:r>
            <a:r>
              <a:rPr lang="en-US" dirty="0"/>
              <a:t>, </a:t>
            </a:r>
            <a:r>
              <a:rPr lang="en-US" dirty="0" err="1"/>
              <a:t>manipulação</a:t>
            </a:r>
            <a:r>
              <a:rPr lang="en-US" dirty="0"/>
              <a:t> de genes e </a:t>
            </a:r>
            <a:r>
              <a:rPr lang="en-US" dirty="0" err="1"/>
              <a:t>telefones</a:t>
            </a:r>
            <a:r>
              <a:rPr lang="en-US" dirty="0"/>
              <a:t> </a:t>
            </a:r>
            <a:r>
              <a:rPr lang="en-US" dirty="0" err="1"/>
              <a:t>celulares</a:t>
            </a:r>
            <a:r>
              <a:rPr lang="en-US" dirty="0"/>
              <a:t>) </a:t>
            </a:r>
            <a:r>
              <a:rPr lang="en-US" dirty="0" err="1"/>
              <a:t>não</a:t>
            </a:r>
            <a:r>
              <a:rPr lang="en-US" dirty="0"/>
              <a:t> </a:t>
            </a:r>
            <a:r>
              <a:rPr lang="en-US" dirty="0" err="1"/>
              <a:t>teria</a:t>
            </a:r>
            <a:r>
              <a:rPr lang="en-US" dirty="0"/>
              <a:t> </a:t>
            </a:r>
            <a:r>
              <a:rPr lang="en-US" dirty="0" err="1"/>
              <a:t>ocorrido</a:t>
            </a:r>
            <a:r>
              <a:rPr lang="en-US" dirty="0"/>
              <a:t>, </a:t>
            </a:r>
            <a:r>
              <a:rPr lang="en-US" dirty="0" err="1"/>
              <a:t>pelo</a:t>
            </a:r>
            <a:r>
              <a:rPr lang="en-US" dirty="0"/>
              <a:t> </a:t>
            </a:r>
            <a:r>
              <a:rPr lang="en-US" dirty="0" err="1"/>
              <a:t>menos</a:t>
            </a:r>
            <a:r>
              <a:rPr lang="en-US" dirty="0"/>
              <a:t> </a:t>
            </a:r>
            <a:r>
              <a:rPr lang="en-US" dirty="0" err="1"/>
              <a:t>não</a:t>
            </a:r>
            <a:r>
              <a:rPr lang="en-US" dirty="0"/>
              <a:t> </a:t>
            </a:r>
            <a:r>
              <a:rPr lang="en-US" dirty="0" err="1"/>
              <a:t>neste</a:t>
            </a:r>
            <a:r>
              <a:rPr lang="en-US" dirty="0"/>
              <a:t> </a:t>
            </a:r>
            <a:r>
              <a:rPr lang="en-US" dirty="0" err="1"/>
              <a:t>ritmo</a:t>
            </a:r>
            <a:r>
              <a:rPr lang="en-US" dirty="0"/>
              <a:t>.</a:t>
            </a:r>
            <a:endParaRPr lang="x-none" dirty="0"/>
          </a:p>
        </p:txBody>
      </p:sp>
      <p:grpSp>
        <p:nvGrpSpPr>
          <p:cNvPr id="19" name="Group 18">
            <a:extLst>
              <a:ext uri="{FF2B5EF4-FFF2-40B4-BE49-F238E27FC236}">
                <a16:creationId xmlns:a16="http://schemas.microsoft.com/office/drawing/2014/main" id="{BFAE3901-1D83-9B9E-9402-4D81A8694AD5}"/>
              </a:ext>
            </a:extLst>
          </p:cNvPr>
          <p:cNvGrpSpPr/>
          <p:nvPr/>
        </p:nvGrpSpPr>
        <p:grpSpPr>
          <a:xfrm flipH="1">
            <a:off x="6027754" y="9163937"/>
            <a:ext cx="1712396" cy="1673613"/>
            <a:chOff x="-220413" y="5797823"/>
            <a:chExt cx="1967946" cy="1923375"/>
          </a:xfrm>
        </p:grpSpPr>
        <p:sp>
          <p:nvSpPr>
            <p:cNvPr id="20" name="Freeform 19">
              <a:extLst>
                <a:ext uri="{FF2B5EF4-FFF2-40B4-BE49-F238E27FC236}">
                  <a16:creationId xmlns:a16="http://schemas.microsoft.com/office/drawing/2014/main" id="{41A4429F-8487-03AA-A559-69A00C49A50C}"/>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9C7A66E5-FA67-4D8A-3BDB-B496DEEA01B2}"/>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BF0D8E51-BC5E-6ACB-6A9D-5B0418462DD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F88CD09F-65FA-4106-0893-2016847315C7}"/>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97F00E1B-E6E6-5F3C-A6A3-DB11C3A0101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258D8700-C666-5E3D-D79C-56AA1C94C568}"/>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2118801B-55B8-2F7B-F211-4B58BB983AD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B842BD8B-2CCB-A811-5E76-4AD2AB569797}"/>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8C1BC60F-E3A1-3492-70CF-B4AA26C6AC8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97BFABB-5103-34B1-FFA7-12DCCB958D58}"/>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0EDB4C98-24C8-DB35-7CAB-F4161B13172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D9441297-57FE-A40B-41CB-C5929D83228B}"/>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B9E1EDB6-8C6F-CDA1-E508-F610621A9BC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2B5B6D9A-F76C-90FF-9FFF-D5200429DCE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812169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A701B99-9497-A75A-2FFF-634D978C6930}"/>
              </a:ext>
            </a:extLst>
          </p:cNvPr>
          <p:cNvSpPr/>
          <p:nvPr/>
        </p:nvSpPr>
        <p:spPr>
          <a:xfrm>
            <a:off x="6221269" y="0"/>
            <a:ext cx="1338406"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78</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5163"/>
            <a:ext cx="6526017" cy="9542305"/>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latin typeface="Calibri" panose="020F0502020204030204" pitchFamily="34" charset="0"/>
                <a:cs typeface="Calibri" panose="020F0502020204030204" pitchFamily="34" charset="0"/>
              </a:rPr>
              <a:t>O </a:t>
            </a:r>
            <a:r>
              <a:rPr lang="en-US" sz="1100" dirty="0" err="1">
                <a:latin typeface="Calibri" panose="020F0502020204030204" pitchFamily="34" charset="0"/>
                <a:cs typeface="Calibri" panose="020F0502020204030204" pitchFamily="34" charset="0"/>
              </a:rPr>
              <a:t>empréstimo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acontece</a:t>
            </a:r>
            <a:r>
              <a:rPr lang="en-US" sz="1100" dirty="0">
                <a:latin typeface="Calibri" panose="020F0502020204030204" pitchFamily="34" charset="0"/>
                <a:cs typeface="Calibri" panose="020F0502020204030204" pitchFamily="34" charset="0"/>
              </a:rPr>
              <a:t> com a </a:t>
            </a:r>
            <a:r>
              <a:rPr lang="en-US" sz="1100" dirty="0" err="1">
                <a:latin typeface="Calibri" panose="020F0502020204030204" pitchFamily="34" charset="0"/>
                <a:cs typeface="Calibri" panose="020F0502020204030204" pitchFamily="34" charset="0"/>
              </a:rPr>
              <a:t>maioria</a:t>
            </a:r>
            <a:r>
              <a:rPr lang="en-US" sz="1100" dirty="0">
                <a:latin typeface="Calibri" panose="020F0502020204030204" pitchFamily="34" charset="0"/>
                <a:cs typeface="Calibri" panose="020F0502020204030204" pitchFamily="34" charset="0"/>
              </a:rPr>
              <a:t> dos outros bens e </a:t>
            </a:r>
            <a:r>
              <a:rPr lang="en-US" sz="1100" dirty="0" err="1">
                <a:latin typeface="Calibri" panose="020F0502020204030204" pitchFamily="34" charset="0"/>
                <a:cs typeface="Calibri" panose="020F0502020204030204" pitchFamily="34" charset="0"/>
              </a:rPr>
              <a:t>serviços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eficiente</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barato</a:t>
            </a:r>
            <a:r>
              <a:rPr lang="en-US" sz="1100" dirty="0">
                <a:latin typeface="Calibri" panose="020F0502020204030204" pitchFamily="34" charset="0"/>
                <a:cs typeface="Calibri" panose="020F0502020204030204" pitchFamily="34" charset="0"/>
              </a:rPr>
              <a:t> se </a:t>
            </a:r>
            <a:r>
              <a:rPr lang="en-US" sz="1100" dirty="0" err="1">
                <a:latin typeface="Calibri" panose="020F0502020204030204" pitchFamily="34" charset="0"/>
                <a:cs typeface="Calibri" panose="020F0502020204030204" pitchFamily="34" charset="0"/>
              </a:rPr>
              <a:t>feito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especialistas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empresas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se </a:t>
            </a:r>
            <a:r>
              <a:rPr lang="en-US" sz="1100" dirty="0" err="1">
                <a:latin typeface="Calibri" panose="020F0502020204030204" pitchFamily="34" charset="0"/>
                <a:cs typeface="Calibri" panose="020F0502020204030204" pitchFamily="34" charset="0"/>
              </a:rPr>
              <a:t>concentram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fazer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apenas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coisa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algumas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atividades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relacionadas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muito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primeiro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lugar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meio</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prática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pesquisa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eles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acumularam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longo</a:t>
            </a:r>
            <a:r>
              <a:rPr lang="en-US" sz="1100" dirty="0">
                <a:latin typeface="Calibri" panose="020F0502020204030204" pitchFamily="34" charset="0"/>
                <a:cs typeface="Calibri" panose="020F0502020204030204" pitchFamily="34" charset="0"/>
              </a:rPr>
              <a:t> do tempo e,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segundo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lugar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também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desbloqueiam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economias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escala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exemplo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custos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fixos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concessão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empréstimos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seja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publicidade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tomadores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empréstimos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compra</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manutenção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computadores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aluguel</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escritórios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adequados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redação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contratos</a:t>
            </a:r>
            <a:r>
              <a:rPr lang="en-US" sz="1100" dirty="0">
                <a:latin typeface="Calibri" panose="020F0502020204030204" pitchFamily="34" charset="0"/>
                <a:cs typeface="Calibri" panose="020F0502020204030204" pitchFamily="34" charset="0"/>
              </a:rPr>
              <a:t>) são </a:t>
            </a:r>
            <a:r>
              <a:rPr lang="en-US" sz="1100" dirty="0" err="1">
                <a:latin typeface="Calibri" panose="020F0502020204030204" pitchFamily="34" charset="0"/>
                <a:cs typeface="Calibri" panose="020F0502020204030204" pitchFamily="34" charset="0"/>
              </a:rPr>
              <a:t>bastante</a:t>
            </a:r>
            <a:r>
              <a:rPr lang="en-US" sz="1100" dirty="0">
                <a:latin typeface="Calibri" panose="020F0502020204030204" pitchFamily="34" charset="0"/>
                <a:cs typeface="Calibri" panose="020F0502020204030204" pitchFamily="34" charset="0"/>
              </a:rPr>
              <a:t> altos. Para </a:t>
            </a:r>
            <a:r>
              <a:rPr lang="en-US" sz="1100" dirty="0" err="1">
                <a:latin typeface="Calibri" panose="020F0502020204030204" pitchFamily="34" charset="0"/>
                <a:cs typeface="Calibri" panose="020F0502020204030204" pitchFamily="34" charset="0"/>
              </a:rPr>
              <a:t>compensar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esses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custos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fixos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obter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grande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margem</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lucro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credores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devem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fazer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muitos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negócios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Portanto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pequenas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empresas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mercado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altamente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concentrado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lucrativas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Isso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dizer</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entanto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maior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sempre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melhor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apenas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eficientes</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empresas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financeiras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devem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exceder</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escala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mínima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eficiência</a:t>
            </a:r>
            <a:r>
              <a:rPr lang="en-US" sz="1100" dirty="0">
                <a:latin typeface="Calibri" panose="020F0502020204030204" pitchFamily="34" charset="0"/>
                <a:cs typeface="Calibri" panose="020F0502020204030204" pitchFamily="34" charset="0"/>
              </a:rPr>
              <a:t>.</a:t>
            </a:r>
          </a:p>
          <a:p>
            <a:pPr algn="just"/>
            <a:r>
              <a:rPr lang="en-US" sz="1100" dirty="0">
                <a:latin typeface="Calibri" panose="020F0502020204030204" pitchFamily="34" charset="0"/>
                <a:cs typeface="Calibri" panose="020F0502020204030204" pitchFamily="34" charset="0"/>
              </a:rPr>
              <a:t> </a:t>
            </a:r>
          </a:p>
          <a:p>
            <a:pPr algn="just"/>
            <a:r>
              <a:rPr lang="en-US" sz="1100" b="1" dirty="0" err="1">
                <a:solidFill>
                  <a:srgbClr val="F79037"/>
                </a:solidFill>
                <a:latin typeface="Calibri" panose="020F0502020204030204" pitchFamily="34" charset="0"/>
                <a:cs typeface="Calibri" panose="020F0502020204030204" pitchFamily="34" charset="0"/>
              </a:rPr>
              <a:t>Informação</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assimétrica</a:t>
            </a:r>
            <a:endParaRPr lang="en-US" sz="1100" b="1" dirty="0">
              <a:solidFill>
                <a:srgbClr val="F79037"/>
              </a:solidFill>
              <a:latin typeface="Calibri" panose="020F0502020204030204" pitchFamily="34" charset="0"/>
              <a:cs typeface="Calibri" panose="020F0502020204030204" pitchFamily="34" charset="0"/>
            </a:endParaRPr>
          </a:p>
          <a:p>
            <a:pPr algn="just"/>
            <a:r>
              <a:rPr lang="en-US" sz="1100" dirty="0">
                <a:latin typeface="Calibri" panose="020F0502020204030204" pitchFamily="34" charset="0"/>
                <a:cs typeface="Calibri" panose="020F0502020204030204" pitchFamily="34" charset="0"/>
              </a:rPr>
              <a:t>As </a:t>
            </a:r>
            <a:r>
              <a:rPr lang="en-US" sz="1100" dirty="0" err="1">
                <a:latin typeface="Calibri" panose="020F0502020204030204" pitchFamily="34" charset="0"/>
                <a:cs typeface="Calibri" panose="020F0502020204030204" pitchFamily="34" charset="0"/>
              </a:rPr>
              <a:t>finanças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também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sofrem</a:t>
            </a:r>
            <a:r>
              <a:rPr lang="en-US" sz="1100" dirty="0">
                <a:latin typeface="Calibri" panose="020F0502020204030204" pitchFamily="34" charset="0"/>
                <a:cs typeface="Calibri" panose="020F0502020204030204" pitchFamily="34" charset="0"/>
              </a:rPr>
              <a:t> de outro </a:t>
            </a:r>
            <a:r>
              <a:rPr lang="en-US" sz="1100" dirty="0" err="1">
                <a:latin typeface="Calibri" panose="020F0502020204030204" pitchFamily="34" charset="0"/>
                <a:cs typeface="Calibri" panose="020F0502020204030204" pitchFamily="34" charset="0"/>
              </a:rPr>
              <a:t>problema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facilmente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superado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nomeadamente</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conceito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custos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oportunidade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seja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obter</a:t>
            </a:r>
            <a:r>
              <a:rPr lang="en-US" sz="1100" dirty="0">
                <a:latin typeface="Calibri" panose="020F0502020204030204" pitchFamily="34" charset="0"/>
                <a:cs typeface="Calibri" panose="020F0502020204030204" pitchFamily="34" charset="0"/>
              </a:rPr>
              <a:t> X </a:t>
            </a:r>
            <a:r>
              <a:rPr lang="en-US" sz="1100" dirty="0" err="1">
                <a:latin typeface="Calibri" panose="020F0502020204030204" pitchFamily="34" charset="0"/>
                <a:cs typeface="Calibri" panose="020F0502020204030204" pitchFamily="34" charset="0"/>
              </a:rPr>
              <a:t>você</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deve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desistir</a:t>
            </a:r>
            <a:r>
              <a:rPr lang="en-US" sz="1100" dirty="0">
                <a:latin typeface="Calibri" panose="020F0502020204030204" pitchFamily="34" charset="0"/>
                <a:cs typeface="Calibri" panose="020F0502020204030204" pitchFamily="34" charset="0"/>
              </a:rPr>
              <a:t> de Y). </a:t>
            </a:r>
            <a:r>
              <a:rPr lang="en-US" sz="1100" dirty="0" err="1">
                <a:latin typeface="Calibri" panose="020F0502020204030204" pitchFamily="34" charset="0"/>
                <a:cs typeface="Calibri" panose="020F0502020204030204" pitchFamily="34" charset="0"/>
              </a:rPr>
              <a:t>Além</a:t>
            </a:r>
            <a:r>
              <a:rPr lang="en-US" sz="1100" dirty="0">
                <a:latin typeface="Calibri" panose="020F0502020204030204" pitchFamily="34" charset="0"/>
                <a:cs typeface="Calibri" panose="020F0502020204030204" pitchFamily="34" charset="0"/>
              </a:rPr>
              <a:t> disso, </a:t>
            </a:r>
            <a:r>
              <a:rPr lang="en-US" sz="1100" dirty="0" err="1">
                <a:latin typeface="Calibri" panose="020F0502020204030204" pitchFamily="34" charset="0"/>
                <a:cs typeface="Calibri" panose="020F0502020204030204" pitchFamily="34" charset="0"/>
              </a:rPr>
              <a:t>encontramos</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problema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adicional</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chamado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informação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assimétrica</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contexto</a:t>
            </a:r>
            <a:r>
              <a:rPr lang="en-US" sz="1100" dirty="0">
                <a:latin typeface="Calibri" panose="020F0502020204030204" pitchFamily="34" charset="0"/>
                <a:cs typeface="Calibri" panose="020F0502020204030204" pitchFamily="34" charset="0"/>
              </a:rPr>
              <a:t> de um </a:t>
            </a:r>
            <a:r>
              <a:rPr lang="en-US" sz="1100" dirty="0" err="1">
                <a:latin typeface="Calibri" panose="020F0502020204030204" pitchFamily="34" charset="0"/>
                <a:cs typeface="Calibri" panose="020F0502020204030204" pitchFamily="34" charset="0"/>
              </a:rPr>
              <a:t>sistema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financeiro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quando</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vendedor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mutuário</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vendedor</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títulos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sabe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mais</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o comprador (</a:t>
            </a:r>
            <a:r>
              <a:rPr lang="en-US" sz="1100" dirty="0" err="1">
                <a:latin typeface="Calibri" panose="020F0502020204030204" pitchFamily="34" charset="0"/>
                <a:cs typeface="Calibri" panose="020F0502020204030204" pitchFamily="34" charset="0"/>
              </a:rPr>
              <a:t>credor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investidor</a:t>
            </a:r>
            <a:r>
              <a:rPr lang="en-US" sz="1100" dirty="0">
                <a:latin typeface="Calibri" panose="020F0502020204030204" pitchFamily="34" charset="0"/>
                <a:cs typeface="Calibri" panose="020F0502020204030204" pitchFamily="34" charset="0"/>
              </a:rPr>
              <a:t>, um comprador de </a:t>
            </a:r>
            <a:r>
              <a:rPr lang="en-US" sz="1100" dirty="0" err="1">
                <a:latin typeface="Calibri" panose="020F0502020204030204" pitchFamily="34" charset="0"/>
                <a:cs typeface="Calibri" panose="020F0502020204030204" pitchFamily="34" charset="0"/>
              </a:rPr>
              <a:t>títulos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demora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muito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problemas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comecem</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aparecer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dois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principais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problemas</a:t>
            </a:r>
            <a:r>
              <a:rPr lang="en-US" sz="1100" dirty="0">
                <a:latin typeface="Calibri" panose="020F0502020204030204" pitchFamily="34" charset="0"/>
                <a:cs typeface="Calibri" panose="020F0502020204030204" pitchFamily="34" charset="0"/>
              </a:rPr>
              <a:t> com </a:t>
            </a:r>
            <a:r>
              <a:rPr lang="en-US" sz="1100" dirty="0" err="1">
                <a:latin typeface="Calibri" panose="020F0502020204030204" pitchFamily="34" charset="0"/>
                <a:cs typeface="Calibri" panose="020F0502020204030204" pitchFamily="34" charset="0"/>
              </a:rPr>
              <a:t>isso</a:t>
            </a:r>
            <a:r>
              <a:rPr lang="en-US" sz="1100" dirty="0">
                <a:latin typeface="Calibri" panose="020F0502020204030204" pitchFamily="34" charset="0"/>
                <a:cs typeface="Calibri" panose="020F0502020204030204" pitchFamily="34" charset="0"/>
              </a:rPr>
              <a:t> são a </a:t>
            </a:r>
            <a:r>
              <a:rPr lang="en-US" sz="1100" dirty="0" err="1">
                <a:latin typeface="Calibri" panose="020F0502020204030204" pitchFamily="34" charset="0"/>
                <a:cs typeface="Calibri" panose="020F0502020204030204" pitchFamily="34" charset="0"/>
              </a:rPr>
              <a:t>seleção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adversa</a:t>
            </a:r>
            <a:r>
              <a:rPr lang="en-US" sz="1100" dirty="0">
                <a:latin typeface="Calibri" panose="020F0502020204030204" pitchFamily="34" charset="0"/>
                <a:cs typeface="Calibri" panose="020F0502020204030204" pitchFamily="34" charset="0"/>
              </a:rPr>
              <a:t> antes de um </a:t>
            </a:r>
            <a:r>
              <a:rPr lang="en-US" sz="1100" dirty="0" err="1">
                <a:latin typeface="Calibri" panose="020F0502020204030204" pitchFamily="34" charset="0"/>
                <a:cs typeface="Calibri" panose="020F0502020204030204" pitchFamily="34" charset="0"/>
              </a:rPr>
              <a:t>contrato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assinado</a:t>
            </a:r>
            <a:r>
              <a:rPr lang="en-US" sz="1100" dirty="0">
                <a:latin typeface="Calibri" panose="020F0502020204030204" pitchFamily="34" charset="0"/>
                <a:cs typeface="Calibri" panose="020F0502020204030204" pitchFamily="34" charset="0"/>
              </a:rPr>
              <a:t> e o </a:t>
            </a:r>
            <a:r>
              <a:rPr lang="en-US" sz="1100" dirty="0" err="1">
                <a:latin typeface="Calibri" panose="020F0502020204030204" pitchFamily="34" charset="0"/>
                <a:cs typeface="Calibri" panose="020F0502020204030204" pitchFamily="34" charset="0"/>
              </a:rPr>
              <a:t>risco</a:t>
            </a:r>
            <a:r>
              <a:rPr lang="en-US" sz="1100" dirty="0">
                <a:latin typeface="Calibri" panose="020F0502020204030204" pitchFamily="34" charset="0"/>
                <a:cs typeface="Calibri" panose="020F0502020204030204" pitchFamily="34" charset="0"/>
              </a:rPr>
              <a:t> moral,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envolve</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pecado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após</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consumação</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contrato</a:t>
            </a:r>
            <a:r>
              <a:rPr lang="en-US" sz="1100" dirty="0">
                <a:latin typeface="Calibri" panose="020F0502020204030204" pitchFamily="34" charset="0"/>
                <a:cs typeface="Calibri" panose="020F0502020204030204" pitchFamily="34" charset="0"/>
              </a:rPr>
              <a:t>.</a:t>
            </a:r>
          </a:p>
          <a:p>
            <a:pPr algn="just"/>
            <a:endParaRPr lang="en-US" sz="1100" dirty="0">
              <a:latin typeface="Calibri" panose="020F0502020204030204" pitchFamily="34" charset="0"/>
              <a:cs typeface="Calibri" panose="020F0502020204030204" pitchFamily="34" charset="0"/>
            </a:endParaRPr>
          </a:p>
          <a:p>
            <a:pPr algn="just"/>
            <a:r>
              <a:rPr lang="en-US" sz="1100" b="1" dirty="0" err="1">
                <a:solidFill>
                  <a:srgbClr val="F79037"/>
                </a:solidFill>
                <a:latin typeface="Calibri" panose="020F0502020204030204" pitchFamily="34" charset="0"/>
                <a:cs typeface="Calibri" panose="020F0502020204030204" pitchFamily="34" charset="0"/>
              </a:rPr>
              <a:t>Seleção</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adversa</a:t>
            </a:r>
            <a:endParaRPr lang="en-US" sz="1100" b="1" dirty="0">
              <a:solidFill>
                <a:srgbClr val="F79037"/>
              </a:solidFill>
              <a:latin typeface="Calibri" panose="020F0502020204030204" pitchFamily="34" charset="0"/>
              <a:cs typeface="Calibri" panose="020F0502020204030204" pitchFamily="34" charset="0"/>
            </a:endParaRPr>
          </a:p>
          <a:p>
            <a:pPr algn="just"/>
            <a:r>
              <a:rPr lang="en-US" sz="1100" dirty="0" err="1">
                <a:latin typeface="Calibri" panose="020F0502020204030204" pitchFamily="34" charset="0"/>
                <a:cs typeface="Calibri" panose="020F0502020204030204" pitchFamily="34" charset="0"/>
              </a:rPr>
              <a:t>Ironicamente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tomadores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empréstimo</a:t>
            </a:r>
            <a:r>
              <a:rPr lang="en-US" sz="1100" dirty="0">
                <a:latin typeface="Calibri" panose="020F0502020204030204" pitchFamily="34" charset="0"/>
                <a:cs typeface="Calibri" panose="020F0502020204030204" pitchFamily="34" charset="0"/>
              </a:rPr>
              <a:t> com </a:t>
            </a:r>
            <a:r>
              <a:rPr lang="en-US" sz="1100" dirty="0" err="1">
                <a:latin typeface="Calibri" panose="020F0502020204030204" pitchFamily="34" charset="0"/>
                <a:cs typeface="Calibri" panose="020F0502020204030204" pitchFamily="34" charset="0"/>
              </a:rPr>
              <a:t>maior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risco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também</a:t>
            </a:r>
            <a:r>
              <a:rPr lang="en-US" sz="1100" dirty="0">
                <a:latin typeface="Calibri" panose="020F0502020204030204" pitchFamily="34" charset="0"/>
                <a:cs typeface="Calibri" panose="020F0502020204030204" pitchFamily="34" charset="0"/>
              </a:rPr>
              <a:t> são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requerem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empréstimos</a:t>
            </a:r>
            <a:r>
              <a:rPr lang="en-US" sz="1100" dirty="0">
                <a:latin typeface="Calibri" panose="020F0502020204030204" pitchFamily="34" charset="0"/>
                <a:cs typeface="Calibri" panose="020F0502020204030204" pitchFamily="34" charset="0"/>
              </a:rPr>
              <a:t>. Se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credores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estiverem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cientes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desse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viés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seleção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eles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tornar</a:t>
            </a:r>
            <a:r>
              <a:rPr lang="en-US" sz="1100" dirty="0">
                <a:latin typeface="Calibri" panose="020F0502020204030204" pitchFamily="34" charset="0"/>
                <a:cs typeface="Calibri" panose="020F0502020204030204" pitchFamily="34" charset="0"/>
              </a:rPr>
              <a:t>-se-</a:t>
            </a:r>
            <a:r>
              <a:rPr lang="en-US" sz="1100" dirty="0" err="1">
                <a:latin typeface="Calibri" panose="020F0502020204030204" pitchFamily="34" charset="0"/>
                <a:cs typeface="Calibri" panose="020F0502020204030204" pitchFamily="34" charset="0"/>
              </a:rPr>
              <a:t>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vez</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relutantes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emprestar</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seu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dinheiro</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menos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seja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reconhecido</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efetivamente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combatido</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risco</a:t>
            </a:r>
            <a:r>
              <a:rPr lang="en-US" sz="1100" dirty="0">
                <a:latin typeface="Calibri" panose="020F0502020204030204" pitchFamily="34" charset="0"/>
                <a:cs typeface="Calibri" panose="020F0502020204030204" pitchFamily="34" charset="0"/>
              </a:rPr>
              <a:t> moral </a:t>
            </a:r>
            <a:r>
              <a:rPr lang="en-US" sz="1100" dirty="0" err="1">
                <a:latin typeface="Calibri" panose="020F0502020204030204" pitchFamily="34" charset="0"/>
                <a:cs typeface="Calibri" panose="020F0502020204030204" pitchFamily="34" charset="0"/>
              </a:rPr>
              <a:t>levará</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mesmo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resultado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abaixo</a:t>
            </a:r>
            <a:r>
              <a:rPr lang="en-US" sz="1100" dirty="0">
                <a:latin typeface="Calibri" panose="020F0502020204030204" pitchFamily="34" charset="0"/>
                <a:cs typeface="Calibri" panose="020F0502020204030204" pitchFamily="34" charset="0"/>
              </a:rPr>
              <a:t> do ideal.</a:t>
            </a:r>
          </a:p>
          <a:p>
            <a:pPr algn="just"/>
            <a:br>
              <a:rPr lang="en-US" sz="1100" dirty="0">
                <a:latin typeface="Calibri" panose="020F0502020204030204" pitchFamily="34" charset="0"/>
                <a:cs typeface="Calibri" panose="020F0502020204030204" pitchFamily="34" charset="0"/>
              </a:rPr>
            </a:br>
            <a:r>
              <a:rPr lang="en-US" sz="1100" b="1" dirty="0" err="1">
                <a:solidFill>
                  <a:srgbClr val="F79037"/>
                </a:solidFill>
                <a:latin typeface="Calibri" panose="020F0502020204030204" pitchFamily="34" charset="0"/>
                <a:cs typeface="Calibri" panose="020F0502020204030204" pitchFamily="34" charset="0"/>
              </a:rPr>
              <a:t>Perigo</a:t>
            </a:r>
            <a:r>
              <a:rPr lang="en-US" sz="1100" b="1" dirty="0">
                <a:solidFill>
                  <a:srgbClr val="F79037"/>
                </a:solidFill>
                <a:latin typeface="Calibri" panose="020F0502020204030204" pitchFamily="34" charset="0"/>
                <a:cs typeface="Calibri" panose="020F0502020204030204" pitchFamily="34" charset="0"/>
              </a:rPr>
              <a:t> moral</a:t>
            </a:r>
          </a:p>
          <a:p>
            <a:pPr algn="just"/>
            <a:r>
              <a:rPr lang="en-US" sz="1100" dirty="0" err="1">
                <a:latin typeface="Calibri" panose="020F0502020204030204" pitchFamily="34" charset="0"/>
                <a:cs typeface="Calibri" panose="020F0502020204030204" pitchFamily="34" charset="0"/>
              </a:rPr>
              <a:t>Mesmo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viés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seleção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adversa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tenha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causado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problemas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tomadores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empréstimo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são </a:t>
            </a:r>
            <a:r>
              <a:rPr lang="en-US" sz="1100" dirty="0" err="1">
                <a:latin typeface="Calibri" panose="020F0502020204030204" pitchFamily="34" charset="0"/>
                <a:cs typeface="Calibri" panose="020F0502020204030204" pitchFamily="34" charset="0"/>
              </a:rPr>
              <a:t>bons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às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vezes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transformam</a:t>
            </a:r>
            <a:r>
              <a:rPr lang="en-US" sz="1100" dirty="0">
                <a:latin typeface="Calibri" panose="020F0502020204030204" pitchFamily="34" charset="0"/>
                <a:cs typeface="Calibri" panose="020F0502020204030204" pitchFamily="34" charset="0"/>
              </a:rPr>
              <a:t>-se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ladrões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após</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assinatura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percebem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jogar</a:t>
            </a:r>
            <a:r>
              <a:rPr lang="en-US" sz="1100" dirty="0">
                <a:latin typeface="Calibri" panose="020F0502020204030204" pitchFamily="34" charset="0"/>
                <a:cs typeface="Calibri" panose="020F0502020204030204" pitchFamily="34" charset="0"/>
              </a:rPr>
              <a:t> com o </a:t>
            </a:r>
            <a:r>
              <a:rPr lang="en-US" sz="1100" dirty="0" err="1">
                <a:latin typeface="Calibri" panose="020F0502020204030204" pitchFamily="34" charset="0"/>
                <a:cs typeface="Calibri" panose="020F0502020204030204" pitchFamily="34" charset="0"/>
              </a:rPr>
              <a:t>dinheiro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outras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pessoas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Esse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tipo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peculato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comum</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muitas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vezes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mutuários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acabam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conseguir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pagar</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empréstimo</a:t>
            </a:r>
            <a:r>
              <a:rPr lang="en-US" sz="1100" dirty="0">
                <a:latin typeface="Calibri" panose="020F0502020204030204" pitchFamily="34" charset="0"/>
                <a:cs typeface="Calibri" panose="020F0502020204030204" pitchFamily="34" charset="0"/>
              </a:rPr>
              <a:t>.</a:t>
            </a:r>
          </a:p>
          <a:p>
            <a:pPr algn="just"/>
            <a:r>
              <a:rPr lang="en-US" sz="1100" dirty="0">
                <a:latin typeface="Calibri" panose="020F0502020204030204" pitchFamily="34" charset="0"/>
                <a:cs typeface="Calibri" panose="020F0502020204030204" pitchFamily="34" charset="0"/>
              </a:rPr>
              <a:t>O </a:t>
            </a:r>
            <a:r>
              <a:rPr lang="en-US" sz="1100" dirty="0" err="1">
                <a:latin typeface="Calibri" panose="020F0502020204030204" pitchFamily="34" charset="0"/>
                <a:cs typeface="Calibri" panose="020F0502020204030204" pitchFamily="34" charset="0"/>
              </a:rPr>
              <a:t>atual</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sistema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financeiro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nunca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mata</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assimetria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informação</a:t>
            </a:r>
            <a:r>
              <a:rPr lang="en-US" sz="1100" dirty="0">
                <a:latin typeface="Calibri" panose="020F0502020204030204" pitchFamily="34" charset="0"/>
                <a:cs typeface="Calibri" panose="020F0502020204030204" pitchFamily="34" charset="0"/>
              </a:rPr>
              <a:t>, mas </a:t>
            </a:r>
            <a:r>
              <a:rPr lang="en-US" sz="1100" dirty="0" err="1">
                <a:latin typeface="Calibri" panose="020F0502020204030204" pitchFamily="34" charset="0"/>
                <a:cs typeface="Calibri" panose="020F0502020204030204" pitchFamily="34" charset="0"/>
              </a:rPr>
              <a:t>reduz</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sua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influência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intermediários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selecionar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seguros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requerentes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crédito</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monitorá</a:t>
            </a:r>
            <a:r>
              <a:rPr lang="en-US" sz="1100" dirty="0">
                <a:latin typeface="Calibri" panose="020F0502020204030204" pitchFamily="34" charset="0"/>
                <a:cs typeface="Calibri" panose="020F0502020204030204" pitchFamily="34" charset="0"/>
              </a:rPr>
              <a:t>-los </a:t>
            </a:r>
            <a:r>
              <a:rPr lang="en-US" sz="1100" dirty="0" err="1">
                <a:latin typeface="Calibri" panose="020F0502020204030204" pitchFamily="34" charset="0"/>
                <a:cs typeface="Calibri" panose="020F0502020204030204" pitchFamily="34" charset="0"/>
              </a:rPr>
              <a:t>posteriormente</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mercados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fornecer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informações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análises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preços</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empresas</a:t>
            </a:r>
            <a:r>
              <a:rPr lang="en-US" sz="1100" dirty="0">
                <a:latin typeface="Calibri" panose="020F0502020204030204" pitchFamily="34" charset="0"/>
                <a:cs typeface="Calibri" panose="020F0502020204030204" pitchFamily="34" charset="0"/>
              </a:rPr>
              <a:t> e outros </a:t>
            </a:r>
            <a:r>
              <a:rPr lang="en-US" sz="1100" dirty="0" err="1">
                <a:latin typeface="Calibri" panose="020F0502020204030204" pitchFamily="34" charset="0"/>
                <a:cs typeface="Calibri" panose="020F0502020204030204" pitchFamily="34" charset="0"/>
              </a:rPr>
              <a:t>mutuários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obter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fundos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seguros</a:t>
            </a:r>
            <a:r>
              <a:rPr lang="en-US" sz="1100" dirty="0">
                <a:latin typeface="Calibri" panose="020F0502020204030204" pitchFamily="34" charset="0"/>
                <a:cs typeface="Calibri" panose="020F0502020204030204" pitchFamily="34" charset="0"/>
              </a:rPr>
              <a:t> a um </a:t>
            </a:r>
            <a:r>
              <a:rPr lang="en-US" sz="1100" dirty="0" err="1">
                <a:latin typeface="Calibri" panose="020F0502020204030204" pitchFamily="34" charset="0"/>
                <a:cs typeface="Calibri" panose="020F0502020204030204" pitchFamily="34" charset="0"/>
              </a:rPr>
              <a:t>custo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baixo</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suficiente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permitir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se </a:t>
            </a:r>
            <a:r>
              <a:rPr lang="en-US" sz="1100" dirty="0" err="1">
                <a:latin typeface="Calibri" panose="020F0502020204030204" pitchFamily="34" charset="0"/>
                <a:cs typeface="Calibri" panose="020F0502020204030204" pitchFamily="34" charset="0"/>
              </a:rPr>
              <a:t>tornem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eficientes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inovem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inventem</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expandam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novos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mercados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apesar</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informação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assimétrica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Outra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maneira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ver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isso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perceber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sistema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financeiro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facilita</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comércio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intertemporalmente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seja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longo</a:t>
            </a:r>
            <a:r>
              <a:rPr lang="en-US" sz="1100" dirty="0">
                <a:latin typeface="Calibri" panose="020F0502020204030204" pitchFamily="34" charset="0"/>
                <a:cs typeface="Calibri" panose="020F0502020204030204" pitchFamily="34" charset="0"/>
              </a:rPr>
              <a:t> do tempo.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vez</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pagar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imediatamente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pelos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suprimentos</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empresas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utilizam</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sistema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financeiro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adquirir</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precisam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operações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hoje</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pagar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isso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momento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definido</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futuro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dando-lhes</a:t>
            </a:r>
            <a:r>
              <a:rPr lang="en-US" sz="1100" dirty="0">
                <a:latin typeface="Calibri" panose="020F0502020204030204" pitchFamily="34" charset="0"/>
                <a:cs typeface="Calibri" panose="020F0502020204030204" pitchFamily="34" charset="0"/>
              </a:rPr>
              <a:t> tempo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produzir</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distribuir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seus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produtos</a:t>
            </a:r>
            <a:r>
              <a:rPr lang="en-US" sz="1100" dirty="0">
                <a:latin typeface="Calibri" panose="020F0502020204030204" pitchFamily="34" charset="0"/>
                <a:cs typeface="Calibri" panose="020F0502020204030204" pitchFamily="34" charset="0"/>
              </a:rPr>
              <a:t>.</a:t>
            </a:r>
          </a:p>
          <a:p>
            <a:pPr algn="just"/>
            <a:r>
              <a:rPr lang="en-US" sz="1100" dirty="0">
                <a:latin typeface="Calibri" panose="020F0502020204030204" pitchFamily="34" charset="0"/>
                <a:cs typeface="Calibri" panose="020F0502020204030204" pitchFamily="34" charset="0"/>
              </a:rPr>
              <a:t> </a:t>
            </a:r>
          </a:p>
          <a:p>
            <a:pPr algn="just"/>
            <a:endParaRPr lang="x-none" sz="11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225485" y="4733571"/>
            <a:ext cx="3333362" cy="5950871"/>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036466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E7B25D-3F0D-2FD7-E5F8-63C22DEB4D85}"/>
              </a:ext>
            </a:extLst>
          </p:cNvPr>
          <p:cNvSpPr/>
          <p:nvPr/>
        </p:nvSpPr>
        <p:spPr>
          <a:xfrm>
            <a:off x="6221269" y="0"/>
            <a:ext cx="1338406"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79</a:t>
            </a:fld>
            <a:endParaRPr lang="en-US"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676314"/>
            <a:ext cx="6036131" cy="164662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err="1">
                <a:solidFill>
                  <a:srgbClr val="F79037"/>
                </a:solidFill>
                <a:latin typeface="Calibri" panose="020F0502020204030204" pitchFamily="34" charset="0"/>
                <a:ea typeface="Times New Roman" panose="02020603050405020304" pitchFamily="18" charset="0"/>
              </a:rPr>
              <a:t>Instrumentos</a:t>
            </a:r>
            <a:r>
              <a:rPr lang="en-US" sz="1100" b="1" dirty="0">
                <a:solidFill>
                  <a:srgbClr val="F79037"/>
                </a:solidFill>
                <a:latin typeface="Calibri" panose="020F0502020204030204" pitchFamily="34" charset="0"/>
                <a:ea typeface="Times New Roman" panose="02020603050405020304" pitchFamily="18" charset="0"/>
              </a:rPr>
              <a:t> </a:t>
            </a:r>
            <a:r>
              <a:rPr lang="en-US" sz="1100" b="1" dirty="0" err="1">
                <a:solidFill>
                  <a:srgbClr val="F79037"/>
                </a:solidFill>
                <a:latin typeface="Calibri" panose="020F0502020204030204" pitchFamily="34" charset="0"/>
                <a:ea typeface="Times New Roman" panose="02020603050405020304" pitchFamily="18" charset="0"/>
              </a:rPr>
              <a:t>financeiros</a:t>
            </a:r>
            <a:endParaRPr lang="en-US" sz="1100" b="1" dirty="0">
              <a:solidFill>
                <a:srgbClr val="F79037"/>
              </a:solidFill>
              <a:latin typeface="Calibri" panose="020F0502020204030204" pitchFamily="34" charset="0"/>
              <a:ea typeface="Times New Roman" panose="02020603050405020304" pitchFamily="18" charset="0"/>
            </a:endParaRPr>
          </a:p>
          <a:p>
            <a:pPr algn="just"/>
            <a:r>
              <a:rPr lang="en-US" sz="1100" dirty="0" err="1">
                <a:solidFill>
                  <a:srgbClr val="000000"/>
                </a:solidFill>
                <a:latin typeface="Calibri" panose="020F0502020204030204" pitchFamily="34" charset="0"/>
                <a:ea typeface="Times New Roman" panose="02020603050405020304" pitchFamily="18" charset="0"/>
              </a:rPr>
              <a:t>Instrumentos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financeiros</a:t>
            </a:r>
            <a:r>
              <a:rPr lang="en-US" sz="1100" dirty="0">
                <a:solidFill>
                  <a:srgbClr val="000000"/>
                </a:solidFill>
                <a:latin typeface="Calibri" panose="020F0502020204030204" pitchFamily="34" charset="0"/>
                <a:ea typeface="Times New Roman" panose="02020603050405020304" pitchFamily="18" charset="0"/>
              </a:rPr>
              <a:t> são </a:t>
            </a:r>
            <a:r>
              <a:rPr lang="en-US" sz="1100" dirty="0" err="1">
                <a:solidFill>
                  <a:srgbClr val="000000"/>
                </a:solidFill>
                <a:latin typeface="Calibri" panose="020F0502020204030204" pitchFamily="34" charset="0"/>
                <a:ea typeface="Times New Roman" panose="02020603050405020304" pitchFamily="18" charset="0"/>
              </a:rPr>
              <a:t>contratos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juridicamente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vinculativos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que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listam</a:t>
            </a:r>
            <a:r>
              <a:rPr lang="en-US" sz="1100" dirty="0">
                <a:solidFill>
                  <a:srgbClr val="000000"/>
                </a:solidFill>
                <a:latin typeface="Calibri" panose="020F0502020204030204" pitchFamily="34" charset="0"/>
                <a:ea typeface="Times New Roman" panose="02020603050405020304" pitchFamily="18" charset="0"/>
              </a:rPr>
              <a:t> as </a:t>
            </a:r>
            <a:r>
              <a:rPr lang="en-US" sz="1100" dirty="0" err="1">
                <a:solidFill>
                  <a:srgbClr val="000000"/>
                </a:solidFill>
                <a:latin typeface="Calibri" panose="020F0502020204030204" pitchFamily="34" charset="0"/>
                <a:ea typeface="Times New Roman" panose="02020603050405020304" pitchFamily="18" charset="0"/>
              </a:rPr>
              <a:t>obrigações</a:t>
            </a:r>
            <a:r>
              <a:rPr lang="en-US" sz="1100" dirty="0">
                <a:solidFill>
                  <a:srgbClr val="000000"/>
                </a:solidFill>
                <a:latin typeface="Calibri" panose="020F0502020204030204" pitchFamily="34" charset="0"/>
                <a:ea typeface="Times New Roman" panose="02020603050405020304" pitchFamily="18" charset="0"/>
              </a:rPr>
              <a:t> dos </a:t>
            </a:r>
            <a:r>
              <a:rPr lang="en-US" sz="1100" dirty="0" err="1">
                <a:solidFill>
                  <a:srgbClr val="000000"/>
                </a:solidFill>
                <a:latin typeface="Calibri" panose="020F0502020204030204" pitchFamily="34" charset="0"/>
                <a:ea typeface="Times New Roman" panose="02020603050405020304" pitchFamily="18" charset="0"/>
              </a:rPr>
              <a:t>seus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criadores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indivíduos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governos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ou</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empresas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que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emitem</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prometem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fazer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pagamentos</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direitos</a:t>
            </a:r>
            <a:r>
              <a:rPr lang="en-US" sz="1100" dirty="0">
                <a:solidFill>
                  <a:srgbClr val="000000"/>
                </a:solidFill>
                <a:latin typeface="Calibri" panose="020F0502020204030204" pitchFamily="34" charset="0"/>
                <a:ea typeface="Times New Roman" panose="02020603050405020304" pitchFamily="18" charset="0"/>
              </a:rPr>
              <a:t> dos </a:t>
            </a:r>
            <a:r>
              <a:rPr lang="en-US" sz="1100" dirty="0" err="1">
                <a:solidFill>
                  <a:srgbClr val="000000"/>
                </a:solidFill>
                <a:latin typeface="Calibri" panose="020F0502020204030204" pitchFamily="34" charset="0"/>
                <a:ea typeface="Times New Roman" panose="02020603050405020304" pitchFamily="18" charset="0"/>
              </a:rPr>
              <a:t>seus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detentores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indivíduos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governos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ou</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empresas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que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atualmente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possuem</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esperam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para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receber</a:t>
            </a:r>
            <a:r>
              <a:rPr lang="en-US" sz="1100" dirty="0">
                <a:solidFill>
                  <a:srgbClr val="000000"/>
                </a:solidFill>
                <a:latin typeface="Calibri" panose="020F0502020204030204" pitchFamily="34" charset="0"/>
                <a:ea typeface="Times New Roman" panose="02020603050405020304" pitchFamily="18" charset="0"/>
              </a:rPr>
              <a:t> o </a:t>
            </a:r>
            <a:r>
              <a:rPr lang="en-US" sz="1100" dirty="0" err="1">
                <a:solidFill>
                  <a:srgbClr val="000000"/>
                </a:solidFill>
                <a:latin typeface="Calibri" panose="020F0502020204030204" pitchFamily="34" charset="0"/>
                <a:ea typeface="Times New Roman" panose="02020603050405020304" pitchFamily="18" charset="0"/>
              </a:rPr>
              <a:t>pagamento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Servem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para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especificar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quem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deve</a:t>
            </a:r>
            <a:r>
              <a:rPr lang="en-US" sz="1100" dirty="0">
                <a:solidFill>
                  <a:srgbClr val="000000"/>
                </a:solidFill>
                <a:latin typeface="Calibri" panose="020F0502020204030204" pitchFamily="34" charset="0"/>
                <a:ea typeface="Times New Roman" panose="02020603050405020304" pitchFamily="18" charset="0"/>
              </a:rPr>
              <a:t> o </a:t>
            </a:r>
            <a:r>
              <a:rPr lang="en-US" sz="1100" dirty="0" err="1">
                <a:solidFill>
                  <a:srgbClr val="000000"/>
                </a:solidFill>
                <a:latin typeface="Calibri" panose="020F0502020204030204" pitchFamily="34" charset="0"/>
                <a:ea typeface="Times New Roman" panose="02020603050405020304" pitchFamily="18" charset="0"/>
              </a:rPr>
              <a:t>quê</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quem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quando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ou</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que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condições</a:t>
            </a:r>
            <a:r>
              <a:rPr lang="en-US" sz="1100" dirty="0">
                <a:solidFill>
                  <a:srgbClr val="000000"/>
                </a:solidFill>
                <a:latin typeface="Calibri" panose="020F0502020204030204" pitchFamily="34" charset="0"/>
                <a:ea typeface="Times New Roman" panose="02020603050405020304" pitchFamily="18" charset="0"/>
              </a:rPr>
              <a:t> o </a:t>
            </a:r>
            <a:r>
              <a:rPr lang="en-US" sz="1100" dirty="0" err="1">
                <a:solidFill>
                  <a:srgbClr val="000000"/>
                </a:solidFill>
                <a:latin typeface="Calibri" panose="020F0502020204030204" pitchFamily="34" charset="0"/>
                <a:ea typeface="Times New Roman" panose="02020603050405020304" pitchFamily="18" charset="0"/>
              </a:rPr>
              <a:t>pagamento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é</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devido</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como</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onde</a:t>
            </a:r>
            <a:r>
              <a:rPr lang="en-US" sz="1100" dirty="0">
                <a:solidFill>
                  <a:srgbClr val="000000"/>
                </a:solidFill>
                <a:latin typeface="Calibri" panose="020F0502020204030204" pitchFamily="34" charset="0"/>
                <a:ea typeface="Times New Roman" panose="02020603050405020304" pitchFamily="18" charset="0"/>
              </a:rPr>
              <a:t> o </a:t>
            </a:r>
            <a:r>
              <a:rPr lang="en-US" sz="1100" dirty="0" err="1">
                <a:solidFill>
                  <a:srgbClr val="000000"/>
                </a:solidFill>
                <a:latin typeface="Calibri" panose="020F0502020204030204" pitchFamily="34" charset="0"/>
                <a:ea typeface="Times New Roman" panose="02020603050405020304" pitchFamily="18" charset="0"/>
              </a:rPr>
              <a:t>pagamento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deve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ser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feito</a:t>
            </a:r>
            <a:r>
              <a:rPr lang="en-US" sz="1100" dirty="0">
                <a:solidFill>
                  <a:srgbClr val="000000"/>
                </a:solidFill>
                <a:latin typeface="Calibri" panose="020F0502020204030204" pitchFamily="34" charset="0"/>
                <a:ea typeface="Times New Roman" panose="02020603050405020304" pitchFamily="18" charset="0"/>
              </a:rPr>
              <a:t>.</a:t>
            </a:r>
          </a:p>
          <a:p>
            <a:pPr algn="just"/>
            <a:endParaRPr lang="en-US" sz="1100" dirty="0">
              <a:solidFill>
                <a:srgbClr val="000000"/>
              </a:solidFill>
              <a:latin typeface="Calibri" panose="020F0502020204030204" pitchFamily="34" charset="0"/>
              <a:ea typeface="Times New Roman" panose="02020603050405020304" pitchFamily="18" charset="0"/>
            </a:endParaRPr>
          </a:p>
          <a:p>
            <a:pPr algn="just"/>
            <a:r>
              <a:rPr lang="en-US" sz="1100" dirty="0" err="1">
                <a:solidFill>
                  <a:srgbClr val="000000"/>
                </a:solidFill>
                <a:latin typeface="Calibri" panose="020F0502020204030204" pitchFamily="34" charset="0"/>
                <a:ea typeface="Times New Roman" panose="02020603050405020304" pitchFamily="18" charset="0"/>
              </a:rPr>
              <a: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instrumentos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financeiros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assumem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principalmente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três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formas</a:t>
            </a:r>
            <a:r>
              <a:rPr lang="en-US" sz="1100" dirty="0">
                <a:solidFill>
                  <a:srgbClr val="000000"/>
                </a:solidFill>
                <a:latin typeface="Calibri" panose="020F0502020204030204" pitchFamily="34" charset="0"/>
                <a:ea typeface="Times New Roman" panose="02020603050405020304" pitchFamily="18" charset="0"/>
              </a:rPr>
              <a:t>:</a:t>
            </a:r>
            <a:endParaRPr lang="en-US" sz="1100" dirty="0">
              <a:solidFill>
                <a:srgbClr val="000000"/>
              </a:solidFill>
              <a:effectLst/>
              <a:latin typeface="Calibri" panose="020F0502020204030204" pitchFamily="34" charset="0"/>
              <a:ea typeface="Times New Roman" panose="02020603050405020304" pitchFamily="18" charset="0"/>
            </a:endParaRPr>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2224884" y="2483352"/>
            <a:ext cx="4573019" cy="314742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rPr>
              <a:t>Dívida</a:t>
            </a:r>
            <a:r>
              <a:rPr lang="en-US" b="1" dirty="0">
                <a:solidFill>
                  <a:srgbClr val="F79037"/>
                </a:solidFill>
              </a:rPr>
              <a:t>	 </a:t>
            </a:r>
          </a:p>
          <a:p>
            <a:r>
              <a:rPr lang="en-US" dirty="0" err="1">
                <a:solidFill>
                  <a:srgbClr val="000000"/>
                </a:solidFill>
              </a:rPr>
              <a:t>Instrumentos</a:t>
            </a:r>
            <a:r>
              <a:rPr lang="en-US" dirty="0">
                <a:solidFill>
                  <a:srgbClr val="000000"/>
                </a:solidFill>
              </a:rPr>
              <a:t> de </a:t>
            </a:r>
            <a:r>
              <a:rPr lang="en-US" dirty="0" err="1">
                <a:solidFill>
                  <a:srgbClr val="000000"/>
                </a:solidFill>
              </a:rPr>
              <a:t>dívida</a:t>
            </a:r>
            <a:r>
              <a:rPr lang="en-US" dirty="0">
                <a:solidFill>
                  <a:srgbClr val="000000"/>
                </a:solidFill>
              </a:rPr>
              <a:t>, </a:t>
            </a:r>
            <a:r>
              <a:rPr lang="en-US" dirty="0" err="1">
                <a:solidFill>
                  <a:srgbClr val="000000"/>
                </a:solidFill>
              </a:rPr>
              <a:t>como</a:t>
            </a:r>
            <a:r>
              <a:rPr lang="en-US" dirty="0">
                <a:solidFill>
                  <a:srgbClr val="000000"/>
                </a:solidFill>
              </a:rPr>
              <a:t> </a:t>
            </a:r>
            <a:r>
              <a:rPr lang="en-US" dirty="0" err="1">
                <a:solidFill>
                  <a:srgbClr val="000000"/>
                </a:solidFill>
              </a:rPr>
              <a:t>títulos</a:t>
            </a:r>
            <a:r>
              <a:rPr lang="en-US" dirty="0">
                <a:solidFill>
                  <a:srgbClr val="000000"/>
                </a:solidFill>
              </a:rPr>
              <a:t>, são </a:t>
            </a:r>
            <a:r>
              <a:rPr lang="en-US" dirty="0" err="1">
                <a:solidFill>
                  <a:srgbClr val="000000"/>
                </a:solidFill>
              </a:rPr>
              <a:t>uma</a:t>
            </a:r>
            <a:r>
              <a:rPr lang="en-US" dirty="0">
                <a:solidFill>
                  <a:srgbClr val="000000"/>
                </a:solidFill>
              </a:rPr>
              <a:t> </a:t>
            </a:r>
            <a:r>
              <a:rPr lang="en-US" dirty="0" err="1">
                <a:solidFill>
                  <a:srgbClr val="000000"/>
                </a:solidFill>
              </a:rPr>
              <a:t>relação</a:t>
            </a:r>
            <a:r>
              <a:rPr lang="en-US" dirty="0">
                <a:solidFill>
                  <a:srgbClr val="000000"/>
                </a:solidFill>
              </a:rPr>
              <a:t> </a:t>
            </a:r>
            <a:r>
              <a:rPr lang="en-US" dirty="0" err="1">
                <a:solidFill>
                  <a:srgbClr val="000000"/>
                </a:solidFill>
              </a:rPr>
              <a:t>credor-mutuário</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qual</a:t>
            </a:r>
            <a:r>
              <a:rPr lang="en-US" dirty="0">
                <a:solidFill>
                  <a:srgbClr val="000000"/>
                </a:solidFill>
              </a:rPr>
              <a:t> o </a:t>
            </a:r>
            <a:r>
              <a:rPr lang="en-US" dirty="0" err="1">
                <a:solidFill>
                  <a:srgbClr val="000000"/>
                </a:solidFill>
              </a:rPr>
              <a:t>mutuário</a:t>
            </a:r>
            <a:r>
              <a:rPr lang="en-US" dirty="0">
                <a:solidFill>
                  <a:srgbClr val="000000"/>
                </a:solidFill>
              </a:rPr>
              <a:t> </a:t>
            </a:r>
            <a:r>
              <a:rPr lang="en-US" dirty="0" err="1">
                <a:solidFill>
                  <a:srgbClr val="000000"/>
                </a:solidFill>
              </a:rPr>
              <a:t>promete</a:t>
            </a:r>
            <a:r>
              <a:rPr lang="en-US" dirty="0">
                <a:solidFill>
                  <a:srgbClr val="000000"/>
                </a:solidFill>
              </a:rPr>
              <a:t> </a:t>
            </a:r>
            <a:r>
              <a:rPr lang="en-US" dirty="0" err="1">
                <a:solidFill>
                  <a:srgbClr val="000000"/>
                </a:solidFill>
              </a:rPr>
              <a:t>pagar</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certa</a:t>
            </a:r>
            <a:r>
              <a:rPr lang="en-US" dirty="0">
                <a:solidFill>
                  <a:srgbClr val="000000"/>
                </a:solidFill>
              </a:rPr>
              <a:t> </a:t>
            </a:r>
            <a:r>
              <a:rPr lang="en-US" dirty="0" err="1">
                <a:solidFill>
                  <a:srgbClr val="000000"/>
                </a:solidFill>
              </a:rPr>
              <a:t>quantia</a:t>
            </a:r>
            <a:r>
              <a:rPr lang="en-US" dirty="0">
                <a:solidFill>
                  <a:srgbClr val="000000"/>
                </a:solidFill>
              </a:rPr>
              <a:t> e </a:t>
            </a:r>
            <a:r>
              <a:rPr lang="en-US" dirty="0" err="1">
                <a:solidFill>
                  <a:srgbClr val="000000"/>
                </a:solidFill>
              </a:rPr>
              <a:t>juros</a:t>
            </a:r>
            <a:r>
              <a:rPr lang="en-US" dirty="0">
                <a:solidFill>
                  <a:srgbClr val="000000"/>
                </a:solidFill>
              </a:rPr>
              <a:t> </a:t>
            </a:r>
            <a:r>
              <a:rPr lang="en-US" dirty="0" err="1">
                <a:solidFill>
                  <a:srgbClr val="000000"/>
                </a:solidFill>
              </a:rPr>
              <a:t>ao</a:t>
            </a:r>
            <a:r>
              <a:rPr lang="en-US" dirty="0">
                <a:solidFill>
                  <a:srgbClr val="000000"/>
                </a:solidFill>
              </a:rPr>
              <a:t> </a:t>
            </a:r>
            <a:r>
              <a:rPr lang="en-US" dirty="0" err="1">
                <a:solidFill>
                  <a:srgbClr val="000000"/>
                </a:solidFill>
              </a:rPr>
              <a:t>credor</a:t>
            </a:r>
            <a:r>
              <a:rPr lang="en-US" dirty="0">
                <a:solidFill>
                  <a:srgbClr val="000000"/>
                </a:solidFill>
              </a:rPr>
              <a:t> </a:t>
            </a:r>
            <a:r>
              <a:rPr lang="en-US" dirty="0" err="1">
                <a:solidFill>
                  <a:srgbClr val="000000"/>
                </a:solidFill>
              </a:rPr>
              <a:t>numa</a:t>
            </a:r>
            <a:r>
              <a:rPr lang="en-US" dirty="0">
                <a:solidFill>
                  <a:srgbClr val="000000"/>
                </a:solidFill>
              </a:rPr>
              <a:t> data </a:t>
            </a:r>
            <a:r>
              <a:rPr lang="en-US" dirty="0" err="1">
                <a:solidFill>
                  <a:srgbClr val="000000"/>
                </a:solidFill>
              </a:rPr>
              <a:t>específica</a:t>
            </a:r>
            <a:r>
              <a:rPr lang="en-US" dirty="0">
                <a:solidFill>
                  <a:srgbClr val="000000"/>
                </a:solidFill>
              </a:rPr>
              <a:t> </a:t>
            </a:r>
            <a:r>
              <a:rPr lang="en-US" dirty="0" err="1">
                <a:solidFill>
                  <a:srgbClr val="000000"/>
                </a:solidFill>
              </a:rPr>
              <a:t>ou</a:t>
            </a:r>
            <a:r>
              <a:rPr lang="en-US" dirty="0">
                <a:solidFill>
                  <a:srgbClr val="000000"/>
                </a:solidFill>
              </a:rPr>
              <a:t> </a:t>
            </a:r>
            <a:r>
              <a:rPr lang="en-US" dirty="0" err="1">
                <a:solidFill>
                  <a:srgbClr val="000000"/>
                </a:solidFill>
              </a:rPr>
              <a:t>durante</a:t>
            </a:r>
            <a:r>
              <a:rPr lang="en-US" dirty="0">
                <a:solidFill>
                  <a:srgbClr val="000000"/>
                </a:solidFill>
              </a:rPr>
              <a:t> um </a:t>
            </a:r>
            <a:r>
              <a:rPr lang="en-US" dirty="0" err="1">
                <a:solidFill>
                  <a:srgbClr val="000000"/>
                </a:solidFill>
              </a:rPr>
              <a:t>período</a:t>
            </a:r>
            <a:r>
              <a:rPr lang="en-US" dirty="0">
                <a:solidFill>
                  <a:srgbClr val="000000"/>
                </a:solidFill>
              </a:rPr>
              <a:t> de tempo.</a:t>
            </a:r>
          </a:p>
          <a:p>
            <a:endParaRPr lang="en-US" dirty="0">
              <a:solidFill>
                <a:srgbClr val="000000"/>
              </a:solidFill>
            </a:endParaRPr>
          </a:p>
          <a:p>
            <a:r>
              <a:rPr lang="en-US" b="1" dirty="0" err="1">
                <a:solidFill>
                  <a:srgbClr val="F79037"/>
                </a:solidFill>
              </a:rPr>
              <a:t>Equidade</a:t>
            </a:r>
            <a:r>
              <a:rPr lang="en-US" b="1" dirty="0">
                <a:solidFill>
                  <a:srgbClr val="F79037"/>
                </a:solidFill>
              </a:rPr>
              <a:t>	 </a:t>
            </a:r>
          </a:p>
          <a:p>
            <a:r>
              <a:rPr lang="en-US" dirty="0" err="1">
                <a:solidFill>
                  <a:srgbClr val="000000"/>
                </a:solidFill>
              </a:rPr>
              <a:t>Instrumentos</a:t>
            </a:r>
            <a:r>
              <a:rPr lang="en-US" dirty="0">
                <a:solidFill>
                  <a:srgbClr val="000000"/>
                </a:solidFill>
              </a:rPr>
              <a:t> de </a:t>
            </a:r>
            <a:r>
              <a:rPr lang="en-US" dirty="0" err="1">
                <a:solidFill>
                  <a:srgbClr val="000000"/>
                </a:solidFill>
              </a:rPr>
              <a:t>patrimônio</a:t>
            </a:r>
            <a:r>
              <a:rPr lang="en-US" dirty="0">
                <a:solidFill>
                  <a:srgbClr val="000000"/>
                </a:solidFill>
              </a:rPr>
              <a:t>, </a:t>
            </a:r>
            <a:r>
              <a:rPr lang="en-US" dirty="0" err="1">
                <a:solidFill>
                  <a:srgbClr val="000000"/>
                </a:solidFill>
              </a:rPr>
              <a:t>como</a:t>
            </a:r>
            <a:r>
              <a:rPr lang="en-US" dirty="0">
                <a:solidFill>
                  <a:srgbClr val="000000"/>
                </a:solidFill>
              </a:rPr>
              <a:t> </a:t>
            </a:r>
            <a:r>
              <a:rPr lang="en-US" dirty="0" err="1">
                <a:solidFill>
                  <a:srgbClr val="000000"/>
                </a:solidFill>
              </a:rPr>
              <a:t>ações</a:t>
            </a:r>
            <a:r>
              <a:rPr lang="en-US" dirty="0">
                <a:solidFill>
                  <a:srgbClr val="000000"/>
                </a:solidFill>
              </a:rPr>
              <a:t>, </a:t>
            </a:r>
            <a:r>
              <a:rPr lang="en-US" dirty="0" err="1">
                <a:solidFill>
                  <a:srgbClr val="000000"/>
                </a:solidFill>
              </a:rPr>
              <a:t>representam</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participação</a:t>
            </a:r>
            <a:r>
              <a:rPr lang="en-US" dirty="0">
                <a:solidFill>
                  <a:srgbClr val="000000"/>
                </a:solidFill>
              </a:rPr>
              <a:t> </a:t>
            </a:r>
            <a:r>
              <a:rPr lang="en-US" dirty="0" err="1">
                <a:solidFill>
                  <a:srgbClr val="000000"/>
                </a:solidFill>
              </a:rPr>
              <a:t>acionária</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qual</a:t>
            </a:r>
            <a:r>
              <a:rPr lang="en-US" dirty="0">
                <a:solidFill>
                  <a:srgbClr val="000000"/>
                </a:solidFill>
              </a:rPr>
              <a:t> o titular do </a:t>
            </a:r>
            <a:r>
              <a:rPr lang="en-US" dirty="0" err="1">
                <a:solidFill>
                  <a:srgbClr val="000000"/>
                </a:solidFill>
              </a:rPr>
              <a:t>instrumento</a:t>
            </a:r>
            <a:r>
              <a:rPr lang="en-US" dirty="0">
                <a:solidFill>
                  <a:srgbClr val="000000"/>
                </a:solidFill>
              </a:rPr>
              <a:t> </a:t>
            </a:r>
            <a:r>
              <a:rPr lang="en-US" dirty="0" err="1">
                <a:solidFill>
                  <a:srgbClr val="000000"/>
                </a:solidFill>
              </a:rPr>
              <a:t>recebe</a:t>
            </a:r>
            <a:r>
              <a:rPr lang="en-US" dirty="0">
                <a:solidFill>
                  <a:srgbClr val="000000"/>
                </a:solidFill>
              </a:rPr>
              <a:t> </a:t>
            </a:r>
            <a:r>
              <a:rPr lang="en-US" dirty="0" err="1">
                <a:solidFill>
                  <a:srgbClr val="000000"/>
                </a:solidFill>
              </a:rPr>
              <a:t>uma</a:t>
            </a:r>
            <a:r>
              <a:rPr lang="en-US" dirty="0">
                <a:solidFill>
                  <a:srgbClr val="000000"/>
                </a:solidFill>
              </a:rPr>
              <a:t> parte dos </a:t>
            </a:r>
            <a:r>
              <a:rPr lang="en-US" dirty="0" err="1">
                <a:solidFill>
                  <a:srgbClr val="000000"/>
                </a:solidFill>
              </a:rPr>
              <a:t>lucros</a:t>
            </a:r>
            <a:r>
              <a:rPr lang="en-US" dirty="0">
                <a:solidFill>
                  <a:srgbClr val="000000"/>
                </a:solidFill>
              </a:rPr>
              <a:t> do </a:t>
            </a:r>
            <a:r>
              <a:rPr lang="en-US" dirty="0" err="1">
                <a:solidFill>
                  <a:srgbClr val="000000"/>
                </a:solidFill>
              </a:rPr>
              <a:t>emissor</a:t>
            </a:r>
            <a:r>
              <a:rPr lang="en-US" dirty="0">
                <a:solidFill>
                  <a:srgbClr val="000000"/>
                </a:solidFill>
              </a:rPr>
              <a:t>.</a:t>
            </a:r>
          </a:p>
          <a:p>
            <a:endParaRPr lang="en-US" dirty="0">
              <a:solidFill>
                <a:srgbClr val="000000"/>
              </a:solidFill>
            </a:endParaRPr>
          </a:p>
          <a:p>
            <a:r>
              <a:rPr lang="en-US" b="1" dirty="0" err="1">
                <a:solidFill>
                  <a:srgbClr val="F79037"/>
                </a:solidFill>
              </a:rPr>
              <a:t>Híbrido</a:t>
            </a:r>
            <a:r>
              <a:rPr lang="en-US" b="1" dirty="0">
                <a:solidFill>
                  <a:srgbClr val="F79037"/>
                </a:solidFill>
              </a:rPr>
              <a:t>	</a:t>
            </a:r>
          </a:p>
          <a:p>
            <a:r>
              <a:rPr lang="en-US" dirty="0" err="1">
                <a:solidFill>
                  <a:srgbClr val="000000"/>
                </a:solidFill>
              </a:rPr>
              <a:t>Os</a:t>
            </a:r>
            <a:r>
              <a:rPr lang="en-US" dirty="0">
                <a:solidFill>
                  <a:srgbClr val="000000"/>
                </a:solidFill>
              </a:rPr>
              <a:t> </a:t>
            </a:r>
            <a:r>
              <a:rPr lang="en-US" dirty="0" err="1">
                <a:solidFill>
                  <a:srgbClr val="000000"/>
                </a:solidFill>
              </a:rPr>
              <a:t>instrumentos</a:t>
            </a:r>
            <a:r>
              <a:rPr lang="en-US" dirty="0">
                <a:solidFill>
                  <a:srgbClr val="000000"/>
                </a:solidFill>
              </a:rPr>
              <a:t> </a:t>
            </a:r>
            <a:r>
              <a:rPr lang="en-US" dirty="0" err="1">
                <a:solidFill>
                  <a:srgbClr val="000000"/>
                </a:solidFill>
              </a:rPr>
              <a:t>híbridos</a:t>
            </a:r>
            <a:r>
              <a:rPr lang="en-US" dirty="0">
                <a:solidFill>
                  <a:srgbClr val="000000"/>
                </a:solidFill>
              </a:rPr>
              <a:t> (</a:t>
            </a:r>
            <a:r>
              <a:rPr lang="en-US" dirty="0" err="1">
                <a:solidFill>
                  <a:srgbClr val="000000"/>
                </a:solidFill>
              </a:rPr>
              <a:t>por</a:t>
            </a:r>
            <a:r>
              <a:rPr lang="en-US" dirty="0">
                <a:solidFill>
                  <a:srgbClr val="000000"/>
                </a:solidFill>
              </a:rPr>
              <a:t> </a:t>
            </a:r>
            <a:r>
              <a:rPr lang="en-US" dirty="0" err="1">
                <a:solidFill>
                  <a:srgbClr val="000000"/>
                </a:solidFill>
              </a:rPr>
              <a:t>exemplo</a:t>
            </a:r>
            <a:r>
              <a:rPr lang="en-US" dirty="0">
                <a:solidFill>
                  <a:srgbClr val="000000"/>
                </a:solidFill>
              </a:rPr>
              <a:t>, </a:t>
            </a:r>
            <a:r>
              <a:rPr lang="en-US" dirty="0" err="1">
                <a:solidFill>
                  <a:srgbClr val="000000"/>
                </a:solidFill>
              </a:rPr>
              <a:t>ações</a:t>
            </a:r>
            <a:r>
              <a:rPr lang="en-US" dirty="0">
                <a:solidFill>
                  <a:srgbClr val="000000"/>
                </a:solidFill>
              </a:rPr>
              <a:t> </a:t>
            </a:r>
            <a:r>
              <a:rPr lang="en-US" dirty="0" err="1">
                <a:solidFill>
                  <a:srgbClr val="000000"/>
                </a:solidFill>
              </a:rPr>
              <a:t>preferenciais</a:t>
            </a:r>
            <a:r>
              <a:rPr lang="en-US" dirty="0">
                <a:solidFill>
                  <a:srgbClr val="000000"/>
                </a:solidFill>
              </a:rPr>
              <a:t>) </a:t>
            </a:r>
            <a:r>
              <a:rPr lang="en-US" dirty="0" err="1">
                <a:solidFill>
                  <a:srgbClr val="000000"/>
                </a:solidFill>
              </a:rPr>
              <a:t>têm</a:t>
            </a:r>
            <a:r>
              <a:rPr lang="en-US" dirty="0">
                <a:solidFill>
                  <a:srgbClr val="000000"/>
                </a:solidFill>
              </a:rPr>
              <a:t> </a:t>
            </a:r>
            <a:r>
              <a:rPr lang="en-US" dirty="0" err="1">
                <a:solidFill>
                  <a:srgbClr val="000000"/>
                </a:solidFill>
              </a:rPr>
              <a:t>algumas</a:t>
            </a:r>
            <a:r>
              <a:rPr lang="en-US" dirty="0">
                <a:solidFill>
                  <a:srgbClr val="000000"/>
                </a:solidFill>
              </a:rPr>
              <a:t> das </a:t>
            </a:r>
            <a:r>
              <a:rPr lang="en-US" dirty="0" err="1">
                <a:solidFill>
                  <a:srgbClr val="000000"/>
                </a:solidFill>
              </a:rPr>
              <a:t>características</a:t>
            </a:r>
            <a:r>
              <a:rPr lang="en-US" dirty="0">
                <a:solidFill>
                  <a:srgbClr val="000000"/>
                </a:solidFill>
              </a:rPr>
              <a:t> dos </a:t>
            </a:r>
            <a:r>
              <a:rPr lang="en-US" dirty="0" err="1">
                <a:solidFill>
                  <a:srgbClr val="000000"/>
                </a:solidFill>
              </a:rPr>
              <a:t>instrumentos</a:t>
            </a:r>
            <a:r>
              <a:rPr lang="en-US" dirty="0">
                <a:solidFill>
                  <a:srgbClr val="000000"/>
                </a:solidFill>
              </a:rPr>
              <a:t> de </a:t>
            </a:r>
            <a:r>
              <a:rPr lang="en-US" dirty="0" err="1">
                <a:solidFill>
                  <a:srgbClr val="000000"/>
                </a:solidFill>
              </a:rPr>
              <a:t>dívida</a:t>
            </a:r>
            <a:r>
              <a:rPr lang="en-US" dirty="0">
                <a:solidFill>
                  <a:srgbClr val="000000"/>
                </a:solidFill>
              </a:rPr>
              <a:t> e de </a:t>
            </a:r>
            <a:r>
              <a:rPr lang="en-US" dirty="0" err="1">
                <a:solidFill>
                  <a:srgbClr val="000000"/>
                </a:solidFill>
              </a:rPr>
              <a:t>patrimônio</a:t>
            </a:r>
            <a:r>
              <a:rPr lang="en-US" dirty="0">
                <a:solidFill>
                  <a:srgbClr val="000000"/>
                </a:solidFill>
              </a:rPr>
              <a:t>. Como um </a:t>
            </a:r>
            <a:r>
              <a:rPr lang="en-US" dirty="0" err="1">
                <a:solidFill>
                  <a:srgbClr val="000000"/>
                </a:solidFill>
              </a:rPr>
              <a:t>título</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instrumentos</a:t>
            </a:r>
            <a:r>
              <a:rPr lang="en-US" dirty="0">
                <a:solidFill>
                  <a:srgbClr val="000000"/>
                </a:solidFill>
              </a:rPr>
              <a:t> de </a:t>
            </a:r>
            <a:r>
              <a:rPr lang="en-US" dirty="0" err="1">
                <a:solidFill>
                  <a:srgbClr val="000000"/>
                </a:solidFill>
              </a:rPr>
              <a:t>ações</a:t>
            </a:r>
            <a:r>
              <a:rPr lang="en-US" dirty="0">
                <a:solidFill>
                  <a:srgbClr val="000000"/>
                </a:solidFill>
              </a:rPr>
              <a:t> </a:t>
            </a:r>
            <a:r>
              <a:rPr lang="en-US" dirty="0" err="1">
                <a:solidFill>
                  <a:srgbClr val="000000"/>
                </a:solidFill>
              </a:rPr>
              <a:t>preferenciais</a:t>
            </a:r>
            <a:r>
              <a:rPr lang="en-US" dirty="0">
                <a:solidFill>
                  <a:srgbClr val="000000"/>
                </a:solidFill>
              </a:rPr>
              <a:t> </a:t>
            </a:r>
            <a:r>
              <a:rPr lang="en-US" dirty="0" err="1">
                <a:solidFill>
                  <a:srgbClr val="000000"/>
                </a:solidFill>
              </a:rPr>
              <a:t>prometem</a:t>
            </a:r>
            <a:r>
              <a:rPr lang="en-US" dirty="0">
                <a:solidFill>
                  <a:srgbClr val="000000"/>
                </a:solidFill>
              </a:rPr>
              <a:t> </a:t>
            </a:r>
            <a:r>
              <a:rPr lang="en-US" dirty="0" err="1">
                <a:solidFill>
                  <a:srgbClr val="000000"/>
                </a:solidFill>
              </a:rPr>
              <a:t>pagamentos</a:t>
            </a:r>
            <a:r>
              <a:rPr lang="en-US" dirty="0">
                <a:solidFill>
                  <a:srgbClr val="000000"/>
                </a:solidFill>
              </a:rPr>
              <a:t> </a:t>
            </a:r>
            <a:r>
              <a:rPr lang="en-US" dirty="0" err="1">
                <a:solidFill>
                  <a:srgbClr val="000000"/>
                </a:solidFill>
              </a:rPr>
              <a:t>fixos</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datas</a:t>
            </a:r>
            <a:r>
              <a:rPr lang="en-US" dirty="0">
                <a:solidFill>
                  <a:srgbClr val="000000"/>
                </a:solidFill>
              </a:rPr>
              <a:t> </a:t>
            </a:r>
            <a:r>
              <a:rPr lang="en-US" dirty="0" err="1">
                <a:solidFill>
                  <a:srgbClr val="000000"/>
                </a:solidFill>
              </a:rPr>
              <a:t>específicas</a:t>
            </a:r>
            <a:r>
              <a:rPr lang="en-US" dirty="0">
                <a:solidFill>
                  <a:srgbClr val="000000"/>
                </a:solidFill>
              </a:rPr>
              <a:t>, mas, </a:t>
            </a:r>
            <a:r>
              <a:rPr lang="en-US" dirty="0" err="1">
                <a:solidFill>
                  <a:srgbClr val="000000"/>
                </a:solidFill>
              </a:rPr>
              <a:t>como</a:t>
            </a:r>
            <a:r>
              <a:rPr lang="en-US" dirty="0">
                <a:solidFill>
                  <a:srgbClr val="000000"/>
                </a:solidFill>
              </a:rPr>
              <a:t> </a:t>
            </a:r>
            <a:r>
              <a:rPr lang="en-US" dirty="0" err="1">
                <a:solidFill>
                  <a:srgbClr val="000000"/>
                </a:solidFill>
              </a:rPr>
              <a:t>ações</a:t>
            </a:r>
            <a:r>
              <a:rPr lang="en-US" dirty="0">
                <a:solidFill>
                  <a:srgbClr val="000000"/>
                </a:solidFill>
              </a:rPr>
              <a:t> </a:t>
            </a:r>
            <a:r>
              <a:rPr lang="en-US" dirty="0" err="1">
                <a:solidFill>
                  <a:srgbClr val="000000"/>
                </a:solidFill>
              </a:rPr>
              <a:t>ordinárias</a:t>
            </a:r>
            <a:r>
              <a:rPr lang="en-US" dirty="0">
                <a:solidFill>
                  <a:srgbClr val="000000"/>
                </a:solidFill>
              </a:rPr>
              <a:t>, </a:t>
            </a:r>
            <a:r>
              <a:rPr lang="en-US" dirty="0" err="1">
                <a:solidFill>
                  <a:srgbClr val="000000"/>
                </a:solidFill>
              </a:rPr>
              <a:t>somente</a:t>
            </a:r>
            <a:r>
              <a:rPr lang="en-US" dirty="0">
                <a:solidFill>
                  <a:srgbClr val="000000"/>
                </a:solidFill>
              </a:rPr>
              <a:t> se </a:t>
            </a:r>
            <a:r>
              <a:rPr lang="en-US" dirty="0" err="1">
                <a:solidFill>
                  <a:srgbClr val="000000"/>
                </a:solidFill>
              </a:rPr>
              <a:t>os</a:t>
            </a:r>
            <a:r>
              <a:rPr lang="en-US" dirty="0">
                <a:solidFill>
                  <a:srgbClr val="000000"/>
                </a:solidFill>
              </a:rPr>
              <a:t> </a:t>
            </a:r>
            <a:r>
              <a:rPr lang="en-US" dirty="0" err="1">
                <a:solidFill>
                  <a:srgbClr val="000000"/>
                </a:solidFill>
              </a:rPr>
              <a:t>lucros</a:t>
            </a:r>
            <a:r>
              <a:rPr lang="en-US" dirty="0">
                <a:solidFill>
                  <a:srgbClr val="000000"/>
                </a:solidFill>
              </a:rPr>
              <a:t> do </a:t>
            </a:r>
            <a:r>
              <a:rPr lang="en-US" dirty="0" err="1">
                <a:solidFill>
                  <a:srgbClr val="000000"/>
                </a:solidFill>
              </a:rPr>
              <a:t>emissor</a:t>
            </a:r>
            <a:r>
              <a:rPr lang="en-US" dirty="0">
                <a:solidFill>
                  <a:srgbClr val="000000"/>
                </a:solidFill>
              </a:rPr>
              <a:t> </a:t>
            </a:r>
            <a:r>
              <a:rPr lang="en-US" dirty="0" err="1">
                <a:solidFill>
                  <a:srgbClr val="000000"/>
                </a:solidFill>
              </a:rPr>
              <a:t>justificarem</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títulos</a:t>
            </a:r>
            <a:r>
              <a:rPr lang="en-US" dirty="0">
                <a:solidFill>
                  <a:srgbClr val="000000"/>
                </a:solidFill>
              </a:rPr>
              <a:t> </a:t>
            </a:r>
            <a:r>
              <a:rPr lang="en-US" dirty="0" err="1">
                <a:solidFill>
                  <a:srgbClr val="000000"/>
                </a:solidFill>
              </a:rPr>
              <a:t>conversíveis</a:t>
            </a:r>
            <a:r>
              <a:rPr lang="en-US" dirty="0">
                <a:solidFill>
                  <a:srgbClr val="000000"/>
                </a:solidFill>
              </a:rPr>
              <a:t>, </a:t>
            </a:r>
            <a:r>
              <a:rPr lang="en-US" dirty="0" err="1">
                <a:solidFill>
                  <a:srgbClr val="000000"/>
                </a:solidFill>
              </a:rPr>
              <a:t>por</a:t>
            </a:r>
            <a:r>
              <a:rPr lang="en-US" dirty="0">
                <a:solidFill>
                  <a:srgbClr val="000000"/>
                </a:solidFill>
              </a:rPr>
              <a:t> outro </a:t>
            </a:r>
            <a:r>
              <a:rPr lang="en-US" dirty="0" err="1">
                <a:solidFill>
                  <a:srgbClr val="000000"/>
                </a:solidFill>
              </a:rPr>
              <a:t>lado</a:t>
            </a:r>
            <a:r>
              <a:rPr lang="en-US" dirty="0">
                <a:solidFill>
                  <a:srgbClr val="000000"/>
                </a:solidFill>
              </a:rPr>
              <a:t>, são </a:t>
            </a:r>
            <a:r>
              <a:rPr lang="en-US" dirty="0" err="1">
                <a:solidFill>
                  <a:srgbClr val="000000"/>
                </a:solidFill>
              </a:rPr>
              <a:t>instrumentos</a:t>
            </a:r>
            <a:r>
              <a:rPr lang="en-US" dirty="0">
                <a:solidFill>
                  <a:srgbClr val="000000"/>
                </a:solidFill>
              </a:rPr>
              <a:t> </a:t>
            </a:r>
            <a:r>
              <a:rPr lang="en-US" dirty="0" err="1">
                <a:solidFill>
                  <a:srgbClr val="000000"/>
                </a:solidFill>
              </a:rPr>
              <a:t>híbridos</a:t>
            </a:r>
            <a:r>
              <a:rPr lang="en-US" dirty="0">
                <a:solidFill>
                  <a:srgbClr val="000000"/>
                </a:solidFill>
              </a:rPr>
              <a:t> </a:t>
            </a:r>
            <a:r>
              <a:rPr lang="en-US" dirty="0" err="1">
                <a:solidFill>
                  <a:srgbClr val="000000"/>
                </a:solidFill>
              </a:rPr>
              <a:t>porque</a:t>
            </a:r>
            <a:r>
              <a:rPr lang="en-US" dirty="0">
                <a:solidFill>
                  <a:srgbClr val="000000"/>
                </a:solidFill>
              </a:rPr>
              <a:t> </a:t>
            </a:r>
            <a:r>
              <a:rPr lang="en-US" dirty="0" err="1">
                <a:solidFill>
                  <a:srgbClr val="000000"/>
                </a:solidFill>
              </a:rPr>
              <a:t>oferecem</a:t>
            </a:r>
            <a:r>
              <a:rPr lang="en-US" dirty="0">
                <a:solidFill>
                  <a:srgbClr val="000000"/>
                </a:solidFill>
              </a:rPr>
              <a:t> </a:t>
            </a:r>
            <a:r>
              <a:rPr lang="en-US" dirty="0" err="1">
                <a:solidFill>
                  <a:srgbClr val="000000"/>
                </a:solidFill>
              </a:rPr>
              <a:t>aos</a:t>
            </a:r>
            <a:r>
              <a:rPr lang="en-US" dirty="0">
                <a:solidFill>
                  <a:srgbClr val="000000"/>
                </a:solidFill>
              </a:rPr>
              <a:t> </a:t>
            </a:r>
            <a:r>
              <a:rPr lang="en-US" dirty="0" err="1">
                <a:solidFill>
                  <a:srgbClr val="000000"/>
                </a:solidFill>
              </a:rPr>
              <a:t>detentores</a:t>
            </a:r>
            <a:r>
              <a:rPr lang="en-US" dirty="0">
                <a:solidFill>
                  <a:srgbClr val="000000"/>
                </a:solidFill>
              </a:rPr>
              <a:t> a </a:t>
            </a:r>
            <a:r>
              <a:rPr lang="en-US" dirty="0" err="1">
                <a:solidFill>
                  <a:srgbClr val="000000"/>
                </a:solidFill>
              </a:rPr>
              <a:t>opção</a:t>
            </a:r>
            <a:r>
              <a:rPr lang="en-US" dirty="0">
                <a:solidFill>
                  <a:srgbClr val="000000"/>
                </a:solidFill>
              </a:rPr>
              <a:t> de converter </a:t>
            </a:r>
            <a:r>
              <a:rPr lang="en-US" dirty="0" err="1">
                <a:solidFill>
                  <a:srgbClr val="000000"/>
                </a:solidFill>
              </a:rPr>
              <a:t>instrumentos</a:t>
            </a:r>
            <a:r>
              <a:rPr lang="en-US" dirty="0">
                <a:solidFill>
                  <a:srgbClr val="000000"/>
                </a:solidFill>
              </a:rPr>
              <a:t> de </a:t>
            </a:r>
            <a:r>
              <a:rPr lang="en-US" dirty="0" err="1">
                <a:solidFill>
                  <a:srgbClr val="000000"/>
                </a:solidFill>
              </a:rPr>
              <a:t>dívida</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ações</a:t>
            </a:r>
            <a:r>
              <a:rPr lang="en-US" dirty="0">
                <a:solidFill>
                  <a:srgbClr val="000000"/>
                </a:solidFill>
              </a:rPr>
              <a:t>. </a:t>
            </a:r>
          </a:p>
          <a:p>
            <a:endParaRPr lang="en-US" dirty="0">
              <a:solidFill>
                <a:srgbClr val="000000"/>
              </a:solidFill>
            </a:endParaRPr>
          </a:p>
        </p:txBody>
      </p:sp>
      <p:pic>
        <p:nvPicPr>
          <p:cNvPr id="41" name="Picture Placeholder 33">
            <a:extLst>
              <a:ext uri="{FF2B5EF4-FFF2-40B4-BE49-F238E27FC236}">
                <a16:creationId xmlns:a16="http://schemas.microsoft.com/office/drawing/2014/main" id="{F2E6605B-5B09-4DEA-B882-E7C1C75C94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706825"/>
            <a:ext cx="7559675" cy="398498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
        <p:nvSpPr>
          <p:cNvPr id="4" name="Text Placeholder 17">
            <a:extLst>
              <a:ext uri="{FF2B5EF4-FFF2-40B4-BE49-F238E27FC236}">
                <a16:creationId xmlns:a16="http://schemas.microsoft.com/office/drawing/2014/main" id="{4CE4AD9E-EC9A-C6AB-71FB-591019DC007C}"/>
              </a:ext>
            </a:extLst>
          </p:cNvPr>
          <p:cNvSpPr txBox="1">
            <a:spLocks/>
          </p:cNvSpPr>
          <p:nvPr/>
        </p:nvSpPr>
        <p:spPr>
          <a:xfrm>
            <a:off x="749741" y="5804012"/>
            <a:ext cx="6036131" cy="62555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err="1">
                <a:solidFill>
                  <a:srgbClr val="000000"/>
                </a:solidFill>
                <a:latin typeface="Calibri" panose="020F0502020204030204" pitchFamily="34" charset="0"/>
              </a:rPr>
              <a:t>Hoje</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maioria</a:t>
            </a:r>
            <a:r>
              <a:rPr lang="en-US" sz="1100" dirty="0">
                <a:solidFill>
                  <a:srgbClr val="000000"/>
                </a:solidFill>
                <a:latin typeface="Calibri" panose="020F0502020204030204" pitchFamily="34" charset="0"/>
              </a:rPr>
              <a:t> dos </a:t>
            </a:r>
            <a:r>
              <a:rPr lang="en-US" sz="1100" dirty="0" err="1">
                <a:solidFill>
                  <a:srgbClr val="000000"/>
                </a:solidFill>
                <a:latin typeface="Calibri" panose="020F0502020204030204" pitchFamily="34" charset="0"/>
              </a:rPr>
              <a:t>instrumentos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financeiros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é</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mantida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apenas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como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lançamentos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contábeis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eletrónicos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vinculados</a:t>
            </a:r>
            <a:r>
              <a:rPr lang="en-US" sz="1100" dirty="0">
                <a:solidFill>
                  <a:srgbClr val="000000"/>
                </a:solidFill>
                <a:latin typeface="Calibri" panose="020F0502020204030204" pitchFamily="34" charset="0"/>
              </a:rPr>
              <a:t> a um </a:t>
            </a:r>
            <a:r>
              <a:rPr lang="en-US" sz="1100" dirty="0" err="1">
                <a:solidFill>
                  <a:srgbClr val="000000"/>
                </a:solidFill>
                <a:latin typeface="Calibri" panose="020F0502020204030204" pitchFamily="34" charset="0"/>
              </a:rPr>
              <a:t>contrato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específico</a:t>
            </a:r>
            <a:r>
              <a:rPr lang="en-US" sz="1100" dirty="0">
                <a:solidFill>
                  <a:srgbClr val="000000"/>
                </a:solidFill>
                <a:latin typeface="Calibri" panose="020F0502020204030204" pitchFamily="34" charset="0"/>
              </a:rPr>
              <a:t>. As </a:t>
            </a:r>
            <a:r>
              <a:rPr lang="en-US" sz="1100" dirty="0" err="1">
                <a:solidFill>
                  <a:srgbClr val="000000"/>
                </a:solidFill>
                <a:latin typeface="Calibri" panose="020F0502020204030204" pitchFamily="34" charset="0"/>
              </a:rPr>
              <a:t>ações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costumavam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ser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emitidas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papel</a:t>
            </a:r>
            <a:r>
              <a:rPr lang="en-US" sz="1100" dirty="0">
                <a:solidFill>
                  <a:srgbClr val="000000"/>
                </a:solidFill>
                <a:latin typeface="Calibri" panose="020F0502020204030204" pitchFamily="34" charset="0"/>
              </a:rPr>
              <a:t>.</a:t>
            </a:r>
            <a:endParaRPr lang="x-none" sz="1100" dirty="0">
              <a:solidFill>
                <a:srgbClr val="000000"/>
              </a:solidFill>
              <a:latin typeface="Calibri" panose="020F0502020204030204" pitchFamily="34" charset="0"/>
            </a:endParaRPr>
          </a:p>
        </p:txBody>
      </p:sp>
      <p:grpSp>
        <p:nvGrpSpPr>
          <p:cNvPr id="6" name="Group 5">
            <a:extLst>
              <a:ext uri="{FF2B5EF4-FFF2-40B4-BE49-F238E27FC236}">
                <a16:creationId xmlns:a16="http://schemas.microsoft.com/office/drawing/2014/main" id="{3E46CFF6-2CC9-203D-94F3-2431586122A0}"/>
              </a:ext>
            </a:extLst>
          </p:cNvPr>
          <p:cNvGrpSpPr/>
          <p:nvPr/>
        </p:nvGrpSpPr>
        <p:grpSpPr>
          <a:xfrm>
            <a:off x="-180474" y="8878923"/>
            <a:ext cx="2253741" cy="1958628"/>
            <a:chOff x="-220413" y="5470274"/>
            <a:chExt cx="2590078" cy="2250924"/>
          </a:xfrm>
        </p:grpSpPr>
        <p:sp>
          <p:nvSpPr>
            <p:cNvPr id="8" name="Freeform 7">
              <a:extLst>
                <a:ext uri="{FF2B5EF4-FFF2-40B4-BE49-F238E27FC236}">
                  <a16:creationId xmlns:a16="http://schemas.microsoft.com/office/drawing/2014/main" id="{17DF7C9E-A369-FD4B-9159-55D8F20B224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9" name="Freeform 8">
              <a:extLst>
                <a:ext uri="{FF2B5EF4-FFF2-40B4-BE49-F238E27FC236}">
                  <a16:creationId xmlns:a16="http://schemas.microsoft.com/office/drawing/2014/main" id="{CF7CA2DA-94D6-E029-1262-46F57EF9C423}"/>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1" name="Freeform 10">
              <a:extLst>
                <a:ext uri="{FF2B5EF4-FFF2-40B4-BE49-F238E27FC236}">
                  <a16:creationId xmlns:a16="http://schemas.microsoft.com/office/drawing/2014/main" id="{1653B8CB-696C-7021-D66B-B84B6D14C8D5}"/>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B80AC783-7F75-2CAD-C310-BA5D7542D20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E087557C-667D-44C6-7F7A-082BC07BE2B7}"/>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25E7F31D-E498-3AE4-6A22-ECCCD149E1EB}"/>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8866F287-B34B-F43B-A5CB-ADC22006F00A}"/>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74A5AACF-E9E2-E24E-A01F-23E22536A10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A336E0CC-DAEA-E2A8-EA35-11188529E9A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1D4F3DDB-9D4B-43D4-D1B8-C27A7FB6F38B}"/>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68C06017-1C2F-17B4-EC1B-69A44EA9F2C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7F9EA1FF-00C2-1601-56E7-11792CAC5438}"/>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0568D99B-2311-3DFF-BC86-42721FEF2968}"/>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6A4F4F8C-07DE-D85E-A8C2-9739A6099B25}"/>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A3BE019-E005-F39D-89A3-E17BB2432B20}"/>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0F8BCF20-D15F-B147-D6B1-F5AF14B278CB}"/>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E4D06614-F505-E2A3-DD1F-96D7ADE9AFBF}"/>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0756F289-6ABD-E607-6506-4644AFFD08DC}"/>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51" name="Group 50">
            <a:extLst>
              <a:ext uri="{FF2B5EF4-FFF2-40B4-BE49-F238E27FC236}">
                <a16:creationId xmlns:a16="http://schemas.microsoft.com/office/drawing/2014/main" id="{B707568E-B93A-FC1A-7E7E-A4843BF69C1F}"/>
              </a:ext>
            </a:extLst>
          </p:cNvPr>
          <p:cNvGrpSpPr/>
          <p:nvPr/>
        </p:nvGrpSpPr>
        <p:grpSpPr>
          <a:xfrm>
            <a:off x="1029937" y="2285507"/>
            <a:ext cx="1081655" cy="1100278"/>
            <a:chOff x="10605571" y="5357494"/>
            <a:chExt cx="1081655" cy="1100278"/>
          </a:xfrm>
          <a:solidFill>
            <a:srgbClr val="F79037"/>
          </a:solidFill>
        </p:grpSpPr>
        <p:sp>
          <p:nvSpPr>
            <p:cNvPr id="52" name="Freeform 51">
              <a:extLst>
                <a:ext uri="{FF2B5EF4-FFF2-40B4-BE49-F238E27FC236}">
                  <a16:creationId xmlns:a16="http://schemas.microsoft.com/office/drawing/2014/main" id="{0CF20BE4-9E3A-50C5-6A72-3E8505D2E7AE}"/>
                </a:ext>
              </a:extLst>
            </p:cNvPr>
            <p:cNvSpPr/>
            <p:nvPr/>
          </p:nvSpPr>
          <p:spPr>
            <a:xfrm>
              <a:off x="10803775" y="5892079"/>
              <a:ext cx="354627" cy="355004"/>
            </a:xfrm>
            <a:custGeom>
              <a:avLst/>
              <a:gdLst>
                <a:gd name="connsiteX0" fmla="*/ 177166 w 354627"/>
                <a:gd name="connsiteY0" fmla="*/ 355003 h 355004"/>
                <a:gd name="connsiteX1" fmla="*/ 354625 w 354627"/>
                <a:gd name="connsiteY1" fmla="*/ 179281 h 355004"/>
                <a:gd name="connsiteX2" fmla="*/ 179536 w 354627"/>
                <a:gd name="connsiteY2" fmla="*/ 3 h 355004"/>
                <a:gd name="connsiteX3" fmla="*/ 3 w 354627"/>
                <a:gd name="connsiteY3" fmla="*/ 176911 h 355004"/>
                <a:gd name="connsiteX4" fmla="*/ 177166 w 354627"/>
                <a:gd name="connsiteY4" fmla="*/ 355003 h 35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27" h="355004">
                  <a:moveTo>
                    <a:pt x="177166" y="355003"/>
                  </a:moveTo>
                  <a:cubicBezTo>
                    <a:pt x="274042" y="355299"/>
                    <a:pt x="354032" y="275884"/>
                    <a:pt x="354625" y="179281"/>
                  </a:cubicBezTo>
                  <a:cubicBezTo>
                    <a:pt x="355217" y="81197"/>
                    <a:pt x="276412" y="596"/>
                    <a:pt x="179536" y="3"/>
                  </a:cubicBezTo>
                  <a:cubicBezTo>
                    <a:pt x="80289" y="-589"/>
                    <a:pt x="300" y="78234"/>
                    <a:pt x="3" y="176911"/>
                  </a:cubicBezTo>
                  <a:cubicBezTo>
                    <a:pt x="-589" y="274995"/>
                    <a:pt x="78808" y="354707"/>
                    <a:pt x="177166" y="355003"/>
                  </a:cubicBezTo>
                  <a:close/>
                </a:path>
              </a:pathLst>
            </a:custGeom>
            <a:solidFill>
              <a:srgbClr val="DD1470"/>
            </a:solidFill>
            <a:ln w="295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820476F3-6D44-2CB2-D70E-1D27E14110C1}"/>
                </a:ext>
              </a:extLst>
            </p:cNvPr>
            <p:cNvSpPr/>
            <p:nvPr/>
          </p:nvSpPr>
          <p:spPr>
            <a:xfrm>
              <a:off x="10605571" y="5357494"/>
              <a:ext cx="763327" cy="1100136"/>
            </a:xfrm>
            <a:custGeom>
              <a:avLst/>
              <a:gdLst>
                <a:gd name="connsiteX0" fmla="*/ 212725 w 763327"/>
                <a:gd name="connsiteY0" fmla="*/ 355904 h 1100136"/>
                <a:gd name="connsiteX1" fmla="*/ 212725 w 763327"/>
                <a:gd name="connsiteY1" fmla="*/ 311158 h 1100136"/>
                <a:gd name="connsiteX2" fmla="*/ 242054 w 763327"/>
                <a:gd name="connsiteY2" fmla="*/ 253374 h 1100136"/>
                <a:gd name="connsiteX3" fmla="*/ 238203 w 763327"/>
                <a:gd name="connsiteY3" fmla="*/ 241521 h 1100136"/>
                <a:gd name="connsiteX4" fmla="*/ 179247 w 763327"/>
                <a:gd name="connsiteY4" fmla="*/ 74689 h 1100136"/>
                <a:gd name="connsiteX5" fmla="*/ 176581 w 763327"/>
                <a:gd name="connsiteY5" fmla="*/ 40315 h 1100136"/>
                <a:gd name="connsiteX6" fmla="*/ 227241 w 763327"/>
                <a:gd name="connsiteY6" fmla="*/ 311 h 1100136"/>
                <a:gd name="connsiteX7" fmla="*/ 386924 w 763327"/>
                <a:gd name="connsiteY7" fmla="*/ 15 h 1100136"/>
                <a:gd name="connsiteX8" fmla="*/ 407959 w 763327"/>
                <a:gd name="connsiteY8" fmla="*/ 13349 h 1100136"/>
                <a:gd name="connsiteX9" fmla="*/ 425734 w 763327"/>
                <a:gd name="connsiteY9" fmla="*/ 48909 h 1100136"/>
                <a:gd name="connsiteX10" fmla="*/ 443213 w 763327"/>
                <a:gd name="connsiteY10" fmla="*/ 13942 h 1100136"/>
                <a:gd name="connsiteX11" fmla="*/ 466025 w 763327"/>
                <a:gd name="connsiteY11" fmla="*/ 15 h 1100136"/>
                <a:gd name="connsiteX12" fmla="*/ 515797 w 763327"/>
                <a:gd name="connsiteY12" fmla="*/ 311 h 1100136"/>
                <a:gd name="connsiteX13" fmla="*/ 566753 w 763327"/>
                <a:gd name="connsiteY13" fmla="*/ 73208 h 1100136"/>
                <a:gd name="connsiteX14" fmla="*/ 506909 w 763327"/>
                <a:gd name="connsiteY14" fmla="*/ 240929 h 1100136"/>
                <a:gd name="connsiteX15" fmla="*/ 502465 w 763327"/>
                <a:gd name="connsiteY15" fmla="*/ 253967 h 1100136"/>
                <a:gd name="connsiteX16" fmla="*/ 532387 w 763327"/>
                <a:gd name="connsiteY16" fmla="*/ 315010 h 1100136"/>
                <a:gd name="connsiteX17" fmla="*/ 532387 w 763327"/>
                <a:gd name="connsiteY17" fmla="*/ 352348 h 1100136"/>
                <a:gd name="connsiteX18" fmla="*/ 595786 w 763327"/>
                <a:gd name="connsiteY18" fmla="*/ 379906 h 1100136"/>
                <a:gd name="connsiteX19" fmla="*/ 658593 w 763327"/>
                <a:gd name="connsiteY19" fmla="*/ 453692 h 1100136"/>
                <a:gd name="connsiteX20" fmla="*/ 712512 w 763327"/>
                <a:gd name="connsiteY20" fmla="*/ 578742 h 1100136"/>
                <a:gd name="connsiteX21" fmla="*/ 739472 w 763327"/>
                <a:gd name="connsiteY21" fmla="*/ 667343 h 1100136"/>
                <a:gd name="connsiteX22" fmla="*/ 719623 w 763327"/>
                <a:gd name="connsiteY22" fmla="*/ 691642 h 1100136"/>
                <a:gd name="connsiteX23" fmla="*/ 675776 w 763327"/>
                <a:gd name="connsiteY23" fmla="*/ 691642 h 1100136"/>
                <a:gd name="connsiteX24" fmla="*/ 683479 w 763327"/>
                <a:gd name="connsiteY24" fmla="*/ 706755 h 1100136"/>
                <a:gd name="connsiteX25" fmla="*/ 762284 w 763327"/>
                <a:gd name="connsiteY25" fmla="*/ 848695 h 1100136"/>
                <a:gd name="connsiteX26" fmla="*/ 651779 w 763327"/>
                <a:gd name="connsiteY26" fmla="*/ 972264 h 1100136"/>
                <a:gd name="connsiteX27" fmla="*/ 561124 w 763327"/>
                <a:gd name="connsiteY27" fmla="*/ 961892 h 1100136"/>
                <a:gd name="connsiteX28" fmla="*/ 550459 w 763327"/>
                <a:gd name="connsiteY28" fmla="*/ 959522 h 1100136"/>
                <a:gd name="connsiteX29" fmla="*/ 595786 w 763327"/>
                <a:gd name="connsiteY29" fmla="*/ 988562 h 1100136"/>
                <a:gd name="connsiteX30" fmla="*/ 597268 w 763327"/>
                <a:gd name="connsiteY30" fmla="*/ 1024417 h 1100136"/>
                <a:gd name="connsiteX31" fmla="*/ 9195 w 763327"/>
                <a:gd name="connsiteY31" fmla="*/ 808988 h 1100136"/>
                <a:gd name="connsiteX32" fmla="*/ 31711 w 763327"/>
                <a:gd name="connsiteY32" fmla="*/ 580519 h 1100136"/>
                <a:gd name="connsiteX33" fmla="*/ 84445 w 763327"/>
                <a:gd name="connsiteY33" fmla="*/ 459914 h 1100136"/>
                <a:gd name="connsiteX34" fmla="*/ 212725 w 763327"/>
                <a:gd name="connsiteY34" fmla="*/ 355904 h 1100136"/>
                <a:gd name="connsiteX35" fmla="*/ 559050 w 763327"/>
                <a:gd name="connsiteY35" fmla="*/ 1007823 h 1100136"/>
                <a:gd name="connsiteX36" fmla="*/ 509279 w 763327"/>
                <a:gd name="connsiteY36" fmla="*/ 976116 h 1100136"/>
                <a:gd name="connsiteX37" fmla="*/ 509279 w 763327"/>
                <a:gd name="connsiteY37" fmla="*/ 940261 h 1100136"/>
                <a:gd name="connsiteX38" fmla="*/ 575937 w 763327"/>
                <a:gd name="connsiteY38" fmla="*/ 900553 h 1100136"/>
                <a:gd name="connsiteX39" fmla="*/ 581566 w 763327"/>
                <a:gd name="connsiteY39" fmla="*/ 888403 h 1100136"/>
                <a:gd name="connsiteX40" fmla="*/ 568531 w 763327"/>
                <a:gd name="connsiteY40" fmla="*/ 823211 h 1100136"/>
                <a:gd name="connsiteX41" fmla="*/ 580085 w 763327"/>
                <a:gd name="connsiteY41" fmla="*/ 798913 h 1100136"/>
                <a:gd name="connsiteX42" fmla="*/ 630745 w 763327"/>
                <a:gd name="connsiteY42" fmla="*/ 773725 h 1100136"/>
                <a:gd name="connsiteX43" fmla="*/ 638448 w 763327"/>
                <a:gd name="connsiteY43" fmla="*/ 760983 h 1100136"/>
                <a:gd name="connsiteX44" fmla="*/ 638448 w 763327"/>
                <a:gd name="connsiteY44" fmla="*/ 677715 h 1100136"/>
                <a:gd name="connsiteX45" fmla="*/ 660075 w 763327"/>
                <a:gd name="connsiteY45" fmla="*/ 656379 h 1100136"/>
                <a:gd name="connsiteX46" fmla="*/ 701254 w 763327"/>
                <a:gd name="connsiteY46" fmla="*/ 656379 h 1100136"/>
                <a:gd name="connsiteX47" fmla="*/ 690589 w 763327"/>
                <a:gd name="connsiteY47" fmla="*/ 620227 h 1100136"/>
                <a:gd name="connsiteX48" fmla="*/ 619487 w 763327"/>
                <a:gd name="connsiteY48" fmla="*/ 456951 h 1100136"/>
                <a:gd name="connsiteX49" fmla="*/ 509872 w 763327"/>
                <a:gd name="connsiteY49" fmla="*/ 390278 h 1100136"/>
                <a:gd name="connsiteX50" fmla="*/ 237018 w 763327"/>
                <a:gd name="connsiteY50" fmla="*/ 390278 h 1100136"/>
                <a:gd name="connsiteX51" fmla="*/ 119996 w 763327"/>
                <a:gd name="connsiteY51" fmla="*/ 466434 h 1100136"/>
                <a:gd name="connsiteX52" fmla="*/ 62225 w 763327"/>
                <a:gd name="connsiteY52" fmla="*/ 598299 h 1100136"/>
                <a:gd name="connsiteX53" fmla="*/ 70817 w 763327"/>
                <a:gd name="connsiteY53" fmla="*/ 876847 h 1100136"/>
                <a:gd name="connsiteX54" fmla="*/ 353743 w 763327"/>
                <a:gd name="connsiteY54" fmla="*/ 1063829 h 1100136"/>
                <a:gd name="connsiteX55" fmla="*/ 559050 w 763327"/>
                <a:gd name="connsiteY55" fmla="*/ 1007823 h 1100136"/>
                <a:gd name="connsiteX56" fmla="*/ 372408 w 763327"/>
                <a:gd name="connsiteY56" fmla="*/ 248337 h 1100136"/>
                <a:gd name="connsiteX57" fmla="*/ 425734 w 763327"/>
                <a:gd name="connsiteY57" fmla="*/ 248337 h 1100136"/>
                <a:gd name="connsiteX58" fmla="*/ 464544 w 763327"/>
                <a:gd name="connsiteY58" fmla="*/ 246263 h 1100136"/>
                <a:gd name="connsiteX59" fmla="*/ 480246 w 763327"/>
                <a:gd name="connsiteY59" fmla="*/ 209518 h 1100136"/>
                <a:gd name="connsiteX60" fmla="*/ 532091 w 763327"/>
                <a:gd name="connsiteY60" fmla="*/ 63725 h 1100136"/>
                <a:gd name="connsiteX61" fmla="*/ 512538 w 763327"/>
                <a:gd name="connsiteY61" fmla="*/ 35278 h 1100136"/>
                <a:gd name="connsiteX62" fmla="*/ 480542 w 763327"/>
                <a:gd name="connsiteY62" fmla="*/ 34981 h 1100136"/>
                <a:gd name="connsiteX63" fmla="*/ 468099 w 763327"/>
                <a:gd name="connsiteY63" fmla="*/ 42982 h 1100136"/>
                <a:gd name="connsiteX64" fmla="*/ 444695 w 763327"/>
                <a:gd name="connsiteY64" fmla="*/ 90691 h 1100136"/>
                <a:gd name="connsiteX65" fmla="*/ 425734 w 763327"/>
                <a:gd name="connsiteY65" fmla="*/ 105211 h 1100136"/>
                <a:gd name="connsiteX66" fmla="*/ 407070 w 763327"/>
                <a:gd name="connsiteY66" fmla="*/ 90395 h 1100136"/>
                <a:gd name="connsiteX67" fmla="*/ 383962 w 763327"/>
                <a:gd name="connsiteY67" fmla="*/ 43871 h 1100136"/>
                <a:gd name="connsiteX68" fmla="*/ 370630 w 763327"/>
                <a:gd name="connsiteY68" fmla="*/ 35278 h 1100136"/>
                <a:gd name="connsiteX69" fmla="*/ 231981 w 763327"/>
                <a:gd name="connsiteY69" fmla="*/ 35574 h 1100136"/>
                <a:gd name="connsiteX70" fmla="*/ 212725 w 763327"/>
                <a:gd name="connsiteY70" fmla="*/ 63132 h 1100136"/>
                <a:gd name="connsiteX71" fmla="*/ 275531 w 763327"/>
                <a:gd name="connsiteY71" fmla="*/ 240336 h 1100136"/>
                <a:gd name="connsiteX72" fmla="*/ 287382 w 763327"/>
                <a:gd name="connsiteY72" fmla="*/ 248337 h 1100136"/>
                <a:gd name="connsiteX73" fmla="*/ 372408 w 763327"/>
                <a:gd name="connsiteY73" fmla="*/ 248337 h 1100136"/>
                <a:gd name="connsiteX74" fmla="*/ 496540 w 763327"/>
                <a:gd name="connsiteY74" fmla="*/ 354422 h 1100136"/>
                <a:gd name="connsiteX75" fmla="*/ 496540 w 763327"/>
                <a:gd name="connsiteY75" fmla="*/ 306713 h 1100136"/>
                <a:gd name="connsiteX76" fmla="*/ 474024 w 763327"/>
                <a:gd name="connsiteY76" fmla="*/ 283896 h 1100136"/>
                <a:gd name="connsiteX77" fmla="*/ 366483 w 763327"/>
                <a:gd name="connsiteY77" fmla="*/ 283896 h 1100136"/>
                <a:gd name="connsiteX78" fmla="*/ 269014 w 763327"/>
                <a:gd name="connsiteY78" fmla="*/ 283896 h 1100136"/>
                <a:gd name="connsiteX79" fmla="*/ 248868 w 763327"/>
                <a:gd name="connsiteY79" fmla="*/ 298416 h 1100136"/>
                <a:gd name="connsiteX80" fmla="*/ 248572 w 763327"/>
                <a:gd name="connsiteY80" fmla="*/ 354422 h 1100136"/>
                <a:gd name="connsiteX81" fmla="*/ 496540 w 763327"/>
                <a:gd name="connsiteY81" fmla="*/ 354422 h 1100136"/>
                <a:gd name="connsiteX82" fmla="*/ 588084 w 763327"/>
                <a:gd name="connsiteY82" fmla="*/ 934630 h 1100136"/>
                <a:gd name="connsiteX83" fmla="*/ 721400 w 763327"/>
                <a:gd name="connsiteY83" fmla="*/ 868549 h 1100136"/>
                <a:gd name="connsiteX84" fmla="*/ 673999 w 763327"/>
                <a:gd name="connsiteY84" fmla="*/ 744388 h 1100136"/>
                <a:gd name="connsiteX85" fmla="*/ 673999 w 763327"/>
                <a:gd name="connsiteY85" fmla="*/ 774317 h 1100136"/>
                <a:gd name="connsiteX86" fmla="*/ 657704 w 763327"/>
                <a:gd name="connsiteY86" fmla="*/ 800098 h 1100136"/>
                <a:gd name="connsiteX87" fmla="*/ 605267 w 763327"/>
                <a:gd name="connsiteY87" fmla="*/ 826175 h 1100136"/>
                <a:gd name="connsiteX88" fmla="*/ 619487 w 763327"/>
                <a:gd name="connsiteY88" fmla="*/ 897589 h 1100136"/>
                <a:gd name="connsiteX89" fmla="*/ 608526 w 763327"/>
                <a:gd name="connsiteY89" fmla="*/ 922481 h 1100136"/>
                <a:gd name="connsiteX90" fmla="*/ 588084 w 763327"/>
                <a:gd name="connsiteY90" fmla="*/ 934630 h 110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763327" h="1100136">
                  <a:moveTo>
                    <a:pt x="212725" y="355904"/>
                  </a:moveTo>
                  <a:cubicBezTo>
                    <a:pt x="212725" y="340495"/>
                    <a:pt x="212725" y="325678"/>
                    <a:pt x="212725" y="311158"/>
                  </a:cubicBezTo>
                  <a:cubicBezTo>
                    <a:pt x="212725" y="281822"/>
                    <a:pt x="218057" y="270858"/>
                    <a:pt x="242054" y="253374"/>
                  </a:cubicBezTo>
                  <a:cubicBezTo>
                    <a:pt x="240869" y="249522"/>
                    <a:pt x="239684" y="245374"/>
                    <a:pt x="238203" y="241521"/>
                  </a:cubicBezTo>
                  <a:cubicBezTo>
                    <a:pt x="218353" y="185812"/>
                    <a:pt x="198208" y="130399"/>
                    <a:pt x="179247" y="74689"/>
                  </a:cubicBezTo>
                  <a:cubicBezTo>
                    <a:pt x="175692" y="64021"/>
                    <a:pt x="174507" y="51279"/>
                    <a:pt x="176581" y="40315"/>
                  </a:cubicBezTo>
                  <a:cubicBezTo>
                    <a:pt x="181025" y="16609"/>
                    <a:pt x="202652" y="607"/>
                    <a:pt x="227241" y="311"/>
                  </a:cubicBezTo>
                  <a:cubicBezTo>
                    <a:pt x="280568" y="15"/>
                    <a:pt x="333598" y="311"/>
                    <a:pt x="386924" y="15"/>
                  </a:cubicBezTo>
                  <a:cubicBezTo>
                    <a:pt x="396997" y="15"/>
                    <a:pt x="403515" y="4163"/>
                    <a:pt x="407959" y="13349"/>
                  </a:cubicBezTo>
                  <a:cubicBezTo>
                    <a:pt x="413291" y="24610"/>
                    <a:pt x="418920" y="35574"/>
                    <a:pt x="425734" y="48909"/>
                  </a:cubicBezTo>
                  <a:cubicBezTo>
                    <a:pt x="432252" y="36167"/>
                    <a:pt x="438177" y="25203"/>
                    <a:pt x="443213" y="13942"/>
                  </a:cubicBezTo>
                  <a:cubicBezTo>
                    <a:pt x="447657" y="3867"/>
                    <a:pt x="454768" y="-282"/>
                    <a:pt x="466025" y="15"/>
                  </a:cubicBezTo>
                  <a:cubicBezTo>
                    <a:pt x="482616" y="607"/>
                    <a:pt x="499206" y="15"/>
                    <a:pt x="515797" y="311"/>
                  </a:cubicBezTo>
                  <a:cubicBezTo>
                    <a:pt x="555199" y="904"/>
                    <a:pt x="579789" y="35574"/>
                    <a:pt x="566753" y="73208"/>
                  </a:cubicBezTo>
                  <a:cubicBezTo>
                    <a:pt x="547200" y="129213"/>
                    <a:pt x="526758" y="185219"/>
                    <a:pt x="506909" y="240929"/>
                  </a:cubicBezTo>
                  <a:cubicBezTo>
                    <a:pt x="505428" y="245077"/>
                    <a:pt x="503946" y="249226"/>
                    <a:pt x="502465" y="253967"/>
                  </a:cubicBezTo>
                  <a:cubicBezTo>
                    <a:pt x="527055" y="267598"/>
                    <a:pt x="533869" y="289230"/>
                    <a:pt x="532387" y="315010"/>
                  </a:cubicBezTo>
                  <a:cubicBezTo>
                    <a:pt x="531498" y="328641"/>
                    <a:pt x="532387" y="342273"/>
                    <a:pt x="532387" y="352348"/>
                  </a:cubicBezTo>
                  <a:cubicBezTo>
                    <a:pt x="554903" y="362126"/>
                    <a:pt x="576530" y="368942"/>
                    <a:pt x="595786" y="379906"/>
                  </a:cubicBezTo>
                  <a:cubicBezTo>
                    <a:pt x="625116" y="396797"/>
                    <a:pt x="644965" y="422873"/>
                    <a:pt x="658593" y="453692"/>
                  </a:cubicBezTo>
                  <a:cubicBezTo>
                    <a:pt x="676665" y="495177"/>
                    <a:pt x="696218" y="536367"/>
                    <a:pt x="712512" y="578742"/>
                  </a:cubicBezTo>
                  <a:cubicBezTo>
                    <a:pt x="723770" y="607485"/>
                    <a:pt x="731473" y="637711"/>
                    <a:pt x="739472" y="667343"/>
                  </a:cubicBezTo>
                  <a:cubicBezTo>
                    <a:pt x="743619" y="682456"/>
                    <a:pt x="735324" y="691642"/>
                    <a:pt x="719623" y="691642"/>
                  </a:cubicBezTo>
                  <a:cubicBezTo>
                    <a:pt x="704810" y="691938"/>
                    <a:pt x="690293" y="691642"/>
                    <a:pt x="675776" y="691642"/>
                  </a:cubicBezTo>
                  <a:cubicBezTo>
                    <a:pt x="671629" y="700828"/>
                    <a:pt x="676961" y="703495"/>
                    <a:pt x="683479" y="706755"/>
                  </a:cubicBezTo>
                  <a:cubicBezTo>
                    <a:pt x="737102" y="733424"/>
                    <a:pt x="769690" y="792097"/>
                    <a:pt x="762284" y="848695"/>
                  </a:cubicBezTo>
                  <a:cubicBezTo>
                    <a:pt x="754285" y="911220"/>
                    <a:pt x="711920" y="958633"/>
                    <a:pt x="651779" y="972264"/>
                  </a:cubicBezTo>
                  <a:cubicBezTo>
                    <a:pt x="620376" y="979376"/>
                    <a:pt x="590158" y="975227"/>
                    <a:pt x="561124" y="961892"/>
                  </a:cubicBezTo>
                  <a:cubicBezTo>
                    <a:pt x="557865" y="960411"/>
                    <a:pt x="554903" y="958929"/>
                    <a:pt x="550459" y="959522"/>
                  </a:cubicBezTo>
                  <a:cubicBezTo>
                    <a:pt x="565568" y="969301"/>
                    <a:pt x="580677" y="978783"/>
                    <a:pt x="595786" y="988562"/>
                  </a:cubicBezTo>
                  <a:cubicBezTo>
                    <a:pt x="612970" y="999822"/>
                    <a:pt x="613562" y="1011972"/>
                    <a:pt x="597268" y="1024417"/>
                  </a:cubicBezTo>
                  <a:cubicBezTo>
                    <a:pt x="383666" y="1188286"/>
                    <a:pt x="67558" y="1072422"/>
                    <a:pt x="9195" y="808988"/>
                  </a:cubicBezTo>
                  <a:cubicBezTo>
                    <a:pt x="-8284" y="730461"/>
                    <a:pt x="-878" y="654305"/>
                    <a:pt x="31711" y="580519"/>
                  </a:cubicBezTo>
                  <a:cubicBezTo>
                    <a:pt x="49486" y="540219"/>
                    <a:pt x="67558" y="500215"/>
                    <a:pt x="84445" y="459914"/>
                  </a:cubicBezTo>
                  <a:cubicBezTo>
                    <a:pt x="108145" y="402131"/>
                    <a:pt x="150214" y="367757"/>
                    <a:pt x="212725" y="355904"/>
                  </a:cubicBezTo>
                  <a:close/>
                  <a:moveTo>
                    <a:pt x="559050" y="1007823"/>
                  </a:moveTo>
                  <a:cubicBezTo>
                    <a:pt x="541571" y="996859"/>
                    <a:pt x="525573" y="986488"/>
                    <a:pt x="509279" y="976116"/>
                  </a:cubicBezTo>
                  <a:cubicBezTo>
                    <a:pt x="491800" y="964856"/>
                    <a:pt x="491800" y="950928"/>
                    <a:pt x="509279" y="940261"/>
                  </a:cubicBezTo>
                  <a:cubicBezTo>
                    <a:pt x="531498" y="926926"/>
                    <a:pt x="553422" y="913591"/>
                    <a:pt x="575937" y="900553"/>
                  </a:cubicBezTo>
                  <a:cubicBezTo>
                    <a:pt x="580974" y="897589"/>
                    <a:pt x="583047" y="894923"/>
                    <a:pt x="581566" y="888403"/>
                  </a:cubicBezTo>
                  <a:cubicBezTo>
                    <a:pt x="576826" y="866771"/>
                    <a:pt x="572678" y="845140"/>
                    <a:pt x="568531" y="823211"/>
                  </a:cubicBezTo>
                  <a:cubicBezTo>
                    <a:pt x="566161" y="810766"/>
                    <a:pt x="568827" y="804543"/>
                    <a:pt x="580085" y="798913"/>
                  </a:cubicBezTo>
                  <a:cubicBezTo>
                    <a:pt x="596972" y="790319"/>
                    <a:pt x="613562" y="782022"/>
                    <a:pt x="630745" y="773725"/>
                  </a:cubicBezTo>
                  <a:cubicBezTo>
                    <a:pt x="636670" y="771058"/>
                    <a:pt x="638744" y="767502"/>
                    <a:pt x="638448" y="760983"/>
                  </a:cubicBezTo>
                  <a:cubicBezTo>
                    <a:pt x="638151" y="733128"/>
                    <a:pt x="638151" y="705570"/>
                    <a:pt x="638448" y="677715"/>
                  </a:cubicBezTo>
                  <a:cubicBezTo>
                    <a:pt x="638448" y="662602"/>
                    <a:pt x="644965" y="656379"/>
                    <a:pt x="660075" y="656379"/>
                  </a:cubicBezTo>
                  <a:cubicBezTo>
                    <a:pt x="673406" y="656379"/>
                    <a:pt x="686442" y="656379"/>
                    <a:pt x="701254" y="656379"/>
                  </a:cubicBezTo>
                  <a:cubicBezTo>
                    <a:pt x="697403" y="643637"/>
                    <a:pt x="695329" y="631488"/>
                    <a:pt x="690589" y="620227"/>
                  </a:cubicBezTo>
                  <a:cubicBezTo>
                    <a:pt x="667481" y="565407"/>
                    <a:pt x="645262" y="510290"/>
                    <a:pt x="619487" y="456951"/>
                  </a:cubicBezTo>
                  <a:cubicBezTo>
                    <a:pt x="597860" y="412798"/>
                    <a:pt x="559050" y="390870"/>
                    <a:pt x="509872" y="390278"/>
                  </a:cubicBezTo>
                  <a:cubicBezTo>
                    <a:pt x="418920" y="389685"/>
                    <a:pt x="327969" y="389685"/>
                    <a:pt x="237018" y="390278"/>
                  </a:cubicBezTo>
                  <a:cubicBezTo>
                    <a:pt x="182210" y="390574"/>
                    <a:pt x="142511" y="416354"/>
                    <a:pt x="119996" y="466434"/>
                  </a:cubicBezTo>
                  <a:cubicBezTo>
                    <a:pt x="100146" y="509994"/>
                    <a:pt x="80890" y="554146"/>
                    <a:pt x="62225" y="598299"/>
                  </a:cubicBezTo>
                  <a:cubicBezTo>
                    <a:pt x="22527" y="692235"/>
                    <a:pt x="24600" y="786467"/>
                    <a:pt x="70817" y="876847"/>
                  </a:cubicBezTo>
                  <a:cubicBezTo>
                    <a:pt x="129180" y="991525"/>
                    <a:pt x="225167" y="1054050"/>
                    <a:pt x="353743" y="1063829"/>
                  </a:cubicBezTo>
                  <a:cubicBezTo>
                    <a:pt x="427512" y="1069459"/>
                    <a:pt x="495651" y="1049605"/>
                    <a:pt x="559050" y="1007823"/>
                  </a:cubicBezTo>
                  <a:close/>
                  <a:moveTo>
                    <a:pt x="372408" y="248337"/>
                  </a:moveTo>
                  <a:cubicBezTo>
                    <a:pt x="390183" y="248337"/>
                    <a:pt x="407959" y="248337"/>
                    <a:pt x="425734" y="248337"/>
                  </a:cubicBezTo>
                  <a:cubicBezTo>
                    <a:pt x="439066" y="248337"/>
                    <a:pt x="455656" y="252782"/>
                    <a:pt x="464544" y="246263"/>
                  </a:cubicBezTo>
                  <a:cubicBezTo>
                    <a:pt x="473728" y="239447"/>
                    <a:pt x="475506" y="222556"/>
                    <a:pt x="480246" y="209518"/>
                  </a:cubicBezTo>
                  <a:cubicBezTo>
                    <a:pt x="497725" y="160920"/>
                    <a:pt x="514908" y="112323"/>
                    <a:pt x="532091" y="63725"/>
                  </a:cubicBezTo>
                  <a:cubicBezTo>
                    <a:pt x="538609" y="45649"/>
                    <a:pt x="531498" y="35574"/>
                    <a:pt x="512538" y="35278"/>
                  </a:cubicBezTo>
                  <a:cubicBezTo>
                    <a:pt x="501873" y="35278"/>
                    <a:pt x="491207" y="35870"/>
                    <a:pt x="480542" y="34981"/>
                  </a:cubicBezTo>
                  <a:cubicBezTo>
                    <a:pt x="473728" y="34685"/>
                    <a:pt x="470765" y="37352"/>
                    <a:pt x="468099" y="42982"/>
                  </a:cubicBezTo>
                  <a:cubicBezTo>
                    <a:pt x="460396" y="58984"/>
                    <a:pt x="452101" y="74689"/>
                    <a:pt x="444695" y="90691"/>
                  </a:cubicBezTo>
                  <a:cubicBezTo>
                    <a:pt x="440843" y="98988"/>
                    <a:pt x="435511" y="105211"/>
                    <a:pt x="425734" y="105211"/>
                  </a:cubicBezTo>
                  <a:cubicBezTo>
                    <a:pt x="415958" y="105211"/>
                    <a:pt x="410921" y="98395"/>
                    <a:pt x="407070" y="90395"/>
                  </a:cubicBezTo>
                  <a:cubicBezTo>
                    <a:pt x="399663" y="74689"/>
                    <a:pt x="391368" y="59576"/>
                    <a:pt x="383962" y="43871"/>
                  </a:cubicBezTo>
                  <a:cubicBezTo>
                    <a:pt x="380999" y="37945"/>
                    <a:pt x="377740" y="35278"/>
                    <a:pt x="370630" y="35278"/>
                  </a:cubicBezTo>
                  <a:cubicBezTo>
                    <a:pt x="324414" y="35574"/>
                    <a:pt x="278198" y="35278"/>
                    <a:pt x="231981" y="35574"/>
                  </a:cubicBezTo>
                  <a:cubicBezTo>
                    <a:pt x="213613" y="35574"/>
                    <a:pt x="206503" y="45649"/>
                    <a:pt x="212725" y="63132"/>
                  </a:cubicBezTo>
                  <a:cubicBezTo>
                    <a:pt x="233463" y="122102"/>
                    <a:pt x="254793" y="181367"/>
                    <a:pt x="275531" y="240336"/>
                  </a:cubicBezTo>
                  <a:cubicBezTo>
                    <a:pt x="277901" y="246855"/>
                    <a:pt x="280864" y="248633"/>
                    <a:pt x="287382" y="248337"/>
                  </a:cubicBezTo>
                  <a:cubicBezTo>
                    <a:pt x="315526" y="248041"/>
                    <a:pt x="343967" y="248337"/>
                    <a:pt x="372408" y="248337"/>
                  </a:cubicBezTo>
                  <a:close/>
                  <a:moveTo>
                    <a:pt x="496540" y="354422"/>
                  </a:moveTo>
                  <a:cubicBezTo>
                    <a:pt x="496540" y="337828"/>
                    <a:pt x="496540" y="322122"/>
                    <a:pt x="496540" y="306713"/>
                  </a:cubicBezTo>
                  <a:cubicBezTo>
                    <a:pt x="496540" y="290119"/>
                    <a:pt x="490615" y="283896"/>
                    <a:pt x="474024" y="283896"/>
                  </a:cubicBezTo>
                  <a:cubicBezTo>
                    <a:pt x="438177" y="283896"/>
                    <a:pt x="402330" y="283896"/>
                    <a:pt x="366483" y="283896"/>
                  </a:cubicBezTo>
                  <a:cubicBezTo>
                    <a:pt x="333894" y="283896"/>
                    <a:pt x="301602" y="283896"/>
                    <a:pt x="269014" y="283896"/>
                  </a:cubicBezTo>
                  <a:cubicBezTo>
                    <a:pt x="258348" y="283896"/>
                    <a:pt x="249461" y="287748"/>
                    <a:pt x="248868" y="298416"/>
                  </a:cubicBezTo>
                  <a:cubicBezTo>
                    <a:pt x="247387" y="317085"/>
                    <a:pt x="248572" y="335753"/>
                    <a:pt x="248572" y="354422"/>
                  </a:cubicBezTo>
                  <a:cubicBezTo>
                    <a:pt x="331524" y="354422"/>
                    <a:pt x="413291" y="354422"/>
                    <a:pt x="496540" y="354422"/>
                  </a:cubicBezTo>
                  <a:close/>
                  <a:moveTo>
                    <a:pt x="588084" y="934630"/>
                  </a:moveTo>
                  <a:cubicBezTo>
                    <a:pt x="642595" y="953595"/>
                    <a:pt x="702439" y="922777"/>
                    <a:pt x="721400" y="868549"/>
                  </a:cubicBezTo>
                  <a:cubicBezTo>
                    <a:pt x="737694" y="820841"/>
                    <a:pt x="714290" y="758316"/>
                    <a:pt x="673999" y="744388"/>
                  </a:cubicBezTo>
                  <a:cubicBezTo>
                    <a:pt x="673999" y="754464"/>
                    <a:pt x="673406" y="764539"/>
                    <a:pt x="673999" y="774317"/>
                  </a:cubicBezTo>
                  <a:cubicBezTo>
                    <a:pt x="674888" y="787356"/>
                    <a:pt x="669259" y="794764"/>
                    <a:pt x="657704" y="800098"/>
                  </a:cubicBezTo>
                  <a:cubicBezTo>
                    <a:pt x="639929" y="808099"/>
                    <a:pt x="622746" y="817285"/>
                    <a:pt x="605267" y="826175"/>
                  </a:cubicBezTo>
                  <a:cubicBezTo>
                    <a:pt x="610007" y="850473"/>
                    <a:pt x="614451" y="874180"/>
                    <a:pt x="619487" y="897589"/>
                  </a:cubicBezTo>
                  <a:cubicBezTo>
                    <a:pt x="621857" y="909146"/>
                    <a:pt x="618598" y="916851"/>
                    <a:pt x="608526" y="922481"/>
                  </a:cubicBezTo>
                  <a:cubicBezTo>
                    <a:pt x="602304" y="925741"/>
                    <a:pt x="596083" y="929889"/>
                    <a:pt x="588084" y="934630"/>
                  </a:cubicBezTo>
                  <a:close/>
                </a:path>
              </a:pathLst>
            </a:custGeom>
            <a:grpFill/>
            <a:ln w="295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D97085A9-CE26-23ED-EE77-4ED479DC97CB}"/>
                </a:ext>
              </a:extLst>
            </p:cNvPr>
            <p:cNvSpPr/>
            <p:nvPr/>
          </p:nvSpPr>
          <p:spPr>
            <a:xfrm>
              <a:off x="11474502" y="6102770"/>
              <a:ext cx="212724" cy="213060"/>
            </a:xfrm>
            <a:custGeom>
              <a:avLst/>
              <a:gdLst>
                <a:gd name="connsiteX0" fmla="*/ 106658 w 212724"/>
                <a:gd name="connsiteY0" fmla="*/ 1 h 213060"/>
                <a:gd name="connsiteX1" fmla="*/ 212719 w 212724"/>
                <a:gd name="connsiteY1" fmla="*/ 107864 h 213060"/>
                <a:gd name="connsiteX2" fmla="*/ 106066 w 212724"/>
                <a:gd name="connsiteY2" fmla="*/ 213061 h 213060"/>
                <a:gd name="connsiteX3" fmla="*/ 5 w 212724"/>
                <a:gd name="connsiteY3" fmla="*/ 105197 h 213060"/>
                <a:gd name="connsiteX4" fmla="*/ 106658 w 212724"/>
                <a:gd name="connsiteY4" fmla="*/ 1 h 213060"/>
                <a:gd name="connsiteX5" fmla="*/ 177464 w 212724"/>
                <a:gd name="connsiteY5" fmla="*/ 106383 h 213060"/>
                <a:gd name="connsiteX6" fmla="*/ 106362 w 212724"/>
                <a:gd name="connsiteY6" fmla="*/ 35264 h 213060"/>
                <a:gd name="connsiteX7" fmla="*/ 35556 w 212724"/>
                <a:gd name="connsiteY7" fmla="*/ 105494 h 213060"/>
                <a:gd name="connsiteX8" fmla="*/ 106066 w 212724"/>
                <a:gd name="connsiteY8" fmla="*/ 177205 h 213060"/>
                <a:gd name="connsiteX9" fmla="*/ 177464 w 212724"/>
                <a:gd name="connsiteY9" fmla="*/ 106383 h 21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724" h="213060">
                  <a:moveTo>
                    <a:pt x="106658" y="1"/>
                  </a:moveTo>
                  <a:cubicBezTo>
                    <a:pt x="165910" y="298"/>
                    <a:pt x="213311" y="48303"/>
                    <a:pt x="212719" y="107864"/>
                  </a:cubicBezTo>
                  <a:cubicBezTo>
                    <a:pt x="212423" y="165648"/>
                    <a:pt x="164133" y="213061"/>
                    <a:pt x="106066" y="213061"/>
                  </a:cubicBezTo>
                  <a:cubicBezTo>
                    <a:pt x="46814" y="212764"/>
                    <a:pt x="-587" y="164759"/>
                    <a:pt x="5" y="105197"/>
                  </a:cubicBezTo>
                  <a:cubicBezTo>
                    <a:pt x="598" y="47117"/>
                    <a:pt x="48592" y="-295"/>
                    <a:pt x="106658" y="1"/>
                  </a:cubicBezTo>
                  <a:close/>
                  <a:moveTo>
                    <a:pt x="177464" y="106383"/>
                  </a:moveTo>
                  <a:cubicBezTo>
                    <a:pt x="177464" y="67268"/>
                    <a:pt x="145468" y="35264"/>
                    <a:pt x="106362" y="35264"/>
                  </a:cubicBezTo>
                  <a:cubicBezTo>
                    <a:pt x="67552" y="35264"/>
                    <a:pt x="35853" y="66971"/>
                    <a:pt x="35556" y="105494"/>
                  </a:cubicBezTo>
                  <a:cubicBezTo>
                    <a:pt x="35260" y="144905"/>
                    <a:pt x="66960" y="176909"/>
                    <a:pt x="106066" y="177205"/>
                  </a:cubicBezTo>
                  <a:cubicBezTo>
                    <a:pt x="145468" y="177501"/>
                    <a:pt x="177464" y="145794"/>
                    <a:pt x="177464" y="106383"/>
                  </a:cubicBezTo>
                  <a:close/>
                </a:path>
              </a:pathLst>
            </a:custGeom>
            <a:grpFill/>
            <a:ln w="295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18C3379C-336C-B771-3135-0EFB80DE7089}"/>
                </a:ext>
              </a:extLst>
            </p:cNvPr>
            <p:cNvSpPr/>
            <p:nvPr/>
          </p:nvSpPr>
          <p:spPr>
            <a:xfrm>
              <a:off x="11368151" y="5960828"/>
              <a:ext cx="141907" cy="141942"/>
            </a:xfrm>
            <a:custGeom>
              <a:avLst/>
              <a:gdLst>
                <a:gd name="connsiteX0" fmla="*/ 70806 w 141907"/>
                <a:gd name="connsiteY0" fmla="*/ 141943 h 141942"/>
                <a:gd name="connsiteX1" fmla="*/ 0 w 141907"/>
                <a:gd name="connsiteY1" fmla="*/ 70528 h 141942"/>
                <a:gd name="connsiteX2" fmla="*/ 71694 w 141907"/>
                <a:gd name="connsiteY2" fmla="*/ 2 h 141942"/>
                <a:gd name="connsiteX3" fmla="*/ 141908 w 141907"/>
                <a:gd name="connsiteY3" fmla="*/ 70824 h 141942"/>
                <a:gd name="connsiteX4" fmla="*/ 70806 w 141907"/>
                <a:gd name="connsiteY4" fmla="*/ 141943 h 141942"/>
                <a:gd name="connsiteX5" fmla="*/ 106357 w 141907"/>
                <a:gd name="connsiteY5" fmla="*/ 70232 h 141942"/>
                <a:gd name="connsiteX6" fmla="*/ 70806 w 141907"/>
                <a:gd name="connsiteY6" fmla="*/ 35265 h 141942"/>
                <a:gd name="connsiteX7" fmla="*/ 35551 w 141907"/>
                <a:gd name="connsiteY7" fmla="*/ 70528 h 141942"/>
                <a:gd name="connsiteX8" fmla="*/ 71694 w 141907"/>
                <a:gd name="connsiteY8" fmla="*/ 106087 h 141942"/>
                <a:gd name="connsiteX9" fmla="*/ 106357 w 141907"/>
                <a:gd name="connsiteY9" fmla="*/ 70232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907" h="141942">
                  <a:moveTo>
                    <a:pt x="70806" y="141943"/>
                  </a:moveTo>
                  <a:cubicBezTo>
                    <a:pt x="31700" y="141943"/>
                    <a:pt x="0" y="109939"/>
                    <a:pt x="0" y="70528"/>
                  </a:cubicBezTo>
                  <a:cubicBezTo>
                    <a:pt x="0" y="31413"/>
                    <a:pt x="32292" y="-294"/>
                    <a:pt x="71694" y="2"/>
                  </a:cubicBezTo>
                  <a:cubicBezTo>
                    <a:pt x="110208" y="298"/>
                    <a:pt x="141908" y="32005"/>
                    <a:pt x="141908" y="70824"/>
                  </a:cubicBezTo>
                  <a:cubicBezTo>
                    <a:pt x="141908" y="109939"/>
                    <a:pt x="109912" y="141943"/>
                    <a:pt x="70806" y="141943"/>
                  </a:cubicBezTo>
                  <a:close/>
                  <a:moveTo>
                    <a:pt x="106357" y="70232"/>
                  </a:moveTo>
                  <a:cubicBezTo>
                    <a:pt x="106060" y="50970"/>
                    <a:pt x="90063" y="35265"/>
                    <a:pt x="70806" y="35265"/>
                  </a:cubicBezTo>
                  <a:cubicBezTo>
                    <a:pt x="51549" y="35265"/>
                    <a:pt x="35551" y="51267"/>
                    <a:pt x="35551" y="70528"/>
                  </a:cubicBezTo>
                  <a:cubicBezTo>
                    <a:pt x="35551" y="90382"/>
                    <a:pt x="51845" y="106383"/>
                    <a:pt x="71694" y="106087"/>
                  </a:cubicBezTo>
                  <a:cubicBezTo>
                    <a:pt x="90951" y="105791"/>
                    <a:pt x="106653" y="89789"/>
                    <a:pt x="106357" y="70232"/>
                  </a:cubicBezTo>
                  <a:close/>
                </a:path>
              </a:pathLst>
            </a:custGeom>
            <a:grpFill/>
            <a:ln w="295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D7F7613-1DA3-9F95-D0F7-399195FE83C3}"/>
                </a:ext>
              </a:extLst>
            </p:cNvPr>
            <p:cNvSpPr/>
            <p:nvPr/>
          </p:nvSpPr>
          <p:spPr>
            <a:xfrm>
              <a:off x="11350375" y="6316124"/>
              <a:ext cx="141909" cy="141648"/>
            </a:xfrm>
            <a:custGeom>
              <a:avLst/>
              <a:gdLst>
                <a:gd name="connsiteX0" fmla="*/ 141908 w 141909"/>
                <a:gd name="connsiteY0" fmla="*/ 71121 h 141648"/>
                <a:gd name="connsiteX1" fmla="*/ 70213 w 141909"/>
                <a:gd name="connsiteY1" fmla="*/ 141646 h 141648"/>
                <a:gd name="connsiteX2" fmla="*/ 0 w 141909"/>
                <a:gd name="connsiteY2" fmla="*/ 70824 h 141648"/>
                <a:gd name="connsiteX3" fmla="*/ 71102 w 141909"/>
                <a:gd name="connsiteY3" fmla="*/ 2 h 141648"/>
                <a:gd name="connsiteX4" fmla="*/ 141908 w 141909"/>
                <a:gd name="connsiteY4" fmla="*/ 71121 h 141648"/>
                <a:gd name="connsiteX5" fmla="*/ 70806 w 141909"/>
                <a:gd name="connsiteY5" fmla="*/ 105791 h 141648"/>
                <a:gd name="connsiteX6" fmla="*/ 106357 w 141909"/>
                <a:gd name="connsiteY6" fmla="*/ 70824 h 141648"/>
                <a:gd name="connsiteX7" fmla="*/ 71398 w 141909"/>
                <a:gd name="connsiteY7" fmla="*/ 34969 h 141648"/>
                <a:gd name="connsiteX8" fmla="*/ 35255 w 141909"/>
                <a:gd name="connsiteY8" fmla="*/ 70528 h 141648"/>
                <a:gd name="connsiteX9" fmla="*/ 70806 w 141909"/>
                <a:gd name="connsiteY9" fmla="*/ 105791 h 14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909" h="141648">
                  <a:moveTo>
                    <a:pt x="141908" y="71121"/>
                  </a:moveTo>
                  <a:cubicBezTo>
                    <a:pt x="141611" y="110236"/>
                    <a:pt x="109319" y="141943"/>
                    <a:pt x="70213" y="141646"/>
                  </a:cubicBezTo>
                  <a:cubicBezTo>
                    <a:pt x="31403" y="141350"/>
                    <a:pt x="0" y="109347"/>
                    <a:pt x="0" y="70824"/>
                  </a:cubicBezTo>
                  <a:cubicBezTo>
                    <a:pt x="0" y="31709"/>
                    <a:pt x="31996" y="-294"/>
                    <a:pt x="71102" y="2"/>
                  </a:cubicBezTo>
                  <a:cubicBezTo>
                    <a:pt x="110504" y="-294"/>
                    <a:pt x="142204" y="31709"/>
                    <a:pt x="141908" y="71121"/>
                  </a:cubicBezTo>
                  <a:close/>
                  <a:moveTo>
                    <a:pt x="70806" y="105791"/>
                  </a:moveTo>
                  <a:cubicBezTo>
                    <a:pt x="90063" y="105791"/>
                    <a:pt x="106060" y="89789"/>
                    <a:pt x="106357" y="70824"/>
                  </a:cubicBezTo>
                  <a:cubicBezTo>
                    <a:pt x="106357" y="51267"/>
                    <a:pt x="90951" y="35265"/>
                    <a:pt x="71398" y="34969"/>
                  </a:cubicBezTo>
                  <a:cubicBezTo>
                    <a:pt x="51549" y="34672"/>
                    <a:pt x="35255" y="50674"/>
                    <a:pt x="35255" y="70528"/>
                  </a:cubicBezTo>
                  <a:cubicBezTo>
                    <a:pt x="35551" y="90085"/>
                    <a:pt x="51549" y="105791"/>
                    <a:pt x="70806" y="105791"/>
                  </a:cubicBezTo>
                  <a:close/>
                </a:path>
              </a:pathLst>
            </a:custGeom>
            <a:grpFill/>
            <a:ln w="295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A5A65C0-C712-489B-9DF6-878AD7C90B69}"/>
                </a:ext>
              </a:extLst>
            </p:cNvPr>
            <p:cNvSpPr/>
            <p:nvPr/>
          </p:nvSpPr>
          <p:spPr>
            <a:xfrm>
              <a:off x="11193654" y="6101882"/>
              <a:ext cx="138549" cy="195858"/>
            </a:xfrm>
            <a:custGeom>
              <a:avLst/>
              <a:gdLst>
                <a:gd name="connsiteX0" fmla="*/ 0 w 138549"/>
                <a:gd name="connsiteY0" fmla="*/ 190242 h 195858"/>
                <a:gd name="connsiteX1" fmla="*/ 20442 w 138549"/>
                <a:gd name="connsiteY1" fmla="*/ 178092 h 195858"/>
                <a:gd name="connsiteX2" fmla="*/ 31403 w 138549"/>
                <a:gd name="connsiteY2" fmla="*/ 153201 h 195858"/>
                <a:gd name="connsiteX3" fmla="*/ 17183 w 138549"/>
                <a:gd name="connsiteY3" fmla="*/ 81786 h 195858"/>
                <a:gd name="connsiteX4" fmla="*/ 69621 w 138549"/>
                <a:gd name="connsiteY4" fmla="*/ 55709 h 195858"/>
                <a:gd name="connsiteX5" fmla="*/ 85915 w 138549"/>
                <a:gd name="connsiteY5" fmla="*/ 29929 h 195858"/>
                <a:gd name="connsiteX6" fmla="*/ 85915 w 138549"/>
                <a:gd name="connsiteY6" fmla="*/ 0 h 195858"/>
                <a:gd name="connsiteX7" fmla="*/ 133316 w 138549"/>
                <a:gd name="connsiteY7" fmla="*/ 124161 h 195858"/>
                <a:gd name="connsiteX8" fmla="*/ 0 w 138549"/>
                <a:gd name="connsiteY8" fmla="*/ 190242 h 19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549" h="195858">
                  <a:moveTo>
                    <a:pt x="0" y="190242"/>
                  </a:moveTo>
                  <a:cubicBezTo>
                    <a:pt x="7999" y="185501"/>
                    <a:pt x="14220" y="181648"/>
                    <a:pt x="20442" y="178092"/>
                  </a:cubicBezTo>
                  <a:cubicBezTo>
                    <a:pt x="30515" y="172462"/>
                    <a:pt x="34070" y="164758"/>
                    <a:pt x="31403" y="153201"/>
                  </a:cubicBezTo>
                  <a:cubicBezTo>
                    <a:pt x="26367" y="129791"/>
                    <a:pt x="21923" y="106381"/>
                    <a:pt x="17183" y="81786"/>
                  </a:cubicBezTo>
                  <a:cubicBezTo>
                    <a:pt x="34662" y="72896"/>
                    <a:pt x="52141" y="64007"/>
                    <a:pt x="69621" y="55709"/>
                  </a:cubicBezTo>
                  <a:cubicBezTo>
                    <a:pt x="81175" y="50376"/>
                    <a:pt x="86804" y="42671"/>
                    <a:pt x="85915" y="29929"/>
                  </a:cubicBezTo>
                  <a:cubicBezTo>
                    <a:pt x="85322" y="20150"/>
                    <a:pt x="85915" y="10075"/>
                    <a:pt x="85915" y="0"/>
                  </a:cubicBezTo>
                  <a:cubicBezTo>
                    <a:pt x="126206" y="14224"/>
                    <a:pt x="149610" y="76452"/>
                    <a:pt x="133316" y="124161"/>
                  </a:cubicBezTo>
                  <a:cubicBezTo>
                    <a:pt x="114356" y="178389"/>
                    <a:pt x="54512" y="209207"/>
                    <a:pt x="0" y="190242"/>
                  </a:cubicBezTo>
                  <a:close/>
                </a:path>
              </a:pathLst>
            </a:custGeom>
            <a:solidFill>
              <a:srgbClr val="DD1470"/>
            </a:solidFill>
            <a:ln w="295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D68A3C17-9B3C-E4AC-F6DE-FA73F0D2AA69}"/>
                </a:ext>
              </a:extLst>
            </p:cNvPr>
            <p:cNvSpPr/>
            <p:nvPr/>
          </p:nvSpPr>
          <p:spPr>
            <a:xfrm>
              <a:off x="11510056" y="6138034"/>
              <a:ext cx="141909" cy="141942"/>
            </a:xfrm>
            <a:custGeom>
              <a:avLst/>
              <a:gdLst>
                <a:gd name="connsiteX0" fmla="*/ 141910 w 141909"/>
                <a:gd name="connsiteY0" fmla="*/ 71118 h 141942"/>
                <a:gd name="connsiteX1" fmla="*/ 70512 w 141909"/>
                <a:gd name="connsiteY1" fmla="*/ 141941 h 141942"/>
                <a:gd name="connsiteX2" fmla="*/ 2 w 141909"/>
                <a:gd name="connsiteY2" fmla="*/ 70230 h 141942"/>
                <a:gd name="connsiteX3" fmla="*/ 70808 w 141909"/>
                <a:gd name="connsiteY3" fmla="*/ 0 h 141942"/>
                <a:gd name="connsiteX4" fmla="*/ 141910 w 141909"/>
                <a:gd name="connsiteY4" fmla="*/ 71118 h 141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09" h="141942">
                  <a:moveTo>
                    <a:pt x="141910" y="71118"/>
                  </a:moveTo>
                  <a:cubicBezTo>
                    <a:pt x="141910" y="110234"/>
                    <a:pt x="109914" y="142237"/>
                    <a:pt x="70512" y="141941"/>
                  </a:cubicBezTo>
                  <a:cubicBezTo>
                    <a:pt x="31405" y="141941"/>
                    <a:pt x="-294" y="109641"/>
                    <a:pt x="2" y="70230"/>
                  </a:cubicBezTo>
                  <a:cubicBezTo>
                    <a:pt x="298" y="31707"/>
                    <a:pt x="31998" y="0"/>
                    <a:pt x="70808" y="0"/>
                  </a:cubicBezTo>
                  <a:cubicBezTo>
                    <a:pt x="110210" y="0"/>
                    <a:pt x="141910" y="32003"/>
                    <a:pt x="141910" y="71118"/>
                  </a:cubicBezTo>
                  <a:close/>
                </a:path>
              </a:pathLst>
            </a:custGeom>
            <a:solidFill>
              <a:srgbClr val="DD1470"/>
            </a:solidFill>
            <a:ln w="295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36D82E8-ADDB-AE25-E3F7-DFA3C74388FB}"/>
                </a:ext>
              </a:extLst>
            </p:cNvPr>
            <p:cNvSpPr/>
            <p:nvPr/>
          </p:nvSpPr>
          <p:spPr>
            <a:xfrm>
              <a:off x="11403702" y="5996093"/>
              <a:ext cx="70809" cy="70826"/>
            </a:xfrm>
            <a:custGeom>
              <a:avLst/>
              <a:gdLst>
                <a:gd name="connsiteX0" fmla="*/ 70806 w 70809"/>
                <a:gd name="connsiteY0" fmla="*/ 34967 h 70826"/>
                <a:gd name="connsiteX1" fmla="*/ 36143 w 70809"/>
                <a:gd name="connsiteY1" fmla="*/ 70822 h 70826"/>
                <a:gd name="connsiteX2" fmla="*/ 0 w 70809"/>
                <a:gd name="connsiteY2" fmla="*/ 35263 h 70826"/>
                <a:gd name="connsiteX3" fmla="*/ 35255 w 70809"/>
                <a:gd name="connsiteY3" fmla="*/ 0 h 70826"/>
                <a:gd name="connsiteX4" fmla="*/ 70806 w 70809"/>
                <a:gd name="connsiteY4" fmla="*/ 34967 h 7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09" h="70826">
                  <a:moveTo>
                    <a:pt x="70806" y="34967"/>
                  </a:moveTo>
                  <a:cubicBezTo>
                    <a:pt x="71102" y="54228"/>
                    <a:pt x="55400" y="70526"/>
                    <a:pt x="36143" y="70822"/>
                  </a:cubicBezTo>
                  <a:cubicBezTo>
                    <a:pt x="16294" y="71118"/>
                    <a:pt x="0" y="55117"/>
                    <a:pt x="0" y="35263"/>
                  </a:cubicBezTo>
                  <a:cubicBezTo>
                    <a:pt x="0" y="16002"/>
                    <a:pt x="15998" y="0"/>
                    <a:pt x="35255" y="0"/>
                  </a:cubicBezTo>
                  <a:cubicBezTo>
                    <a:pt x="54512" y="0"/>
                    <a:pt x="70509" y="15705"/>
                    <a:pt x="70806" y="34967"/>
                  </a:cubicBezTo>
                  <a:close/>
                </a:path>
              </a:pathLst>
            </a:custGeom>
            <a:solidFill>
              <a:srgbClr val="DD1470"/>
            </a:solidFill>
            <a:ln w="295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E177051-9CC8-7F28-995E-518E94F05A42}"/>
                </a:ext>
              </a:extLst>
            </p:cNvPr>
            <p:cNvSpPr/>
            <p:nvPr/>
          </p:nvSpPr>
          <p:spPr>
            <a:xfrm>
              <a:off x="11385926" y="6351089"/>
              <a:ext cx="71101" cy="70830"/>
            </a:xfrm>
            <a:custGeom>
              <a:avLst/>
              <a:gdLst>
                <a:gd name="connsiteX0" fmla="*/ 35255 w 71101"/>
                <a:gd name="connsiteY0" fmla="*/ 70826 h 70830"/>
                <a:gd name="connsiteX1" fmla="*/ 0 w 71101"/>
                <a:gd name="connsiteY1" fmla="*/ 35563 h 70830"/>
                <a:gd name="connsiteX2" fmla="*/ 36143 w 71101"/>
                <a:gd name="connsiteY2" fmla="*/ 4 h 70830"/>
                <a:gd name="connsiteX3" fmla="*/ 71102 w 71101"/>
                <a:gd name="connsiteY3" fmla="*/ 35860 h 70830"/>
                <a:gd name="connsiteX4" fmla="*/ 35255 w 71101"/>
                <a:gd name="connsiteY4" fmla="*/ 70826 h 70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01" h="70830">
                  <a:moveTo>
                    <a:pt x="35255" y="70826"/>
                  </a:moveTo>
                  <a:cubicBezTo>
                    <a:pt x="15998" y="70826"/>
                    <a:pt x="0" y="54825"/>
                    <a:pt x="0" y="35563"/>
                  </a:cubicBezTo>
                  <a:cubicBezTo>
                    <a:pt x="0" y="15709"/>
                    <a:pt x="16294" y="-292"/>
                    <a:pt x="36143" y="4"/>
                  </a:cubicBezTo>
                  <a:cubicBezTo>
                    <a:pt x="55400" y="300"/>
                    <a:pt x="71102" y="16302"/>
                    <a:pt x="71102" y="35860"/>
                  </a:cubicBezTo>
                  <a:cubicBezTo>
                    <a:pt x="70806" y="55121"/>
                    <a:pt x="54512" y="71123"/>
                    <a:pt x="35255" y="70826"/>
                  </a:cubicBezTo>
                  <a:close/>
                </a:path>
              </a:pathLst>
            </a:custGeom>
            <a:solidFill>
              <a:srgbClr val="DD1470"/>
            </a:solidFill>
            <a:ln w="295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3C93592A-71E4-4D0C-1A10-6737C31EFB4D}"/>
                </a:ext>
              </a:extLst>
            </p:cNvPr>
            <p:cNvSpPr/>
            <p:nvPr/>
          </p:nvSpPr>
          <p:spPr>
            <a:xfrm>
              <a:off x="10764672" y="5854448"/>
              <a:ext cx="426022" cy="425823"/>
            </a:xfrm>
            <a:custGeom>
              <a:avLst/>
              <a:gdLst>
                <a:gd name="connsiteX0" fmla="*/ 426020 w 426022"/>
                <a:gd name="connsiteY0" fmla="*/ 212763 h 425823"/>
                <a:gd name="connsiteX1" fmla="*/ 214195 w 426022"/>
                <a:gd name="connsiteY1" fmla="*/ 425823 h 425823"/>
                <a:gd name="connsiteX2" fmla="*/ 1 w 426022"/>
                <a:gd name="connsiteY2" fmla="*/ 215134 h 425823"/>
                <a:gd name="connsiteX3" fmla="*/ 213899 w 426022"/>
                <a:gd name="connsiteY3" fmla="*/ 1 h 425823"/>
                <a:gd name="connsiteX4" fmla="*/ 426020 w 426022"/>
                <a:gd name="connsiteY4" fmla="*/ 212763 h 425823"/>
                <a:gd name="connsiteX5" fmla="*/ 213010 w 426022"/>
                <a:gd name="connsiteY5" fmla="*/ 390263 h 425823"/>
                <a:gd name="connsiteX6" fmla="*/ 390469 w 426022"/>
                <a:gd name="connsiteY6" fmla="*/ 214541 h 425823"/>
                <a:gd name="connsiteX7" fmla="*/ 215380 w 426022"/>
                <a:gd name="connsiteY7" fmla="*/ 35264 h 425823"/>
                <a:gd name="connsiteX8" fmla="*/ 35848 w 426022"/>
                <a:gd name="connsiteY8" fmla="*/ 212171 h 425823"/>
                <a:gd name="connsiteX9" fmla="*/ 213010 w 426022"/>
                <a:gd name="connsiteY9" fmla="*/ 390263 h 42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6022" h="425823">
                  <a:moveTo>
                    <a:pt x="426020" y="212763"/>
                  </a:moveTo>
                  <a:cubicBezTo>
                    <a:pt x="426613" y="329220"/>
                    <a:pt x="330625" y="425526"/>
                    <a:pt x="214195" y="425823"/>
                  </a:cubicBezTo>
                  <a:cubicBezTo>
                    <a:pt x="96877" y="426119"/>
                    <a:pt x="593" y="331294"/>
                    <a:pt x="1" y="215134"/>
                  </a:cubicBezTo>
                  <a:cubicBezTo>
                    <a:pt x="-296" y="95418"/>
                    <a:pt x="94211" y="297"/>
                    <a:pt x="213899" y="1"/>
                  </a:cubicBezTo>
                  <a:cubicBezTo>
                    <a:pt x="330329" y="-296"/>
                    <a:pt x="425724" y="95418"/>
                    <a:pt x="426020" y="212763"/>
                  </a:cubicBezTo>
                  <a:close/>
                  <a:moveTo>
                    <a:pt x="213010" y="390263"/>
                  </a:moveTo>
                  <a:cubicBezTo>
                    <a:pt x="309887" y="390560"/>
                    <a:pt x="389877" y="311144"/>
                    <a:pt x="390469" y="214541"/>
                  </a:cubicBezTo>
                  <a:cubicBezTo>
                    <a:pt x="391062" y="116457"/>
                    <a:pt x="312257" y="35856"/>
                    <a:pt x="215380" y="35264"/>
                  </a:cubicBezTo>
                  <a:cubicBezTo>
                    <a:pt x="116134" y="34671"/>
                    <a:pt x="36144" y="113494"/>
                    <a:pt x="35848" y="212171"/>
                  </a:cubicBezTo>
                  <a:cubicBezTo>
                    <a:pt x="35552" y="309959"/>
                    <a:pt x="114949" y="389967"/>
                    <a:pt x="213010" y="390263"/>
                  </a:cubicBezTo>
                  <a:close/>
                </a:path>
              </a:pathLst>
            </a:custGeom>
            <a:grpFill/>
            <a:ln w="295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4307F9C-B4ED-0295-4CF5-2265519BD6B7}"/>
                </a:ext>
              </a:extLst>
            </p:cNvPr>
            <p:cNvSpPr/>
            <p:nvPr/>
          </p:nvSpPr>
          <p:spPr>
            <a:xfrm>
              <a:off x="10865400" y="5947199"/>
              <a:ext cx="185753" cy="246247"/>
            </a:xfrm>
            <a:custGeom>
              <a:avLst/>
              <a:gdLst>
                <a:gd name="connsiteX0" fmla="*/ 185754 w 185753"/>
                <a:gd name="connsiteY0" fmla="*/ 231728 h 246247"/>
                <a:gd name="connsiteX1" fmla="*/ 129761 w 185753"/>
                <a:gd name="connsiteY1" fmla="*/ 246248 h 246247"/>
                <a:gd name="connsiteX2" fmla="*/ 46809 w 185753"/>
                <a:gd name="connsiteY2" fmla="*/ 208614 h 246247"/>
                <a:gd name="connsiteX3" fmla="*/ 23701 w 185753"/>
                <a:gd name="connsiteY3" fmla="*/ 154090 h 246247"/>
                <a:gd name="connsiteX4" fmla="*/ 296 w 185753"/>
                <a:gd name="connsiteY4" fmla="*/ 154090 h 246247"/>
                <a:gd name="connsiteX5" fmla="*/ 296 w 185753"/>
                <a:gd name="connsiteY5" fmla="*/ 131866 h 246247"/>
                <a:gd name="connsiteX6" fmla="*/ 20738 w 185753"/>
                <a:gd name="connsiteY6" fmla="*/ 131866 h 246247"/>
                <a:gd name="connsiteX7" fmla="*/ 20738 w 185753"/>
                <a:gd name="connsiteY7" fmla="*/ 125939 h 246247"/>
                <a:gd name="connsiteX8" fmla="*/ 21331 w 185753"/>
                <a:gd name="connsiteY8" fmla="*/ 112604 h 246247"/>
                <a:gd name="connsiteX9" fmla="*/ 0 w 185753"/>
                <a:gd name="connsiteY9" fmla="*/ 112604 h 246247"/>
                <a:gd name="connsiteX10" fmla="*/ 0 w 185753"/>
                <a:gd name="connsiteY10" fmla="*/ 89787 h 246247"/>
                <a:gd name="connsiteX11" fmla="*/ 24589 w 185753"/>
                <a:gd name="connsiteY11" fmla="*/ 89787 h 246247"/>
                <a:gd name="connsiteX12" fmla="*/ 52141 w 185753"/>
                <a:gd name="connsiteY12" fmla="*/ 34374 h 246247"/>
                <a:gd name="connsiteX13" fmla="*/ 131242 w 185753"/>
                <a:gd name="connsiteY13" fmla="*/ 0 h 246247"/>
                <a:gd name="connsiteX14" fmla="*/ 183680 w 185753"/>
                <a:gd name="connsiteY14" fmla="*/ 11260 h 246247"/>
                <a:gd name="connsiteX15" fmla="*/ 174496 w 185753"/>
                <a:gd name="connsiteY15" fmla="*/ 45338 h 246247"/>
                <a:gd name="connsiteX16" fmla="*/ 133316 w 185753"/>
                <a:gd name="connsiteY16" fmla="*/ 35559 h 246247"/>
                <a:gd name="connsiteX17" fmla="*/ 86804 w 185753"/>
                <a:gd name="connsiteY17" fmla="*/ 55709 h 246247"/>
                <a:gd name="connsiteX18" fmla="*/ 70806 w 185753"/>
                <a:gd name="connsiteY18" fmla="*/ 89787 h 246247"/>
                <a:gd name="connsiteX19" fmla="*/ 166793 w 185753"/>
                <a:gd name="connsiteY19" fmla="*/ 89787 h 246247"/>
                <a:gd name="connsiteX20" fmla="*/ 166793 w 185753"/>
                <a:gd name="connsiteY20" fmla="*/ 112604 h 246247"/>
                <a:gd name="connsiteX21" fmla="*/ 66362 w 185753"/>
                <a:gd name="connsiteY21" fmla="*/ 112604 h 246247"/>
                <a:gd name="connsiteX22" fmla="*/ 65769 w 185753"/>
                <a:gd name="connsiteY22" fmla="*/ 125346 h 246247"/>
                <a:gd name="connsiteX23" fmla="*/ 65769 w 185753"/>
                <a:gd name="connsiteY23" fmla="*/ 131569 h 246247"/>
                <a:gd name="connsiteX24" fmla="*/ 167090 w 185753"/>
                <a:gd name="connsiteY24" fmla="*/ 131569 h 246247"/>
                <a:gd name="connsiteX25" fmla="*/ 167090 w 185753"/>
                <a:gd name="connsiteY25" fmla="*/ 153794 h 246247"/>
                <a:gd name="connsiteX26" fmla="*/ 69917 w 185753"/>
                <a:gd name="connsiteY26" fmla="*/ 153794 h 246247"/>
                <a:gd name="connsiteX27" fmla="*/ 85619 w 185753"/>
                <a:gd name="connsiteY27" fmla="*/ 189649 h 246247"/>
                <a:gd name="connsiteX28" fmla="*/ 134798 w 185753"/>
                <a:gd name="connsiteY28" fmla="*/ 209503 h 246247"/>
                <a:gd name="connsiteX29" fmla="*/ 178051 w 185753"/>
                <a:gd name="connsiteY29" fmla="*/ 198539 h 246247"/>
                <a:gd name="connsiteX30" fmla="*/ 185754 w 185753"/>
                <a:gd name="connsiteY30" fmla="*/ 231728 h 24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5753" h="246247">
                  <a:moveTo>
                    <a:pt x="185754" y="231728"/>
                  </a:moveTo>
                  <a:cubicBezTo>
                    <a:pt x="173607" y="239136"/>
                    <a:pt x="153166" y="246248"/>
                    <a:pt x="129761" y="246248"/>
                  </a:cubicBezTo>
                  <a:cubicBezTo>
                    <a:pt x="96284" y="246248"/>
                    <a:pt x="66362" y="232913"/>
                    <a:pt x="46809" y="208614"/>
                  </a:cubicBezTo>
                  <a:cubicBezTo>
                    <a:pt x="34958" y="194983"/>
                    <a:pt x="26960" y="176611"/>
                    <a:pt x="23701" y="154090"/>
                  </a:cubicBezTo>
                  <a:lnTo>
                    <a:pt x="296" y="154090"/>
                  </a:lnTo>
                  <a:lnTo>
                    <a:pt x="296" y="131866"/>
                  </a:lnTo>
                  <a:lnTo>
                    <a:pt x="20738" y="131866"/>
                  </a:lnTo>
                  <a:cubicBezTo>
                    <a:pt x="20738" y="130088"/>
                    <a:pt x="20738" y="127717"/>
                    <a:pt x="20738" y="125939"/>
                  </a:cubicBezTo>
                  <a:cubicBezTo>
                    <a:pt x="20738" y="121494"/>
                    <a:pt x="21034" y="116753"/>
                    <a:pt x="21331" y="112604"/>
                  </a:cubicBezTo>
                  <a:lnTo>
                    <a:pt x="0" y="112604"/>
                  </a:lnTo>
                  <a:lnTo>
                    <a:pt x="0" y="89787"/>
                  </a:lnTo>
                  <a:lnTo>
                    <a:pt x="24589" y="89787"/>
                  </a:lnTo>
                  <a:cubicBezTo>
                    <a:pt x="29033" y="67563"/>
                    <a:pt x="38810" y="48301"/>
                    <a:pt x="52141" y="34374"/>
                  </a:cubicBezTo>
                  <a:cubicBezTo>
                    <a:pt x="71991" y="12446"/>
                    <a:pt x="98654" y="0"/>
                    <a:pt x="131242" y="0"/>
                  </a:cubicBezTo>
                  <a:cubicBezTo>
                    <a:pt x="153166" y="0"/>
                    <a:pt x="171534" y="5630"/>
                    <a:pt x="183680" y="11260"/>
                  </a:cubicBezTo>
                  <a:lnTo>
                    <a:pt x="174496" y="45338"/>
                  </a:lnTo>
                  <a:cubicBezTo>
                    <a:pt x="165016" y="40301"/>
                    <a:pt x="149907" y="35559"/>
                    <a:pt x="133316" y="35559"/>
                  </a:cubicBezTo>
                  <a:cubicBezTo>
                    <a:pt x="114948" y="35559"/>
                    <a:pt x="98950" y="42078"/>
                    <a:pt x="86804" y="55709"/>
                  </a:cubicBezTo>
                  <a:cubicBezTo>
                    <a:pt x="79101" y="63710"/>
                    <a:pt x="73472" y="75860"/>
                    <a:pt x="70806" y="89787"/>
                  </a:cubicBezTo>
                  <a:lnTo>
                    <a:pt x="166793" y="89787"/>
                  </a:lnTo>
                  <a:lnTo>
                    <a:pt x="166793" y="112604"/>
                  </a:lnTo>
                  <a:lnTo>
                    <a:pt x="66362" y="112604"/>
                  </a:lnTo>
                  <a:cubicBezTo>
                    <a:pt x="65769" y="116753"/>
                    <a:pt x="65769" y="120901"/>
                    <a:pt x="65769" y="125346"/>
                  </a:cubicBezTo>
                  <a:cubicBezTo>
                    <a:pt x="65769" y="127421"/>
                    <a:pt x="65769" y="129495"/>
                    <a:pt x="65769" y="131569"/>
                  </a:cubicBezTo>
                  <a:lnTo>
                    <a:pt x="167090" y="131569"/>
                  </a:lnTo>
                  <a:lnTo>
                    <a:pt x="167090" y="153794"/>
                  </a:lnTo>
                  <a:lnTo>
                    <a:pt x="69917" y="153794"/>
                  </a:lnTo>
                  <a:cubicBezTo>
                    <a:pt x="72583" y="169499"/>
                    <a:pt x="77916" y="181352"/>
                    <a:pt x="85619" y="189649"/>
                  </a:cubicBezTo>
                  <a:cubicBezTo>
                    <a:pt x="98062" y="203280"/>
                    <a:pt x="115541" y="209503"/>
                    <a:pt x="134798" y="209503"/>
                  </a:cubicBezTo>
                  <a:cubicBezTo>
                    <a:pt x="152869" y="209503"/>
                    <a:pt x="169756" y="203280"/>
                    <a:pt x="178051" y="198539"/>
                  </a:cubicBezTo>
                  <a:lnTo>
                    <a:pt x="185754" y="231728"/>
                  </a:lnTo>
                  <a:close/>
                </a:path>
              </a:pathLst>
            </a:custGeom>
            <a:grpFill/>
            <a:ln w="2953" cap="flat">
              <a:noFill/>
              <a:prstDash val="solid"/>
              <a:miter/>
            </a:ln>
          </p:spPr>
          <p:txBody>
            <a:bodyPr rtlCol="0" anchor="ctr"/>
            <a:lstStyle/>
            <a:p>
              <a:endParaRPr lang="en-US"/>
            </a:p>
          </p:txBody>
        </p:sp>
      </p:grpSp>
      <p:grpSp>
        <p:nvGrpSpPr>
          <p:cNvPr id="63" name="Group 62">
            <a:extLst>
              <a:ext uri="{FF2B5EF4-FFF2-40B4-BE49-F238E27FC236}">
                <a16:creationId xmlns:a16="http://schemas.microsoft.com/office/drawing/2014/main" id="{D71C2090-0E13-7278-CA2F-E88BD78F0275}"/>
              </a:ext>
            </a:extLst>
          </p:cNvPr>
          <p:cNvGrpSpPr/>
          <p:nvPr/>
        </p:nvGrpSpPr>
        <p:grpSpPr>
          <a:xfrm>
            <a:off x="887151" y="3566326"/>
            <a:ext cx="1094363" cy="943510"/>
            <a:chOff x="4417506" y="446113"/>
            <a:chExt cx="1094363" cy="943510"/>
          </a:xfrm>
          <a:solidFill>
            <a:srgbClr val="F79037"/>
          </a:solidFill>
        </p:grpSpPr>
        <p:sp>
          <p:nvSpPr>
            <p:cNvPr id="64" name="Freeform 63">
              <a:extLst>
                <a:ext uri="{FF2B5EF4-FFF2-40B4-BE49-F238E27FC236}">
                  <a16:creationId xmlns:a16="http://schemas.microsoft.com/office/drawing/2014/main" id="{2C1A4F49-F65D-22E5-0EB3-2EEBE0803A7D}"/>
                </a:ext>
              </a:extLst>
            </p:cNvPr>
            <p:cNvSpPr/>
            <p:nvPr/>
          </p:nvSpPr>
          <p:spPr>
            <a:xfrm>
              <a:off x="5163539" y="720390"/>
              <a:ext cx="348330" cy="663748"/>
            </a:xfrm>
            <a:custGeom>
              <a:avLst/>
              <a:gdLst>
                <a:gd name="connsiteX0" fmla="*/ 296219 w 348330"/>
                <a:gd name="connsiteY0" fmla="*/ 0 h 663748"/>
                <a:gd name="connsiteX1" fmla="*/ 52112 w 348330"/>
                <a:gd name="connsiteY1" fmla="*/ 0 h 663748"/>
                <a:gd name="connsiteX2" fmla="*/ 0 w 348330"/>
                <a:gd name="connsiteY2" fmla="*/ 52112 h 663748"/>
                <a:gd name="connsiteX3" fmla="*/ 0 w 348330"/>
                <a:gd name="connsiteY3" fmla="*/ 54855 h 663748"/>
                <a:gd name="connsiteX4" fmla="*/ 16456 w 348330"/>
                <a:gd name="connsiteY4" fmla="*/ 93254 h 663748"/>
                <a:gd name="connsiteX5" fmla="*/ 0 w 348330"/>
                <a:gd name="connsiteY5" fmla="*/ 131652 h 663748"/>
                <a:gd name="connsiteX6" fmla="*/ 0 w 348330"/>
                <a:gd name="connsiteY6" fmla="*/ 134395 h 663748"/>
                <a:gd name="connsiteX7" fmla="*/ 16456 w 348330"/>
                <a:gd name="connsiteY7" fmla="*/ 172794 h 663748"/>
                <a:gd name="connsiteX8" fmla="*/ 0 w 348330"/>
                <a:gd name="connsiteY8" fmla="*/ 211193 h 663748"/>
                <a:gd name="connsiteX9" fmla="*/ 0 w 348330"/>
                <a:gd name="connsiteY9" fmla="*/ 213935 h 663748"/>
                <a:gd name="connsiteX10" fmla="*/ 16456 w 348330"/>
                <a:gd name="connsiteY10" fmla="*/ 252334 h 663748"/>
                <a:gd name="connsiteX11" fmla="*/ 0 w 348330"/>
                <a:gd name="connsiteY11" fmla="*/ 290733 h 663748"/>
                <a:gd name="connsiteX12" fmla="*/ 0 w 348330"/>
                <a:gd name="connsiteY12" fmla="*/ 293475 h 663748"/>
                <a:gd name="connsiteX13" fmla="*/ 16456 w 348330"/>
                <a:gd name="connsiteY13" fmla="*/ 331874 h 663748"/>
                <a:gd name="connsiteX14" fmla="*/ 0 w 348330"/>
                <a:gd name="connsiteY14" fmla="*/ 370273 h 663748"/>
                <a:gd name="connsiteX15" fmla="*/ 0 w 348330"/>
                <a:gd name="connsiteY15" fmla="*/ 373016 h 663748"/>
                <a:gd name="connsiteX16" fmla="*/ 16456 w 348330"/>
                <a:gd name="connsiteY16" fmla="*/ 411414 h 663748"/>
                <a:gd name="connsiteX17" fmla="*/ 0 w 348330"/>
                <a:gd name="connsiteY17" fmla="*/ 449813 h 663748"/>
                <a:gd name="connsiteX18" fmla="*/ 0 w 348330"/>
                <a:gd name="connsiteY18" fmla="*/ 452556 h 663748"/>
                <a:gd name="connsiteX19" fmla="*/ 16456 w 348330"/>
                <a:gd name="connsiteY19" fmla="*/ 490954 h 663748"/>
                <a:gd name="connsiteX20" fmla="*/ 0 w 348330"/>
                <a:gd name="connsiteY20" fmla="*/ 529353 h 663748"/>
                <a:gd name="connsiteX21" fmla="*/ 0 w 348330"/>
                <a:gd name="connsiteY21" fmla="*/ 532096 h 663748"/>
                <a:gd name="connsiteX22" fmla="*/ 16456 w 348330"/>
                <a:gd name="connsiteY22" fmla="*/ 570494 h 663748"/>
                <a:gd name="connsiteX23" fmla="*/ 0 w 348330"/>
                <a:gd name="connsiteY23" fmla="*/ 608893 h 663748"/>
                <a:gd name="connsiteX24" fmla="*/ 0 w 348330"/>
                <a:gd name="connsiteY24" fmla="*/ 611636 h 663748"/>
                <a:gd name="connsiteX25" fmla="*/ 52112 w 348330"/>
                <a:gd name="connsiteY25" fmla="*/ 663748 h 663748"/>
                <a:gd name="connsiteX26" fmla="*/ 296219 w 348330"/>
                <a:gd name="connsiteY26" fmla="*/ 663748 h 663748"/>
                <a:gd name="connsiteX27" fmla="*/ 348331 w 348330"/>
                <a:gd name="connsiteY27" fmla="*/ 611636 h 663748"/>
                <a:gd name="connsiteX28" fmla="*/ 348331 w 348330"/>
                <a:gd name="connsiteY28" fmla="*/ 608893 h 663748"/>
                <a:gd name="connsiteX29" fmla="*/ 331874 w 348330"/>
                <a:gd name="connsiteY29" fmla="*/ 570494 h 663748"/>
                <a:gd name="connsiteX30" fmla="*/ 348331 w 348330"/>
                <a:gd name="connsiteY30" fmla="*/ 532096 h 663748"/>
                <a:gd name="connsiteX31" fmla="*/ 348331 w 348330"/>
                <a:gd name="connsiteY31" fmla="*/ 529353 h 663748"/>
                <a:gd name="connsiteX32" fmla="*/ 331874 w 348330"/>
                <a:gd name="connsiteY32" fmla="*/ 490954 h 663748"/>
                <a:gd name="connsiteX33" fmla="*/ 348331 w 348330"/>
                <a:gd name="connsiteY33" fmla="*/ 452556 h 663748"/>
                <a:gd name="connsiteX34" fmla="*/ 348331 w 348330"/>
                <a:gd name="connsiteY34" fmla="*/ 449813 h 663748"/>
                <a:gd name="connsiteX35" fmla="*/ 331874 w 348330"/>
                <a:gd name="connsiteY35" fmla="*/ 411414 h 663748"/>
                <a:gd name="connsiteX36" fmla="*/ 348331 w 348330"/>
                <a:gd name="connsiteY36" fmla="*/ 373016 h 663748"/>
                <a:gd name="connsiteX37" fmla="*/ 348331 w 348330"/>
                <a:gd name="connsiteY37" fmla="*/ 370273 h 663748"/>
                <a:gd name="connsiteX38" fmla="*/ 331874 w 348330"/>
                <a:gd name="connsiteY38" fmla="*/ 331874 h 663748"/>
                <a:gd name="connsiteX39" fmla="*/ 348331 w 348330"/>
                <a:gd name="connsiteY39" fmla="*/ 293475 h 663748"/>
                <a:gd name="connsiteX40" fmla="*/ 348331 w 348330"/>
                <a:gd name="connsiteY40" fmla="*/ 290733 h 663748"/>
                <a:gd name="connsiteX41" fmla="*/ 331874 w 348330"/>
                <a:gd name="connsiteY41" fmla="*/ 252334 h 663748"/>
                <a:gd name="connsiteX42" fmla="*/ 348331 w 348330"/>
                <a:gd name="connsiteY42" fmla="*/ 213935 h 663748"/>
                <a:gd name="connsiteX43" fmla="*/ 348331 w 348330"/>
                <a:gd name="connsiteY43" fmla="*/ 211193 h 663748"/>
                <a:gd name="connsiteX44" fmla="*/ 331874 w 348330"/>
                <a:gd name="connsiteY44" fmla="*/ 172794 h 663748"/>
                <a:gd name="connsiteX45" fmla="*/ 348331 w 348330"/>
                <a:gd name="connsiteY45" fmla="*/ 134395 h 663748"/>
                <a:gd name="connsiteX46" fmla="*/ 348331 w 348330"/>
                <a:gd name="connsiteY46" fmla="*/ 131652 h 663748"/>
                <a:gd name="connsiteX47" fmla="*/ 331874 w 348330"/>
                <a:gd name="connsiteY47" fmla="*/ 93254 h 663748"/>
                <a:gd name="connsiteX48" fmla="*/ 348331 w 348330"/>
                <a:gd name="connsiteY48" fmla="*/ 54855 h 663748"/>
                <a:gd name="connsiteX49" fmla="*/ 348331 w 348330"/>
                <a:gd name="connsiteY49" fmla="*/ 52112 h 663748"/>
                <a:gd name="connsiteX50" fmla="*/ 296219 w 348330"/>
                <a:gd name="connsiteY50" fmla="*/ 0 h 663748"/>
                <a:gd name="connsiteX51" fmla="*/ 296219 w 348330"/>
                <a:gd name="connsiteY51" fmla="*/ 0 h 663748"/>
                <a:gd name="connsiteX52" fmla="*/ 320903 w 348330"/>
                <a:gd name="connsiteY52" fmla="*/ 619864 h 663748"/>
                <a:gd name="connsiteX53" fmla="*/ 296219 w 348330"/>
                <a:gd name="connsiteY53" fmla="*/ 644549 h 663748"/>
                <a:gd name="connsiteX54" fmla="*/ 52112 w 348330"/>
                <a:gd name="connsiteY54" fmla="*/ 644549 h 663748"/>
                <a:gd name="connsiteX55" fmla="*/ 27428 w 348330"/>
                <a:gd name="connsiteY55" fmla="*/ 619864 h 663748"/>
                <a:gd name="connsiteX56" fmla="*/ 27428 w 348330"/>
                <a:gd name="connsiteY56" fmla="*/ 617122 h 663748"/>
                <a:gd name="connsiteX57" fmla="*/ 52112 w 348330"/>
                <a:gd name="connsiteY57" fmla="*/ 592437 h 663748"/>
                <a:gd name="connsiteX58" fmla="*/ 296219 w 348330"/>
                <a:gd name="connsiteY58" fmla="*/ 592437 h 663748"/>
                <a:gd name="connsiteX59" fmla="*/ 320903 w 348330"/>
                <a:gd name="connsiteY59" fmla="*/ 617122 h 663748"/>
                <a:gd name="connsiteX60" fmla="*/ 320903 w 348330"/>
                <a:gd name="connsiteY60" fmla="*/ 619864 h 663748"/>
                <a:gd name="connsiteX61" fmla="*/ 320903 w 348330"/>
                <a:gd name="connsiteY61" fmla="*/ 537581 h 663748"/>
                <a:gd name="connsiteX62" fmla="*/ 296219 w 348330"/>
                <a:gd name="connsiteY62" fmla="*/ 562266 h 663748"/>
                <a:gd name="connsiteX63" fmla="*/ 52112 w 348330"/>
                <a:gd name="connsiteY63" fmla="*/ 562266 h 663748"/>
                <a:gd name="connsiteX64" fmla="*/ 27428 w 348330"/>
                <a:gd name="connsiteY64" fmla="*/ 537581 h 663748"/>
                <a:gd name="connsiteX65" fmla="*/ 27428 w 348330"/>
                <a:gd name="connsiteY65" fmla="*/ 534839 h 663748"/>
                <a:gd name="connsiteX66" fmla="*/ 52112 w 348330"/>
                <a:gd name="connsiteY66" fmla="*/ 510154 h 663748"/>
                <a:gd name="connsiteX67" fmla="*/ 298961 w 348330"/>
                <a:gd name="connsiteY67" fmla="*/ 510154 h 663748"/>
                <a:gd name="connsiteX68" fmla="*/ 323646 w 348330"/>
                <a:gd name="connsiteY68" fmla="*/ 534839 h 663748"/>
                <a:gd name="connsiteX69" fmla="*/ 323646 w 348330"/>
                <a:gd name="connsiteY69" fmla="*/ 537581 h 663748"/>
                <a:gd name="connsiteX70" fmla="*/ 320903 w 348330"/>
                <a:gd name="connsiteY70" fmla="*/ 458041 h 663748"/>
                <a:gd name="connsiteX71" fmla="*/ 296219 w 348330"/>
                <a:gd name="connsiteY71" fmla="*/ 482726 h 663748"/>
                <a:gd name="connsiteX72" fmla="*/ 49369 w 348330"/>
                <a:gd name="connsiteY72" fmla="*/ 482726 h 663748"/>
                <a:gd name="connsiteX73" fmla="*/ 24685 w 348330"/>
                <a:gd name="connsiteY73" fmla="*/ 458041 h 663748"/>
                <a:gd name="connsiteX74" fmla="*/ 24685 w 348330"/>
                <a:gd name="connsiteY74" fmla="*/ 455298 h 663748"/>
                <a:gd name="connsiteX75" fmla="*/ 49369 w 348330"/>
                <a:gd name="connsiteY75" fmla="*/ 430614 h 663748"/>
                <a:gd name="connsiteX76" fmla="*/ 293476 w 348330"/>
                <a:gd name="connsiteY76" fmla="*/ 430614 h 663748"/>
                <a:gd name="connsiteX77" fmla="*/ 318160 w 348330"/>
                <a:gd name="connsiteY77" fmla="*/ 455298 h 663748"/>
                <a:gd name="connsiteX78" fmla="*/ 318160 w 348330"/>
                <a:gd name="connsiteY78" fmla="*/ 458041 h 663748"/>
                <a:gd name="connsiteX79" fmla="*/ 320903 w 348330"/>
                <a:gd name="connsiteY79" fmla="*/ 378501 h 663748"/>
                <a:gd name="connsiteX80" fmla="*/ 296219 w 348330"/>
                <a:gd name="connsiteY80" fmla="*/ 403186 h 663748"/>
                <a:gd name="connsiteX81" fmla="*/ 52112 w 348330"/>
                <a:gd name="connsiteY81" fmla="*/ 403186 h 663748"/>
                <a:gd name="connsiteX82" fmla="*/ 27428 w 348330"/>
                <a:gd name="connsiteY82" fmla="*/ 378501 h 663748"/>
                <a:gd name="connsiteX83" fmla="*/ 27428 w 348330"/>
                <a:gd name="connsiteY83" fmla="*/ 375758 h 663748"/>
                <a:gd name="connsiteX84" fmla="*/ 52112 w 348330"/>
                <a:gd name="connsiteY84" fmla="*/ 351073 h 663748"/>
                <a:gd name="connsiteX85" fmla="*/ 298961 w 348330"/>
                <a:gd name="connsiteY85" fmla="*/ 351073 h 663748"/>
                <a:gd name="connsiteX86" fmla="*/ 323646 w 348330"/>
                <a:gd name="connsiteY86" fmla="*/ 375758 h 663748"/>
                <a:gd name="connsiteX87" fmla="*/ 323646 w 348330"/>
                <a:gd name="connsiteY87" fmla="*/ 378501 h 663748"/>
                <a:gd name="connsiteX88" fmla="*/ 320903 w 348330"/>
                <a:gd name="connsiteY88" fmla="*/ 296218 h 663748"/>
                <a:gd name="connsiteX89" fmla="*/ 296219 w 348330"/>
                <a:gd name="connsiteY89" fmla="*/ 320903 h 663748"/>
                <a:gd name="connsiteX90" fmla="*/ 49369 w 348330"/>
                <a:gd name="connsiteY90" fmla="*/ 320903 h 663748"/>
                <a:gd name="connsiteX91" fmla="*/ 24685 w 348330"/>
                <a:gd name="connsiteY91" fmla="*/ 296218 h 663748"/>
                <a:gd name="connsiteX92" fmla="*/ 24685 w 348330"/>
                <a:gd name="connsiteY92" fmla="*/ 293475 h 663748"/>
                <a:gd name="connsiteX93" fmla="*/ 49369 w 348330"/>
                <a:gd name="connsiteY93" fmla="*/ 268791 h 663748"/>
                <a:gd name="connsiteX94" fmla="*/ 296219 w 348330"/>
                <a:gd name="connsiteY94" fmla="*/ 268791 h 663748"/>
                <a:gd name="connsiteX95" fmla="*/ 320903 w 348330"/>
                <a:gd name="connsiteY95" fmla="*/ 293475 h 663748"/>
                <a:gd name="connsiteX96" fmla="*/ 320903 w 348330"/>
                <a:gd name="connsiteY96" fmla="*/ 296218 h 663748"/>
                <a:gd name="connsiteX97" fmla="*/ 320903 w 348330"/>
                <a:gd name="connsiteY97" fmla="*/ 216678 h 663748"/>
                <a:gd name="connsiteX98" fmla="*/ 296219 w 348330"/>
                <a:gd name="connsiteY98" fmla="*/ 241363 h 663748"/>
                <a:gd name="connsiteX99" fmla="*/ 49369 w 348330"/>
                <a:gd name="connsiteY99" fmla="*/ 241363 h 663748"/>
                <a:gd name="connsiteX100" fmla="*/ 24685 w 348330"/>
                <a:gd name="connsiteY100" fmla="*/ 216678 h 663748"/>
                <a:gd name="connsiteX101" fmla="*/ 24685 w 348330"/>
                <a:gd name="connsiteY101" fmla="*/ 213935 h 663748"/>
                <a:gd name="connsiteX102" fmla="*/ 49369 w 348330"/>
                <a:gd name="connsiteY102" fmla="*/ 189250 h 663748"/>
                <a:gd name="connsiteX103" fmla="*/ 296219 w 348330"/>
                <a:gd name="connsiteY103" fmla="*/ 189250 h 663748"/>
                <a:gd name="connsiteX104" fmla="*/ 320903 w 348330"/>
                <a:gd name="connsiteY104" fmla="*/ 213935 h 663748"/>
                <a:gd name="connsiteX105" fmla="*/ 320903 w 348330"/>
                <a:gd name="connsiteY105" fmla="*/ 216678 h 663748"/>
                <a:gd name="connsiteX106" fmla="*/ 320903 w 348330"/>
                <a:gd name="connsiteY106" fmla="*/ 137138 h 663748"/>
                <a:gd name="connsiteX107" fmla="*/ 296219 w 348330"/>
                <a:gd name="connsiteY107" fmla="*/ 161823 h 663748"/>
                <a:gd name="connsiteX108" fmla="*/ 49369 w 348330"/>
                <a:gd name="connsiteY108" fmla="*/ 161823 h 663748"/>
                <a:gd name="connsiteX109" fmla="*/ 24685 w 348330"/>
                <a:gd name="connsiteY109" fmla="*/ 137138 h 663748"/>
                <a:gd name="connsiteX110" fmla="*/ 24685 w 348330"/>
                <a:gd name="connsiteY110" fmla="*/ 134395 h 663748"/>
                <a:gd name="connsiteX111" fmla="*/ 49369 w 348330"/>
                <a:gd name="connsiteY111" fmla="*/ 109710 h 663748"/>
                <a:gd name="connsiteX112" fmla="*/ 293476 w 348330"/>
                <a:gd name="connsiteY112" fmla="*/ 109710 h 663748"/>
                <a:gd name="connsiteX113" fmla="*/ 318160 w 348330"/>
                <a:gd name="connsiteY113" fmla="*/ 134395 h 663748"/>
                <a:gd name="connsiteX114" fmla="*/ 318160 w 348330"/>
                <a:gd name="connsiteY114" fmla="*/ 137138 h 663748"/>
                <a:gd name="connsiteX115" fmla="*/ 320903 w 348330"/>
                <a:gd name="connsiteY115" fmla="*/ 54855 h 663748"/>
                <a:gd name="connsiteX116" fmla="*/ 296219 w 348330"/>
                <a:gd name="connsiteY116" fmla="*/ 79540 h 663748"/>
                <a:gd name="connsiteX117" fmla="*/ 52112 w 348330"/>
                <a:gd name="connsiteY117" fmla="*/ 79540 h 663748"/>
                <a:gd name="connsiteX118" fmla="*/ 27428 w 348330"/>
                <a:gd name="connsiteY118" fmla="*/ 54855 h 663748"/>
                <a:gd name="connsiteX119" fmla="*/ 27428 w 348330"/>
                <a:gd name="connsiteY119" fmla="*/ 52112 h 663748"/>
                <a:gd name="connsiteX120" fmla="*/ 52112 w 348330"/>
                <a:gd name="connsiteY120" fmla="*/ 27428 h 663748"/>
                <a:gd name="connsiteX121" fmla="*/ 296219 w 348330"/>
                <a:gd name="connsiteY121" fmla="*/ 27428 h 663748"/>
                <a:gd name="connsiteX122" fmla="*/ 320903 w 348330"/>
                <a:gd name="connsiteY122" fmla="*/ 52112 h 663748"/>
                <a:gd name="connsiteX123" fmla="*/ 320903 w 348330"/>
                <a:gd name="connsiteY123" fmla="*/ 54855 h 66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48330" h="663748">
                  <a:moveTo>
                    <a:pt x="296219" y="0"/>
                  </a:moveTo>
                  <a:lnTo>
                    <a:pt x="52112" y="0"/>
                  </a:lnTo>
                  <a:cubicBezTo>
                    <a:pt x="24685" y="0"/>
                    <a:pt x="0" y="21942"/>
                    <a:pt x="0" y="52112"/>
                  </a:cubicBezTo>
                  <a:lnTo>
                    <a:pt x="0" y="54855"/>
                  </a:lnTo>
                  <a:cubicBezTo>
                    <a:pt x="0" y="68569"/>
                    <a:pt x="5485" y="85026"/>
                    <a:pt x="16456" y="93254"/>
                  </a:cubicBezTo>
                  <a:cubicBezTo>
                    <a:pt x="5485" y="104225"/>
                    <a:pt x="0" y="117939"/>
                    <a:pt x="0" y="131652"/>
                  </a:cubicBezTo>
                  <a:lnTo>
                    <a:pt x="0" y="134395"/>
                  </a:lnTo>
                  <a:cubicBezTo>
                    <a:pt x="0" y="148109"/>
                    <a:pt x="5485" y="164566"/>
                    <a:pt x="16456" y="172794"/>
                  </a:cubicBezTo>
                  <a:cubicBezTo>
                    <a:pt x="5485" y="183765"/>
                    <a:pt x="0" y="197479"/>
                    <a:pt x="0" y="211193"/>
                  </a:cubicBezTo>
                  <a:lnTo>
                    <a:pt x="0" y="213935"/>
                  </a:lnTo>
                  <a:cubicBezTo>
                    <a:pt x="0" y="227649"/>
                    <a:pt x="5485" y="244106"/>
                    <a:pt x="16456" y="252334"/>
                  </a:cubicBezTo>
                  <a:cubicBezTo>
                    <a:pt x="5485" y="263305"/>
                    <a:pt x="0" y="277019"/>
                    <a:pt x="0" y="290733"/>
                  </a:cubicBezTo>
                  <a:lnTo>
                    <a:pt x="0" y="293475"/>
                  </a:lnTo>
                  <a:cubicBezTo>
                    <a:pt x="0" y="307189"/>
                    <a:pt x="5485" y="323646"/>
                    <a:pt x="16456" y="331874"/>
                  </a:cubicBezTo>
                  <a:cubicBezTo>
                    <a:pt x="5485" y="342845"/>
                    <a:pt x="0" y="356559"/>
                    <a:pt x="0" y="370273"/>
                  </a:cubicBezTo>
                  <a:lnTo>
                    <a:pt x="0" y="373016"/>
                  </a:lnTo>
                  <a:cubicBezTo>
                    <a:pt x="0" y="386729"/>
                    <a:pt x="5485" y="403186"/>
                    <a:pt x="16456" y="411414"/>
                  </a:cubicBezTo>
                  <a:cubicBezTo>
                    <a:pt x="5485" y="422385"/>
                    <a:pt x="0" y="436099"/>
                    <a:pt x="0" y="449813"/>
                  </a:cubicBezTo>
                  <a:lnTo>
                    <a:pt x="0" y="452556"/>
                  </a:lnTo>
                  <a:cubicBezTo>
                    <a:pt x="0" y="466270"/>
                    <a:pt x="5485" y="482726"/>
                    <a:pt x="16456" y="490954"/>
                  </a:cubicBezTo>
                  <a:cubicBezTo>
                    <a:pt x="5485" y="501925"/>
                    <a:pt x="0" y="515639"/>
                    <a:pt x="0" y="529353"/>
                  </a:cubicBezTo>
                  <a:lnTo>
                    <a:pt x="0" y="532096"/>
                  </a:lnTo>
                  <a:cubicBezTo>
                    <a:pt x="0" y="545810"/>
                    <a:pt x="5485" y="562266"/>
                    <a:pt x="16456" y="570494"/>
                  </a:cubicBezTo>
                  <a:cubicBezTo>
                    <a:pt x="5485" y="581466"/>
                    <a:pt x="0" y="595179"/>
                    <a:pt x="0" y="608893"/>
                  </a:cubicBezTo>
                  <a:lnTo>
                    <a:pt x="0" y="611636"/>
                  </a:lnTo>
                  <a:cubicBezTo>
                    <a:pt x="0" y="639063"/>
                    <a:pt x="21942" y="663748"/>
                    <a:pt x="52112" y="663748"/>
                  </a:cubicBezTo>
                  <a:lnTo>
                    <a:pt x="296219" y="663748"/>
                  </a:lnTo>
                  <a:cubicBezTo>
                    <a:pt x="323646" y="663748"/>
                    <a:pt x="348331" y="641806"/>
                    <a:pt x="348331" y="611636"/>
                  </a:cubicBezTo>
                  <a:lnTo>
                    <a:pt x="348331" y="608893"/>
                  </a:lnTo>
                  <a:cubicBezTo>
                    <a:pt x="348331" y="595179"/>
                    <a:pt x="342846" y="578723"/>
                    <a:pt x="331874" y="570494"/>
                  </a:cubicBezTo>
                  <a:cubicBezTo>
                    <a:pt x="342846" y="559523"/>
                    <a:pt x="348331" y="545810"/>
                    <a:pt x="348331" y="532096"/>
                  </a:cubicBezTo>
                  <a:lnTo>
                    <a:pt x="348331" y="529353"/>
                  </a:lnTo>
                  <a:cubicBezTo>
                    <a:pt x="348331" y="515639"/>
                    <a:pt x="342846" y="499183"/>
                    <a:pt x="331874" y="490954"/>
                  </a:cubicBezTo>
                  <a:cubicBezTo>
                    <a:pt x="342846" y="479983"/>
                    <a:pt x="348331" y="466270"/>
                    <a:pt x="348331" y="452556"/>
                  </a:cubicBezTo>
                  <a:lnTo>
                    <a:pt x="348331" y="449813"/>
                  </a:lnTo>
                  <a:cubicBezTo>
                    <a:pt x="348331" y="436099"/>
                    <a:pt x="342846" y="419643"/>
                    <a:pt x="331874" y="411414"/>
                  </a:cubicBezTo>
                  <a:cubicBezTo>
                    <a:pt x="342846" y="400443"/>
                    <a:pt x="348331" y="386729"/>
                    <a:pt x="348331" y="373016"/>
                  </a:cubicBezTo>
                  <a:lnTo>
                    <a:pt x="348331" y="370273"/>
                  </a:lnTo>
                  <a:cubicBezTo>
                    <a:pt x="348331" y="356559"/>
                    <a:pt x="342846" y="340102"/>
                    <a:pt x="331874" y="331874"/>
                  </a:cubicBezTo>
                  <a:cubicBezTo>
                    <a:pt x="342846" y="320903"/>
                    <a:pt x="348331" y="307189"/>
                    <a:pt x="348331" y="293475"/>
                  </a:cubicBezTo>
                  <a:lnTo>
                    <a:pt x="348331" y="290733"/>
                  </a:lnTo>
                  <a:cubicBezTo>
                    <a:pt x="348331" y="277019"/>
                    <a:pt x="342846" y="260562"/>
                    <a:pt x="331874" y="252334"/>
                  </a:cubicBezTo>
                  <a:cubicBezTo>
                    <a:pt x="342846" y="241363"/>
                    <a:pt x="348331" y="227649"/>
                    <a:pt x="348331" y="213935"/>
                  </a:cubicBezTo>
                  <a:lnTo>
                    <a:pt x="348331" y="211193"/>
                  </a:lnTo>
                  <a:cubicBezTo>
                    <a:pt x="348331" y="197479"/>
                    <a:pt x="342846" y="181022"/>
                    <a:pt x="331874" y="172794"/>
                  </a:cubicBezTo>
                  <a:cubicBezTo>
                    <a:pt x="342846" y="161823"/>
                    <a:pt x="348331" y="148109"/>
                    <a:pt x="348331" y="134395"/>
                  </a:cubicBezTo>
                  <a:lnTo>
                    <a:pt x="348331" y="131652"/>
                  </a:lnTo>
                  <a:cubicBezTo>
                    <a:pt x="348331" y="117939"/>
                    <a:pt x="342846" y="101482"/>
                    <a:pt x="331874" y="93254"/>
                  </a:cubicBezTo>
                  <a:cubicBezTo>
                    <a:pt x="342846" y="82283"/>
                    <a:pt x="348331" y="68569"/>
                    <a:pt x="348331" y="54855"/>
                  </a:cubicBezTo>
                  <a:lnTo>
                    <a:pt x="348331" y="52112"/>
                  </a:lnTo>
                  <a:cubicBezTo>
                    <a:pt x="348331" y="24685"/>
                    <a:pt x="323646" y="0"/>
                    <a:pt x="296219" y="0"/>
                  </a:cubicBezTo>
                  <a:lnTo>
                    <a:pt x="296219" y="0"/>
                  </a:lnTo>
                  <a:close/>
                  <a:moveTo>
                    <a:pt x="320903" y="619864"/>
                  </a:moveTo>
                  <a:cubicBezTo>
                    <a:pt x="320903" y="633578"/>
                    <a:pt x="309932" y="644549"/>
                    <a:pt x="296219" y="644549"/>
                  </a:cubicBezTo>
                  <a:lnTo>
                    <a:pt x="52112" y="644549"/>
                  </a:lnTo>
                  <a:cubicBezTo>
                    <a:pt x="38399" y="644549"/>
                    <a:pt x="27428" y="633578"/>
                    <a:pt x="27428" y="619864"/>
                  </a:cubicBezTo>
                  <a:lnTo>
                    <a:pt x="27428" y="617122"/>
                  </a:lnTo>
                  <a:cubicBezTo>
                    <a:pt x="27428" y="603408"/>
                    <a:pt x="38399" y="592437"/>
                    <a:pt x="52112" y="592437"/>
                  </a:cubicBezTo>
                  <a:lnTo>
                    <a:pt x="296219" y="592437"/>
                  </a:lnTo>
                  <a:cubicBezTo>
                    <a:pt x="309932" y="592437"/>
                    <a:pt x="320903" y="603408"/>
                    <a:pt x="320903" y="617122"/>
                  </a:cubicBezTo>
                  <a:lnTo>
                    <a:pt x="320903" y="619864"/>
                  </a:lnTo>
                  <a:close/>
                  <a:moveTo>
                    <a:pt x="320903" y="537581"/>
                  </a:moveTo>
                  <a:cubicBezTo>
                    <a:pt x="320903" y="551295"/>
                    <a:pt x="309932" y="562266"/>
                    <a:pt x="296219" y="562266"/>
                  </a:cubicBezTo>
                  <a:lnTo>
                    <a:pt x="52112" y="562266"/>
                  </a:lnTo>
                  <a:cubicBezTo>
                    <a:pt x="38399" y="562266"/>
                    <a:pt x="27428" y="551295"/>
                    <a:pt x="27428" y="537581"/>
                  </a:cubicBezTo>
                  <a:lnTo>
                    <a:pt x="27428" y="534839"/>
                  </a:lnTo>
                  <a:cubicBezTo>
                    <a:pt x="27428" y="521125"/>
                    <a:pt x="38399" y="510154"/>
                    <a:pt x="52112" y="510154"/>
                  </a:cubicBezTo>
                  <a:lnTo>
                    <a:pt x="298961" y="510154"/>
                  </a:lnTo>
                  <a:cubicBezTo>
                    <a:pt x="312675" y="510154"/>
                    <a:pt x="323646" y="521125"/>
                    <a:pt x="323646" y="534839"/>
                  </a:cubicBezTo>
                  <a:lnTo>
                    <a:pt x="323646" y="537581"/>
                  </a:lnTo>
                  <a:close/>
                  <a:moveTo>
                    <a:pt x="320903" y="458041"/>
                  </a:moveTo>
                  <a:cubicBezTo>
                    <a:pt x="320903" y="471755"/>
                    <a:pt x="309932" y="482726"/>
                    <a:pt x="296219" y="482726"/>
                  </a:cubicBezTo>
                  <a:lnTo>
                    <a:pt x="49369" y="482726"/>
                  </a:lnTo>
                  <a:cubicBezTo>
                    <a:pt x="35656" y="482726"/>
                    <a:pt x="24685" y="471755"/>
                    <a:pt x="24685" y="458041"/>
                  </a:cubicBezTo>
                  <a:lnTo>
                    <a:pt x="24685" y="455298"/>
                  </a:lnTo>
                  <a:cubicBezTo>
                    <a:pt x="24685" y="441585"/>
                    <a:pt x="35656" y="430614"/>
                    <a:pt x="49369" y="430614"/>
                  </a:cubicBezTo>
                  <a:lnTo>
                    <a:pt x="293476" y="430614"/>
                  </a:lnTo>
                  <a:cubicBezTo>
                    <a:pt x="307189" y="430614"/>
                    <a:pt x="318160" y="441585"/>
                    <a:pt x="318160" y="455298"/>
                  </a:cubicBezTo>
                  <a:lnTo>
                    <a:pt x="318160" y="458041"/>
                  </a:lnTo>
                  <a:close/>
                  <a:moveTo>
                    <a:pt x="320903" y="378501"/>
                  </a:moveTo>
                  <a:cubicBezTo>
                    <a:pt x="320903" y="392215"/>
                    <a:pt x="309932" y="403186"/>
                    <a:pt x="296219" y="403186"/>
                  </a:cubicBezTo>
                  <a:lnTo>
                    <a:pt x="52112" y="403186"/>
                  </a:lnTo>
                  <a:cubicBezTo>
                    <a:pt x="38399" y="403186"/>
                    <a:pt x="27428" y="392215"/>
                    <a:pt x="27428" y="378501"/>
                  </a:cubicBezTo>
                  <a:lnTo>
                    <a:pt x="27428" y="375758"/>
                  </a:lnTo>
                  <a:cubicBezTo>
                    <a:pt x="27428" y="362045"/>
                    <a:pt x="38399" y="351073"/>
                    <a:pt x="52112" y="351073"/>
                  </a:cubicBezTo>
                  <a:lnTo>
                    <a:pt x="298961" y="351073"/>
                  </a:lnTo>
                  <a:cubicBezTo>
                    <a:pt x="312675" y="351073"/>
                    <a:pt x="323646" y="362045"/>
                    <a:pt x="323646" y="375758"/>
                  </a:cubicBezTo>
                  <a:lnTo>
                    <a:pt x="323646" y="378501"/>
                  </a:lnTo>
                  <a:close/>
                  <a:moveTo>
                    <a:pt x="320903" y="296218"/>
                  </a:moveTo>
                  <a:cubicBezTo>
                    <a:pt x="320903" y="309932"/>
                    <a:pt x="309932" y="320903"/>
                    <a:pt x="296219" y="320903"/>
                  </a:cubicBezTo>
                  <a:lnTo>
                    <a:pt x="49369" y="320903"/>
                  </a:lnTo>
                  <a:cubicBezTo>
                    <a:pt x="35656" y="320903"/>
                    <a:pt x="24685" y="309932"/>
                    <a:pt x="24685" y="296218"/>
                  </a:cubicBezTo>
                  <a:lnTo>
                    <a:pt x="24685" y="293475"/>
                  </a:lnTo>
                  <a:cubicBezTo>
                    <a:pt x="24685" y="279762"/>
                    <a:pt x="35656" y="268791"/>
                    <a:pt x="49369" y="268791"/>
                  </a:cubicBezTo>
                  <a:lnTo>
                    <a:pt x="296219" y="268791"/>
                  </a:lnTo>
                  <a:cubicBezTo>
                    <a:pt x="309932" y="268791"/>
                    <a:pt x="320903" y="279762"/>
                    <a:pt x="320903" y="293475"/>
                  </a:cubicBezTo>
                  <a:lnTo>
                    <a:pt x="320903" y="296218"/>
                  </a:lnTo>
                  <a:close/>
                  <a:moveTo>
                    <a:pt x="320903" y="216678"/>
                  </a:moveTo>
                  <a:cubicBezTo>
                    <a:pt x="320903" y="230392"/>
                    <a:pt x="309932" y="241363"/>
                    <a:pt x="296219" y="241363"/>
                  </a:cubicBezTo>
                  <a:lnTo>
                    <a:pt x="49369" y="241363"/>
                  </a:lnTo>
                  <a:cubicBezTo>
                    <a:pt x="35656" y="241363"/>
                    <a:pt x="24685" y="230392"/>
                    <a:pt x="24685" y="216678"/>
                  </a:cubicBezTo>
                  <a:lnTo>
                    <a:pt x="24685" y="213935"/>
                  </a:lnTo>
                  <a:cubicBezTo>
                    <a:pt x="24685" y="200222"/>
                    <a:pt x="35656" y="189250"/>
                    <a:pt x="49369" y="189250"/>
                  </a:cubicBezTo>
                  <a:lnTo>
                    <a:pt x="296219" y="189250"/>
                  </a:lnTo>
                  <a:cubicBezTo>
                    <a:pt x="309932" y="189250"/>
                    <a:pt x="320903" y="200222"/>
                    <a:pt x="320903" y="213935"/>
                  </a:cubicBezTo>
                  <a:lnTo>
                    <a:pt x="320903" y="216678"/>
                  </a:lnTo>
                  <a:close/>
                  <a:moveTo>
                    <a:pt x="320903" y="137138"/>
                  </a:moveTo>
                  <a:cubicBezTo>
                    <a:pt x="320903" y="150852"/>
                    <a:pt x="309932" y="161823"/>
                    <a:pt x="296219" y="161823"/>
                  </a:cubicBezTo>
                  <a:lnTo>
                    <a:pt x="49369" y="161823"/>
                  </a:lnTo>
                  <a:cubicBezTo>
                    <a:pt x="35656" y="161823"/>
                    <a:pt x="24685" y="150852"/>
                    <a:pt x="24685" y="137138"/>
                  </a:cubicBezTo>
                  <a:lnTo>
                    <a:pt x="24685" y="134395"/>
                  </a:lnTo>
                  <a:cubicBezTo>
                    <a:pt x="24685" y="120681"/>
                    <a:pt x="35656" y="109710"/>
                    <a:pt x="49369" y="109710"/>
                  </a:cubicBezTo>
                  <a:lnTo>
                    <a:pt x="293476" y="109710"/>
                  </a:lnTo>
                  <a:cubicBezTo>
                    <a:pt x="307189" y="109710"/>
                    <a:pt x="318160" y="120681"/>
                    <a:pt x="318160" y="134395"/>
                  </a:cubicBezTo>
                  <a:lnTo>
                    <a:pt x="318160" y="137138"/>
                  </a:lnTo>
                  <a:close/>
                  <a:moveTo>
                    <a:pt x="320903" y="54855"/>
                  </a:moveTo>
                  <a:cubicBezTo>
                    <a:pt x="320903" y="68569"/>
                    <a:pt x="309932" y="79540"/>
                    <a:pt x="296219" y="79540"/>
                  </a:cubicBezTo>
                  <a:lnTo>
                    <a:pt x="52112" y="79540"/>
                  </a:lnTo>
                  <a:cubicBezTo>
                    <a:pt x="38399" y="79540"/>
                    <a:pt x="27428" y="68569"/>
                    <a:pt x="27428" y="54855"/>
                  </a:cubicBezTo>
                  <a:lnTo>
                    <a:pt x="27428" y="52112"/>
                  </a:lnTo>
                  <a:cubicBezTo>
                    <a:pt x="27428" y="38399"/>
                    <a:pt x="38399" y="27428"/>
                    <a:pt x="52112" y="27428"/>
                  </a:cubicBezTo>
                  <a:lnTo>
                    <a:pt x="296219" y="27428"/>
                  </a:lnTo>
                  <a:cubicBezTo>
                    <a:pt x="309932" y="27428"/>
                    <a:pt x="320903" y="38399"/>
                    <a:pt x="320903" y="52112"/>
                  </a:cubicBezTo>
                  <a:lnTo>
                    <a:pt x="320903" y="54855"/>
                  </a:lnTo>
                  <a:close/>
                </a:path>
              </a:pathLst>
            </a:custGeom>
            <a:grpFill/>
            <a:ln w="27426" cap="flat">
              <a:noFill/>
              <a:prstDash val="solid"/>
              <a:miter/>
            </a:ln>
          </p:spPr>
          <p:txBody>
            <a:bodyPr rtlCol="0" anchor="ctr"/>
            <a:lstStyle/>
            <a:p>
              <a:endParaRPr lang="en-US"/>
            </a:p>
          </p:txBody>
        </p:sp>
        <p:grpSp>
          <p:nvGrpSpPr>
            <p:cNvPr id="65" name="Graphic 3">
              <a:extLst>
                <a:ext uri="{FF2B5EF4-FFF2-40B4-BE49-F238E27FC236}">
                  <a16:creationId xmlns:a16="http://schemas.microsoft.com/office/drawing/2014/main" id="{A3E567DD-CD75-2F27-EA51-2FA3958530C0}"/>
                </a:ext>
              </a:extLst>
            </p:cNvPr>
            <p:cNvGrpSpPr/>
            <p:nvPr/>
          </p:nvGrpSpPr>
          <p:grpSpPr>
            <a:xfrm>
              <a:off x="4417506" y="446113"/>
              <a:ext cx="1023051" cy="943510"/>
              <a:chOff x="4417506" y="446113"/>
              <a:chExt cx="1023051" cy="943510"/>
            </a:xfrm>
            <a:grpFill/>
          </p:grpSpPr>
          <p:sp>
            <p:nvSpPr>
              <p:cNvPr id="67" name="Freeform 66">
                <a:extLst>
                  <a:ext uri="{FF2B5EF4-FFF2-40B4-BE49-F238E27FC236}">
                    <a16:creationId xmlns:a16="http://schemas.microsoft.com/office/drawing/2014/main" id="{70A475CC-FF4A-1E9F-5030-35A5CD29E9F0}"/>
                  </a:ext>
                </a:extLst>
              </p:cNvPr>
              <p:cNvSpPr/>
              <p:nvPr/>
            </p:nvSpPr>
            <p:spPr>
              <a:xfrm>
                <a:off x="4516117" y="446113"/>
                <a:ext cx="924440" cy="455545"/>
              </a:xfrm>
              <a:custGeom>
                <a:avLst/>
                <a:gdLst>
                  <a:gd name="connsiteX0" fmla="*/ 411543 w 924440"/>
                  <a:gd name="connsiteY0" fmla="*/ 156337 h 455545"/>
                  <a:gd name="connsiteX1" fmla="*/ 392344 w 924440"/>
                  <a:gd name="connsiteY1" fmla="*/ 153595 h 455545"/>
                  <a:gd name="connsiteX2" fmla="*/ 5614 w 924440"/>
                  <a:gd name="connsiteY2" fmla="*/ 430614 h 455545"/>
                  <a:gd name="connsiteX3" fmla="*/ 22070 w 924440"/>
                  <a:gd name="connsiteY3" fmla="*/ 452556 h 455545"/>
                  <a:gd name="connsiteX4" fmla="*/ 397829 w 924440"/>
                  <a:gd name="connsiteY4" fmla="*/ 181022 h 455545"/>
                  <a:gd name="connsiteX5" fmla="*/ 523996 w 924440"/>
                  <a:gd name="connsiteY5" fmla="*/ 329131 h 455545"/>
                  <a:gd name="connsiteX6" fmla="*/ 543196 w 924440"/>
                  <a:gd name="connsiteY6" fmla="*/ 331874 h 455545"/>
                  <a:gd name="connsiteX7" fmla="*/ 853129 w 924440"/>
                  <a:gd name="connsiteY7" fmla="*/ 93254 h 455545"/>
                  <a:gd name="connsiteX8" fmla="*/ 894270 w 924440"/>
                  <a:gd name="connsiteY8" fmla="*/ 142624 h 455545"/>
                  <a:gd name="connsiteX9" fmla="*/ 916212 w 924440"/>
                  <a:gd name="connsiteY9" fmla="*/ 134395 h 455545"/>
                  <a:gd name="connsiteX10" fmla="*/ 924440 w 924440"/>
                  <a:gd name="connsiteY10" fmla="*/ 21942 h 455545"/>
                  <a:gd name="connsiteX11" fmla="*/ 913469 w 924440"/>
                  <a:gd name="connsiteY11" fmla="*/ 8228 h 455545"/>
                  <a:gd name="connsiteX12" fmla="*/ 801016 w 924440"/>
                  <a:gd name="connsiteY12" fmla="*/ 0 h 455545"/>
                  <a:gd name="connsiteX13" fmla="*/ 790045 w 924440"/>
                  <a:gd name="connsiteY13" fmla="*/ 21942 h 455545"/>
                  <a:gd name="connsiteX14" fmla="*/ 833929 w 924440"/>
                  <a:gd name="connsiteY14" fmla="*/ 74054 h 455545"/>
                  <a:gd name="connsiteX15" fmla="*/ 534968 w 924440"/>
                  <a:gd name="connsiteY15" fmla="*/ 304447 h 455545"/>
                  <a:gd name="connsiteX16" fmla="*/ 411543 w 924440"/>
                  <a:gd name="connsiteY16" fmla="*/ 156337 h 455545"/>
                  <a:gd name="connsiteX17" fmla="*/ 831186 w 924440"/>
                  <a:gd name="connsiteY17" fmla="*/ 30170 h 455545"/>
                  <a:gd name="connsiteX18" fmla="*/ 899756 w 924440"/>
                  <a:gd name="connsiteY18" fmla="*/ 35656 h 455545"/>
                  <a:gd name="connsiteX19" fmla="*/ 894270 w 924440"/>
                  <a:gd name="connsiteY19" fmla="*/ 104225 h 455545"/>
                  <a:gd name="connsiteX20" fmla="*/ 831186 w 924440"/>
                  <a:gd name="connsiteY20" fmla="*/ 30170 h 45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4440" h="455545">
                    <a:moveTo>
                      <a:pt x="411543" y="156337"/>
                    </a:moveTo>
                    <a:cubicBezTo>
                      <a:pt x="406057" y="150852"/>
                      <a:pt x="400572" y="150852"/>
                      <a:pt x="392344" y="153595"/>
                    </a:cubicBezTo>
                    <a:lnTo>
                      <a:pt x="5614" y="430614"/>
                    </a:lnTo>
                    <a:cubicBezTo>
                      <a:pt x="-8100" y="441585"/>
                      <a:pt x="5614" y="463527"/>
                      <a:pt x="22070" y="452556"/>
                    </a:cubicBezTo>
                    <a:lnTo>
                      <a:pt x="397829" y="181022"/>
                    </a:lnTo>
                    <a:lnTo>
                      <a:pt x="523996" y="329131"/>
                    </a:lnTo>
                    <a:cubicBezTo>
                      <a:pt x="529482" y="334617"/>
                      <a:pt x="537710" y="334617"/>
                      <a:pt x="543196" y="331874"/>
                    </a:cubicBezTo>
                    <a:lnTo>
                      <a:pt x="853129" y="93254"/>
                    </a:lnTo>
                    <a:lnTo>
                      <a:pt x="894270" y="142624"/>
                    </a:lnTo>
                    <a:cubicBezTo>
                      <a:pt x="902498" y="150852"/>
                      <a:pt x="916212" y="145366"/>
                      <a:pt x="916212" y="134395"/>
                    </a:cubicBezTo>
                    <a:lnTo>
                      <a:pt x="924440" y="21942"/>
                    </a:lnTo>
                    <a:cubicBezTo>
                      <a:pt x="924440" y="13714"/>
                      <a:pt x="918955" y="8228"/>
                      <a:pt x="913469" y="8228"/>
                    </a:cubicBezTo>
                    <a:lnTo>
                      <a:pt x="801016" y="0"/>
                    </a:lnTo>
                    <a:cubicBezTo>
                      <a:pt x="790045" y="0"/>
                      <a:pt x="781817" y="13714"/>
                      <a:pt x="790045" y="21942"/>
                    </a:cubicBezTo>
                    <a:lnTo>
                      <a:pt x="833929" y="74054"/>
                    </a:lnTo>
                    <a:lnTo>
                      <a:pt x="534968" y="304447"/>
                    </a:lnTo>
                    <a:lnTo>
                      <a:pt x="411543" y="156337"/>
                    </a:lnTo>
                    <a:close/>
                    <a:moveTo>
                      <a:pt x="831186" y="30170"/>
                    </a:moveTo>
                    <a:lnTo>
                      <a:pt x="899756" y="35656"/>
                    </a:lnTo>
                    <a:lnTo>
                      <a:pt x="894270" y="104225"/>
                    </a:lnTo>
                    <a:lnTo>
                      <a:pt x="831186" y="30170"/>
                    </a:lnTo>
                    <a:close/>
                  </a:path>
                </a:pathLst>
              </a:custGeom>
              <a:grpFill/>
              <a:ln w="27426"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9F962980-A075-91C7-DDF1-3ECE4BFB4E86}"/>
                  </a:ext>
                </a:extLst>
              </p:cNvPr>
              <p:cNvSpPr/>
              <p:nvPr/>
            </p:nvSpPr>
            <p:spPr>
              <a:xfrm>
                <a:off x="4417506" y="873984"/>
                <a:ext cx="721347" cy="515639"/>
              </a:xfrm>
              <a:custGeom>
                <a:avLst/>
                <a:gdLst>
                  <a:gd name="connsiteX0" fmla="*/ 57598 w 721347"/>
                  <a:gd name="connsiteY0" fmla="*/ 515639 h 515639"/>
                  <a:gd name="connsiteX1" fmla="*/ 301704 w 721347"/>
                  <a:gd name="connsiteY1" fmla="*/ 515639 h 515639"/>
                  <a:gd name="connsiteX2" fmla="*/ 353817 w 721347"/>
                  <a:gd name="connsiteY2" fmla="*/ 463527 h 515639"/>
                  <a:gd name="connsiteX3" fmla="*/ 353817 w 721347"/>
                  <a:gd name="connsiteY3" fmla="*/ 460784 h 515639"/>
                  <a:gd name="connsiteX4" fmla="*/ 337360 w 721347"/>
                  <a:gd name="connsiteY4" fmla="*/ 422385 h 515639"/>
                  <a:gd name="connsiteX5" fmla="*/ 348331 w 721347"/>
                  <a:gd name="connsiteY5" fmla="*/ 408672 h 515639"/>
                  <a:gd name="connsiteX6" fmla="*/ 381245 w 721347"/>
                  <a:gd name="connsiteY6" fmla="*/ 408672 h 515639"/>
                  <a:gd name="connsiteX7" fmla="*/ 392216 w 721347"/>
                  <a:gd name="connsiteY7" fmla="*/ 422385 h 515639"/>
                  <a:gd name="connsiteX8" fmla="*/ 373017 w 721347"/>
                  <a:gd name="connsiteY8" fmla="*/ 460784 h 515639"/>
                  <a:gd name="connsiteX9" fmla="*/ 373017 w 721347"/>
                  <a:gd name="connsiteY9" fmla="*/ 463527 h 515639"/>
                  <a:gd name="connsiteX10" fmla="*/ 425129 w 721347"/>
                  <a:gd name="connsiteY10" fmla="*/ 515639 h 515639"/>
                  <a:gd name="connsiteX11" fmla="*/ 669235 w 721347"/>
                  <a:gd name="connsiteY11" fmla="*/ 515639 h 515639"/>
                  <a:gd name="connsiteX12" fmla="*/ 721348 w 721347"/>
                  <a:gd name="connsiteY12" fmla="*/ 463527 h 515639"/>
                  <a:gd name="connsiteX13" fmla="*/ 721348 w 721347"/>
                  <a:gd name="connsiteY13" fmla="*/ 460784 h 515639"/>
                  <a:gd name="connsiteX14" fmla="*/ 702149 w 721347"/>
                  <a:gd name="connsiteY14" fmla="*/ 422385 h 515639"/>
                  <a:gd name="connsiteX15" fmla="*/ 721348 w 721347"/>
                  <a:gd name="connsiteY15" fmla="*/ 381244 h 515639"/>
                  <a:gd name="connsiteX16" fmla="*/ 702149 w 721347"/>
                  <a:gd name="connsiteY16" fmla="*/ 340103 h 515639"/>
                  <a:gd name="connsiteX17" fmla="*/ 721348 w 721347"/>
                  <a:gd name="connsiteY17" fmla="*/ 298961 h 515639"/>
                  <a:gd name="connsiteX18" fmla="*/ 702149 w 721347"/>
                  <a:gd name="connsiteY18" fmla="*/ 257820 h 515639"/>
                  <a:gd name="connsiteX19" fmla="*/ 721348 w 721347"/>
                  <a:gd name="connsiteY19" fmla="*/ 216678 h 515639"/>
                  <a:gd name="connsiteX20" fmla="*/ 702149 w 721347"/>
                  <a:gd name="connsiteY20" fmla="*/ 175537 h 515639"/>
                  <a:gd name="connsiteX21" fmla="*/ 721348 w 721347"/>
                  <a:gd name="connsiteY21" fmla="*/ 134395 h 515639"/>
                  <a:gd name="connsiteX22" fmla="*/ 704892 w 721347"/>
                  <a:gd name="connsiteY22" fmla="*/ 93254 h 515639"/>
                  <a:gd name="connsiteX23" fmla="*/ 721348 w 721347"/>
                  <a:gd name="connsiteY23" fmla="*/ 54855 h 515639"/>
                  <a:gd name="connsiteX24" fmla="*/ 721348 w 721347"/>
                  <a:gd name="connsiteY24" fmla="*/ 52113 h 515639"/>
                  <a:gd name="connsiteX25" fmla="*/ 669235 w 721347"/>
                  <a:gd name="connsiteY25" fmla="*/ 0 h 515639"/>
                  <a:gd name="connsiteX26" fmla="*/ 425129 w 721347"/>
                  <a:gd name="connsiteY26" fmla="*/ 0 h 515639"/>
                  <a:gd name="connsiteX27" fmla="*/ 373017 w 721347"/>
                  <a:gd name="connsiteY27" fmla="*/ 52113 h 515639"/>
                  <a:gd name="connsiteX28" fmla="*/ 373017 w 721347"/>
                  <a:gd name="connsiteY28" fmla="*/ 54855 h 515639"/>
                  <a:gd name="connsiteX29" fmla="*/ 389473 w 721347"/>
                  <a:gd name="connsiteY29" fmla="*/ 93254 h 515639"/>
                  <a:gd name="connsiteX30" fmla="*/ 378502 w 721347"/>
                  <a:gd name="connsiteY30" fmla="*/ 106968 h 515639"/>
                  <a:gd name="connsiteX31" fmla="*/ 266048 w 721347"/>
                  <a:gd name="connsiteY31" fmla="*/ 139881 h 515639"/>
                  <a:gd name="connsiteX32" fmla="*/ 211193 w 721347"/>
                  <a:gd name="connsiteY32" fmla="*/ 241363 h 515639"/>
                  <a:gd name="connsiteX33" fmla="*/ 54855 w 721347"/>
                  <a:gd name="connsiteY33" fmla="*/ 241363 h 515639"/>
                  <a:gd name="connsiteX34" fmla="*/ 5485 w 721347"/>
                  <a:gd name="connsiteY34" fmla="*/ 277019 h 515639"/>
                  <a:gd name="connsiteX35" fmla="*/ 19199 w 721347"/>
                  <a:gd name="connsiteY35" fmla="*/ 337360 h 515639"/>
                  <a:gd name="connsiteX36" fmla="*/ 0 w 721347"/>
                  <a:gd name="connsiteY36" fmla="*/ 375758 h 515639"/>
                  <a:gd name="connsiteX37" fmla="*/ 16457 w 721347"/>
                  <a:gd name="connsiteY37" fmla="*/ 416900 h 515639"/>
                  <a:gd name="connsiteX38" fmla="*/ 0 w 721347"/>
                  <a:gd name="connsiteY38" fmla="*/ 455298 h 515639"/>
                  <a:gd name="connsiteX39" fmla="*/ 0 w 721347"/>
                  <a:gd name="connsiteY39" fmla="*/ 458041 h 515639"/>
                  <a:gd name="connsiteX40" fmla="*/ 57598 w 721347"/>
                  <a:gd name="connsiteY40" fmla="*/ 515639 h 515639"/>
                  <a:gd name="connsiteX41" fmla="*/ 57598 w 721347"/>
                  <a:gd name="connsiteY41" fmla="*/ 515639 h 515639"/>
                  <a:gd name="connsiteX42" fmla="*/ 693920 w 721347"/>
                  <a:gd name="connsiteY42" fmla="*/ 466270 h 515639"/>
                  <a:gd name="connsiteX43" fmla="*/ 669235 w 721347"/>
                  <a:gd name="connsiteY43" fmla="*/ 490954 h 515639"/>
                  <a:gd name="connsiteX44" fmla="*/ 425129 w 721347"/>
                  <a:gd name="connsiteY44" fmla="*/ 490954 h 515639"/>
                  <a:gd name="connsiteX45" fmla="*/ 400444 w 721347"/>
                  <a:gd name="connsiteY45" fmla="*/ 466270 h 515639"/>
                  <a:gd name="connsiteX46" fmla="*/ 400444 w 721347"/>
                  <a:gd name="connsiteY46" fmla="*/ 463527 h 515639"/>
                  <a:gd name="connsiteX47" fmla="*/ 425129 w 721347"/>
                  <a:gd name="connsiteY47" fmla="*/ 438842 h 515639"/>
                  <a:gd name="connsiteX48" fmla="*/ 669235 w 721347"/>
                  <a:gd name="connsiteY48" fmla="*/ 438842 h 515639"/>
                  <a:gd name="connsiteX49" fmla="*/ 693920 w 721347"/>
                  <a:gd name="connsiteY49" fmla="*/ 463527 h 515639"/>
                  <a:gd name="connsiteX50" fmla="*/ 693920 w 721347"/>
                  <a:gd name="connsiteY50" fmla="*/ 466270 h 515639"/>
                  <a:gd name="connsiteX51" fmla="*/ 666492 w 721347"/>
                  <a:gd name="connsiteY51" fmla="*/ 408672 h 515639"/>
                  <a:gd name="connsiteX52" fmla="*/ 425129 w 721347"/>
                  <a:gd name="connsiteY52" fmla="*/ 408672 h 515639"/>
                  <a:gd name="connsiteX53" fmla="*/ 408672 w 721347"/>
                  <a:gd name="connsiteY53" fmla="*/ 403186 h 515639"/>
                  <a:gd name="connsiteX54" fmla="*/ 477241 w 721347"/>
                  <a:gd name="connsiteY54" fmla="*/ 356559 h 515639"/>
                  <a:gd name="connsiteX55" fmla="*/ 666492 w 721347"/>
                  <a:gd name="connsiteY55" fmla="*/ 356559 h 515639"/>
                  <a:gd name="connsiteX56" fmla="*/ 693920 w 721347"/>
                  <a:gd name="connsiteY56" fmla="*/ 383987 h 515639"/>
                  <a:gd name="connsiteX57" fmla="*/ 666492 w 721347"/>
                  <a:gd name="connsiteY57" fmla="*/ 408672 h 515639"/>
                  <a:gd name="connsiteX58" fmla="*/ 666492 w 721347"/>
                  <a:gd name="connsiteY58" fmla="*/ 408672 h 515639"/>
                  <a:gd name="connsiteX59" fmla="*/ 666492 w 721347"/>
                  <a:gd name="connsiteY59" fmla="*/ 329131 h 515639"/>
                  <a:gd name="connsiteX60" fmla="*/ 493698 w 721347"/>
                  <a:gd name="connsiteY60" fmla="*/ 329131 h 515639"/>
                  <a:gd name="connsiteX61" fmla="*/ 510155 w 721347"/>
                  <a:gd name="connsiteY61" fmla="*/ 274276 h 515639"/>
                  <a:gd name="connsiteX62" fmla="*/ 666492 w 721347"/>
                  <a:gd name="connsiteY62" fmla="*/ 274276 h 515639"/>
                  <a:gd name="connsiteX63" fmla="*/ 693920 w 721347"/>
                  <a:gd name="connsiteY63" fmla="*/ 301704 h 515639"/>
                  <a:gd name="connsiteX64" fmla="*/ 666492 w 721347"/>
                  <a:gd name="connsiteY64" fmla="*/ 329131 h 515639"/>
                  <a:gd name="connsiteX65" fmla="*/ 666492 w 721347"/>
                  <a:gd name="connsiteY65" fmla="*/ 329131 h 515639"/>
                  <a:gd name="connsiteX66" fmla="*/ 666492 w 721347"/>
                  <a:gd name="connsiteY66" fmla="*/ 246849 h 515639"/>
                  <a:gd name="connsiteX67" fmla="*/ 510155 w 721347"/>
                  <a:gd name="connsiteY67" fmla="*/ 246849 h 515639"/>
                  <a:gd name="connsiteX68" fmla="*/ 493698 w 721347"/>
                  <a:gd name="connsiteY68" fmla="*/ 191993 h 515639"/>
                  <a:gd name="connsiteX69" fmla="*/ 663750 w 721347"/>
                  <a:gd name="connsiteY69" fmla="*/ 191993 h 515639"/>
                  <a:gd name="connsiteX70" fmla="*/ 691178 w 721347"/>
                  <a:gd name="connsiteY70" fmla="*/ 219421 h 515639"/>
                  <a:gd name="connsiteX71" fmla="*/ 666492 w 721347"/>
                  <a:gd name="connsiteY71" fmla="*/ 246849 h 515639"/>
                  <a:gd name="connsiteX72" fmla="*/ 666492 w 721347"/>
                  <a:gd name="connsiteY72" fmla="*/ 246849 h 515639"/>
                  <a:gd name="connsiteX73" fmla="*/ 666492 w 721347"/>
                  <a:gd name="connsiteY73" fmla="*/ 167308 h 515639"/>
                  <a:gd name="connsiteX74" fmla="*/ 479984 w 721347"/>
                  <a:gd name="connsiteY74" fmla="*/ 167308 h 515639"/>
                  <a:gd name="connsiteX75" fmla="*/ 411415 w 721347"/>
                  <a:gd name="connsiteY75" fmla="*/ 117939 h 515639"/>
                  <a:gd name="connsiteX76" fmla="*/ 427872 w 721347"/>
                  <a:gd name="connsiteY76" fmla="*/ 112453 h 515639"/>
                  <a:gd name="connsiteX77" fmla="*/ 669235 w 721347"/>
                  <a:gd name="connsiteY77" fmla="*/ 112453 h 515639"/>
                  <a:gd name="connsiteX78" fmla="*/ 696663 w 721347"/>
                  <a:gd name="connsiteY78" fmla="*/ 139881 h 515639"/>
                  <a:gd name="connsiteX79" fmla="*/ 666492 w 721347"/>
                  <a:gd name="connsiteY79" fmla="*/ 167308 h 515639"/>
                  <a:gd name="connsiteX80" fmla="*/ 666492 w 721347"/>
                  <a:gd name="connsiteY80" fmla="*/ 167308 h 515639"/>
                  <a:gd name="connsiteX81" fmla="*/ 397701 w 721347"/>
                  <a:gd name="connsiteY81" fmla="*/ 57598 h 515639"/>
                  <a:gd name="connsiteX82" fmla="*/ 422386 w 721347"/>
                  <a:gd name="connsiteY82" fmla="*/ 32913 h 515639"/>
                  <a:gd name="connsiteX83" fmla="*/ 666492 w 721347"/>
                  <a:gd name="connsiteY83" fmla="*/ 32913 h 515639"/>
                  <a:gd name="connsiteX84" fmla="*/ 691178 w 721347"/>
                  <a:gd name="connsiteY84" fmla="*/ 57598 h 515639"/>
                  <a:gd name="connsiteX85" fmla="*/ 691178 w 721347"/>
                  <a:gd name="connsiteY85" fmla="*/ 60341 h 515639"/>
                  <a:gd name="connsiteX86" fmla="*/ 666492 w 721347"/>
                  <a:gd name="connsiteY86" fmla="*/ 85026 h 515639"/>
                  <a:gd name="connsiteX87" fmla="*/ 425129 w 721347"/>
                  <a:gd name="connsiteY87" fmla="*/ 85026 h 515639"/>
                  <a:gd name="connsiteX88" fmla="*/ 400444 w 721347"/>
                  <a:gd name="connsiteY88" fmla="*/ 60341 h 515639"/>
                  <a:gd name="connsiteX89" fmla="*/ 400444 w 721347"/>
                  <a:gd name="connsiteY89" fmla="*/ 57598 h 515639"/>
                  <a:gd name="connsiteX90" fmla="*/ 362045 w 721347"/>
                  <a:gd name="connsiteY90" fmla="*/ 139881 h 515639"/>
                  <a:gd name="connsiteX91" fmla="*/ 474499 w 721347"/>
                  <a:gd name="connsiteY91" fmla="*/ 216678 h 515639"/>
                  <a:gd name="connsiteX92" fmla="*/ 447071 w 721347"/>
                  <a:gd name="connsiteY92" fmla="*/ 351073 h 515639"/>
                  <a:gd name="connsiteX93" fmla="*/ 312675 w 721347"/>
                  <a:gd name="connsiteY93" fmla="*/ 378501 h 515639"/>
                  <a:gd name="connsiteX94" fmla="*/ 235878 w 721347"/>
                  <a:gd name="connsiteY94" fmla="*/ 266048 h 515639"/>
                  <a:gd name="connsiteX95" fmla="*/ 362045 w 721347"/>
                  <a:gd name="connsiteY95" fmla="*/ 139881 h 515639"/>
                  <a:gd name="connsiteX96" fmla="*/ 362045 w 721347"/>
                  <a:gd name="connsiteY96" fmla="*/ 139881 h 515639"/>
                  <a:gd name="connsiteX97" fmla="*/ 57598 w 721347"/>
                  <a:gd name="connsiteY97" fmla="*/ 274276 h 515639"/>
                  <a:gd name="connsiteX98" fmla="*/ 213936 w 721347"/>
                  <a:gd name="connsiteY98" fmla="*/ 274276 h 515639"/>
                  <a:gd name="connsiteX99" fmla="*/ 230392 w 721347"/>
                  <a:gd name="connsiteY99" fmla="*/ 329131 h 515639"/>
                  <a:gd name="connsiteX100" fmla="*/ 57598 w 721347"/>
                  <a:gd name="connsiteY100" fmla="*/ 329131 h 515639"/>
                  <a:gd name="connsiteX101" fmla="*/ 30171 w 721347"/>
                  <a:gd name="connsiteY101" fmla="*/ 301704 h 515639"/>
                  <a:gd name="connsiteX102" fmla="*/ 57598 w 721347"/>
                  <a:gd name="connsiteY102" fmla="*/ 274276 h 515639"/>
                  <a:gd name="connsiteX103" fmla="*/ 57598 w 721347"/>
                  <a:gd name="connsiteY103" fmla="*/ 274276 h 515639"/>
                  <a:gd name="connsiteX104" fmla="*/ 57598 w 721347"/>
                  <a:gd name="connsiteY104" fmla="*/ 356559 h 515639"/>
                  <a:gd name="connsiteX105" fmla="*/ 246849 w 721347"/>
                  <a:gd name="connsiteY105" fmla="*/ 356559 h 515639"/>
                  <a:gd name="connsiteX106" fmla="*/ 315418 w 721347"/>
                  <a:gd name="connsiteY106" fmla="*/ 403186 h 515639"/>
                  <a:gd name="connsiteX107" fmla="*/ 304447 w 721347"/>
                  <a:gd name="connsiteY107" fmla="*/ 408672 h 515639"/>
                  <a:gd name="connsiteX108" fmla="*/ 52112 w 721347"/>
                  <a:gd name="connsiteY108" fmla="*/ 408672 h 515639"/>
                  <a:gd name="connsiteX109" fmla="*/ 30171 w 721347"/>
                  <a:gd name="connsiteY109" fmla="*/ 378501 h 515639"/>
                  <a:gd name="connsiteX110" fmla="*/ 57598 w 721347"/>
                  <a:gd name="connsiteY110" fmla="*/ 356559 h 515639"/>
                  <a:gd name="connsiteX111" fmla="*/ 57598 w 721347"/>
                  <a:gd name="connsiteY111" fmla="*/ 356559 h 515639"/>
                  <a:gd name="connsiteX112" fmla="*/ 30171 w 721347"/>
                  <a:gd name="connsiteY112" fmla="*/ 460784 h 515639"/>
                  <a:gd name="connsiteX113" fmla="*/ 52112 w 721347"/>
                  <a:gd name="connsiteY113" fmla="*/ 436099 h 515639"/>
                  <a:gd name="connsiteX114" fmla="*/ 307190 w 721347"/>
                  <a:gd name="connsiteY114" fmla="*/ 436099 h 515639"/>
                  <a:gd name="connsiteX115" fmla="*/ 329132 w 721347"/>
                  <a:gd name="connsiteY115" fmla="*/ 460784 h 515639"/>
                  <a:gd name="connsiteX116" fmla="*/ 329132 w 721347"/>
                  <a:gd name="connsiteY116" fmla="*/ 463527 h 515639"/>
                  <a:gd name="connsiteX117" fmla="*/ 304447 w 721347"/>
                  <a:gd name="connsiteY117" fmla="*/ 488212 h 515639"/>
                  <a:gd name="connsiteX118" fmla="*/ 60341 w 721347"/>
                  <a:gd name="connsiteY118" fmla="*/ 488212 h 515639"/>
                  <a:gd name="connsiteX119" fmla="*/ 35656 w 721347"/>
                  <a:gd name="connsiteY119" fmla="*/ 463527 h 515639"/>
                  <a:gd name="connsiteX120" fmla="*/ 35656 w 721347"/>
                  <a:gd name="connsiteY120" fmla="*/ 460784 h 51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721347" h="515639">
                    <a:moveTo>
                      <a:pt x="57598" y="515639"/>
                    </a:moveTo>
                    <a:lnTo>
                      <a:pt x="301704" y="515639"/>
                    </a:lnTo>
                    <a:cubicBezTo>
                      <a:pt x="329132" y="515639"/>
                      <a:pt x="353817" y="493697"/>
                      <a:pt x="353817" y="463527"/>
                    </a:cubicBezTo>
                    <a:lnTo>
                      <a:pt x="353817" y="460784"/>
                    </a:lnTo>
                    <a:cubicBezTo>
                      <a:pt x="353817" y="447070"/>
                      <a:pt x="348331" y="430614"/>
                      <a:pt x="337360" y="422385"/>
                    </a:cubicBezTo>
                    <a:cubicBezTo>
                      <a:pt x="340103" y="419643"/>
                      <a:pt x="345589" y="414157"/>
                      <a:pt x="348331" y="408672"/>
                    </a:cubicBezTo>
                    <a:cubicBezTo>
                      <a:pt x="359303" y="408672"/>
                      <a:pt x="370274" y="408672"/>
                      <a:pt x="381245" y="408672"/>
                    </a:cubicBezTo>
                    <a:cubicBezTo>
                      <a:pt x="383987" y="414157"/>
                      <a:pt x="386730" y="419643"/>
                      <a:pt x="392216" y="422385"/>
                    </a:cubicBezTo>
                    <a:cubicBezTo>
                      <a:pt x="381245" y="433356"/>
                      <a:pt x="373017" y="447070"/>
                      <a:pt x="373017" y="460784"/>
                    </a:cubicBezTo>
                    <a:lnTo>
                      <a:pt x="373017" y="463527"/>
                    </a:lnTo>
                    <a:cubicBezTo>
                      <a:pt x="373017" y="490954"/>
                      <a:pt x="394958" y="515639"/>
                      <a:pt x="425129" y="515639"/>
                    </a:cubicBezTo>
                    <a:lnTo>
                      <a:pt x="669235" y="515639"/>
                    </a:lnTo>
                    <a:cubicBezTo>
                      <a:pt x="696663" y="515639"/>
                      <a:pt x="721348" y="493697"/>
                      <a:pt x="721348" y="463527"/>
                    </a:cubicBezTo>
                    <a:lnTo>
                      <a:pt x="721348" y="460784"/>
                    </a:lnTo>
                    <a:cubicBezTo>
                      <a:pt x="721348" y="444327"/>
                      <a:pt x="715862" y="430614"/>
                      <a:pt x="702149" y="422385"/>
                    </a:cubicBezTo>
                    <a:cubicBezTo>
                      <a:pt x="713120" y="411414"/>
                      <a:pt x="721348" y="397701"/>
                      <a:pt x="721348" y="381244"/>
                    </a:cubicBezTo>
                    <a:cubicBezTo>
                      <a:pt x="721348" y="364787"/>
                      <a:pt x="715862" y="351073"/>
                      <a:pt x="702149" y="340103"/>
                    </a:cubicBezTo>
                    <a:cubicBezTo>
                      <a:pt x="713120" y="329131"/>
                      <a:pt x="721348" y="315418"/>
                      <a:pt x="721348" y="298961"/>
                    </a:cubicBezTo>
                    <a:cubicBezTo>
                      <a:pt x="721348" y="282504"/>
                      <a:pt x="715862" y="268791"/>
                      <a:pt x="702149" y="257820"/>
                    </a:cubicBezTo>
                    <a:cubicBezTo>
                      <a:pt x="713120" y="246849"/>
                      <a:pt x="721348" y="233135"/>
                      <a:pt x="721348" y="216678"/>
                    </a:cubicBezTo>
                    <a:cubicBezTo>
                      <a:pt x="721348" y="200222"/>
                      <a:pt x="715862" y="186508"/>
                      <a:pt x="702149" y="175537"/>
                    </a:cubicBezTo>
                    <a:cubicBezTo>
                      <a:pt x="713120" y="164566"/>
                      <a:pt x="721348" y="150852"/>
                      <a:pt x="721348" y="134395"/>
                    </a:cubicBezTo>
                    <a:cubicBezTo>
                      <a:pt x="721348" y="117939"/>
                      <a:pt x="715862" y="104225"/>
                      <a:pt x="704892" y="93254"/>
                    </a:cubicBezTo>
                    <a:cubicBezTo>
                      <a:pt x="715862" y="82283"/>
                      <a:pt x="721348" y="68569"/>
                      <a:pt x="721348" y="54855"/>
                    </a:cubicBezTo>
                    <a:lnTo>
                      <a:pt x="721348" y="52113"/>
                    </a:lnTo>
                    <a:cubicBezTo>
                      <a:pt x="721348" y="24685"/>
                      <a:pt x="699406" y="0"/>
                      <a:pt x="669235" y="0"/>
                    </a:cubicBezTo>
                    <a:lnTo>
                      <a:pt x="425129" y="0"/>
                    </a:lnTo>
                    <a:cubicBezTo>
                      <a:pt x="397701" y="0"/>
                      <a:pt x="373017" y="21942"/>
                      <a:pt x="373017" y="52113"/>
                    </a:cubicBezTo>
                    <a:lnTo>
                      <a:pt x="373017" y="54855"/>
                    </a:lnTo>
                    <a:cubicBezTo>
                      <a:pt x="373017" y="68569"/>
                      <a:pt x="378502" y="85026"/>
                      <a:pt x="389473" y="93254"/>
                    </a:cubicBezTo>
                    <a:cubicBezTo>
                      <a:pt x="386730" y="95997"/>
                      <a:pt x="381245" y="101482"/>
                      <a:pt x="378502" y="106968"/>
                    </a:cubicBezTo>
                    <a:cubicBezTo>
                      <a:pt x="337360" y="101482"/>
                      <a:pt x="298961" y="115196"/>
                      <a:pt x="266048" y="139881"/>
                    </a:cubicBezTo>
                    <a:cubicBezTo>
                      <a:pt x="235878" y="164566"/>
                      <a:pt x="213936" y="202964"/>
                      <a:pt x="211193" y="241363"/>
                    </a:cubicBezTo>
                    <a:lnTo>
                      <a:pt x="54855" y="241363"/>
                    </a:lnTo>
                    <a:cubicBezTo>
                      <a:pt x="32913" y="241363"/>
                      <a:pt x="13714" y="255077"/>
                      <a:pt x="5485" y="277019"/>
                    </a:cubicBezTo>
                    <a:cubicBezTo>
                      <a:pt x="-2743" y="298961"/>
                      <a:pt x="2743" y="320903"/>
                      <a:pt x="19199" y="337360"/>
                    </a:cubicBezTo>
                    <a:cubicBezTo>
                      <a:pt x="8228" y="348331"/>
                      <a:pt x="0" y="362045"/>
                      <a:pt x="0" y="375758"/>
                    </a:cubicBezTo>
                    <a:cubicBezTo>
                      <a:pt x="0" y="392215"/>
                      <a:pt x="5485" y="405929"/>
                      <a:pt x="16457" y="416900"/>
                    </a:cubicBezTo>
                    <a:cubicBezTo>
                      <a:pt x="5485" y="427871"/>
                      <a:pt x="0" y="441585"/>
                      <a:pt x="0" y="455298"/>
                    </a:cubicBezTo>
                    <a:lnTo>
                      <a:pt x="0" y="458041"/>
                    </a:lnTo>
                    <a:cubicBezTo>
                      <a:pt x="5485" y="493697"/>
                      <a:pt x="27428" y="515639"/>
                      <a:pt x="57598" y="515639"/>
                    </a:cubicBezTo>
                    <a:lnTo>
                      <a:pt x="57598" y="515639"/>
                    </a:lnTo>
                    <a:close/>
                    <a:moveTo>
                      <a:pt x="693920" y="466270"/>
                    </a:moveTo>
                    <a:cubicBezTo>
                      <a:pt x="693920" y="479983"/>
                      <a:pt x="682949" y="490954"/>
                      <a:pt x="669235" y="490954"/>
                    </a:cubicBezTo>
                    <a:lnTo>
                      <a:pt x="425129" y="490954"/>
                    </a:lnTo>
                    <a:cubicBezTo>
                      <a:pt x="411415" y="490954"/>
                      <a:pt x="400444" y="479983"/>
                      <a:pt x="400444" y="466270"/>
                    </a:cubicBezTo>
                    <a:lnTo>
                      <a:pt x="400444" y="463527"/>
                    </a:lnTo>
                    <a:cubicBezTo>
                      <a:pt x="400444" y="449813"/>
                      <a:pt x="411415" y="438842"/>
                      <a:pt x="425129" y="438842"/>
                    </a:cubicBezTo>
                    <a:lnTo>
                      <a:pt x="669235" y="438842"/>
                    </a:lnTo>
                    <a:cubicBezTo>
                      <a:pt x="682949" y="438842"/>
                      <a:pt x="693920" y="449813"/>
                      <a:pt x="693920" y="463527"/>
                    </a:cubicBezTo>
                    <a:lnTo>
                      <a:pt x="693920" y="466270"/>
                    </a:lnTo>
                    <a:close/>
                    <a:moveTo>
                      <a:pt x="666492" y="408672"/>
                    </a:moveTo>
                    <a:lnTo>
                      <a:pt x="425129" y="408672"/>
                    </a:lnTo>
                    <a:cubicBezTo>
                      <a:pt x="419644" y="408672"/>
                      <a:pt x="411415" y="405929"/>
                      <a:pt x="408672" y="403186"/>
                    </a:cubicBezTo>
                    <a:cubicBezTo>
                      <a:pt x="436100" y="394958"/>
                      <a:pt x="460785" y="378501"/>
                      <a:pt x="477241" y="356559"/>
                    </a:cubicBezTo>
                    <a:lnTo>
                      <a:pt x="666492" y="356559"/>
                    </a:lnTo>
                    <a:cubicBezTo>
                      <a:pt x="680206" y="356559"/>
                      <a:pt x="693920" y="367530"/>
                      <a:pt x="693920" y="383987"/>
                    </a:cubicBezTo>
                    <a:cubicBezTo>
                      <a:pt x="693920" y="397701"/>
                      <a:pt x="682949" y="408672"/>
                      <a:pt x="666492" y="408672"/>
                    </a:cubicBezTo>
                    <a:lnTo>
                      <a:pt x="666492" y="408672"/>
                    </a:lnTo>
                    <a:close/>
                    <a:moveTo>
                      <a:pt x="666492" y="329131"/>
                    </a:moveTo>
                    <a:lnTo>
                      <a:pt x="493698" y="329131"/>
                    </a:lnTo>
                    <a:cubicBezTo>
                      <a:pt x="501927" y="312675"/>
                      <a:pt x="507412" y="293475"/>
                      <a:pt x="510155" y="274276"/>
                    </a:cubicBezTo>
                    <a:lnTo>
                      <a:pt x="666492" y="274276"/>
                    </a:lnTo>
                    <a:cubicBezTo>
                      <a:pt x="680206" y="274276"/>
                      <a:pt x="693920" y="285247"/>
                      <a:pt x="693920" y="301704"/>
                    </a:cubicBezTo>
                    <a:cubicBezTo>
                      <a:pt x="693920" y="315418"/>
                      <a:pt x="682949" y="329131"/>
                      <a:pt x="666492" y="329131"/>
                    </a:cubicBezTo>
                    <a:lnTo>
                      <a:pt x="666492" y="329131"/>
                    </a:lnTo>
                    <a:close/>
                    <a:moveTo>
                      <a:pt x="666492" y="246849"/>
                    </a:moveTo>
                    <a:lnTo>
                      <a:pt x="510155" y="246849"/>
                    </a:lnTo>
                    <a:cubicBezTo>
                      <a:pt x="507412" y="227649"/>
                      <a:pt x="504669" y="208450"/>
                      <a:pt x="493698" y="191993"/>
                    </a:cubicBezTo>
                    <a:lnTo>
                      <a:pt x="663750" y="191993"/>
                    </a:lnTo>
                    <a:cubicBezTo>
                      <a:pt x="677464" y="191993"/>
                      <a:pt x="691178" y="202964"/>
                      <a:pt x="691178" y="219421"/>
                    </a:cubicBezTo>
                    <a:cubicBezTo>
                      <a:pt x="693920" y="235878"/>
                      <a:pt x="682949" y="246849"/>
                      <a:pt x="666492" y="246849"/>
                    </a:cubicBezTo>
                    <a:lnTo>
                      <a:pt x="666492" y="246849"/>
                    </a:lnTo>
                    <a:close/>
                    <a:moveTo>
                      <a:pt x="666492" y="167308"/>
                    </a:moveTo>
                    <a:lnTo>
                      <a:pt x="479984" y="167308"/>
                    </a:lnTo>
                    <a:cubicBezTo>
                      <a:pt x="460785" y="145366"/>
                      <a:pt x="438843" y="128910"/>
                      <a:pt x="411415" y="117939"/>
                    </a:cubicBezTo>
                    <a:cubicBezTo>
                      <a:pt x="416901" y="115196"/>
                      <a:pt x="422386" y="112453"/>
                      <a:pt x="427872" y="112453"/>
                    </a:cubicBezTo>
                    <a:lnTo>
                      <a:pt x="669235" y="112453"/>
                    </a:lnTo>
                    <a:cubicBezTo>
                      <a:pt x="682949" y="112453"/>
                      <a:pt x="696663" y="123424"/>
                      <a:pt x="696663" y="139881"/>
                    </a:cubicBezTo>
                    <a:cubicBezTo>
                      <a:pt x="693920" y="156337"/>
                      <a:pt x="682949" y="167308"/>
                      <a:pt x="666492" y="167308"/>
                    </a:cubicBezTo>
                    <a:lnTo>
                      <a:pt x="666492" y="167308"/>
                    </a:lnTo>
                    <a:close/>
                    <a:moveTo>
                      <a:pt x="397701" y="57598"/>
                    </a:moveTo>
                    <a:cubicBezTo>
                      <a:pt x="397701" y="43884"/>
                      <a:pt x="408672" y="32913"/>
                      <a:pt x="422386" y="32913"/>
                    </a:cubicBezTo>
                    <a:lnTo>
                      <a:pt x="666492" y="32913"/>
                    </a:lnTo>
                    <a:cubicBezTo>
                      <a:pt x="680206" y="32913"/>
                      <a:pt x="691178" y="43884"/>
                      <a:pt x="691178" y="57598"/>
                    </a:cubicBezTo>
                    <a:lnTo>
                      <a:pt x="691178" y="60341"/>
                    </a:lnTo>
                    <a:cubicBezTo>
                      <a:pt x="691178" y="74054"/>
                      <a:pt x="680206" y="85026"/>
                      <a:pt x="666492" y="85026"/>
                    </a:cubicBezTo>
                    <a:lnTo>
                      <a:pt x="425129" y="85026"/>
                    </a:lnTo>
                    <a:cubicBezTo>
                      <a:pt x="411415" y="85026"/>
                      <a:pt x="400444" y="74054"/>
                      <a:pt x="400444" y="60341"/>
                    </a:cubicBezTo>
                    <a:lnTo>
                      <a:pt x="400444" y="57598"/>
                    </a:lnTo>
                    <a:close/>
                    <a:moveTo>
                      <a:pt x="362045" y="139881"/>
                    </a:moveTo>
                    <a:cubicBezTo>
                      <a:pt x="411415" y="139881"/>
                      <a:pt x="455300" y="170051"/>
                      <a:pt x="474499" y="216678"/>
                    </a:cubicBezTo>
                    <a:cubicBezTo>
                      <a:pt x="493698" y="263305"/>
                      <a:pt x="482727" y="315418"/>
                      <a:pt x="447071" y="351073"/>
                    </a:cubicBezTo>
                    <a:cubicBezTo>
                      <a:pt x="411415" y="386729"/>
                      <a:pt x="359303" y="397701"/>
                      <a:pt x="312675" y="378501"/>
                    </a:cubicBezTo>
                    <a:cubicBezTo>
                      <a:pt x="266048" y="359302"/>
                      <a:pt x="235878" y="315418"/>
                      <a:pt x="235878" y="266048"/>
                    </a:cubicBezTo>
                    <a:cubicBezTo>
                      <a:pt x="241364" y="194736"/>
                      <a:pt x="296219" y="139881"/>
                      <a:pt x="362045" y="139881"/>
                    </a:cubicBezTo>
                    <a:lnTo>
                      <a:pt x="362045" y="139881"/>
                    </a:lnTo>
                    <a:close/>
                    <a:moveTo>
                      <a:pt x="57598" y="274276"/>
                    </a:moveTo>
                    <a:lnTo>
                      <a:pt x="213936" y="274276"/>
                    </a:lnTo>
                    <a:cubicBezTo>
                      <a:pt x="216678" y="293475"/>
                      <a:pt x="222164" y="312675"/>
                      <a:pt x="230392" y="329131"/>
                    </a:cubicBezTo>
                    <a:lnTo>
                      <a:pt x="57598" y="329131"/>
                    </a:lnTo>
                    <a:cubicBezTo>
                      <a:pt x="43884" y="329131"/>
                      <a:pt x="30171" y="318160"/>
                      <a:pt x="30171" y="301704"/>
                    </a:cubicBezTo>
                    <a:cubicBezTo>
                      <a:pt x="32913" y="287990"/>
                      <a:pt x="43884" y="274276"/>
                      <a:pt x="57598" y="274276"/>
                    </a:cubicBezTo>
                    <a:lnTo>
                      <a:pt x="57598" y="274276"/>
                    </a:lnTo>
                    <a:close/>
                    <a:moveTo>
                      <a:pt x="57598" y="356559"/>
                    </a:moveTo>
                    <a:lnTo>
                      <a:pt x="246849" y="356559"/>
                    </a:lnTo>
                    <a:cubicBezTo>
                      <a:pt x="266048" y="378501"/>
                      <a:pt x="287991" y="394958"/>
                      <a:pt x="315418" y="403186"/>
                    </a:cubicBezTo>
                    <a:cubicBezTo>
                      <a:pt x="312675" y="405929"/>
                      <a:pt x="307190" y="408672"/>
                      <a:pt x="304447" y="408672"/>
                    </a:cubicBezTo>
                    <a:lnTo>
                      <a:pt x="52112" y="408672"/>
                    </a:lnTo>
                    <a:cubicBezTo>
                      <a:pt x="38399" y="405929"/>
                      <a:pt x="30171" y="392215"/>
                      <a:pt x="30171" y="378501"/>
                    </a:cubicBezTo>
                    <a:cubicBezTo>
                      <a:pt x="32913" y="364787"/>
                      <a:pt x="43884" y="356559"/>
                      <a:pt x="57598" y="356559"/>
                    </a:cubicBezTo>
                    <a:lnTo>
                      <a:pt x="57598" y="356559"/>
                    </a:lnTo>
                    <a:close/>
                    <a:moveTo>
                      <a:pt x="30171" y="460784"/>
                    </a:moveTo>
                    <a:cubicBezTo>
                      <a:pt x="30171" y="449813"/>
                      <a:pt x="38399" y="438842"/>
                      <a:pt x="52112" y="436099"/>
                    </a:cubicBezTo>
                    <a:lnTo>
                      <a:pt x="307190" y="436099"/>
                    </a:lnTo>
                    <a:cubicBezTo>
                      <a:pt x="318161" y="438842"/>
                      <a:pt x="329132" y="449813"/>
                      <a:pt x="329132" y="460784"/>
                    </a:cubicBezTo>
                    <a:lnTo>
                      <a:pt x="329132" y="463527"/>
                    </a:lnTo>
                    <a:cubicBezTo>
                      <a:pt x="329132" y="477241"/>
                      <a:pt x="318161" y="488212"/>
                      <a:pt x="304447" y="488212"/>
                    </a:cubicBezTo>
                    <a:lnTo>
                      <a:pt x="60341" y="488212"/>
                    </a:lnTo>
                    <a:cubicBezTo>
                      <a:pt x="46627" y="488212"/>
                      <a:pt x="35656" y="477241"/>
                      <a:pt x="35656" y="463527"/>
                    </a:cubicBezTo>
                    <a:lnTo>
                      <a:pt x="35656" y="460784"/>
                    </a:lnTo>
                    <a:close/>
                  </a:path>
                </a:pathLst>
              </a:custGeom>
              <a:grpFill/>
              <a:ln w="27426" cap="flat">
                <a:noFill/>
                <a:prstDash val="solid"/>
                <a:miter/>
              </a:ln>
            </p:spPr>
            <p:txBody>
              <a:bodyPr rtlCol="0" anchor="ctr"/>
              <a:lstStyle/>
              <a:p>
                <a:endParaRPr lang="en-US"/>
              </a:p>
            </p:txBody>
          </p:sp>
        </p:grpSp>
        <p:sp>
          <p:nvSpPr>
            <p:cNvPr id="66" name="Freeform 65">
              <a:extLst>
                <a:ext uri="{FF2B5EF4-FFF2-40B4-BE49-F238E27FC236}">
                  <a16:creationId xmlns:a16="http://schemas.microsoft.com/office/drawing/2014/main" id="{D1C575B6-08A4-A9A2-914A-FEA05E2F7834}"/>
                </a:ext>
              </a:extLst>
            </p:cNvPr>
            <p:cNvSpPr/>
            <p:nvPr/>
          </p:nvSpPr>
          <p:spPr>
            <a:xfrm>
              <a:off x="4697268" y="1044035"/>
              <a:ext cx="139881" cy="189250"/>
            </a:xfrm>
            <a:custGeom>
              <a:avLst/>
              <a:gdLst>
                <a:gd name="connsiteX0" fmla="*/ 0 w 139881"/>
                <a:gd name="connsiteY0" fmla="*/ 71312 h 189250"/>
                <a:gd name="connsiteX1" fmla="*/ 21942 w 139881"/>
                <a:gd name="connsiteY1" fmla="*/ 68569 h 189250"/>
                <a:gd name="connsiteX2" fmla="*/ 120682 w 139881"/>
                <a:gd name="connsiteY2" fmla="*/ 68569 h 189250"/>
                <a:gd name="connsiteX3" fmla="*/ 120682 w 139881"/>
                <a:gd name="connsiteY3" fmla="*/ 85026 h 189250"/>
                <a:gd name="connsiteX4" fmla="*/ 0 w 139881"/>
                <a:gd name="connsiteY4" fmla="*/ 85026 h 189250"/>
                <a:gd name="connsiteX5" fmla="*/ 0 w 139881"/>
                <a:gd name="connsiteY5" fmla="*/ 71312 h 189250"/>
                <a:gd name="connsiteX6" fmla="*/ 0 w 139881"/>
                <a:gd name="connsiteY6" fmla="*/ 104225 h 189250"/>
                <a:gd name="connsiteX7" fmla="*/ 21942 w 139881"/>
                <a:gd name="connsiteY7" fmla="*/ 101482 h 189250"/>
                <a:gd name="connsiteX8" fmla="*/ 109711 w 139881"/>
                <a:gd name="connsiteY8" fmla="*/ 101482 h 189250"/>
                <a:gd name="connsiteX9" fmla="*/ 109711 w 139881"/>
                <a:gd name="connsiteY9" fmla="*/ 117939 h 189250"/>
                <a:gd name="connsiteX10" fmla="*/ 2743 w 139881"/>
                <a:gd name="connsiteY10" fmla="*/ 117939 h 189250"/>
                <a:gd name="connsiteX11" fmla="*/ 2743 w 139881"/>
                <a:gd name="connsiteY11" fmla="*/ 104225 h 189250"/>
                <a:gd name="connsiteX12" fmla="*/ 16457 w 139881"/>
                <a:gd name="connsiteY12" fmla="*/ 95997 h 189250"/>
                <a:gd name="connsiteX13" fmla="*/ 93254 w 139881"/>
                <a:gd name="connsiteY13" fmla="*/ 0 h 189250"/>
                <a:gd name="connsiteX14" fmla="*/ 137138 w 139881"/>
                <a:gd name="connsiteY14" fmla="*/ 21942 h 189250"/>
                <a:gd name="connsiteX15" fmla="*/ 117939 w 139881"/>
                <a:gd name="connsiteY15" fmla="*/ 41141 h 189250"/>
                <a:gd name="connsiteX16" fmla="*/ 90511 w 139881"/>
                <a:gd name="connsiteY16" fmla="*/ 27428 h 189250"/>
                <a:gd name="connsiteX17" fmla="*/ 49370 w 139881"/>
                <a:gd name="connsiteY17" fmla="*/ 95997 h 189250"/>
                <a:gd name="connsiteX18" fmla="*/ 90511 w 139881"/>
                <a:gd name="connsiteY18" fmla="*/ 164566 h 189250"/>
                <a:gd name="connsiteX19" fmla="*/ 120682 w 139881"/>
                <a:gd name="connsiteY19" fmla="*/ 145366 h 189250"/>
                <a:gd name="connsiteX20" fmla="*/ 139881 w 139881"/>
                <a:gd name="connsiteY20" fmla="*/ 161823 h 189250"/>
                <a:gd name="connsiteX21" fmla="*/ 87768 w 139881"/>
                <a:gd name="connsiteY21" fmla="*/ 189251 h 189250"/>
                <a:gd name="connsiteX22" fmla="*/ 16457 w 139881"/>
                <a:gd name="connsiteY22" fmla="*/ 95997 h 18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881" h="189250">
                  <a:moveTo>
                    <a:pt x="0" y="71312"/>
                  </a:moveTo>
                  <a:lnTo>
                    <a:pt x="21942" y="68569"/>
                  </a:lnTo>
                  <a:lnTo>
                    <a:pt x="120682" y="68569"/>
                  </a:lnTo>
                  <a:lnTo>
                    <a:pt x="120682" y="85026"/>
                  </a:lnTo>
                  <a:lnTo>
                    <a:pt x="0" y="85026"/>
                  </a:lnTo>
                  <a:lnTo>
                    <a:pt x="0" y="71312"/>
                  </a:lnTo>
                  <a:close/>
                  <a:moveTo>
                    <a:pt x="0" y="104225"/>
                  </a:moveTo>
                  <a:lnTo>
                    <a:pt x="21942" y="101482"/>
                  </a:lnTo>
                  <a:lnTo>
                    <a:pt x="109711" y="101482"/>
                  </a:lnTo>
                  <a:lnTo>
                    <a:pt x="109711" y="117939"/>
                  </a:lnTo>
                  <a:lnTo>
                    <a:pt x="2743" y="117939"/>
                  </a:lnTo>
                  <a:lnTo>
                    <a:pt x="2743" y="104225"/>
                  </a:lnTo>
                  <a:close/>
                  <a:moveTo>
                    <a:pt x="16457" y="95997"/>
                  </a:moveTo>
                  <a:cubicBezTo>
                    <a:pt x="16457" y="35656"/>
                    <a:pt x="46627" y="0"/>
                    <a:pt x="93254" y="0"/>
                  </a:cubicBezTo>
                  <a:cubicBezTo>
                    <a:pt x="109711" y="0"/>
                    <a:pt x="126167" y="8228"/>
                    <a:pt x="137138" y="21942"/>
                  </a:cubicBezTo>
                  <a:lnTo>
                    <a:pt x="117939" y="41141"/>
                  </a:lnTo>
                  <a:cubicBezTo>
                    <a:pt x="109711" y="32913"/>
                    <a:pt x="101482" y="27428"/>
                    <a:pt x="90511" y="27428"/>
                  </a:cubicBezTo>
                  <a:cubicBezTo>
                    <a:pt x="63084" y="27428"/>
                    <a:pt x="49370" y="54855"/>
                    <a:pt x="49370" y="95997"/>
                  </a:cubicBezTo>
                  <a:cubicBezTo>
                    <a:pt x="49370" y="139881"/>
                    <a:pt x="63084" y="164566"/>
                    <a:pt x="90511" y="164566"/>
                  </a:cubicBezTo>
                  <a:cubicBezTo>
                    <a:pt x="104225" y="164566"/>
                    <a:pt x="112454" y="159080"/>
                    <a:pt x="120682" y="145366"/>
                  </a:cubicBezTo>
                  <a:lnTo>
                    <a:pt x="139881" y="161823"/>
                  </a:lnTo>
                  <a:cubicBezTo>
                    <a:pt x="126167" y="178280"/>
                    <a:pt x="109711" y="189251"/>
                    <a:pt x="87768" y="189251"/>
                  </a:cubicBezTo>
                  <a:cubicBezTo>
                    <a:pt x="46627" y="189251"/>
                    <a:pt x="16457" y="156338"/>
                    <a:pt x="16457" y="95997"/>
                  </a:cubicBezTo>
                  <a:close/>
                </a:path>
              </a:pathLst>
            </a:custGeom>
            <a:solidFill>
              <a:srgbClr val="DD1470"/>
            </a:solidFill>
            <a:ln w="27426" cap="flat">
              <a:noFill/>
              <a:prstDash val="solid"/>
              <a:miter/>
            </a:ln>
          </p:spPr>
          <p:txBody>
            <a:bodyPr rtlCol="0" anchor="ctr"/>
            <a:lstStyle/>
            <a:p>
              <a:endParaRPr lang="en-US"/>
            </a:p>
          </p:txBody>
        </p:sp>
      </p:grpSp>
      <p:grpSp>
        <p:nvGrpSpPr>
          <p:cNvPr id="69" name="Graphic 3">
            <a:extLst>
              <a:ext uri="{FF2B5EF4-FFF2-40B4-BE49-F238E27FC236}">
                <a16:creationId xmlns:a16="http://schemas.microsoft.com/office/drawing/2014/main" id="{41C095D9-8351-B865-6FC1-E09CA0900BFD}"/>
              </a:ext>
            </a:extLst>
          </p:cNvPr>
          <p:cNvGrpSpPr/>
          <p:nvPr/>
        </p:nvGrpSpPr>
        <p:grpSpPr>
          <a:xfrm>
            <a:off x="929708" y="4619653"/>
            <a:ext cx="1091621" cy="942328"/>
            <a:chOff x="662657" y="2010078"/>
            <a:chExt cx="1091621" cy="942328"/>
          </a:xfrm>
          <a:solidFill>
            <a:srgbClr val="F79037"/>
          </a:solidFill>
        </p:grpSpPr>
        <p:sp>
          <p:nvSpPr>
            <p:cNvPr id="70" name="Freeform 69">
              <a:extLst>
                <a:ext uri="{FF2B5EF4-FFF2-40B4-BE49-F238E27FC236}">
                  <a16:creationId xmlns:a16="http://schemas.microsoft.com/office/drawing/2014/main" id="{7686E28A-D624-CC64-5AE1-CD3762BC055E}"/>
                </a:ext>
              </a:extLst>
            </p:cNvPr>
            <p:cNvSpPr/>
            <p:nvPr/>
          </p:nvSpPr>
          <p:spPr>
            <a:xfrm>
              <a:off x="1117956" y="2040344"/>
              <a:ext cx="611637" cy="665805"/>
            </a:xfrm>
            <a:custGeom>
              <a:avLst/>
              <a:gdLst>
                <a:gd name="connsiteX0" fmla="*/ 606152 w 611637"/>
                <a:gd name="connsiteY0" fmla="*/ 594494 h 665805"/>
                <a:gd name="connsiteX1" fmla="*/ 606152 w 611637"/>
                <a:gd name="connsiteY1" fmla="*/ 654835 h 665805"/>
                <a:gd name="connsiteX2" fmla="*/ 595180 w 611637"/>
                <a:gd name="connsiteY2" fmla="*/ 665806 h 665805"/>
                <a:gd name="connsiteX3" fmla="*/ 482727 w 611637"/>
                <a:gd name="connsiteY3" fmla="*/ 665806 h 665805"/>
                <a:gd name="connsiteX4" fmla="*/ 471756 w 611637"/>
                <a:gd name="connsiteY4" fmla="*/ 654835 h 665805"/>
                <a:gd name="connsiteX5" fmla="*/ 342846 w 611637"/>
                <a:gd name="connsiteY5" fmla="*/ 550610 h 665805"/>
                <a:gd name="connsiteX6" fmla="*/ 213936 w 611637"/>
                <a:gd name="connsiteY6" fmla="*/ 654835 h 665805"/>
                <a:gd name="connsiteX7" fmla="*/ 202965 w 611637"/>
                <a:gd name="connsiteY7" fmla="*/ 665806 h 665805"/>
                <a:gd name="connsiteX8" fmla="*/ 126167 w 611637"/>
                <a:gd name="connsiteY8" fmla="*/ 665806 h 665805"/>
                <a:gd name="connsiteX9" fmla="*/ 115196 w 611637"/>
                <a:gd name="connsiteY9" fmla="*/ 654835 h 665805"/>
                <a:gd name="connsiteX10" fmla="*/ 115196 w 611637"/>
                <a:gd name="connsiteY10" fmla="*/ 578037 h 665805"/>
                <a:gd name="connsiteX11" fmla="*/ 79540 w 611637"/>
                <a:gd name="connsiteY11" fmla="*/ 534153 h 665805"/>
                <a:gd name="connsiteX12" fmla="*/ 0 w 611637"/>
                <a:gd name="connsiteY12" fmla="*/ 438156 h 665805"/>
                <a:gd name="connsiteX13" fmla="*/ 79540 w 611637"/>
                <a:gd name="connsiteY13" fmla="*/ 342160 h 665805"/>
                <a:gd name="connsiteX14" fmla="*/ 115196 w 611637"/>
                <a:gd name="connsiteY14" fmla="*/ 298276 h 665805"/>
                <a:gd name="connsiteX15" fmla="*/ 115196 w 611637"/>
                <a:gd name="connsiteY15" fmla="*/ 221478 h 665805"/>
                <a:gd name="connsiteX16" fmla="*/ 126167 w 611637"/>
                <a:gd name="connsiteY16" fmla="*/ 210507 h 665805"/>
                <a:gd name="connsiteX17" fmla="*/ 359303 w 611637"/>
                <a:gd name="connsiteY17" fmla="*/ 210507 h 665805"/>
                <a:gd name="connsiteX18" fmla="*/ 373017 w 611637"/>
                <a:gd name="connsiteY18" fmla="*/ 205021 h 665805"/>
                <a:gd name="connsiteX19" fmla="*/ 532097 w 611637"/>
                <a:gd name="connsiteY19" fmla="*/ 2057 h 665805"/>
                <a:gd name="connsiteX20" fmla="*/ 537583 w 611637"/>
                <a:gd name="connsiteY20" fmla="*/ 2057 h 665805"/>
                <a:gd name="connsiteX21" fmla="*/ 540325 w 611637"/>
                <a:gd name="connsiteY21" fmla="*/ 4800 h 665805"/>
                <a:gd name="connsiteX22" fmla="*/ 540325 w 611637"/>
                <a:gd name="connsiteY22" fmla="*/ 194051 h 665805"/>
                <a:gd name="connsiteX23" fmla="*/ 556782 w 611637"/>
                <a:gd name="connsiteY23" fmla="*/ 210507 h 665805"/>
                <a:gd name="connsiteX24" fmla="*/ 600666 w 611637"/>
                <a:gd name="connsiteY24" fmla="*/ 210507 h 665805"/>
                <a:gd name="connsiteX25" fmla="*/ 611637 w 611637"/>
                <a:gd name="connsiteY25" fmla="*/ 221478 h 665805"/>
                <a:gd name="connsiteX26" fmla="*/ 611637 w 611637"/>
                <a:gd name="connsiteY26" fmla="*/ 523182 h 66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1637" h="665805">
                  <a:moveTo>
                    <a:pt x="606152" y="594494"/>
                  </a:moveTo>
                  <a:lnTo>
                    <a:pt x="606152" y="654835"/>
                  </a:lnTo>
                  <a:cubicBezTo>
                    <a:pt x="606152" y="660320"/>
                    <a:pt x="600666" y="665806"/>
                    <a:pt x="595180" y="665806"/>
                  </a:cubicBezTo>
                  <a:lnTo>
                    <a:pt x="482727" y="665806"/>
                  </a:lnTo>
                  <a:cubicBezTo>
                    <a:pt x="477242" y="665806"/>
                    <a:pt x="471756" y="660320"/>
                    <a:pt x="471756" y="654835"/>
                  </a:cubicBezTo>
                  <a:cubicBezTo>
                    <a:pt x="460785" y="594494"/>
                    <a:pt x="405930" y="550610"/>
                    <a:pt x="342846" y="550610"/>
                  </a:cubicBezTo>
                  <a:cubicBezTo>
                    <a:pt x="279762" y="550610"/>
                    <a:pt x="227650" y="594494"/>
                    <a:pt x="213936" y="654835"/>
                  </a:cubicBezTo>
                  <a:cubicBezTo>
                    <a:pt x="213936" y="660320"/>
                    <a:pt x="208450" y="665806"/>
                    <a:pt x="202965" y="665806"/>
                  </a:cubicBezTo>
                  <a:lnTo>
                    <a:pt x="126167" y="665806"/>
                  </a:lnTo>
                  <a:cubicBezTo>
                    <a:pt x="120682" y="665806"/>
                    <a:pt x="115196" y="660320"/>
                    <a:pt x="115196" y="654835"/>
                  </a:cubicBezTo>
                  <a:lnTo>
                    <a:pt x="115196" y="578037"/>
                  </a:lnTo>
                  <a:cubicBezTo>
                    <a:pt x="115196" y="556095"/>
                    <a:pt x="101483" y="539639"/>
                    <a:pt x="79540" y="534153"/>
                  </a:cubicBezTo>
                  <a:cubicBezTo>
                    <a:pt x="32913" y="525925"/>
                    <a:pt x="0" y="484784"/>
                    <a:pt x="0" y="438156"/>
                  </a:cubicBezTo>
                  <a:cubicBezTo>
                    <a:pt x="0" y="391529"/>
                    <a:pt x="32913" y="350388"/>
                    <a:pt x="79540" y="342160"/>
                  </a:cubicBezTo>
                  <a:cubicBezTo>
                    <a:pt x="101483" y="336674"/>
                    <a:pt x="115196" y="320218"/>
                    <a:pt x="115196" y="298276"/>
                  </a:cubicBezTo>
                  <a:lnTo>
                    <a:pt x="115196" y="221478"/>
                  </a:lnTo>
                  <a:cubicBezTo>
                    <a:pt x="115196" y="215993"/>
                    <a:pt x="120682" y="210507"/>
                    <a:pt x="126167" y="210507"/>
                  </a:cubicBezTo>
                  <a:lnTo>
                    <a:pt x="359303" y="210507"/>
                  </a:lnTo>
                  <a:cubicBezTo>
                    <a:pt x="364788" y="210507"/>
                    <a:pt x="367531" y="207764"/>
                    <a:pt x="373017" y="205021"/>
                  </a:cubicBezTo>
                  <a:lnTo>
                    <a:pt x="532097" y="2057"/>
                  </a:lnTo>
                  <a:cubicBezTo>
                    <a:pt x="532097" y="-686"/>
                    <a:pt x="534840" y="-686"/>
                    <a:pt x="537583" y="2057"/>
                  </a:cubicBezTo>
                  <a:cubicBezTo>
                    <a:pt x="540325" y="2057"/>
                    <a:pt x="540325" y="4800"/>
                    <a:pt x="540325" y="4800"/>
                  </a:cubicBezTo>
                  <a:lnTo>
                    <a:pt x="540325" y="194051"/>
                  </a:lnTo>
                  <a:cubicBezTo>
                    <a:pt x="540325" y="202279"/>
                    <a:pt x="548553" y="210507"/>
                    <a:pt x="556782" y="210507"/>
                  </a:cubicBezTo>
                  <a:lnTo>
                    <a:pt x="600666" y="210507"/>
                  </a:lnTo>
                  <a:cubicBezTo>
                    <a:pt x="606152" y="210507"/>
                    <a:pt x="611637" y="215993"/>
                    <a:pt x="611637" y="221478"/>
                  </a:cubicBezTo>
                  <a:lnTo>
                    <a:pt x="611637" y="523182"/>
                  </a:lnTo>
                </a:path>
              </a:pathLst>
            </a:custGeom>
            <a:solidFill>
              <a:srgbClr val="DD1470"/>
            </a:solidFill>
            <a:ln w="27426" cap="flat">
              <a:noFill/>
              <a:prstDash val="solid"/>
              <a:miter/>
            </a:ln>
          </p:spPr>
          <p:txBody>
            <a:bodyPr rtlCol="0" anchor="ctr"/>
            <a:lstStyle/>
            <a:p>
              <a:endParaRPr lang="en-US"/>
            </a:p>
          </p:txBody>
        </p:sp>
        <p:grpSp>
          <p:nvGrpSpPr>
            <p:cNvPr id="71" name="Graphic 3">
              <a:extLst>
                <a:ext uri="{FF2B5EF4-FFF2-40B4-BE49-F238E27FC236}">
                  <a16:creationId xmlns:a16="http://schemas.microsoft.com/office/drawing/2014/main" id="{070E7041-010F-D130-BEE8-6A40B124EB97}"/>
                </a:ext>
              </a:extLst>
            </p:cNvPr>
            <p:cNvGrpSpPr/>
            <p:nvPr/>
          </p:nvGrpSpPr>
          <p:grpSpPr>
            <a:xfrm>
              <a:off x="662657" y="2010078"/>
              <a:ext cx="1091621" cy="942328"/>
              <a:chOff x="662657" y="2010078"/>
              <a:chExt cx="1091621" cy="942328"/>
            </a:xfrm>
            <a:grpFill/>
          </p:grpSpPr>
          <p:sp>
            <p:nvSpPr>
              <p:cNvPr id="72" name="Freeform 71">
                <a:extLst>
                  <a:ext uri="{FF2B5EF4-FFF2-40B4-BE49-F238E27FC236}">
                    <a16:creationId xmlns:a16="http://schemas.microsoft.com/office/drawing/2014/main" id="{460493CC-1DBE-97FA-0785-4B3F44B9735E}"/>
                  </a:ext>
                </a:extLst>
              </p:cNvPr>
              <p:cNvSpPr/>
              <p:nvPr/>
            </p:nvSpPr>
            <p:spPr>
              <a:xfrm>
                <a:off x="761397" y="2497699"/>
                <a:ext cx="263305" cy="32913"/>
              </a:xfrm>
              <a:custGeom>
                <a:avLst/>
                <a:gdLst>
                  <a:gd name="connsiteX0" fmla="*/ 16457 w 263305"/>
                  <a:gd name="connsiteY0" fmla="*/ 32913 h 32913"/>
                  <a:gd name="connsiteX1" fmla="*/ 246849 w 263305"/>
                  <a:gd name="connsiteY1" fmla="*/ 32913 h 32913"/>
                  <a:gd name="connsiteX2" fmla="*/ 263306 w 263305"/>
                  <a:gd name="connsiteY2" fmla="*/ 16456 h 32913"/>
                  <a:gd name="connsiteX3" fmla="*/ 246849 w 263305"/>
                  <a:gd name="connsiteY3" fmla="*/ 0 h 32913"/>
                  <a:gd name="connsiteX4" fmla="*/ 16457 w 263305"/>
                  <a:gd name="connsiteY4" fmla="*/ 0 h 32913"/>
                  <a:gd name="connsiteX5" fmla="*/ 0 w 263305"/>
                  <a:gd name="connsiteY5" fmla="*/ 16456 h 32913"/>
                  <a:gd name="connsiteX6" fmla="*/ 16457 w 263305"/>
                  <a:gd name="connsiteY6" fmla="*/ 32913 h 32913"/>
                  <a:gd name="connsiteX7" fmla="*/ 16457 w 26330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16457" y="32913"/>
                    </a:moveTo>
                    <a:lnTo>
                      <a:pt x="246849" y="32913"/>
                    </a:lnTo>
                    <a:cubicBezTo>
                      <a:pt x="255077" y="32913"/>
                      <a:pt x="263306" y="24685"/>
                      <a:pt x="263306" y="16456"/>
                    </a:cubicBezTo>
                    <a:cubicBezTo>
                      <a:pt x="263306" y="8228"/>
                      <a:pt x="255077" y="0"/>
                      <a:pt x="246849" y="0"/>
                    </a:cubicBezTo>
                    <a:lnTo>
                      <a:pt x="16457" y="0"/>
                    </a:lnTo>
                    <a:cubicBezTo>
                      <a:pt x="8228" y="0"/>
                      <a:pt x="0" y="8228"/>
                      <a:pt x="0" y="16456"/>
                    </a:cubicBezTo>
                    <a:cubicBezTo>
                      <a:pt x="2743" y="24685"/>
                      <a:pt x="8228" y="32913"/>
                      <a:pt x="16457" y="32913"/>
                    </a:cubicBezTo>
                    <a:lnTo>
                      <a:pt x="16457" y="32913"/>
                    </a:lnTo>
                    <a:close/>
                  </a:path>
                </a:pathLst>
              </a:custGeom>
              <a:grpFill/>
              <a:ln w="27426"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605603A9-8363-7BDA-0F43-055FF8E7087A}"/>
                  </a:ext>
                </a:extLst>
              </p:cNvPr>
              <p:cNvSpPr/>
              <p:nvPr/>
            </p:nvSpPr>
            <p:spPr>
              <a:xfrm>
                <a:off x="761397" y="2585468"/>
                <a:ext cx="263305" cy="32913"/>
              </a:xfrm>
              <a:custGeom>
                <a:avLst/>
                <a:gdLst>
                  <a:gd name="connsiteX0" fmla="*/ 16457 w 263305"/>
                  <a:gd name="connsiteY0" fmla="*/ 32913 h 32913"/>
                  <a:gd name="connsiteX1" fmla="*/ 246849 w 263305"/>
                  <a:gd name="connsiteY1" fmla="*/ 32913 h 32913"/>
                  <a:gd name="connsiteX2" fmla="*/ 263306 w 263305"/>
                  <a:gd name="connsiteY2" fmla="*/ 16456 h 32913"/>
                  <a:gd name="connsiteX3" fmla="*/ 246849 w 263305"/>
                  <a:gd name="connsiteY3" fmla="*/ 0 h 32913"/>
                  <a:gd name="connsiteX4" fmla="*/ 16457 w 263305"/>
                  <a:gd name="connsiteY4" fmla="*/ 0 h 32913"/>
                  <a:gd name="connsiteX5" fmla="*/ 0 w 263305"/>
                  <a:gd name="connsiteY5" fmla="*/ 16456 h 32913"/>
                  <a:gd name="connsiteX6" fmla="*/ 16457 w 263305"/>
                  <a:gd name="connsiteY6" fmla="*/ 32913 h 32913"/>
                  <a:gd name="connsiteX7" fmla="*/ 16457 w 26330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16457" y="32913"/>
                    </a:moveTo>
                    <a:lnTo>
                      <a:pt x="246849" y="32913"/>
                    </a:lnTo>
                    <a:cubicBezTo>
                      <a:pt x="255077" y="32913"/>
                      <a:pt x="263306" y="24685"/>
                      <a:pt x="263306" y="16456"/>
                    </a:cubicBezTo>
                    <a:cubicBezTo>
                      <a:pt x="263306" y="8228"/>
                      <a:pt x="255077" y="0"/>
                      <a:pt x="246849" y="0"/>
                    </a:cubicBezTo>
                    <a:lnTo>
                      <a:pt x="16457" y="0"/>
                    </a:lnTo>
                    <a:cubicBezTo>
                      <a:pt x="8228" y="0"/>
                      <a:pt x="0" y="8228"/>
                      <a:pt x="0" y="16456"/>
                    </a:cubicBezTo>
                    <a:cubicBezTo>
                      <a:pt x="2743" y="24685"/>
                      <a:pt x="8228" y="32913"/>
                      <a:pt x="16457" y="32913"/>
                    </a:cubicBezTo>
                    <a:lnTo>
                      <a:pt x="16457" y="32913"/>
                    </a:lnTo>
                    <a:close/>
                  </a:path>
                </a:pathLst>
              </a:custGeom>
              <a:grpFill/>
              <a:ln w="27426"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B58C3776-A6B1-AD79-35A9-E5B65726A23F}"/>
                  </a:ext>
                </a:extLst>
              </p:cNvPr>
              <p:cNvSpPr/>
              <p:nvPr/>
            </p:nvSpPr>
            <p:spPr>
              <a:xfrm>
                <a:off x="1394976" y="2316677"/>
                <a:ext cx="263305" cy="32913"/>
              </a:xfrm>
              <a:custGeom>
                <a:avLst/>
                <a:gdLst>
                  <a:gd name="connsiteX0" fmla="*/ 246849 w 263305"/>
                  <a:gd name="connsiteY0" fmla="*/ 0 h 32913"/>
                  <a:gd name="connsiteX1" fmla="*/ 16457 w 263305"/>
                  <a:gd name="connsiteY1" fmla="*/ 0 h 32913"/>
                  <a:gd name="connsiteX2" fmla="*/ 0 w 263305"/>
                  <a:gd name="connsiteY2" fmla="*/ 16457 h 32913"/>
                  <a:gd name="connsiteX3" fmla="*/ 16457 w 263305"/>
                  <a:gd name="connsiteY3" fmla="*/ 32913 h 32913"/>
                  <a:gd name="connsiteX4" fmla="*/ 246849 w 263305"/>
                  <a:gd name="connsiteY4" fmla="*/ 32913 h 32913"/>
                  <a:gd name="connsiteX5" fmla="*/ 263305 w 263305"/>
                  <a:gd name="connsiteY5" fmla="*/ 16457 h 32913"/>
                  <a:gd name="connsiteX6" fmla="*/ 246849 w 263305"/>
                  <a:gd name="connsiteY6" fmla="*/ 0 h 32913"/>
                  <a:gd name="connsiteX7" fmla="*/ 246849 w 263305"/>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246849" y="0"/>
                    </a:moveTo>
                    <a:lnTo>
                      <a:pt x="16457" y="0"/>
                    </a:lnTo>
                    <a:cubicBezTo>
                      <a:pt x="8228" y="0"/>
                      <a:pt x="0" y="8228"/>
                      <a:pt x="0" y="16457"/>
                    </a:cubicBezTo>
                    <a:cubicBezTo>
                      <a:pt x="0" y="24685"/>
                      <a:pt x="8228" y="32913"/>
                      <a:pt x="16457" y="32913"/>
                    </a:cubicBezTo>
                    <a:lnTo>
                      <a:pt x="246849" y="32913"/>
                    </a:lnTo>
                    <a:cubicBezTo>
                      <a:pt x="255077" y="32913"/>
                      <a:pt x="263305" y="24685"/>
                      <a:pt x="263305" y="16457"/>
                    </a:cubicBezTo>
                    <a:cubicBezTo>
                      <a:pt x="263305" y="8228"/>
                      <a:pt x="255077" y="0"/>
                      <a:pt x="246849" y="0"/>
                    </a:cubicBezTo>
                    <a:lnTo>
                      <a:pt x="246849" y="0"/>
                    </a:lnTo>
                    <a:close/>
                  </a:path>
                </a:pathLst>
              </a:custGeom>
              <a:grpFill/>
              <a:ln w="27426" cap="flat">
                <a:noFill/>
                <a:prstDash val="solid"/>
                <a:miter/>
              </a:ln>
            </p:spPr>
            <p:txBody>
              <a:bodyPr rtlCol="0" anchor="ctr"/>
              <a:lstStyle/>
              <a:p>
                <a:endParaRPr lang="en-US"/>
              </a:p>
            </p:txBody>
          </p:sp>
          <p:grpSp>
            <p:nvGrpSpPr>
              <p:cNvPr id="75" name="Graphic 3">
                <a:extLst>
                  <a:ext uri="{FF2B5EF4-FFF2-40B4-BE49-F238E27FC236}">
                    <a16:creationId xmlns:a16="http://schemas.microsoft.com/office/drawing/2014/main" id="{033CDF9C-96D0-D445-B929-223D05799881}"/>
                  </a:ext>
                </a:extLst>
              </p:cNvPr>
              <p:cNvGrpSpPr/>
              <p:nvPr/>
            </p:nvGrpSpPr>
            <p:grpSpPr>
              <a:xfrm>
                <a:off x="662657" y="2010078"/>
                <a:ext cx="1091621" cy="942328"/>
                <a:chOff x="662657" y="2010078"/>
                <a:chExt cx="1091621" cy="942328"/>
              </a:xfrm>
              <a:grpFill/>
            </p:grpSpPr>
            <p:sp>
              <p:nvSpPr>
                <p:cNvPr id="76" name="Freeform 75">
                  <a:extLst>
                    <a:ext uri="{FF2B5EF4-FFF2-40B4-BE49-F238E27FC236}">
                      <a16:creationId xmlns:a16="http://schemas.microsoft.com/office/drawing/2014/main" id="{03452A9C-28C5-7D47-7F14-C4A3719E6674}"/>
                    </a:ext>
                  </a:extLst>
                </p:cNvPr>
                <p:cNvSpPr/>
                <p:nvPr/>
              </p:nvSpPr>
              <p:spPr>
                <a:xfrm>
                  <a:off x="1394976" y="2404445"/>
                  <a:ext cx="263305" cy="32913"/>
                </a:xfrm>
                <a:custGeom>
                  <a:avLst/>
                  <a:gdLst>
                    <a:gd name="connsiteX0" fmla="*/ 246849 w 263305"/>
                    <a:gd name="connsiteY0" fmla="*/ 0 h 32913"/>
                    <a:gd name="connsiteX1" fmla="*/ 16457 w 263305"/>
                    <a:gd name="connsiteY1" fmla="*/ 0 h 32913"/>
                    <a:gd name="connsiteX2" fmla="*/ 0 w 263305"/>
                    <a:gd name="connsiteY2" fmla="*/ 16457 h 32913"/>
                    <a:gd name="connsiteX3" fmla="*/ 16457 w 263305"/>
                    <a:gd name="connsiteY3" fmla="*/ 32913 h 32913"/>
                    <a:gd name="connsiteX4" fmla="*/ 246849 w 263305"/>
                    <a:gd name="connsiteY4" fmla="*/ 32913 h 32913"/>
                    <a:gd name="connsiteX5" fmla="*/ 263305 w 263305"/>
                    <a:gd name="connsiteY5" fmla="*/ 16457 h 32913"/>
                    <a:gd name="connsiteX6" fmla="*/ 246849 w 263305"/>
                    <a:gd name="connsiteY6" fmla="*/ 0 h 32913"/>
                    <a:gd name="connsiteX7" fmla="*/ 246849 w 263305"/>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246849" y="0"/>
                      </a:moveTo>
                      <a:lnTo>
                        <a:pt x="16457" y="0"/>
                      </a:lnTo>
                      <a:cubicBezTo>
                        <a:pt x="8228" y="0"/>
                        <a:pt x="0" y="8228"/>
                        <a:pt x="0" y="16457"/>
                      </a:cubicBezTo>
                      <a:cubicBezTo>
                        <a:pt x="0" y="24685"/>
                        <a:pt x="8228" y="32913"/>
                        <a:pt x="16457" y="32913"/>
                      </a:cubicBezTo>
                      <a:lnTo>
                        <a:pt x="246849" y="32913"/>
                      </a:lnTo>
                      <a:cubicBezTo>
                        <a:pt x="255077" y="32913"/>
                        <a:pt x="263305" y="24685"/>
                        <a:pt x="263305" y="16457"/>
                      </a:cubicBezTo>
                      <a:cubicBezTo>
                        <a:pt x="263305" y="8228"/>
                        <a:pt x="255077" y="0"/>
                        <a:pt x="246849" y="0"/>
                      </a:cubicBezTo>
                      <a:lnTo>
                        <a:pt x="246849" y="0"/>
                      </a:lnTo>
                      <a:close/>
                    </a:path>
                  </a:pathLst>
                </a:custGeom>
                <a:grpFill/>
                <a:ln w="27426"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F3F34C6A-552F-D34B-BBAF-2A666F4A5030}"/>
                    </a:ext>
                  </a:extLst>
                </p:cNvPr>
                <p:cNvSpPr/>
                <p:nvPr/>
              </p:nvSpPr>
              <p:spPr>
                <a:xfrm>
                  <a:off x="662657" y="2010078"/>
                  <a:ext cx="1091621" cy="942328"/>
                </a:xfrm>
                <a:custGeom>
                  <a:avLst/>
                  <a:gdLst>
                    <a:gd name="connsiteX0" fmla="*/ 1075165 w 1091621"/>
                    <a:gd name="connsiteY0" fmla="*/ 569904 h 942328"/>
                    <a:gd name="connsiteX1" fmla="*/ 1091621 w 1091621"/>
                    <a:gd name="connsiteY1" fmla="*/ 553447 h 942328"/>
                    <a:gd name="connsiteX2" fmla="*/ 1091621 w 1091621"/>
                    <a:gd name="connsiteY2" fmla="*/ 251743 h 942328"/>
                    <a:gd name="connsiteX3" fmla="*/ 1047737 w 1091621"/>
                    <a:gd name="connsiteY3" fmla="*/ 207859 h 942328"/>
                    <a:gd name="connsiteX4" fmla="*/ 1017567 w 1091621"/>
                    <a:gd name="connsiteY4" fmla="*/ 207859 h 942328"/>
                    <a:gd name="connsiteX5" fmla="*/ 1017567 w 1091621"/>
                    <a:gd name="connsiteY5" fmla="*/ 35065 h 942328"/>
                    <a:gd name="connsiteX6" fmla="*/ 992882 w 1091621"/>
                    <a:gd name="connsiteY6" fmla="*/ 2152 h 942328"/>
                    <a:gd name="connsiteX7" fmla="*/ 951740 w 1091621"/>
                    <a:gd name="connsiteY7" fmla="*/ 13123 h 942328"/>
                    <a:gd name="connsiteX8" fmla="*/ 798145 w 1091621"/>
                    <a:gd name="connsiteY8" fmla="*/ 207859 h 942328"/>
                    <a:gd name="connsiteX9" fmla="*/ 573238 w 1091621"/>
                    <a:gd name="connsiteY9" fmla="*/ 207859 h 942328"/>
                    <a:gd name="connsiteX10" fmla="*/ 545811 w 1091621"/>
                    <a:gd name="connsiteY10" fmla="*/ 218830 h 942328"/>
                    <a:gd name="connsiteX11" fmla="*/ 518383 w 1091621"/>
                    <a:gd name="connsiteY11" fmla="*/ 207859 h 942328"/>
                    <a:gd name="connsiteX12" fmla="*/ 441586 w 1091621"/>
                    <a:gd name="connsiteY12" fmla="*/ 207859 h 942328"/>
                    <a:gd name="connsiteX13" fmla="*/ 430615 w 1091621"/>
                    <a:gd name="connsiteY13" fmla="*/ 196888 h 942328"/>
                    <a:gd name="connsiteX14" fmla="*/ 301704 w 1091621"/>
                    <a:gd name="connsiteY14" fmla="*/ 92663 h 942328"/>
                    <a:gd name="connsiteX15" fmla="*/ 172794 w 1091621"/>
                    <a:gd name="connsiteY15" fmla="*/ 196888 h 942328"/>
                    <a:gd name="connsiteX16" fmla="*/ 161823 w 1091621"/>
                    <a:gd name="connsiteY16" fmla="*/ 207859 h 942328"/>
                    <a:gd name="connsiteX17" fmla="*/ 49370 w 1091621"/>
                    <a:gd name="connsiteY17" fmla="*/ 207859 h 942328"/>
                    <a:gd name="connsiteX18" fmla="*/ 5486 w 1091621"/>
                    <a:gd name="connsiteY18" fmla="*/ 251743 h 942328"/>
                    <a:gd name="connsiteX19" fmla="*/ 5486 w 1091621"/>
                    <a:gd name="connsiteY19" fmla="*/ 320313 h 942328"/>
                    <a:gd name="connsiteX20" fmla="*/ 21942 w 1091621"/>
                    <a:gd name="connsiteY20" fmla="*/ 336769 h 942328"/>
                    <a:gd name="connsiteX21" fmla="*/ 38399 w 1091621"/>
                    <a:gd name="connsiteY21" fmla="*/ 320313 h 942328"/>
                    <a:gd name="connsiteX22" fmla="*/ 38399 w 1091621"/>
                    <a:gd name="connsiteY22" fmla="*/ 251743 h 942328"/>
                    <a:gd name="connsiteX23" fmla="*/ 49370 w 1091621"/>
                    <a:gd name="connsiteY23" fmla="*/ 240773 h 942328"/>
                    <a:gd name="connsiteX24" fmla="*/ 161823 w 1091621"/>
                    <a:gd name="connsiteY24" fmla="*/ 240773 h 942328"/>
                    <a:gd name="connsiteX25" fmla="*/ 205708 w 1091621"/>
                    <a:gd name="connsiteY25" fmla="*/ 205117 h 942328"/>
                    <a:gd name="connsiteX26" fmla="*/ 301704 w 1091621"/>
                    <a:gd name="connsiteY26" fmla="*/ 125576 h 942328"/>
                    <a:gd name="connsiteX27" fmla="*/ 397701 w 1091621"/>
                    <a:gd name="connsiteY27" fmla="*/ 205117 h 942328"/>
                    <a:gd name="connsiteX28" fmla="*/ 441586 w 1091621"/>
                    <a:gd name="connsiteY28" fmla="*/ 240773 h 942328"/>
                    <a:gd name="connsiteX29" fmla="*/ 518383 w 1091621"/>
                    <a:gd name="connsiteY29" fmla="*/ 240773 h 942328"/>
                    <a:gd name="connsiteX30" fmla="*/ 529354 w 1091621"/>
                    <a:gd name="connsiteY30" fmla="*/ 251743 h 942328"/>
                    <a:gd name="connsiteX31" fmla="*/ 529354 w 1091621"/>
                    <a:gd name="connsiteY31" fmla="*/ 328541 h 942328"/>
                    <a:gd name="connsiteX32" fmla="*/ 518383 w 1091621"/>
                    <a:gd name="connsiteY32" fmla="*/ 339512 h 942328"/>
                    <a:gd name="connsiteX33" fmla="*/ 414158 w 1091621"/>
                    <a:gd name="connsiteY33" fmla="*/ 468422 h 942328"/>
                    <a:gd name="connsiteX34" fmla="*/ 518383 w 1091621"/>
                    <a:gd name="connsiteY34" fmla="*/ 597332 h 942328"/>
                    <a:gd name="connsiteX35" fmla="*/ 529354 w 1091621"/>
                    <a:gd name="connsiteY35" fmla="*/ 608303 h 942328"/>
                    <a:gd name="connsiteX36" fmla="*/ 529354 w 1091621"/>
                    <a:gd name="connsiteY36" fmla="*/ 685100 h 942328"/>
                    <a:gd name="connsiteX37" fmla="*/ 518383 w 1091621"/>
                    <a:gd name="connsiteY37" fmla="*/ 696071 h 942328"/>
                    <a:gd name="connsiteX38" fmla="*/ 285248 w 1091621"/>
                    <a:gd name="connsiteY38" fmla="*/ 696071 h 942328"/>
                    <a:gd name="connsiteX39" fmla="*/ 271534 w 1091621"/>
                    <a:gd name="connsiteY39" fmla="*/ 701556 h 942328"/>
                    <a:gd name="connsiteX40" fmla="*/ 112453 w 1091621"/>
                    <a:gd name="connsiteY40" fmla="*/ 901778 h 942328"/>
                    <a:gd name="connsiteX41" fmla="*/ 106968 w 1091621"/>
                    <a:gd name="connsiteY41" fmla="*/ 901778 h 942328"/>
                    <a:gd name="connsiteX42" fmla="*/ 104225 w 1091621"/>
                    <a:gd name="connsiteY42" fmla="*/ 899036 h 942328"/>
                    <a:gd name="connsiteX43" fmla="*/ 104225 w 1091621"/>
                    <a:gd name="connsiteY43" fmla="*/ 718013 h 942328"/>
                    <a:gd name="connsiteX44" fmla="*/ 87769 w 1091621"/>
                    <a:gd name="connsiteY44" fmla="*/ 701556 h 942328"/>
                    <a:gd name="connsiteX45" fmla="*/ 43884 w 1091621"/>
                    <a:gd name="connsiteY45" fmla="*/ 701556 h 942328"/>
                    <a:gd name="connsiteX46" fmla="*/ 32913 w 1091621"/>
                    <a:gd name="connsiteY46" fmla="*/ 690585 h 942328"/>
                    <a:gd name="connsiteX47" fmla="*/ 32913 w 1091621"/>
                    <a:gd name="connsiteY47" fmla="*/ 397110 h 942328"/>
                    <a:gd name="connsiteX48" fmla="*/ 16457 w 1091621"/>
                    <a:gd name="connsiteY48" fmla="*/ 380653 h 942328"/>
                    <a:gd name="connsiteX49" fmla="*/ 0 w 1091621"/>
                    <a:gd name="connsiteY49" fmla="*/ 397110 h 942328"/>
                    <a:gd name="connsiteX50" fmla="*/ 0 w 1091621"/>
                    <a:gd name="connsiteY50" fmla="*/ 690585 h 942328"/>
                    <a:gd name="connsiteX51" fmla="*/ 43884 w 1091621"/>
                    <a:gd name="connsiteY51" fmla="*/ 734470 h 942328"/>
                    <a:gd name="connsiteX52" fmla="*/ 71312 w 1091621"/>
                    <a:gd name="connsiteY52" fmla="*/ 734470 h 942328"/>
                    <a:gd name="connsiteX53" fmla="*/ 71312 w 1091621"/>
                    <a:gd name="connsiteY53" fmla="*/ 907264 h 942328"/>
                    <a:gd name="connsiteX54" fmla="*/ 95997 w 1091621"/>
                    <a:gd name="connsiteY54" fmla="*/ 940177 h 942328"/>
                    <a:gd name="connsiteX55" fmla="*/ 137138 w 1091621"/>
                    <a:gd name="connsiteY55" fmla="*/ 929206 h 942328"/>
                    <a:gd name="connsiteX56" fmla="*/ 290733 w 1091621"/>
                    <a:gd name="connsiteY56" fmla="*/ 734470 h 942328"/>
                    <a:gd name="connsiteX57" fmla="*/ 515640 w 1091621"/>
                    <a:gd name="connsiteY57" fmla="*/ 734470 h 942328"/>
                    <a:gd name="connsiteX58" fmla="*/ 543068 w 1091621"/>
                    <a:gd name="connsiteY58" fmla="*/ 723499 h 942328"/>
                    <a:gd name="connsiteX59" fmla="*/ 570496 w 1091621"/>
                    <a:gd name="connsiteY59" fmla="*/ 734470 h 942328"/>
                    <a:gd name="connsiteX60" fmla="*/ 647293 w 1091621"/>
                    <a:gd name="connsiteY60" fmla="*/ 734470 h 942328"/>
                    <a:gd name="connsiteX61" fmla="*/ 691178 w 1091621"/>
                    <a:gd name="connsiteY61" fmla="*/ 698814 h 942328"/>
                    <a:gd name="connsiteX62" fmla="*/ 787174 w 1091621"/>
                    <a:gd name="connsiteY62" fmla="*/ 619273 h 942328"/>
                    <a:gd name="connsiteX63" fmla="*/ 883171 w 1091621"/>
                    <a:gd name="connsiteY63" fmla="*/ 698814 h 942328"/>
                    <a:gd name="connsiteX64" fmla="*/ 927055 w 1091621"/>
                    <a:gd name="connsiteY64" fmla="*/ 734470 h 942328"/>
                    <a:gd name="connsiteX65" fmla="*/ 1039509 w 1091621"/>
                    <a:gd name="connsiteY65" fmla="*/ 734470 h 942328"/>
                    <a:gd name="connsiteX66" fmla="*/ 1083393 w 1091621"/>
                    <a:gd name="connsiteY66" fmla="*/ 690585 h 942328"/>
                    <a:gd name="connsiteX67" fmla="*/ 1083393 w 1091621"/>
                    <a:gd name="connsiteY67" fmla="*/ 630245 h 942328"/>
                    <a:gd name="connsiteX68" fmla="*/ 1066937 w 1091621"/>
                    <a:gd name="connsiteY68" fmla="*/ 613788 h 942328"/>
                    <a:gd name="connsiteX69" fmla="*/ 1050480 w 1091621"/>
                    <a:gd name="connsiteY69" fmla="*/ 630245 h 942328"/>
                    <a:gd name="connsiteX70" fmla="*/ 1050480 w 1091621"/>
                    <a:gd name="connsiteY70" fmla="*/ 690585 h 942328"/>
                    <a:gd name="connsiteX71" fmla="*/ 1039509 w 1091621"/>
                    <a:gd name="connsiteY71" fmla="*/ 701556 h 942328"/>
                    <a:gd name="connsiteX72" fmla="*/ 927055 w 1091621"/>
                    <a:gd name="connsiteY72" fmla="*/ 701556 h 942328"/>
                    <a:gd name="connsiteX73" fmla="*/ 916084 w 1091621"/>
                    <a:gd name="connsiteY73" fmla="*/ 690585 h 942328"/>
                    <a:gd name="connsiteX74" fmla="*/ 787174 w 1091621"/>
                    <a:gd name="connsiteY74" fmla="*/ 586360 h 942328"/>
                    <a:gd name="connsiteX75" fmla="*/ 658264 w 1091621"/>
                    <a:gd name="connsiteY75" fmla="*/ 690585 h 942328"/>
                    <a:gd name="connsiteX76" fmla="*/ 647293 w 1091621"/>
                    <a:gd name="connsiteY76" fmla="*/ 701556 h 942328"/>
                    <a:gd name="connsiteX77" fmla="*/ 570496 w 1091621"/>
                    <a:gd name="connsiteY77" fmla="*/ 701556 h 942328"/>
                    <a:gd name="connsiteX78" fmla="*/ 559525 w 1091621"/>
                    <a:gd name="connsiteY78" fmla="*/ 690585 h 942328"/>
                    <a:gd name="connsiteX79" fmla="*/ 559525 w 1091621"/>
                    <a:gd name="connsiteY79" fmla="*/ 613788 h 942328"/>
                    <a:gd name="connsiteX80" fmla="*/ 523869 w 1091621"/>
                    <a:gd name="connsiteY80" fmla="*/ 569904 h 942328"/>
                    <a:gd name="connsiteX81" fmla="*/ 444328 w 1091621"/>
                    <a:gd name="connsiteY81" fmla="*/ 473907 h 942328"/>
                    <a:gd name="connsiteX82" fmla="*/ 523869 w 1091621"/>
                    <a:gd name="connsiteY82" fmla="*/ 377911 h 942328"/>
                    <a:gd name="connsiteX83" fmla="*/ 559525 w 1091621"/>
                    <a:gd name="connsiteY83" fmla="*/ 334026 h 942328"/>
                    <a:gd name="connsiteX84" fmla="*/ 559525 w 1091621"/>
                    <a:gd name="connsiteY84" fmla="*/ 257229 h 942328"/>
                    <a:gd name="connsiteX85" fmla="*/ 570496 w 1091621"/>
                    <a:gd name="connsiteY85" fmla="*/ 246258 h 942328"/>
                    <a:gd name="connsiteX86" fmla="*/ 803631 w 1091621"/>
                    <a:gd name="connsiteY86" fmla="*/ 246258 h 942328"/>
                    <a:gd name="connsiteX87" fmla="*/ 817345 w 1091621"/>
                    <a:gd name="connsiteY87" fmla="*/ 240773 h 942328"/>
                    <a:gd name="connsiteX88" fmla="*/ 976425 w 1091621"/>
                    <a:gd name="connsiteY88" fmla="*/ 37808 h 942328"/>
                    <a:gd name="connsiteX89" fmla="*/ 981911 w 1091621"/>
                    <a:gd name="connsiteY89" fmla="*/ 37808 h 942328"/>
                    <a:gd name="connsiteX90" fmla="*/ 984654 w 1091621"/>
                    <a:gd name="connsiteY90" fmla="*/ 40551 h 942328"/>
                    <a:gd name="connsiteX91" fmla="*/ 984654 w 1091621"/>
                    <a:gd name="connsiteY91" fmla="*/ 229801 h 942328"/>
                    <a:gd name="connsiteX92" fmla="*/ 1001110 w 1091621"/>
                    <a:gd name="connsiteY92" fmla="*/ 246258 h 942328"/>
                    <a:gd name="connsiteX93" fmla="*/ 1044994 w 1091621"/>
                    <a:gd name="connsiteY93" fmla="*/ 246258 h 942328"/>
                    <a:gd name="connsiteX94" fmla="*/ 1055966 w 1091621"/>
                    <a:gd name="connsiteY94" fmla="*/ 257229 h 942328"/>
                    <a:gd name="connsiteX95" fmla="*/ 1055966 w 1091621"/>
                    <a:gd name="connsiteY95" fmla="*/ 558933 h 942328"/>
                    <a:gd name="connsiteX96" fmla="*/ 1075165 w 1091621"/>
                    <a:gd name="connsiteY96" fmla="*/ 569904 h 942328"/>
                    <a:gd name="connsiteX97" fmla="*/ 1075165 w 1091621"/>
                    <a:gd name="connsiteY97" fmla="*/ 569904 h 94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91621" h="942328">
                      <a:moveTo>
                        <a:pt x="1075165" y="569904"/>
                      </a:moveTo>
                      <a:cubicBezTo>
                        <a:pt x="1083393" y="569904"/>
                        <a:pt x="1091621" y="561676"/>
                        <a:pt x="1091621" y="553447"/>
                      </a:cubicBezTo>
                      <a:lnTo>
                        <a:pt x="1091621" y="251743"/>
                      </a:lnTo>
                      <a:cubicBezTo>
                        <a:pt x="1091621" y="227059"/>
                        <a:pt x="1072422" y="207859"/>
                        <a:pt x="1047737" y="207859"/>
                      </a:cubicBezTo>
                      <a:lnTo>
                        <a:pt x="1017567" y="207859"/>
                      </a:lnTo>
                      <a:lnTo>
                        <a:pt x="1017567" y="35065"/>
                      </a:lnTo>
                      <a:cubicBezTo>
                        <a:pt x="1017567" y="18609"/>
                        <a:pt x="1009338" y="4895"/>
                        <a:pt x="992882" y="2152"/>
                      </a:cubicBezTo>
                      <a:cubicBezTo>
                        <a:pt x="979168" y="-3333"/>
                        <a:pt x="962711" y="2152"/>
                        <a:pt x="951740" y="13123"/>
                      </a:cubicBezTo>
                      <a:lnTo>
                        <a:pt x="798145" y="207859"/>
                      </a:lnTo>
                      <a:lnTo>
                        <a:pt x="573238" y="207859"/>
                      </a:lnTo>
                      <a:cubicBezTo>
                        <a:pt x="562267" y="207859"/>
                        <a:pt x="554039" y="210602"/>
                        <a:pt x="545811" y="218830"/>
                      </a:cubicBezTo>
                      <a:cubicBezTo>
                        <a:pt x="537582" y="213345"/>
                        <a:pt x="529354" y="207859"/>
                        <a:pt x="518383" y="207859"/>
                      </a:cubicBezTo>
                      <a:lnTo>
                        <a:pt x="441586" y="207859"/>
                      </a:lnTo>
                      <a:cubicBezTo>
                        <a:pt x="436100" y="207859"/>
                        <a:pt x="430615" y="202374"/>
                        <a:pt x="430615" y="196888"/>
                      </a:cubicBezTo>
                      <a:cubicBezTo>
                        <a:pt x="419644" y="136548"/>
                        <a:pt x="364788" y="92663"/>
                        <a:pt x="301704" y="92663"/>
                      </a:cubicBezTo>
                      <a:cubicBezTo>
                        <a:pt x="238621" y="92663"/>
                        <a:pt x="186508" y="136548"/>
                        <a:pt x="172794" y="196888"/>
                      </a:cubicBezTo>
                      <a:cubicBezTo>
                        <a:pt x="172794" y="202374"/>
                        <a:pt x="167309" y="207859"/>
                        <a:pt x="161823" y="207859"/>
                      </a:cubicBezTo>
                      <a:lnTo>
                        <a:pt x="49370" y="207859"/>
                      </a:lnTo>
                      <a:cubicBezTo>
                        <a:pt x="24685" y="207859"/>
                        <a:pt x="5486" y="227059"/>
                        <a:pt x="5486" y="251743"/>
                      </a:cubicBezTo>
                      <a:lnTo>
                        <a:pt x="5486" y="320313"/>
                      </a:lnTo>
                      <a:cubicBezTo>
                        <a:pt x="5486" y="328541"/>
                        <a:pt x="13714" y="336769"/>
                        <a:pt x="21942" y="336769"/>
                      </a:cubicBezTo>
                      <a:cubicBezTo>
                        <a:pt x="30170" y="336769"/>
                        <a:pt x="38399" y="328541"/>
                        <a:pt x="38399" y="320313"/>
                      </a:cubicBezTo>
                      <a:lnTo>
                        <a:pt x="38399" y="251743"/>
                      </a:lnTo>
                      <a:cubicBezTo>
                        <a:pt x="38399" y="246258"/>
                        <a:pt x="43884" y="240773"/>
                        <a:pt x="49370" y="240773"/>
                      </a:cubicBezTo>
                      <a:lnTo>
                        <a:pt x="161823" y="240773"/>
                      </a:lnTo>
                      <a:cubicBezTo>
                        <a:pt x="183766" y="240773"/>
                        <a:pt x="200222" y="227059"/>
                        <a:pt x="205708" y="205117"/>
                      </a:cubicBezTo>
                      <a:cubicBezTo>
                        <a:pt x="213936" y="158490"/>
                        <a:pt x="255077" y="125576"/>
                        <a:pt x="301704" y="125576"/>
                      </a:cubicBezTo>
                      <a:cubicBezTo>
                        <a:pt x="348332" y="125576"/>
                        <a:pt x="389473" y="158490"/>
                        <a:pt x="397701" y="205117"/>
                      </a:cubicBezTo>
                      <a:cubicBezTo>
                        <a:pt x="403187" y="227059"/>
                        <a:pt x="419644" y="240773"/>
                        <a:pt x="441586" y="240773"/>
                      </a:cubicBezTo>
                      <a:lnTo>
                        <a:pt x="518383" y="240773"/>
                      </a:lnTo>
                      <a:cubicBezTo>
                        <a:pt x="523869" y="240773"/>
                        <a:pt x="529354" y="246258"/>
                        <a:pt x="529354" y="251743"/>
                      </a:cubicBezTo>
                      <a:lnTo>
                        <a:pt x="529354" y="328541"/>
                      </a:lnTo>
                      <a:cubicBezTo>
                        <a:pt x="529354" y="334026"/>
                        <a:pt x="523869" y="339512"/>
                        <a:pt x="518383" y="339512"/>
                      </a:cubicBezTo>
                      <a:cubicBezTo>
                        <a:pt x="458042" y="353226"/>
                        <a:pt x="414158" y="405338"/>
                        <a:pt x="414158" y="468422"/>
                      </a:cubicBezTo>
                      <a:cubicBezTo>
                        <a:pt x="414158" y="531505"/>
                        <a:pt x="458042" y="583618"/>
                        <a:pt x="518383" y="597332"/>
                      </a:cubicBezTo>
                      <a:cubicBezTo>
                        <a:pt x="523869" y="597332"/>
                        <a:pt x="529354" y="602817"/>
                        <a:pt x="529354" y="608303"/>
                      </a:cubicBezTo>
                      <a:lnTo>
                        <a:pt x="529354" y="685100"/>
                      </a:lnTo>
                      <a:cubicBezTo>
                        <a:pt x="529354" y="690585"/>
                        <a:pt x="523869" y="696071"/>
                        <a:pt x="518383" y="696071"/>
                      </a:cubicBezTo>
                      <a:lnTo>
                        <a:pt x="285248" y="696071"/>
                      </a:lnTo>
                      <a:cubicBezTo>
                        <a:pt x="279762" y="696071"/>
                        <a:pt x="277019" y="698814"/>
                        <a:pt x="271534" y="701556"/>
                      </a:cubicBezTo>
                      <a:lnTo>
                        <a:pt x="112453" y="901778"/>
                      </a:lnTo>
                      <a:cubicBezTo>
                        <a:pt x="112453" y="904521"/>
                        <a:pt x="109711" y="904521"/>
                        <a:pt x="106968" y="901778"/>
                      </a:cubicBezTo>
                      <a:cubicBezTo>
                        <a:pt x="104225" y="901778"/>
                        <a:pt x="104225" y="899036"/>
                        <a:pt x="104225" y="899036"/>
                      </a:cubicBezTo>
                      <a:lnTo>
                        <a:pt x="104225" y="718013"/>
                      </a:lnTo>
                      <a:cubicBezTo>
                        <a:pt x="104225" y="709785"/>
                        <a:pt x="95997" y="701556"/>
                        <a:pt x="87769" y="701556"/>
                      </a:cubicBezTo>
                      <a:lnTo>
                        <a:pt x="43884" y="701556"/>
                      </a:lnTo>
                      <a:cubicBezTo>
                        <a:pt x="38399" y="701556"/>
                        <a:pt x="32913" y="696071"/>
                        <a:pt x="32913" y="690585"/>
                      </a:cubicBezTo>
                      <a:lnTo>
                        <a:pt x="32913" y="397110"/>
                      </a:lnTo>
                      <a:cubicBezTo>
                        <a:pt x="32913" y="388882"/>
                        <a:pt x="24685" y="380653"/>
                        <a:pt x="16457" y="380653"/>
                      </a:cubicBezTo>
                      <a:cubicBezTo>
                        <a:pt x="8228" y="380653"/>
                        <a:pt x="0" y="388882"/>
                        <a:pt x="0" y="397110"/>
                      </a:cubicBezTo>
                      <a:lnTo>
                        <a:pt x="0" y="690585"/>
                      </a:lnTo>
                      <a:cubicBezTo>
                        <a:pt x="0" y="715270"/>
                        <a:pt x="19199" y="734470"/>
                        <a:pt x="43884" y="734470"/>
                      </a:cubicBezTo>
                      <a:lnTo>
                        <a:pt x="71312" y="734470"/>
                      </a:lnTo>
                      <a:lnTo>
                        <a:pt x="71312" y="907264"/>
                      </a:lnTo>
                      <a:cubicBezTo>
                        <a:pt x="71312" y="923720"/>
                        <a:pt x="79540" y="937434"/>
                        <a:pt x="95997" y="940177"/>
                      </a:cubicBezTo>
                      <a:cubicBezTo>
                        <a:pt x="109711" y="945662"/>
                        <a:pt x="126167" y="940177"/>
                        <a:pt x="137138" y="929206"/>
                      </a:cubicBezTo>
                      <a:lnTo>
                        <a:pt x="290733" y="734470"/>
                      </a:lnTo>
                      <a:lnTo>
                        <a:pt x="515640" y="734470"/>
                      </a:lnTo>
                      <a:cubicBezTo>
                        <a:pt x="526611" y="734470"/>
                        <a:pt x="534840" y="731727"/>
                        <a:pt x="543068" y="723499"/>
                      </a:cubicBezTo>
                      <a:cubicBezTo>
                        <a:pt x="551296" y="728984"/>
                        <a:pt x="559525" y="734470"/>
                        <a:pt x="570496" y="734470"/>
                      </a:cubicBezTo>
                      <a:lnTo>
                        <a:pt x="647293" y="734470"/>
                      </a:lnTo>
                      <a:cubicBezTo>
                        <a:pt x="669235" y="734470"/>
                        <a:pt x="685692" y="720756"/>
                        <a:pt x="691178" y="698814"/>
                      </a:cubicBezTo>
                      <a:cubicBezTo>
                        <a:pt x="699406" y="652187"/>
                        <a:pt x="740547" y="619273"/>
                        <a:pt x="787174" y="619273"/>
                      </a:cubicBezTo>
                      <a:cubicBezTo>
                        <a:pt x="833801" y="619273"/>
                        <a:pt x="874943" y="652187"/>
                        <a:pt x="883171" y="698814"/>
                      </a:cubicBezTo>
                      <a:cubicBezTo>
                        <a:pt x="888657" y="720756"/>
                        <a:pt x="905113" y="734470"/>
                        <a:pt x="927055" y="734470"/>
                      </a:cubicBezTo>
                      <a:lnTo>
                        <a:pt x="1039509" y="734470"/>
                      </a:lnTo>
                      <a:cubicBezTo>
                        <a:pt x="1064194" y="734470"/>
                        <a:pt x="1083393" y="715270"/>
                        <a:pt x="1083393" y="690585"/>
                      </a:cubicBezTo>
                      <a:lnTo>
                        <a:pt x="1083393" y="630245"/>
                      </a:lnTo>
                      <a:cubicBezTo>
                        <a:pt x="1083393" y="622016"/>
                        <a:pt x="1075165" y="613788"/>
                        <a:pt x="1066937" y="613788"/>
                      </a:cubicBezTo>
                      <a:cubicBezTo>
                        <a:pt x="1058708" y="613788"/>
                        <a:pt x="1050480" y="622016"/>
                        <a:pt x="1050480" y="630245"/>
                      </a:cubicBezTo>
                      <a:lnTo>
                        <a:pt x="1050480" y="690585"/>
                      </a:lnTo>
                      <a:cubicBezTo>
                        <a:pt x="1050480" y="696071"/>
                        <a:pt x="1044994" y="701556"/>
                        <a:pt x="1039509" y="701556"/>
                      </a:cubicBezTo>
                      <a:lnTo>
                        <a:pt x="927055" y="701556"/>
                      </a:lnTo>
                      <a:cubicBezTo>
                        <a:pt x="921570" y="701556"/>
                        <a:pt x="916084" y="696071"/>
                        <a:pt x="916084" y="690585"/>
                      </a:cubicBezTo>
                      <a:cubicBezTo>
                        <a:pt x="905113" y="630245"/>
                        <a:pt x="850258" y="586360"/>
                        <a:pt x="787174" y="586360"/>
                      </a:cubicBezTo>
                      <a:cubicBezTo>
                        <a:pt x="724091" y="586360"/>
                        <a:pt x="671978" y="630245"/>
                        <a:pt x="658264" y="690585"/>
                      </a:cubicBezTo>
                      <a:cubicBezTo>
                        <a:pt x="658264" y="696071"/>
                        <a:pt x="652779" y="701556"/>
                        <a:pt x="647293" y="701556"/>
                      </a:cubicBezTo>
                      <a:lnTo>
                        <a:pt x="570496" y="701556"/>
                      </a:lnTo>
                      <a:cubicBezTo>
                        <a:pt x="565010" y="701556"/>
                        <a:pt x="559525" y="696071"/>
                        <a:pt x="559525" y="690585"/>
                      </a:cubicBezTo>
                      <a:lnTo>
                        <a:pt x="559525" y="613788"/>
                      </a:lnTo>
                      <a:cubicBezTo>
                        <a:pt x="559525" y="591846"/>
                        <a:pt x="545811" y="575390"/>
                        <a:pt x="523869" y="569904"/>
                      </a:cubicBezTo>
                      <a:cubicBezTo>
                        <a:pt x="477242" y="561676"/>
                        <a:pt x="444328" y="520534"/>
                        <a:pt x="444328" y="473907"/>
                      </a:cubicBezTo>
                      <a:cubicBezTo>
                        <a:pt x="444328" y="427280"/>
                        <a:pt x="477242" y="386139"/>
                        <a:pt x="523869" y="377911"/>
                      </a:cubicBezTo>
                      <a:cubicBezTo>
                        <a:pt x="545811" y="372425"/>
                        <a:pt x="559525" y="355969"/>
                        <a:pt x="559525" y="334026"/>
                      </a:cubicBezTo>
                      <a:lnTo>
                        <a:pt x="559525" y="257229"/>
                      </a:lnTo>
                      <a:cubicBezTo>
                        <a:pt x="559525" y="251743"/>
                        <a:pt x="565010" y="246258"/>
                        <a:pt x="570496" y="246258"/>
                      </a:cubicBezTo>
                      <a:lnTo>
                        <a:pt x="803631" y="246258"/>
                      </a:lnTo>
                      <a:cubicBezTo>
                        <a:pt x="809116" y="246258"/>
                        <a:pt x="811859" y="243515"/>
                        <a:pt x="817345" y="240773"/>
                      </a:cubicBezTo>
                      <a:lnTo>
                        <a:pt x="976425" y="37808"/>
                      </a:lnTo>
                      <a:cubicBezTo>
                        <a:pt x="976425" y="35065"/>
                        <a:pt x="979168" y="35065"/>
                        <a:pt x="981911" y="37808"/>
                      </a:cubicBezTo>
                      <a:cubicBezTo>
                        <a:pt x="984654" y="40551"/>
                        <a:pt x="984654" y="40551"/>
                        <a:pt x="984654" y="40551"/>
                      </a:cubicBezTo>
                      <a:lnTo>
                        <a:pt x="984654" y="229801"/>
                      </a:lnTo>
                      <a:cubicBezTo>
                        <a:pt x="984654" y="238030"/>
                        <a:pt x="992882" y="246258"/>
                        <a:pt x="1001110" y="246258"/>
                      </a:cubicBezTo>
                      <a:lnTo>
                        <a:pt x="1044994" y="246258"/>
                      </a:lnTo>
                      <a:cubicBezTo>
                        <a:pt x="1050480" y="246258"/>
                        <a:pt x="1055966" y="251743"/>
                        <a:pt x="1055966" y="257229"/>
                      </a:cubicBezTo>
                      <a:lnTo>
                        <a:pt x="1055966" y="558933"/>
                      </a:lnTo>
                      <a:cubicBezTo>
                        <a:pt x="1058708" y="561676"/>
                        <a:pt x="1066937" y="569904"/>
                        <a:pt x="1075165" y="569904"/>
                      </a:cubicBezTo>
                      <a:lnTo>
                        <a:pt x="1075165" y="569904"/>
                      </a:lnTo>
                      <a:close/>
                    </a:path>
                  </a:pathLst>
                </a:custGeom>
                <a:grpFill/>
                <a:ln w="27426"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2258431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08A1FA4-61E9-B44C-83C4-A6CE732733C1}"/>
              </a:ext>
            </a:extLst>
          </p:cNvPr>
          <p:cNvSpPr>
            <a:spLocks noGrp="1"/>
          </p:cNvSpPr>
          <p:nvPr>
            <p:ph type="body" sz="quarter" idx="13"/>
          </p:nvPr>
        </p:nvSpPr>
        <p:spPr/>
        <p:txBody>
          <a:bodyPr/>
          <a:lstStyle/>
          <a:p>
            <a:r>
              <a:rPr lang="en-US" dirty="0">
                <a:solidFill>
                  <a:srgbClr val="8E2F91"/>
                </a:solidFill>
              </a:rPr>
              <a:t>01</a:t>
            </a:r>
          </a:p>
        </p:txBody>
      </p:sp>
      <p:sp>
        <p:nvSpPr>
          <p:cNvPr id="18" name="Text Placeholder 17">
            <a:extLst>
              <a:ext uri="{FF2B5EF4-FFF2-40B4-BE49-F238E27FC236}">
                <a16:creationId xmlns:a16="http://schemas.microsoft.com/office/drawing/2014/main" id="{3D13EB9D-DE55-5D4D-BEA7-6A984DDA5380}"/>
              </a:ext>
            </a:extLst>
          </p:cNvPr>
          <p:cNvSpPr>
            <a:spLocks noGrp="1"/>
          </p:cNvSpPr>
          <p:nvPr>
            <p:ph type="body" sz="quarter" idx="14"/>
          </p:nvPr>
        </p:nvSpPr>
        <p:spPr>
          <a:xfrm>
            <a:off x="3059265" y="3865694"/>
            <a:ext cx="4305362" cy="2077905"/>
          </a:xfrm>
        </p:spPr>
        <p:txBody>
          <a:bodyPr/>
          <a:lstStyle/>
          <a:p>
            <a:r>
              <a:rPr lang="en-US" sz="3600" dirty="0">
                <a:solidFill>
                  <a:srgbClr val="F79037"/>
                </a:solidFill>
              </a:rPr>
              <a:t>MÓDULO 3</a:t>
            </a:r>
          </a:p>
          <a:p>
            <a:pPr>
              <a:spcBef>
                <a:spcPts val="0"/>
              </a:spcBef>
            </a:pPr>
            <a:r>
              <a:rPr lang="en-US" dirty="0"/>
              <a:t>CRIPTOMOEDAS</a:t>
            </a:r>
          </a:p>
        </p:txBody>
      </p:sp>
      <p:sp>
        <p:nvSpPr>
          <p:cNvPr id="2" name="Slide Number Placeholder 18">
            <a:extLst>
              <a:ext uri="{FF2B5EF4-FFF2-40B4-BE49-F238E27FC236}">
                <a16:creationId xmlns:a16="http://schemas.microsoft.com/office/drawing/2014/main" id="{D447D46A-2C5D-C312-FA75-55F08C7272A4}"/>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62</a:t>
            </a:fld>
            <a:endParaRPr lang="en-US" dirty="0"/>
          </a:p>
        </p:txBody>
      </p:sp>
      <p:grpSp>
        <p:nvGrpSpPr>
          <p:cNvPr id="5" name="Group 4">
            <a:extLst>
              <a:ext uri="{FF2B5EF4-FFF2-40B4-BE49-F238E27FC236}">
                <a16:creationId xmlns:a16="http://schemas.microsoft.com/office/drawing/2014/main" id="{4B6F516A-B37A-3542-481A-B3A1FBE3D974}"/>
              </a:ext>
            </a:extLst>
          </p:cNvPr>
          <p:cNvGrpSpPr/>
          <p:nvPr/>
        </p:nvGrpSpPr>
        <p:grpSpPr>
          <a:xfrm>
            <a:off x="2358984" y="9840039"/>
            <a:ext cx="4502594" cy="461665"/>
            <a:chOff x="2358984" y="9840039"/>
            <a:chExt cx="4502594" cy="461665"/>
          </a:xfrm>
        </p:grpSpPr>
        <p:pic>
          <p:nvPicPr>
            <p:cNvPr id="6" name="Picture 5">
              <a:extLst>
                <a:ext uri="{FF2B5EF4-FFF2-40B4-BE49-F238E27FC236}">
                  <a16:creationId xmlns:a16="http://schemas.microsoft.com/office/drawing/2014/main" id="{9B92FB92-53A4-6CD4-4569-5C43A3BEAB7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2358984" y="9934832"/>
              <a:ext cx="1184829" cy="272079"/>
            </a:xfrm>
            <a:prstGeom prst="rect">
              <a:avLst/>
            </a:prstGeom>
            <a:ln>
              <a:noFill/>
            </a:ln>
            <a:extLst>
              <a:ext uri="{53640926-AAD7-44d8-BBD7-CCE9431645EC}">
                <a14:shadowObscured xmlns="" xmlns:a14="http://schemas.microsoft.com/office/drawing/2010/main"/>
              </a:ext>
            </a:extLst>
          </p:spPr>
        </p:pic>
        <p:sp>
          <p:nvSpPr>
            <p:cNvPr id="7" name="Rectangle 6">
              <a:extLst>
                <a:ext uri="{FF2B5EF4-FFF2-40B4-BE49-F238E27FC236}">
                  <a16:creationId xmlns:a16="http://schemas.microsoft.com/office/drawing/2014/main" id="{8164C6CF-A620-51F1-883C-4386752E441D}"/>
                </a:ext>
              </a:extLst>
            </p:cNvPr>
            <p:cNvSpPr/>
            <p:nvPr/>
          </p:nvSpPr>
          <p:spPr>
            <a:xfrm>
              <a:off x="3973077" y="9840039"/>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grpSp>
    </p:spTree>
    <p:extLst>
      <p:ext uri="{BB962C8B-B14F-4D97-AF65-F5344CB8AC3E}">
        <p14:creationId xmlns:p14="http://schemas.microsoft.com/office/powerpoint/2010/main" val="3770721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592639" y="665163"/>
            <a:ext cx="3104299" cy="9918700"/>
          </a:xfrm>
        </p:spPr>
        <p:txBody>
          <a:bodyPr/>
          <a:lstStyle/>
          <a:p>
            <a:pPr algn="just"/>
            <a:r>
              <a:rPr lang="en-US" b="1" dirty="0" err="1">
                <a:solidFill>
                  <a:srgbClr val="F79037"/>
                </a:solidFill>
              </a:rPr>
              <a:t>Mercados</a:t>
            </a:r>
            <a:r>
              <a:rPr lang="en-US" b="1" dirty="0">
                <a:solidFill>
                  <a:srgbClr val="F79037"/>
                </a:solidFill>
              </a:rPr>
              <a:t> </a:t>
            </a:r>
            <a:r>
              <a:rPr lang="en-US" b="1" dirty="0" err="1">
                <a:solidFill>
                  <a:srgbClr val="F79037"/>
                </a:solidFill>
              </a:rPr>
              <a:t>financeiros</a:t>
            </a:r>
            <a:endParaRPr lang="en-US" b="1" dirty="0">
              <a:solidFill>
                <a:srgbClr val="F79037"/>
              </a:solidFill>
            </a:endParaRPr>
          </a:p>
          <a:p>
            <a:pPr algn="just"/>
            <a:r>
              <a:rPr lang="en-US" dirty="0"/>
              <a:t>O </a:t>
            </a:r>
            <a:r>
              <a:rPr lang="en-US" dirty="0" err="1"/>
              <a:t>sistema</a:t>
            </a:r>
            <a:r>
              <a:rPr lang="en-US" dirty="0"/>
              <a:t> </a:t>
            </a:r>
            <a:r>
              <a:rPr lang="en-US" dirty="0" err="1"/>
              <a:t>financeiro</a:t>
            </a:r>
            <a:r>
              <a:rPr lang="en-US" dirty="0"/>
              <a:t> </a:t>
            </a:r>
            <a:r>
              <a:rPr lang="en-US" dirty="0" err="1"/>
              <a:t>atual</a:t>
            </a:r>
            <a:r>
              <a:rPr lang="en-US" dirty="0"/>
              <a:t> </a:t>
            </a:r>
            <a:r>
              <a:rPr lang="en-US" dirty="0" err="1"/>
              <a:t>não</a:t>
            </a:r>
            <a:r>
              <a:rPr lang="en-US" dirty="0"/>
              <a:t> </a:t>
            </a:r>
            <a:r>
              <a:rPr lang="en-US" dirty="0" err="1"/>
              <a:t>é</a:t>
            </a:r>
            <a:r>
              <a:rPr lang="en-US" dirty="0"/>
              <a:t> um </a:t>
            </a:r>
            <a:r>
              <a:rPr lang="en-US" dirty="0" err="1"/>
              <a:t>sistema</a:t>
            </a:r>
            <a:r>
              <a:rPr lang="en-US" dirty="0"/>
              <a:t> </a:t>
            </a:r>
            <a:r>
              <a:rPr lang="en-US" dirty="0" err="1"/>
              <a:t>financeiro</a:t>
            </a:r>
            <a:r>
              <a:rPr lang="en-US" dirty="0"/>
              <a:t> </a:t>
            </a:r>
            <a:r>
              <a:rPr lang="en-US" dirty="0" err="1"/>
              <a:t>direto</a:t>
            </a:r>
            <a:r>
              <a:rPr lang="en-US" dirty="0"/>
              <a:t>. </a:t>
            </a:r>
            <a:r>
              <a:rPr lang="en-US" dirty="0" err="1"/>
              <a:t>Há</a:t>
            </a:r>
            <a:r>
              <a:rPr lang="en-US" dirty="0"/>
              <a:t> </a:t>
            </a:r>
            <a:r>
              <a:rPr lang="en-US" dirty="0" err="1"/>
              <a:t>sempre</a:t>
            </a:r>
            <a:r>
              <a:rPr lang="en-US" dirty="0"/>
              <a:t> um </a:t>
            </a:r>
            <a:r>
              <a:rPr lang="en-US" dirty="0" err="1"/>
              <a:t>intermediário</a:t>
            </a:r>
            <a:r>
              <a:rPr lang="en-US" dirty="0"/>
              <a:t> </a:t>
            </a:r>
            <a:r>
              <a:rPr lang="en-US" dirty="0" err="1"/>
              <a:t>necessário</a:t>
            </a:r>
            <a:r>
              <a:rPr lang="en-US" dirty="0"/>
              <a:t> </a:t>
            </a:r>
            <a:r>
              <a:rPr lang="en-US" dirty="0" err="1"/>
              <a:t>para</a:t>
            </a:r>
            <a:r>
              <a:rPr lang="en-US" dirty="0"/>
              <a:t> </a:t>
            </a:r>
            <a:r>
              <a:rPr lang="en-US" dirty="0" err="1"/>
              <a:t>liquidar</a:t>
            </a:r>
            <a:r>
              <a:rPr lang="en-US" dirty="0"/>
              <a:t> </a:t>
            </a:r>
            <a:r>
              <a:rPr lang="en-US" dirty="0" err="1"/>
              <a:t>uma</a:t>
            </a:r>
            <a:r>
              <a:rPr lang="en-US" dirty="0"/>
              <a:t> </a:t>
            </a:r>
            <a:r>
              <a:rPr lang="en-US" dirty="0" err="1"/>
              <a:t>transação</a:t>
            </a:r>
            <a:r>
              <a:rPr lang="en-US" dirty="0"/>
              <a:t>, a </a:t>
            </a:r>
            <a:r>
              <a:rPr lang="en-US" dirty="0" err="1"/>
              <a:t>menos</a:t>
            </a:r>
            <a:r>
              <a:rPr lang="en-US" dirty="0"/>
              <a:t> </a:t>
            </a:r>
            <a:r>
              <a:rPr lang="en-US" dirty="0" err="1"/>
              <a:t>que</a:t>
            </a:r>
            <a:r>
              <a:rPr lang="en-US" dirty="0"/>
              <a:t> a </a:t>
            </a:r>
            <a:r>
              <a:rPr lang="en-US" dirty="0" err="1"/>
              <a:t>transação</a:t>
            </a:r>
            <a:r>
              <a:rPr lang="en-US" dirty="0"/>
              <a:t> </a:t>
            </a:r>
            <a:r>
              <a:rPr lang="en-US" dirty="0" err="1"/>
              <a:t>seja</a:t>
            </a:r>
            <a:r>
              <a:rPr lang="en-US" dirty="0"/>
              <a:t> </a:t>
            </a:r>
            <a:r>
              <a:rPr lang="en-US" dirty="0" err="1"/>
              <a:t>feita</a:t>
            </a:r>
            <a:r>
              <a:rPr lang="en-US" dirty="0"/>
              <a:t> </a:t>
            </a:r>
            <a:r>
              <a:rPr lang="en-US" dirty="0" err="1"/>
              <a:t>em</a:t>
            </a:r>
            <a:r>
              <a:rPr lang="en-US" dirty="0"/>
              <a:t> </a:t>
            </a:r>
            <a:r>
              <a:rPr lang="en-US" dirty="0" err="1"/>
              <a:t>dinheiro</a:t>
            </a:r>
            <a:r>
              <a:rPr lang="en-US" dirty="0"/>
              <a:t> </a:t>
            </a:r>
            <a:r>
              <a:rPr lang="en-US" dirty="0" err="1"/>
              <a:t>físico</a:t>
            </a:r>
            <a:r>
              <a:rPr lang="en-US" dirty="0"/>
              <a:t>. </a:t>
            </a:r>
            <a:r>
              <a:rPr lang="en-US" dirty="0" err="1"/>
              <a:t>Por</a:t>
            </a:r>
            <a:r>
              <a:rPr lang="en-US" dirty="0"/>
              <a:t> </a:t>
            </a:r>
            <a:r>
              <a:rPr lang="en-US" dirty="0" err="1"/>
              <a:t>exemplo</a:t>
            </a:r>
            <a:r>
              <a:rPr lang="en-US" dirty="0"/>
              <a:t>, </a:t>
            </a:r>
            <a:r>
              <a:rPr lang="en-US" dirty="0" err="1"/>
              <a:t>os</a:t>
            </a:r>
            <a:r>
              <a:rPr lang="en-US" dirty="0"/>
              <a:t> </a:t>
            </a:r>
            <a:r>
              <a:rPr lang="en-US" dirty="0" err="1"/>
              <a:t>corretores</a:t>
            </a:r>
            <a:r>
              <a:rPr lang="en-US" dirty="0"/>
              <a:t> </a:t>
            </a:r>
            <a:r>
              <a:rPr lang="en-US" dirty="0" err="1"/>
              <a:t>facilitam</a:t>
            </a:r>
            <a:r>
              <a:rPr lang="en-US" dirty="0"/>
              <a:t> </a:t>
            </a:r>
            <a:r>
              <a:rPr lang="en-US" dirty="0" err="1"/>
              <a:t>os</a:t>
            </a:r>
            <a:r>
              <a:rPr lang="en-US" dirty="0"/>
              <a:t> </a:t>
            </a:r>
            <a:r>
              <a:rPr lang="en-US" dirty="0" err="1"/>
              <a:t>mercados</a:t>
            </a:r>
            <a:r>
              <a:rPr lang="en-US" dirty="0"/>
              <a:t> </a:t>
            </a:r>
            <a:r>
              <a:rPr lang="en-US" dirty="0" err="1"/>
              <a:t>secundários</a:t>
            </a:r>
            <a:r>
              <a:rPr lang="en-US" dirty="0"/>
              <a:t> </a:t>
            </a:r>
            <a:r>
              <a:rPr lang="en-US" dirty="0" err="1"/>
              <a:t>ao</a:t>
            </a:r>
            <a:r>
              <a:rPr lang="en-US" dirty="0"/>
              <a:t> </a:t>
            </a:r>
            <a:r>
              <a:rPr lang="en-US" dirty="0" err="1"/>
              <a:t>ligar</a:t>
            </a:r>
            <a:r>
              <a:rPr lang="en-US" dirty="0"/>
              <a:t> </a:t>
            </a:r>
            <a:r>
              <a:rPr lang="en-US" dirty="0" err="1"/>
              <a:t>os</a:t>
            </a:r>
            <a:r>
              <a:rPr lang="en-US" dirty="0"/>
              <a:t> </a:t>
            </a:r>
            <a:r>
              <a:rPr lang="en-US" dirty="0" err="1"/>
              <a:t>vendedores</a:t>
            </a:r>
            <a:r>
              <a:rPr lang="en-US" dirty="0"/>
              <a:t> </a:t>
            </a:r>
            <a:r>
              <a:rPr lang="en-US" dirty="0" err="1"/>
              <a:t>aos</a:t>
            </a:r>
            <a:r>
              <a:rPr lang="en-US" dirty="0"/>
              <a:t> </a:t>
            </a:r>
            <a:r>
              <a:rPr lang="en-US" dirty="0" err="1"/>
              <a:t>compradores</a:t>
            </a:r>
            <a:r>
              <a:rPr lang="en-US" dirty="0"/>
              <a:t> de </a:t>
            </a:r>
            <a:r>
              <a:rPr lang="en-US" dirty="0" err="1"/>
              <a:t>títulos</a:t>
            </a:r>
            <a:r>
              <a:rPr lang="en-US" dirty="0"/>
              <a:t> </a:t>
            </a:r>
            <a:r>
              <a:rPr lang="en-US" dirty="0" err="1"/>
              <a:t>em</a:t>
            </a:r>
            <a:r>
              <a:rPr lang="en-US" dirty="0"/>
              <a:t> </a:t>
            </a:r>
            <a:r>
              <a:rPr lang="en-US" dirty="0" err="1"/>
              <a:t>troca</a:t>
            </a:r>
            <a:r>
              <a:rPr lang="en-US" dirty="0"/>
              <a:t> de </a:t>
            </a:r>
            <a:r>
              <a:rPr lang="en-US" dirty="0" err="1"/>
              <a:t>uma</a:t>
            </a:r>
            <a:r>
              <a:rPr lang="en-US" dirty="0"/>
              <a:t> taxa </a:t>
            </a:r>
            <a:r>
              <a:rPr lang="en-US" dirty="0" err="1"/>
              <a:t>ou</a:t>
            </a:r>
            <a:r>
              <a:rPr lang="en-US" dirty="0"/>
              <a:t> </a:t>
            </a:r>
            <a:r>
              <a:rPr lang="en-US" dirty="0" err="1"/>
              <a:t>comissão</a:t>
            </a:r>
            <a:r>
              <a:rPr lang="en-US" dirty="0"/>
              <a:t>, </a:t>
            </a:r>
            <a:r>
              <a:rPr lang="en-US" dirty="0" err="1"/>
              <a:t>uma</a:t>
            </a:r>
            <a:r>
              <a:rPr lang="en-US" dirty="0"/>
              <a:t> </a:t>
            </a:r>
            <a:r>
              <a:rPr lang="en-US" dirty="0" err="1"/>
              <a:t>porcentagem</a:t>
            </a:r>
            <a:r>
              <a:rPr lang="en-US" dirty="0"/>
              <a:t> do </a:t>
            </a:r>
            <a:r>
              <a:rPr lang="en-US" dirty="0" err="1"/>
              <a:t>preço</a:t>
            </a:r>
            <a:r>
              <a:rPr lang="en-US" dirty="0"/>
              <a:t> de </a:t>
            </a:r>
            <a:r>
              <a:rPr lang="en-US" dirty="0" err="1"/>
              <a:t>venda</a:t>
            </a:r>
            <a:r>
              <a:rPr lang="en-US" dirty="0"/>
              <a:t>. </a:t>
            </a:r>
            <a:r>
              <a:rPr lang="en-US" dirty="0" err="1"/>
              <a:t>Os</a:t>
            </a:r>
            <a:r>
              <a:rPr lang="en-US" dirty="0"/>
              <a:t> </a:t>
            </a:r>
            <a:r>
              <a:rPr lang="en-US" dirty="0" err="1"/>
              <a:t>negociantes</a:t>
            </a:r>
            <a:r>
              <a:rPr lang="en-US" dirty="0"/>
              <a:t> “</a:t>
            </a:r>
            <a:r>
              <a:rPr lang="en-US" dirty="0" err="1"/>
              <a:t>fazem</a:t>
            </a:r>
            <a:r>
              <a:rPr lang="en-US" dirty="0"/>
              <a:t> um </a:t>
            </a:r>
            <a:r>
              <a:rPr lang="en-US" dirty="0" err="1"/>
              <a:t>mercado</a:t>
            </a:r>
            <a:r>
              <a:rPr lang="en-US" dirty="0"/>
              <a:t>” </a:t>
            </a:r>
            <a:r>
              <a:rPr lang="en-US" dirty="0" err="1"/>
              <a:t>ao</a:t>
            </a:r>
            <a:r>
              <a:rPr lang="en-US" dirty="0"/>
              <a:t> </a:t>
            </a:r>
            <a:r>
              <a:rPr lang="en-US" dirty="0" err="1"/>
              <a:t>comprar</a:t>
            </a:r>
            <a:r>
              <a:rPr lang="en-US" dirty="0"/>
              <a:t> e vender </a:t>
            </a:r>
            <a:r>
              <a:rPr lang="en-US" dirty="0" err="1"/>
              <a:t>títulos</a:t>
            </a:r>
            <a:r>
              <a:rPr lang="en-US" dirty="0"/>
              <a:t>, </a:t>
            </a:r>
            <a:r>
              <a:rPr lang="en-US" dirty="0" err="1"/>
              <a:t>lucrando</a:t>
            </a:r>
            <a:r>
              <a:rPr lang="en-US" dirty="0"/>
              <a:t> com a </a:t>
            </a:r>
            <a:r>
              <a:rPr lang="en-US" dirty="0" err="1"/>
              <a:t>arbitragem</a:t>
            </a:r>
            <a:r>
              <a:rPr lang="en-US" dirty="0"/>
              <a:t> </a:t>
            </a:r>
            <a:r>
              <a:rPr lang="en-US" dirty="0" err="1"/>
              <a:t>ou</a:t>
            </a:r>
            <a:r>
              <a:rPr lang="en-US" dirty="0"/>
              <a:t> a </a:t>
            </a:r>
            <a:r>
              <a:rPr lang="en-US" dirty="0" err="1"/>
              <a:t>diferença</a:t>
            </a:r>
            <a:r>
              <a:rPr lang="en-US" dirty="0"/>
              <a:t> entre </a:t>
            </a:r>
            <a:r>
              <a:rPr lang="en-US" dirty="0" err="1"/>
              <a:t>os</a:t>
            </a:r>
            <a:r>
              <a:rPr lang="en-US" dirty="0"/>
              <a:t> </a:t>
            </a:r>
            <a:r>
              <a:rPr lang="en-US" dirty="0" err="1"/>
              <a:t>preços</a:t>
            </a:r>
            <a:r>
              <a:rPr lang="en-US" dirty="0"/>
              <a:t> de </a:t>
            </a:r>
            <a:r>
              <a:rPr lang="en-US" dirty="0" err="1"/>
              <a:t>venda</a:t>
            </a:r>
            <a:r>
              <a:rPr lang="en-US" dirty="0"/>
              <a:t> e </a:t>
            </a:r>
            <a:r>
              <a:rPr lang="en-US" dirty="0" err="1"/>
              <a:t>compra</a:t>
            </a:r>
            <a:r>
              <a:rPr lang="en-US" dirty="0"/>
              <a:t>. As </a:t>
            </a:r>
            <a:r>
              <a:rPr lang="en-US" dirty="0" err="1"/>
              <a:t>corretoras</a:t>
            </a:r>
            <a:r>
              <a:rPr lang="en-US" dirty="0"/>
              <a:t> </a:t>
            </a:r>
            <a:r>
              <a:rPr lang="en-US" dirty="0" err="1"/>
              <a:t>geralmente</a:t>
            </a:r>
            <a:r>
              <a:rPr lang="en-US" dirty="0"/>
              <a:t> </a:t>
            </a:r>
            <a:r>
              <a:rPr lang="en-US" dirty="0" err="1"/>
              <a:t>oferecem</a:t>
            </a:r>
            <a:r>
              <a:rPr lang="en-US" dirty="0"/>
              <a:t> ambos – </a:t>
            </a:r>
            <a:r>
              <a:rPr lang="en-US" dirty="0" err="1"/>
              <a:t>corretagem</a:t>
            </a:r>
            <a:r>
              <a:rPr lang="en-US" dirty="0"/>
              <a:t> e </a:t>
            </a:r>
            <a:r>
              <a:rPr lang="en-US" dirty="0" err="1"/>
              <a:t>negociação</a:t>
            </a:r>
            <a:r>
              <a:rPr lang="en-US" dirty="0"/>
              <a:t> e </a:t>
            </a:r>
            <a:r>
              <a:rPr lang="en-US" dirty="0" err="1"/>
              <a:t>também</a:t>
            </a:r>
            <a:r>
              <a:rPr lang="en-US" dirty="0"/>
              <a:t> </a:t>
            </a:r>
            <a:r>
              <a:rPr lang="en-US" dirty="0" err="1"/>
              <a:t>consultam</a:t>
            </a:r>
            <a:r>
              <a:rPr lang="en-US" dirty="0"/>
              <a:t> </a:t>
            </a:r>
            <a:r>
              <a:rPr lang="en-US" dirty="0" err="1"/>
              <a:t>os</a:t>
            </a:r>
            <a:r>
              <a:rPr lang="en-US" dirty="0"/>
              <a:t> </a:t>
            </a:r>
            <a:r>
              <a:rPr lang="en-US" dirty="0" err="1"/>
              <a:t>seus</a:t>
            </a:r>
            <a:r>
              <a:rPr lang="en-US" dirty="0"/>
              <a:t> </a:t>
            </a:r>
            <a:r>
              <a:rPr lang="en-US" dirty="0" err="1"/>
              <a:t>clientes</a:t>
            </a:r>
            <a:r>
              <a:rPr lang="en-US" dirty="0"/>
              <a:t> </a:t>
            </a:r>
            <a:r>
              <a:rPr lang="en-US" dirty="0" err="1"/>
              <a:t>sobre</a:t>
            </a:r>
            <a:r>
              <a:rPr lang="en-US" dirty="0"/>
              <a:t> </a:t>
            </a:r>
            <a:r>
              <a:rPr lang="en-US" dirty="0" err="1"/>
              <a:t>decisões</a:t>
            </a:r>
            <a:r>
              <a:rPr lang="en-US" dirty="0"/>
              <a:t> de </a:t>
            </a:r>
            <a:r>
              <a:rPr lang="en-US" dirty="0" err="1"/>
              <a:t>investimento</a:t>
            </a:r>
            <a:r>
              <a:rPr lang="en-US" dirty="0"/>
              <a:t>. </a:t>
            </a:r>
            <a:r>
              <a:rPr lang="en-US" dirty="0" err="1"/>
              <a:t>Os</a:t>
            </a:r>
            <a:r>
              <a:rPr lang="en-US" dirty="0"/>
              <a:t> </a:t>
            </a:r>
            <a:r>
              <a:rPr lang="en-US" dirty="0" err="1"/>
              <a:t>bancos</a:t>
            </a:r>
            <a:r>
              <a:rPr lang="en-US" dirty="0"/>
              <a:t> de </a:t>
            </a:r>
            <a:r>
              <a:rPr lang="en-US" dirty="0" err="1"/>
              <a:t>investimento</a:t>
            </a:r>
            <a:r>
              <a:rPr lang="en-US" dirty="0"/>
              <a:t> </a:t>
            </a:r>
            <a:r>
              <a:rPr lang="en-US" dirty="0" err="1"/>
              <a:t>apoiam</a:t>
            </a:r>
            <a:r>
              <a:rPr lang="en-US" dirty="0"/>
              <a:t> </a:t>
            </a:r>
            <a:r>
              <a:rPr lang="en-US" dirty="0" err="1"/>
              <a:t>os</a:t>
            </a:r>
            <a:r>
              <a:rPr lang="en-US" dirty="0"/>
              <a:t> </a:t>
            </a:r>
            <a:r>
              <a:rPr lang="en-US" dirty="0" err="1"/>
              <a:t>mercados</a:t>
            </a:r>
            <a:r>
              <a:rPr lang="en-US" dirty="0"/>
              <a:t> </a:t>
            </a:r>
            <a:r>
              <a:rPr lang="en-US" dirty="0" err="1"/>
              <a:t>primários</a:t>
            </a:r>
            <a:r>
              <a:rPr lang="en-US" dirty="0"/>
              <a:t> </a:t>
            </a:r>
            <a:r>
              <a:rPr lang="en-US" dirty="0" err="1"/>
              <a:t>subscrevendo</a:t>
            </a:r>
            <a:r>
              <a:rPr lang="en-US" dirty="0"/>
              <a:t> (</a:t>
            </a:r>
            <a:r>
              <a:rPr lang="en-US" dirty="0" err="1"/>
              <a:t>ou</a:t>
            </a:r>
            <a:r>
              <a:rPr lang="en-US" dirty="0"/>
              <a:t> </a:t>
            </a:r>
            <a:r>
              <a:rPr lang="en-US" dirty="0" err="1"/>
              <a:t>seja</a:t>
            </a:r>
            <a:r>
              <a:rPr lang="en-US" dirty="0"/>
              <a:t>, </a:t>
            </a:r>
            <a:r>
              <a:rPr lang="en-US" dirty="0" err="1"/>
              <a:t>comprando</a:t>
            </a:r>
            <a:r>
              <a:rPr lang="en-US" dirty="0"/>
              <a:t> </a:t>
            </a:r>
            <a:r>
              <a:rPr lang="en-US" dirty="0" err="1"/>
              <a:t>para</a:t>
            </a:r>
            <a:r>
              <a:rPr lang="en-US" dirty="0"/>
              <a:t> </a:t>
            </a:r>
            <a:r>
              <a:rPr lang="en-US" dirty="0" err="1"/>
              <a:t>revenda</a:t>
            </a:r>
            <a:r>
              <a:rPr lang="en-US" dirty="0"/>
              <a:t> a </a:t>
            </a:r>
            <a:r>
              <a:rPr lang="en-US" dirty="0" err="1"/>
              <a:t>investidores</a:t>
            </a:r>
            <a:r>
              <a:rPr lang="en-US" dirty="0"/>
              <a:t>) </a:t>
            </a:r>
            <a:r>
              <a:rPr lang="en-US" dirty="0" err="1"/>
              <a:t>ofertas</a:t>
            </a:r>
            <a:r>
              <a:rPr lang="en-US" dirty="0"/>
              <a:t> de </a:t>
            </a:r>
            <a:r>
              <a:rPr lang="en-US" dirty="0" err="1"/>
              <a:t>ações</a:t>
            </a:r>
            <a:r>
              <a:rPr lang="en-US" dirty="0"/>
              <a:t> e </a:t>
            </a:r>
            <a:r>
              <a:rPr lang="en-US" dirty="0" err="1"/>
              <a:t>títulos</a:t>
            </a:r>
            <a:r>
              <a:rPr lang="en-US" dirty="0"/>
              <a:t> e </a:t>
            </a:r>
            <a:r>
              <a:rPr lang="en-US" dirty="0" err="1"/>
              <a:t>organizando</a:t>
            </a:r>
            <a:r>
              <a:rPr lang="en-US" dirty="0"/>
              <a:t> a </a:t>
            </a:r>
            <a:r>
              <a:rPr lang="en-US" dirty="0" err="1"/>
              <a:t>colocação</a:t>
            </a:r>
            <a:r>
              <a:rPr lang="en-US" dirty="0"/>
              <a:t> </a:t>
            </a:r>
            <a:r>
              <a:rPr lang="en-US" dirty="0" err="1"/>
              <a:t>direta</a:t>
            </a:r>
            <a:r>
              <a:rPr lang="en-US" dirty="0"/>
              <a:t> de </a:t>
            </a:r>
            <a:r>
              <a:rPr lang="en-US" dirty="0" err="1"/>
              <a:t>títulos</a:t>
            </a:r>
            <a:r>
              <a:rPr lang="en-US" dirty="0"/>
              <a:t>. </a:t>
            </a:r>
            <a:r>
              <a:rPr lang="en-US" dirty="0" err="1"/>
              <a:t>Os</a:t>
            </a:r>
            <a:r>
              <a:rPr lang="en-US" dirty="0"/>
              <a:t> </a:t>
            </a:r>
            <a:r>
              <a:rPr lang="en-US" dirty="0" err="1"/>
              <a:t>bancos</a:t>
            </a:r>
            <a:r>
              <a:rPr lang="en-US" dirty="0"/>
              <a:t> de </a:t>
            </a:r>
            <a:r>
              <a:rPr lang="en-US" dirty="0" err="1"/>
              <a:t>investimento</a:t>
            </a:r>
            <a:r>
              <a:rPr lang="en-US" dirty="0"/>
              <a:t> </a:t>
            </a:r>
            <a:r>
              <a:rPr lang="en-US" dirty="0" err="1"/>
              <a:t>também</a:t>
            </a:r>
            <a:r>
              <a:rPr lang="en-US" dirty="0"/>
              <a:t> </a:t>
            </a:r>
            <a:r>
              <a:rPr lang="en-US" dirty="0" err="1"/>
              <a:t>podem</a:t>
            </a:r>
            <a:r>
              <a:rPr lang="en-US" dirty="0"/>
              <a:t> </a:t>
            </a:r>
            <a:r>
              <a:rPr lang="en-US" dirty="0" err="1"/>
              <a:t>ser</a:t>
            </a:r>
            <a:r>
              <a:rPr lang="en-US" dirty="0"/>
              <a:t> </a:t>
            </a:r>
            <a:r>
              <a:rPr lang="en-US" dirty="0" err="1"/>
              <a:t>corretores</a:t>
            </a:r>
            <a:r>
              <a:rPr lang="en-US" dirty="0"/>
              <a:t>, </a:t>
            </a:r>
            <a:r>
              <a:rPr lang="en-US" dirty="0" err="1"/>
              <a:t>apresentando</a:t>
            </a:r>
            <a:r>
              <a:rPr lang="en-US" dirty="0"/>
              <a:t> </a:t>
            </a:r>
            <a:r>
              <a:rPr lang="en-US" dirty="0" err="1"/>
              <a:t>os</a:t>
            </a:r>
            <a:r>
              <a:rPr lang="en-US" dirty="0"/>
              <a:t> </a:t>
            </a:r>
            <a:r>
              <a:rPr lang="en-US" dirty="0" err="1"/>
              <a:t>emissores</a:t>
            </a:r>
            <a:r>
              <a:rPr lang="en-US" dirty="0"/>
              <a:t> de </a:t>
            </a:r>
            <a:r>
              <a:rPr lang="en-US" dirty="0" err="1"/>
              <a:t>valores</a:t>
            </a:r>
            <a:r>
              <a:rPr lang="en-US" dirty="0"/>
              <a:t> </a:t>
            </a:r>
            <a:r>
              <a:rPr lang="en-US" dirty="0" err="1"/>
              <a:t>mobiliários</a:t>
            </a:r>
            <a:r>
              <a:rPr lang="en-US" dirty="0"/>
              <a:t> </a:t>
            </a:r>
            <a:r>
              <a:rPr lang="en-US" dirty="0" err="1"/>
              <a:t>aos</a:t>
            </a:r>
            <a:r>
              <a:rPr lang="en-US" dirty="0"/>
              <a:t> </a:t>
            </a:r>
            <a:r>
              <a:rPr lang="en-US" dirty="0" err="1"/>
              <a:t>investidores</a:t>
            </a:r>
            <a:r>
              <a:rPr lang="en-US" dirty="0"/>
              <a:t>.</a:t>
            </a:r>
          </a:p>
          <a:p>
            <a:pPr algn="just"/>
            <a:r>
              <a:rPr lang="en-US" dirty="0"/>
              <a:t> </a:t>
            </a:r>
          </a:p>
          <a:p>
            <a:pPr algn="just"/>
            <a:r>
              <a:rPr lang="en-US" dirty="0" err="1"/>
              <a:t>Assim</a:t>
            </a:r>
            <a:r>
              <a:rPr lang="en-US" dirty="0"/>
              <a:t> </a:t>
            </a:r>
            <a:r>
              <a:rPr lang="en-US" dirty="0" err="1"/>
              <a:t>como</a:t>
            </a:r>
            <a:r>
              <a:rPr lang="en-US" dirty="0"/>
              <a:t> </a:t>
            </a:r>
            <a:r>
              <a:rPr lang="en-US" dirty="0" err="1"/>
              <a:t>os</a:t>
            </a:r>
            <a:r>
              <a:rPr lang="en-US" dirty="0"/>
              <a:t> </a:t>
            </a:r>
            <a:r>
              <a:rPr lang="en-US" dirty="0" err="1"/>
              <a:t>mercados</a:t>
            </a:r>
            <a:r>
              <a:rPr lang="en-US" dirty="0"/>
              <a:t> </a:t>
            </a:r>
            <a:r>
              <a:rPr lang="en-US" dirty="0" err="1"/>
              <a:t>financeiros</a:t>
            </a:r>
            <a:r>
              <a:rPr lang="en-US" dirty="0"/>
              <a:t>, </a:t>
            </a:r>
            <a:r>
              <a:rPr lang="en-US" dirty="0" err="1"/>
              <a:t>os</a:t>
            </a:r>
            <a:r>
              <a:rPr lang="en-US" dirty="0"/>
              <a:t> </a:t>
            </a:r>
            <a:r>
              <a:rPr lang="en-US" dirty="0" err="1"/>
              <a:t>intermediários</a:t>
            </a:r>
            <a:r>
              <a:rPr lang="en-US" dirty="0"/>
              <a:t> </a:t>
            </a:r>
            <a:r>
              <a:rPr lang="en-US" dirty="0" err="1"/>
              <a:t>financeiros</a:t>
            </a:r>
            <a:r>
              <a:rPr lang="en-US" dirty="0"/>
              <a:t> são </a:t>
            </a:r>
            <a:r>
              <a:rPr lang="en-US" dirty="0" err="1"/>
              <a:t>altamente</a:t>
            </a:r>
            <a:r>
              <a:rPr lang="en-US" dirty="0"/>
              <a:t> </a:t>
            </a:r>
            <a:r>
              <a:rPr lang="en-US" dirty="0" err="1"/>
              <a:t>especializados</a:t>
            </a:r>
            <a:r>
              <a:rPr lang="en-US" dirty="0"/>
              <a:t>. </a:t>
            </a:r>
            <a:r>
              <a:rPr lang="en-US" dirty="0" err="1"/>
              <a:t>Os</a:t>
            </a:r>
            <a:r>
              <a:rPr lang="en-US" dirty="0"/>
              <a:t> </a:t>
            </a:r>
            <a:r>
              <a:rPr lang="en-US" dirty="0" err="1"/>
              <a:t>intermediários</a:t>
            </a:r>
            <a:r>
              <a:rPr lang="en-US" dirty="0"/>
              <a:t> </a:t>
            </a:r>
            <a:r>
              <a:rPr lang="en-US" dirty="0" err="1"/>
              <a:t>financeiros</a:t>
            </a:r>
            <a:r>
              <a:rPr lang="en-US" dirty="0"/>
              <a:t> </a:t>
            </a:r>
            <a:r>
              <a:rPr lang="en-US" dirty="0" err="1"/>
              <a:t>têm</a:t>
            </a:r>
            <a:r>
              <a:rPr lang="en-US" dirty="0"/>
              <a:t> </a:t>
            </a:r>
            <a:r>
              <a:rPr lang="en-US" dirty="0" err="1"/>
              <a:t>funções</a:t>
            </a:r>
            <a:r>
              <a:rPr lang="en-US" dirty="0"/>
              <a:t> </a:t>
            </a:r>
            <a:r>
              <a:rPr lang="en-US" dirty="0" err="1"/>
              <a:t>muito</a:t>
            </a:r>
            <a:r>
              <a:rPr lang="en-US" dirty="0"/>
              <a:t> </a:t>
            </a:r>
            <a:r>
              <a:rPr lang="en-US" dirty="0" err="1"/>
              <a:t>diferentes</a:t>
            </a:r>
            <a:r>
              <a:rPr lang="en-US" dirty="0"/>
              <a:t> </a:t>
            </a:r>
            <a:r>
              <a:rPr lang="en-US" dirty="0" err="1"/>
              <a:t>desde</a:t>
            </a:r>
            <a:r>
              <a:rPr lang="en-US" dirty="0"/>
              <a:t> </a:t>
            </a:r>
            <a:r>
              <a:rPr lang="en-US" dirty="0" err="1"/>
              <a:t>depositar</a:t>
            </a:r>
            <a:r>
              <a:rPr lang="en-US" dirty="0"/>
              <a:t> </a:t>
            </a:r>
            <a:r>
              <a:rPr lang="en-US" dirty="0" err="1"/>
              <a:t>dinheiro</a:t>
            </a:r>
            <a:r>
              <a:rPr lang="en-US" dirty="0"/>
              <a:t>, </a:t>
            </a:r>
            <a:r>
              <a:rPr lang="en-US" dirty="0" err="1"/>
              <a:t>dar</a:t>
            </a:r>
            <a:r>
              <a:rPr lang="en-US" dirty="0"/>
              <a:t> </a:t>
            </a:r>
            <a:r>
              <a:rPr lang="en-US" dirty="0" err="1"/>
              <a:t>conselhos</a:t>
            </a:r>
            <a:r>
              <a:rPr lang="en-US" dirty="0"/>
              <a:t>, </a:t>
            </a:r>
            <a:r>
              <a:rPr lang="en-US" dirty="0" err="1"/>
              <a:t>fazer</a:t>
            </a:r>
            <a:r>
              <a:rPr lang="en-US" dirty="0"/>
              <a:t> </a:t>
            </a:r>
            <a:r>
              <a:rPr lang="en-US" dirty="0" err="1"/>
              <a:t>uso</a:t>
            </a:r>
            <a:r>
              <a:rPr lang="en-US" dirty="0"/>
              <a:t> de </a:t>
            </a:r>
            <a:r>
              <a:rPr lang="en-US" dirty="0" err="1"/>
              <a:t>preços</a:t>
            </a:r>
            <a:r>
              <a:rPr lang="en-US" dirty="0"/>
              <a:t> </a:t>
            </a:r>
            <a:r>
              <a:rPr lang="en-US" dirty="0" err="1"/>
              <a:t>diferentes</a:t>
            </a:r>
            <a:r>
              <a:rPr lang="en-US" dirty="0"/>
              <a:t> </a:t>
            </a:r>
            <a:r>
              <a:rPr lang="en-US" dirty="0" err="1"/>
              <a:t>para</a:t>
            </a:r>
            <a:r>
              <a:rPr lang="en-US" dirty="0"/>
              <a:t> o </a:t>
            </a:r>
            <a:r>
              <a:rPr lang="en-US" dirty="0" err="1"/>
              <a:t>mesmo</a:t>
            </a:r>
            <a:r>
              <a:rPr lang="en-US" dirty="0"/>
              <a:t> </a:t>
            </a:r>
            <a:r>
              <a:rPr lang="en-US" dirty="0" err="1"/>
              <a:t>ativo</a:t>
            </a:r>
            <a:r>
              <a:rPr lang="en-US" dirty="0"/>
              <a:t> </a:t>
            </a:r>
            <a:r>
              <a:rPr lang="en-US" dirty="0" err="1"/>
              <a:t>num</a:t>
            </a:r>
            <a:r>
              <a:rPr lang="en-US" dirty="0"/>
              <a:t> </a:t>
            </a:r>
            <a:r>
              <a:rPr lang="en-US" dirty="0" err="1"/>
              <a:t>determinado</a:t>
            </a:r>
            <a:r>
              <a:rPr lang="en-US" dirty="0"/>
              <a:t> </a:t>
            </a:r>
            <a:r>
              <a:rPr lang="en-US" dirty="0" err="1"/>
              <a:t>momento</a:t>
            </a:r>
            <a:r>
              <a:rPr lang="en-US" dirty="0"/>
              <a:t> e </a:t>
            </a:r>
            <a:r>
              <a:rPr lang="en-US" dirty="0" err="1"/>
              <a:t>muitas</a:t>
            </a:r>
            <a:r>
              <a:rPr lang="en-US" dirty="0"/>
              <a:t> </a:t>
            </a:r>
            <a:r>
              <a:rPr lang="en-US" dirty="0" err="1"/>
              <a:t>outras</a:t>
            </a:r>
            <a:r>
              <a:rPr lang="en-US" dirty="0"/>
              <a:t>. </a:t>
            </a:r>
            <a:r>
              <a:rPr lang="en-US" dirty="0" err="1"/>
              <a:t>Eles</a:t>
            </a:r>
            <a:r>
              <a:rPr lang="en-US" dirty="0"/>
              <a:t> </a:t>
            </a:r>
            <a:r>
              <a:rPr lang="en-US" dirty="0" err="1"/>
              <a:t>geralmente</a:t>
            </a:r>
            <a:r>
              <a:rPr lang="en-US" dirty="0"/>
              <a:t> são </a:t>
            </a:r>
            <a:r>
              <a:rPr lang="en-US" dirty="0" err="1"/>
              <a:t>categorizados</a:t>
            </a:r>
            <a:r>
              <a:rPr lang="en-US" dirty="0"/>
              <a:t> de </a:t>
            </a:r>
            <a:r>
              <a:rPr lang="en-US" dirty="0" err="1"/>
              <a:t>acordo</a:t>
            </a:r>
            <a:r>
              <a:rPr lang="en-US" dirty="0"/>
              <a:t> com a </a:t>
            </a:r>
            <a:r>
              <a:rPr lang="en-US" dirty="0" err="1"/>
              <a:t>sua</a:t>
            </a:r>
            <a:r>
              <a:rPr lang="en-US" dirty="0"/>
              <a:t> </a:t>
            </a:r>
            <a:r>
              <a:rPr lang="en-US" dirty="0" err="1"/>
              <a:t>estrutura</a:t>
            </a:r>
            <a:r>
              <a:rPr lang="en-US" dirty="0"/>
              <a:t> de </a:t>
            </a:r>
            <a:r>
              <a:rPr lang="en-US" dirty="0" err="1"/>
              <a:t>propriedade</a:t>
            </a:r>
            <a:r>
              <a:rPr lang="en-US" dirty="0"/>
              <a:t>. </a:t>
            </a:r>
            <a:r>
              <a:rPr lang="en-US" dirty="0" err="1"/>
              <a:t>Por</a:t>
            </a:r>
            <a:r>
              <a:rPr lang="en-US" dirty="0"/>
              <a:t> </a:t>
            </a:r>
            <a:r>
              <a:rPr lang="en-US" dirty="0" err="1"/>
              <a:t>exemplo</a:t>
            </a:r>
            <a:r>
              <a:rPr lang="en-US" dirty="0"/>
              <a:t>, </a:t>
            </a:r>
            <a:r>
              <a:rPr lang="en-US" dirty="0" err="1"/>
              <a:t>instituições</a:t>
            </a:r>
            <a:r>
              <a:rPr lang="en-US" dirty="0"/>
              <a:t> </a:t>
            </a:r>
            <a:r>
              <a:rPr lang="en-US" dirty="0" err="1"/>
              <a:t>depositárias</a:t>
            </a:r>
            <a:r>
              <a:rPr lang="en-US" dirty="0"/>
              <a:t> (</a:t>
            </a:r>
            <a:r>
              <a:rPr lang="en-US" dirty="0" err="1"/>
              <a:t>isto</a:t>
            </a:r>
            <a:r>
              <a:rPr lang="en-US" dirty="0"/>
              <a:t> </a:t>
            </a:r>
            <a:r>
              <a:rPr lang="en-US" dirty="0" err="1"/>
              <a:t>é</a:t>
            </a:r>
            <a:r>
              <a:rPr lang="en-US" dirty="0"/>
              <a:t>, </a:t>
            </a:r>
            <a:r>
              <a:rPr lang="en-US" dirty="0" err="1"/>
              <a:t>bancos</a:t>
            </a:r>
            <a:r>
              <a:rPr lang="en-US" dirty="0"/>
              <a:t> </a:t>
            </a:r>
            <a:r>
              <a:rPr lang="en-US" dirty="0" err="1"/>
              <a:t>comerciais</a:t>
            </a:r>
            <a:r>
              <a:rPr lang="en-US" dirty="0"/>
              <a:t>, </a:t>
            </a:r>
            <a:r>
              <a:rPr lang="en-US" dirty="0" err="1"/>
              <a:t>caixas</a:t>
            </a:r>
            <a:r>
              <a:rPr lang="en-US" dirty="0"/>
              <a:t> </a:t>
            </a:r>
            <a:r>
              <a:rPr lang="en-US" dirty="0" err="1"/>
              <a:t>económicas</a:t>
            </a:r>
            <a:r>
              <a:rPr lang="en-US" dirty="0"/>
              <a:t> e </a:t>
            </a:r>
            <a:r>
              <a:rPr lang="en-US" dirty="0" err="1"/>
              <a:t>cooperativas</a:t>
            </a:r>
            <a:r>
              <a:rPr lang="en-US" dirty="0"/>
              <a:t> de </a:t>
            </a:r>
            <a:r>
              <a:rPr lang="en-US" dirty="0" err="1"/>
              <a:t>crédito</a:t>
            </a:r>
            <a:r>
              <a:rPr lang="en-US" dirty="0"/>
              <a:t>) </a:t>
            </a:r>
            <a:r>
              <a:rPr lang="en-US" dirty="0" err="1"/>
              <a:t>emitem</a:t>
            </a:r>
            <a:r>
              <a:rPr lang="en-US" dirty="0"/>
              <a:t> </a:t>
            </a:r>
            <a:r>
              <a:rPr lang="en-US" dirty="0" err="1"/>
              <a:t>depósitos</a:t>
            </a:r>
            <a:r>
              <a:rPr lang="en-US" dirty="0"/>
              <a:t> de </a:t>
            </a:r>
            <a:r>
              <a:rPr lang="en-US" dirty="0" err="1"/>
              <a:t>curto</a:t>
            </a:r>
            <a:r>
              <a:rPr lang="en-US" dirty="0"/>
              <a:t> </a:t>
            </a:r>
            <a:r>
              <a:rPr lang="en-US" dirty="0" err="1"/>
              <a:t>prazo</a:t>
            </a:r>
            <a:r>
              <a:rPr lang="en-US" dirty="0"/>
              <a:t> e </a:t>
            </a:r>
            <a:r>
              <a:rPr lang="en-US" dirty="0" err="1"/>
              <a:t>compram</a:t>
            </a:r>
            <a:r>
              <a:rPr lang="en-US" dirty="0"/>
              <a:t> </a:t>
            </a:r>
            <a:r>
              <a:rPr lang="en-US" dirty="0" err="1"/>
              <a:t>títulos</a:t>
            </a:r>
            <a:r>
              <a:rPr lang="en-US" dirty="0"/>
              <a:t> de </a:t>
            </a:r>
            <a:r>
              <a:rPr lang="en-US" dirty="0" err="1"/>
              <a:t>longo</a:t>
            </a:r>
            <a:r>
              <a:rPr lang="en-US" dirty="0"/>
              <a:t> </a:t>
            </a:r>
            <a:r>
              <a:rPr lang="en-US" dirty="0" err="1"/>
              <a:t>prazo</a:t>
            </a:r>
            <a:r>
              <a:rPr lang="en-US" dirty="0"/>
              <a:t>. </a:t>
            </a:r>
            <a:r>
              <a:rPr lang="en-US" dirty="0" err="1"/>
              <a:t>Tradicionalmente</a:t>
            </a:r>
            <a:r>
              <a:rPr lang="en-US" dirty="0"/>
              <a:t>, </a:t>
            </a:r>
            <a:r>
              <a:rPr lang="en-US" dirty="0" err="1"/>
              <a:t>os</a:t>
            </a:r>
            <a:r>
              <a:rPr lang="en-US" dirty="0"/>
              <a:t> </a:t>
            </a:r>
            <a:r>
              <a:rPr lang="en-US" dirty="0" err="1"/>
              <a:t>bancos</a:t>
            </a:r>
            <a:r>
              <a:rPr lang="en-US" dirty="0"/>
              <a:t> </a:t>
            </a:r>
            <a:r>
              <a:rPr lang="en-US" dirty="0" err="1"/>
              <a:t>comerciais</a:t>
            </a:r>
            <a:r>
              <a:rPr lang="en-US" dirty="0"/>
              <a:t> se </a:t>
            </a:r>
            <a:r>
              <a:rPr lang="en-US" dirty="0" err="1"/>
              <a:t>especializaram</a:t>
            </a:r>
            <a:r>
              <a:rPr lang="en-US" dirty="0"/>
              <a:t> </a:t>
            </a:r>
            <a:r>
              <a:rPr lang="en-US" dirty="0" err="1"/>
              <a:t>em</a:t>
            </a:r>
            <a:r>
              <a:rPr lang="en-US" dirty="0"/>
              <a:t> </a:t>
            </a:r>
            <a:r>
              <a:rPr lang="en-US" dirty="0" err="1"/>
              <a:t>emitir</a:t>
            </a:r>
            <a:r>
              <a:rPr lang="en-US" dirty="0"/>
              <a:t> </a:t>
            </a:r>
            <a:r>
              <a:rPr lang="en-US" dirty="0" err="1"/>
              <a:t>depósitos</a:t>
            </a:r>
            <a:r>
              <a:rPr lang="en-US" dirty="0"/>
              <a:t> </a:t>
            </a:r>
            <a:r>
              <a:rPr lang="en-US" dirty="0" err="1"/>
              <a:t>à</a:t>
            </a:r>
            <a:r>
              <a:rPr lang="en-US" dirty="0"/>
              <a:t> vista, </a:t>
            </a:r>
            <a:r>
              <a:rPr lang="en-US" dirty="0" err="1"/>
              <a:t>transações</a:t>
            </a:r>
            <a:r>
              <a:rPr lang="en-US" dirty="0"/>
              <a:t> </a:t>
            </a:r>
            <a:r>
              <a:rPr lang="en-US" dirty="0" err="1"/>
              <a:t>ou</a:t>
            </a:r>
            <a:r>
              <a:rPr lang="en-US" dirty="0"/>
              <a:t> </a:t>
            </a:r>
            <a:r>
              <a:rPr lang="en-US" dirty="0" err="1"/>
              <a:t>cheques</a:t>
            </a:r>
            <a:r>
              <a:rPr lang="en-US" dirty="0"/>
              <a:t> e conceder </a:t>
            </a:r>
            <a:r>
              <a:rPr lang="en-US" dirty="0" err="1"/>
              <a:t>empréstimos</a:t>
            </a:r>
            <a:r>
              <a:rPr lang="en-US" dirty="0"/>
              <a:t> a </a:t>
            </a:r>
            <a:r>
              <a:rPr lang="en-US" dirty="0" err="1"/>
              <a:t>empresas</a:t>
            </a:r>
            <a:r>
              <a:rPr lang="en-US" dirty="0"/>
              <a:t>. </a:t>
            </a:r>
            <a:r>
              <a:rPr lang="en-US" dirty="0" err="1"/>
              <a:t>Os</a:t>
            </a:r>
            <a:r>
              <a:rPr lang="en-US" dirty="0"/>
              <a:t> </a:t>
            </a:r>
            <a:r>
              <a:rPr lang="en-US" dirty="0" err="1"/>
              <a:t>bancos</a:t>
            </a:r>
            <a:r>
              <a:rPr lang="en-US" dirty="0"/>
              <a:t> de </a:t>
            </a:r>
            <a:r>
              <a:rPr lang="en-US" dirty="0" err="1"/>
              <a:t>poupança</a:t>
            </a:r>
            <a:r>
              <a:rPr lang="en-US" dirty="0"/>
              <a:t> </a:t>
            </a:r>
            <a:r>
              <a:rPr lang="en-US" dirty="0" err="1"/>
              <a:t>emitiam</a:t>
            </a:r>
            <a:r>
              <a:rPr lang="en-US" dirty="0"/>
              <a:t> </a:t>
            </a:r>
            <a:r>
              <a:rPr lang="en-US" dirty="0" err="1"/>
              <a:t>depósitos</a:t>
            </a:r>
            <a:r>
              <a:rPr lang="en-US" dirty="0"/>
              <a:t> a </a:t>
            </a:r>
            <a:r>
              <a:rPr lang="en-US" dirty="0" err="1"/>
              <a:t>prazo</a:t>
            </a:r>
            <a:r>
              <a:rPr lang="en-US" dirty="0"/>
              <a:t> </a:t>
            </a:r>
            <a:r>
              <a:rPr lang="en-US" dirty="0" err="1"/>
              <a:t>ou</a:t>
            </a:r>
            <a:r>
              <a:rPr lang="en-US" dirty="0"/>
              <a:t> de </a:t>
            </a:r>
            <a:r>
              <a:rPr lang="en-US" dirty="0" err="1"/>
              <a:t>poupança</a:t>
            </a:r>
            <a:r>
              <a:rPr lang="en-US" dirty="0"/>
              <a:t> e </a:t>
            </a:r>
            <a:r>
              <a:rPr lang="en-US" dirty="0" err="1"/>
              <a:t>concediam</a:t>
            </a:r>
            <a:r>
              <a:rPr lang="en-US" dirty="0"/>
              <a:t> </a:t>
            </a:r>
            <a:r>
              <a:rPr lang="en-US" dirty="0" err="1"/>
              <a:t>empréstimos</a:t>
            </a:r>
            <a:r>
              <a:rPr lang="en-US" dirty="0"/>
              <a:t> </a:t>
            </a:r>
            <a:r>
              <a:rPr lang="en-US" dirty="0" err="1"/>
              <a:t>hipotecários</a:t>
            </a:r>
            <a:r>
              <a:rPr lang="en-US" dirty="0"/>
              <a:t> a </a:t>
            </a:r>
            <a:r>
              <a:rPr lang="en-US" dirty="0" err="1"/>
              <a:t>famílias</a:t>
            </a:r>
            <a:r>
              <a:rPr lang="en-US" dirty="0"/>
              <a:t> e </a:t>
            </a:r>
            <a:r>
              <a:rPr lang="en-US" dirty="0" err="1"/>
              <a:t>empresas</a:t>
            </a:r>
            <a:r>
              <a:rPr lang="en-US" dirty="0"/>
              <a:t>, </a:t>
            </a:r>
            <a:r>
              <a:rPr lang="en-US" dirty="0" err="1"/>
              <a:t>enquanto</a:t>
            </a:r>
            <a:r>
              <a:rPr lang="en-US" dirty="0"/>
              <a:t> </a:t>
            </a:r>
            <a:r>
              <a:rPr lang="en-US" dirty="0" err="1"/>
              <a:t>que</a:t>
            </a:r>
            <a:r>
              <a:rPr lang="en-US" dirty="0"/>
              <a:t> as </a:t>
            </a:r>
            <a:r>
              <a:rPr lang="en-US" dirty="0" err="1"/>
              <a:t>cooperativas</a:t>
            </a:r>
            <a:r>
              <a:rPr lang="en-US" dirty="0"/>
              <a:t> de </a:t>
            </a:r>
            <a:r>
              <a:rPr lang="en-US" dirty="0" err="1"/>
              <a:t>crédito</a:t>
            </a:r>
            <a:r>
              <a:rPr lang="en-US" dirty="0"/>
              <a:t> </a:t>
            </a:r>
            <a:r>
              <a:rPr lang="en-US" dirty="0" err="1"/>
              <a:t>emitiam</a:t>
            </a:r>
            <a:r>
              <a:rPr lang="en-US" dirty="0"/>
              <a:t> </a:t>
            </a:r>
            <a:r>
              <a:rPr lang="en-US" dirty="0" err="1"/>
              <a:t>depósitos</a:t>
            </a:r>
            <a:r>
              <a:rPr lang="en-US" dirty="0"/>
              <a:t> a </a:t>
            </a:r>
            <a:r>
              <a:rPr lang="en-US" dirty="0" err="1"/>
              <a:t>prazo</a:t>
            </a:r>
            <a:r>
              <a:rPr lang="en-US" dirty="0"/>
              <a:t> e </a:t>
            </a:r>
            <a:r>
              <a:rPr lang="en-US" dirty="0" err="1"/>
              <a:t>concediam</a:t>
            </a:r>
            <a:r>
              <a:rPr lang="en-US" dirty="0"/>
              <a:t> </a:t>
            </a:r>
            <a:r>
              <a:rPr lang="en-US" dirty="0" err="1"/>
              <a:t>empréstimos</a:t>
            </a:r>
            <a:r>
              <a:rPr lang="en-US" dirty="0"/>
              <a:t> </a:t>
            </a:r>
            <a:r>
              <a:rPr lang="en-US" dirty="0" err="1"/>
              <a:t>ao</a:t>
            </a:r>
            <a:r>
              <a:rPr lang="en-US" dirty="0"/>
              <a:t> </a:t>
            </a:r>
            <a:r>
              <a:rPr lang="en-US" dirty="0" err="1"/>
              <a:t>consumo</a:t>
            </a:r>
            <a:r>
              <a:rPr lang="en-US" dirty="0"/>
              <a:t>. </a:t>
            </a:r>
            <a:r>
              <a:rPr lang="en-US" dirty="0" err="1"/>
              <a:t>Quase</a:t>
            </a:r>
            <a:r>
              <a:rPr lang="en-US" dirty="0"/>
              <a:t> </a:t>
            </a:r>
            <a:r>
              <a:rPr lang="en-US" dirty="0" err="1"/>
              <a:t>todos</a:t>
            </a:r>
            <a:r>
              <a:rPr lang="en-US" dirty="0"/>
              <a:t> </a:t>
            </a:r>
            <a:r>
              <a:rPr lang="en-US" dirty="0" err="1"/>
              <a:t>os</a:t>
            </a:r>
            <a:r>
              <a:rPr lang="en-US" dirty="0"/>
              <a:t> </a:t>
            </a:r>
            <a:r>
              <a:rPr lang="en-US" dirty="0" err="1"/>
              <a:t>bancos</a:t>
            </a:r>
            <a:r>
              <a:rPr lang="en-US" dirty="0"/>
              <a:t> </a:t>
            </a:r>
            <a:r>
              <a:rPr lang="en-US" dirty="0" err="1"/>
              <a:t>comerciais</a:t>
            </a:r>
            <a:r>
              <a:rPr lang="en-US" dirty="0"/>
              <a:t> e </a:t>
            </a:r>
            <a:r>
              <a:rPr lang="en-US" dirty="0" err="1"/>
              <a:t>muitos</a:t>
            </a:r>
            <a:r>
              <a:rPr lang="en-US" dirty="0"/>
              <a:t> </a:t>
            </a:r>
            <a:r>
              <a:rPr lang="en-US" dirty="0" err="1"/>
              <a:t>bancos</a:t>
            </a:r>
            <a:r>
              <a:rPr lang="en-US" dirty="0"/>
              <a:t> de </a:t>
            </a:r>
            <a:r>
              <a:rPr lang="en-US" dirty="0" err="1"/>
              <a:t>poupança</a:t>
            </a:r>
            <a:r>
              <a:rPr lang="en-US" dirty="0"/>
              <a:t> são </a:t>
            </a:r>
            <a:r>
              <a:rPr lang="en-US" dirty="0" err="1"/>
              <a:t>sociedades</a:t>
            </a:r>
            <a:r>
              <a:rPr lang="en-US" dirty="0"/>
              <a:t> </a:t>
            </a:r>
            <a:r>
              <a:rPr lang="en-US" dirty="0" err="1"/>
              <a:t>anónimas</a:t>
            </a:r>
            <a:r>
              <a:rPr lang="en-US" dirty="0"/>
              <a:t>. </a:t>
            </a:r>
            <a:r>
              <a:rPr lang="en-US" dirty="0" err="1"/>
              <a:t>Alguns</a:t>
            </a:r>
            <a:r>
              <a:rPr lang="en-US" dirty="0"/>
              <a:t> </a:t>
            </a:r>
            <a:r>
              <a:rPr lang="en-US" dirty="0" err="1"/>
              <a:t>bancos</a:t>
            </a:r>
            <a:r>
              <a:rPr lang="en-US" dirty="0"/>
              <a:t> de </a:t>
            </a:r>
            <a:r>
              <a:rPr lang="en-US" dirty="0" err="1"/>
              <a:t>poupança</a:t>
            </a:r>
            <a:r>
              <a:rPr lang="en-US" dirty="0"/>
              <a:t> e </a:t>
            </a:r>
            <a:r>
              <a:rPr lang="en-US" dirty="0" err="1"/>
              <a:t>todas</a:t>
            </a:r>
            <a:r>
              <a:rPr lang="en-US" dirty="0"/>
              <a:t> as </a:t>
            </a:r>
            <a:r>
              <a:rPr lang="en-US" dirty="0" err="1"/>
              <a:t>cooperativas</a:t>
            </a:r>
            <a:r>
              <a:rPr lang="en-US" dirty="0"/>
              <a:t> de </a:t>
            </a:r>
            <a:r>
              <a:rPr lang="en-US" dirty="0" err="1"/>
              <a:t>crédito</a:t>
            </a:r>
            <a:r>
              <a:rPr lang="en-US" dirty="0"/>
              <a:t> são </a:t>
            </a:r>
            <a:r>
              <a:rPr lang="en-US" dirty="0" err="1"/>
              <a:t>sociedades</a:t>
            </a:r>
            <a:r>
              <a:rPr lang="en-US" dirty="0"/>
              <a:t> </a:t>
            </a:r>
            <a:r>
              <a:rPr lang="en-US" dirty="0" err="1"/>
              <a:t>mútuas</a:t>
            </a:r>
            <a:r>
              <a:rPr lang="en-US" dirty="0"/>
              <a:t> e, </a:t>
            </a:r>
            <a:r>
              <a:rPr lang="en-US" dirty="0" err="1"/>
              <a:t>portanto</a:t>
            </a:r>
            <a:r>
              <a:rPr lang="en-US" dirty="0"/>
              <a:t>, são de </a:t>
            </a:r>
            <a:r>
              <a:rPr lang="en-US" dirty="0" err="1"/>
              <a:t>propriedade</a:t>
            </a:r>
            <a:r>
              <a:rPr lang="en-US" dirty="0"/>
              <a:t> </a:t>
            </a:r>
            <a:r>
              <a:rPr lang="en-US" dirty="0" err="1"/>
              <a:t>daqueles</a:t>
            </a:r>
            <a:r>
              <a:rPr lang="en-US" dirty="0"/>
              <a:t> </a:t>
            </a:r>
            <a:r>
              <a:rPr lang="en-US" dirty="0" err="1"/>
              <a:t>que</a:t>
            </a:r>
            <a:r>
              <a:rPr lang="en-US" dirty="0"/>
              <a:t> </a:t>
            </a:r>
            <a:r>
              <a:rPr lang="en-US" dirty="0" err="1"/>
              <a:t>fizeram</a:t>
            </a:r>
            <a:r>
              <a:rPr lang="en-US" dirty="0"/>
              <a:t> </a:t>
            </a:r>
            <a:r>
              <a:rPr lang="en-US" dirty="0" err="1"/>
              <a:t>depósitos</a:t>
            </a:r>
            <a:r>
              <a:rPr lang="en-US" dirty="0"/>
              <a:t> com </a:t>
            </a:r>
            <a:r>
              <a:rPr lang="en-US" dirty="0" err="1"/>
              <a:t>eles</a:t>
            </a:r>
            <a:r>
              <a:rPr lang="en-US" dirty="0"/>
              <a:t>. O </a:t>
            </a:r>
            <a:r>
              <a:rPr lang="en-US" dirty="0" err="1"/>
              <a:t>mercado</a:t>
            </a:r>
            <a:r>
              <a:rPr lang="en-US" dirty="0"/>
              <a:t> </a:t>
            </a:r>
            <a:r>
              <a:rPr lang="en-US" dirty="0" err="1"/>
              <a:t>financeiro</a:t>
            </a:r>
            <a:r>
              <a:rPr lang="en-US" dirty="0"/>
              <a:t> </a:t>
            </a:r>
            <a:r>
              <a:rPr lang="en-US" dirty="0" err="1"/>
              <a:t>atual</a:t>
            </a:r>
            <a:r>
              <a:rPr lang="en-US" dirty="0"/>
              <a:t> </a:t>
            </a:r>
            <a:r>
              <a:rPr lang="en-US" dirty="0" err="1"/>
              <a:t>é</a:t>
            </a:r>
            <a:r>
              <a:rPr lang="en-US" dirty="0"/>
              <a:t> </a:t>
            </a:r>
            <a:r>
              <a:rPr lang="en-US" dirty="0" err="1"/>
              <a:t>altamente</a:t>
            </a:r>
            <a:r>
              <a:rPr lang="en-US" dirty="0"/>
              <a:t> </a:t>
            </a:r>
            <a:r>
              <a:rPr lang="en-US" dirty="0" err="1"/>
              <a:t>complexo</a:t>
            </a:r>
            <a:r>
              <a:rPr lang="en-US" dirty="0"/>
              <a:t> e </a:t>
            </a:r>
            <a:r>
              <a:rPr lang="en-US" dirty="0" err="1"/>
              <a:t>é</a:t>
            </a:r>
            <a:r>
              <a:rPr lang="en-US" dirty="0"/>
              <a:t> </a:t>
            </a:r>
            <a:r>
              <a:rPr lang="en-US" dirty="0" err="1"/>
              <a:t>resultado</a:t>
            </a:r>
            <a:r>
              <a:rPr lang="en-US" dirty="0"/>
              <a:t> de </a:t>
            </a:r>
            <a:r>
              <a:rPr lang="en-US" dirty="0" err="1"/>
              <a:t>anos</a:t>
            </a:r>
            <a:r>
              <a:rPr lang="en-US" dirty="0"/>
              <a:t> de </a:t>
            </a:r>
            <a:r>
              <a:rPr lang="en-US" dirty="0" err="1"/>
              <a:t>evolução</a:t>
            </a:r>
            <a:r>
              <a:rPr lang="en-US" dirty="0"/>
              <a:t>.</a:t>
            </a: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80</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069342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81</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569170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err="1">
                <a:solidFill>
                  <a:srgbClr val="F79037"/>
                </a:solidFill>
                <a:latin typeface="Calibri" panose="020F0502020204030204" pitchFamily="34" charset="0"/>
              </a:rPr>
              <a:t>Regulamento</a:t>
            </a:r>
            <a:endParaRPr lang="x-none" sz="1100" b="1" dirty="0">
              <a:solidFill>
                <a:srgbClr val="F79037"/>
              </a:solidFill>
              <a:latin typeface="Calibri" panose="020F0502020204030204" pitchFamily="34" charset="0"/>
            </a:endParaRPr>
          </a:p>
          <a:p>
            <a:pPr algn="just"/>
            <a:r>
              <a:rPr lang="en-US" sz="1100" dirty="0">
                <a:solidFill>
                  <a:srgbClr val="000000"/>
                </a:solidFill>
                <a:latin typeface="Calibri" panose="020F0502020204030204" pitchFamily="34" charset="0"/>
              </a:rPr>
              <a:t>O </a:t>
            </a:r>
            <a:r>
              <a:rPr lang="en-US" sz="1100" dirty="0" err="1">
                <a:solidFill>
                  <a:srgbClr val="000000"/>
                </a:solidFill>
                <a:latin typeface="Calibri" panose="020F0502020204030204" pitchFamily="34" charset="0"/>
              </a:rPr>
              <a:t>sistema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financeiro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é</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relativamente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fortemente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regulamentado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comparação</a:t>
            </a:r>
            <a:r>
              <a:rPr lang="en-US" sz="1100" dirty="0">
                <a:solidFill>
                  <a:srgbClr val="000000"/>
                </a:solidFill>
                <a:latin typeface="Calibri" panose="020F0502020204030204" pitchFamily="34" charset="0"/>
              </a:rPr>
              <a:t> com outros </a:t>
            </a:r>
            <a:r>
              <a:rPr lang="en-US" sz="1100" dirty="0" err="1">
                <a:solidFill>
                  <a:srgbClr val="000000"/>
                </a:solidFill>
                <a:latin typeface="Calibri" panose="020F0502020204030204" pitchFamily="34" charset="0"/>
              </a:rPr>
              <a:t>setores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países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capitalistas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reguladores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têm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quatro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funções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principais</a:t>
            </a:r>
            <a:r>
              <a:rPr lang="en-US" sz="1100" dirty="0">
                <a:solidFill>
                  <a:srgbClr val="000000"/>
                </a:solidFill>
                <a:latin typeface="Calibri" panose="020F0502020204030204" pitchFamily="34" charset="0"/>
              </a:rPr>
              <a:t>:</a:t>
            </a: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Text Placeholder 17">
            <a:extLst>
              <a:ext uri="{FF2B5EF4-FFF2-40B4-BE49-F238E27FC236}">
                <a16:creationId xmlns:a16="http://schemas.microsoft.com/office/drawing/2014/main" id="{AFE01A14-C0A0-55A1-89EA-A2629AB96983}"/>
              </a:ext>
            </a:extLst>
          </p:cNvPr>
          <p:cNvSpPr txBox="1">
            <a:spLocks/>
          </p:cNvSpPr>
          <p:nvPr/>
        </p:nvSpPr>
        <p:spPr>
          <a:xfrm>
            <a:off x="755649" y="2497432"/>
            <a:ext cx="3024188" cy="98487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solidFill>
                  <a:srgbClr val="000000"/>
                </a:solidFill>
                <a:cs typeface="+mn-cs"/>
              </a:rPr>
              <a:t>Eles</a:t>
            </a:r>
            <a:r>
              <a:rPr lang="en-US" dirty="0">
                <a:solidFill>
                  <a:srgbClr val="000000"/>
                </a:solidFill>
                <a:cs typeface="+mn-cs"/>
              </a:rPr>
              <a:t> </a:t>
            </a:r>
            <a:r>
              <a:rPr lang="en-US" dirty="0" err="1">
                <a:solidFill>
                  <a:srgbClr val="000000"/>
                </a:solidFill>
                <a:cs typeface="+mn-cs"/>
              </a:rPr>
              <a:t>tentam</a:t>
            </a:r>
            <a:r>
              <a:rPr lang="en-US" dirty="0">
                <a:solidFill>
                  <a:srgbClr val="000000"/>
                </a:solidFill>
                <a:cs typeface="+mn-cs"/>
              </a:rPr>
              <a:t> </a:t>
            </a:r>
            <a:r>
              <a:rPr lang="en-US" dirty="0" err="1">
                <a:solidFill>
                  <a:srgbClr val="000000"/>
                </a:solidFill>
                <a:cs typeface="+mn-cs"/>
              </a:rPr>
              <a:t>fazer</a:t>
            </a:r>
            <a:r>
              <a:rPr lang="en-US" dirty="0">
                <a:solidFill>
                  <a:srgbClr val="000000"/>
                </a:solidFill>
                <a:cs typeface="+mn-cs"/>
              </a:rPr>
              <a:t> </a:t>
            </a:r>
            <a:r>
              <a:rPr lang="en-US" dirty="0" err="1">
                <a:solidFill>
                  <a:srgbClr val="000000"/>
                </a:solidFill>
                <a:cs typeface="+mn-cs"/>
              </a:rPr>
              <a:t>isso</a:t>
            </a:r>
            <a:r>
              <a:rPr lang="en-US" dirty="0">
                <a:solidFill>
                  <a:srgbClr val="000000"/>
                </a:solidFill>
                <a:cs typeface="+mn-cs"/>
              </a:rPr>
              <a:t> </a:t>
            </a:r>
            <a:r>
              <a:rPr lang="en-US" dirty="0" err="1">
                <a:solidFill>
                  <a:srgbClr val="000000"/>
                </a:solidFill>
                <a:cs typeface="+mn-cs"/>
              </a:rPr>
              <a:t>ao</a:t>
            </a:r>
            <a:r>
              <a:rPr lang="en-US" dirty="0">
                <a:solidFill>
                  <a:srgbClr val="000000"/>
                </a:solidFill>
                <a:cs typeface="+mn-cs"/>
              </a:rPr>
              <a:t> </a:t>
            </a:r>
            <a:r>
              <a:rPr lang="en-US" dirty="0" err="1">
                <a:solidFill>
                  <a:srgbClr val="000000"/>
                </a:solidFill>
                <a:cs typeface="+mn-cs"/>
              </a:rPr>
              <a:t>encorajar</a:t>
            </a:r>
            <a:r>
              <a:rPr lang="en-US" dirty="0">
                <a:solidFill>
                  <a:srgbClr val="000000"/>
                </a:solidFill>
                <a:cs typeface="+mn-cs"/>
              </a:rPr>
              <a:t> e </a:t>
            </a:r>
            <a:r>
              <a:rPr lang="en-US" dirty="0" err="1">
                <a:solidFill>
                  <a:srgbClr val="000000"/>
                </a:solidFill>
                <a:cs typeface="+mn-cs"/>
              </a:rPr>
              <a:t>reivindicar</a:t>
            </a:r>
            <a:r>
              <a:rPr lang="en-US" dirty="0">
                <a:solidFill>
                  <a:srgbClr val="000000"/>
                </a:solidFill>
                <a:cs typeface="+mn-cs"/>
              </a:rPr>
              <a:t> </a:t>
            </a:r>
            <a:r>
              <a:rPr lang="en-US" dirty="0" err="1">
                <a:solidFill>
                  <a:srgbClr val="000000"/>
                </a:solidFill>
                <a:cs typeface="+mn-cs"/>
              </a:rPr>
              <a:t>transparência</a:t>
            </a:r>
            <a:r>
              <a:rPr lang="en-US" dirty="0">
                <a:solidFill>
                  <a:srgbClr val="000000"/>
                </a:solidFill>
                <a:cs typeface="+mn-cs"/>
              </a:rPr>
              <a:t>. </a:t>
            </a:r>
            <a:r>
              <a:rPr lang="en-US" dirty="0" err="1">
                <a:solidFill>
                  <a:srgbClr val="000000"/>
                </a:solidFill>
                <a:cs typeface="+mn-cs"/>
              </a:rPr>
              <a:t>Isso</a:t>
            </a:r>
            <a:r>
              <a:rPr lang="en-US" dirty="0">
                <a:solidFill>
                  <a:srgbClr val="000000"/>
                </a:solidFill>
                <a:cs typeface="+mn-cs"/>
              </a:rPr>
              <a:t> </a:t>
            </a:r>
            <a:r>
              <a:rPr lang="en-US" dirty="0" err="1">
                <a:solidFill>
                  <a:srgbClr val="000000"/>
                </a:solidFill>
                <a:cs typeface="+mn-cs"/>
              </a:rPr>
              <a:t>geralmente</a:t>
            </a:r>
            <a:r>
              <a:rPr lang="en-US" dirty="0">
                <a:solidFill>
                  <a:srgbClr val="000000"/>
                </a:solidFill>
                <a:cs typeface="+mn-cs"/>
              </a:rPr>
              <a:t> </a:t>
            </a:r>
            <a:r>
              <a:rPr lang="en-US" dirty="0" err="1">
                <a:solidFill>
                  <a:srgbClr val="000000"/>
                </a:solidFill>
                <a:cs typeface="+mn-cs"/>
              </a:rPr>
              <a:t>significa</a:t>
            </a:r>
            <a:r>
              <a:rPr lang="en-US" dirty="0">
                <a:solidFill>
                  <a:srgbClr val="000000"/>
                </a:solidFill>
                <a:cs typeface="+mn-cs"/>
              </a:rPr>
              <a:t> </a:t>
            </a:r>
            <a:r>
              <a:rPr lang="en-US" dirty="0" err="1">
                <a:solidFill>
                  <a:srgbClr val="000000"/>
                </a:solidFill>
                <a:cs typeface="+mn-cs"/>
              </a:rPr>
              <a:t>exigir</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participantes</a:t>
            </a:r>
            <a:r>
              <a:rPr lang="en-US" dirty="0">
                <a:solidFill>
                  <a:srgbClr val="000000"/>
                </a:solidFill>
                <a:cs typeface="+mn-cs"/>
              </a:rPr>
              <a:t> e </a:t>
            </a:r>
            <a:r>
              <a:rPr lang="en-US" dirty="0" err="1">
                <a:solidFill>
                  <a:srgbClr val="000000"/>
                </a:solidFill>
                <a:cs typeface="+mn-cs"/>
              </a:rPr>
              <a:t>intermediários</a:t>
            </a:r>
            <a:r>
              <a:rPr lang="en-US" dirty="0">
                <a:solidFill>
                  <a:srgbClr val="000000"/>
                </a:solidFill>
                <a:cs typeface="+mn-cs"/>
              </a:rPr>
              <a:t> do </a:t>
            </a:r>
            <a:r>
              <a:rPr lang="en-US" dirty="0" err="1">
                <a:solidFill>
                  <a:srgbClr val="000000"/>
                </a:solidFill>
                <a:cs typeface="+mn-cs"/>
              </a:rPr>
              <a:t>mercado</a:t>
            </a:r>
            <a:r>
              <a:rPr lang="en-US" dirty="0">
                <a:solidFill>
                  <a:srgbClr val="000000"/>
                </a:solidFill>
                <a:cs typeface="+mn-cs"/>
              </a:rPr>
              <a:t> </a:t>
            </a:r>
            <a:r>
              <a:rPr lang="en-US" dirty="0" err="1">
                <a:solidFill>
                  <a:srgbClr val="000000"/>
                </a:solidFill>
                <a:cs typeface="+mn-cs"/>
              </a:rPr>
              <a:t>financeiro</a:t>
            </a:r>
            <a:r>
              <a:rPr lang="en-US" dirty="0">
                <a:solidFill>
                  <a:srgbClr val="000000"/>
                </a:solidFill>
                <a:cs typeface="+mn-cs"/>
              </a:rPr>
              <a:t> </a:t>
            </a:r>
            <a:r>
              <a:rPr lang="en-US" dirty="0" err="1">
                <a:solidFill>
                  <a:srgbClr val="000000"/>
                </a:solidFill>
                <a:cs typeface="+mn-cs"/>
              </a:rPr>
              <a:t>divulguem</a:t>
            </a:r>
            <a:r>
              <a:rPr lang="en-US" dirty="0">
                <a:solidFill>
                  <a:srgbClr val="000000"/>
                </a:solidFill>
                <a:cs typeface="+mn-cs"/>
              </a:rPr>
              <a:t> </a:t>
            </a:r>
            <a:r>
              <a:rPr lang="en-US" dirty="0" err="1">
                <a:solidFill>
                  <a:srgbClr val="000000"/>
                </a:solidFill>
                <a:cs typeface="+mn-cs"/>
              </a:rPr>
              <a:t>informações</a:t>
            </a:r>
            <a:r>
              <a:rPr lang="en-US" dirty="0">
                <a:solidFill>
                  <a:srgbClr val="000000"/>
                </a:solidFill>
                <a:cs typeface="+mn-cs"/>
              </a:rPr>
              <a:t> </a:t>
            </a:r>
            <a:r>
              <a:rPr lang="en-US" dirty="0" err="1">
                <a:solidFill>
                  <a:srgbClr val="000000"/>
                </a:solidFill>
                <a:cs typeface="+mn-cs"/>
              </a:rPr>
              <a:t>precisas</a:t>
            </a:r>
            <a:r>
              <a:rPr lang="en-US" dirty="0">
                <a:solidFill>
                  <a:srgbClr val="000000"/>
                </a:solidFill>
                <a:cs typeface="+mn-cs"/>
              </a:rPr>
              <a:t> </a:t>
            </a:r>
            <a:r>
              <a:rPr lang="en-US" dirty="0" err="1">
                <a:solidFill>
                  <a:srgbClr val="000000"/>
                </a:solidFill>
                <a:cs typeface="+mn-cs"/>
              </a:rPr>
              <a:t>aos</a:t>
            </a:r>
            <a:r>
              <a:rPr lang="en-US" dirty="0">
                <a:solidFill>
                  <a:srgbClr val="000000"/>
                </a:solidFill>
                <a:cs typeface="+mn-cs"/>
              </a:rPr>
              <a:t> </a:t>
            </a:r>
            <a:r>
              <a:rPr lang="en-US" dirty="0" err="1">
                <a:solidFill>
                  <a:srgbClr val="000000"/>
                </a:solidFill>
                <a:cs typeface="+mn-cs"/>
              </a:rPr>
              <a:t>investidores</a:t>
            </a:r>
            <a:r>
              <a:rPr lang="en-US" dirty="0">
                <a:solidFill>
                  <a:srgbClr val="000000"/>
                </a:solidFill>
                <a:cs typeface="+mn-cs"/>
              </a:rPr>
              <a:t> de </a:t>
            </a:r>
            <a:r>
              <a:rPr lang="en-US" dirty="0" err="1">
                <a:solidFill>
                  <a:srgbClr val="000000"/>
                </a:solidFill>
                <a:cs typeface="+mn-cs"/>
              </a:rPr>
              <a:t>maneira</a:t>
            </a:r>
            <a:r>
              <a:rPr lang="en-US" dirty="0">
                <a:solidFill>
                  <a:srgbClr val="000000"/>
                </a:solidFill>
                <a:cs typeface="+mn-cs"/>
              </a:rPr>
              <a:t> </a:t>
            </a:r>
            <a:r>
              <a:rPr lang="en-US" dirty="0" err="1">
                <a:solidFill>
                  <a:srgbClr val="000000"/>
                </a:solidFill>
                <a:cs typeface="+mn-cs"/>
              </a:rPr>
              <a:t>clara</a:t>
            </a:r>
            <a:r>
              <a:rPr lang="en-US" dirty="0">
                <a:solidFill>
                  <a:srgbClr val="000000"/>
                </a:solidFill>
                <a:cs typeface="+mn-cs"/>
              </a:rPr>
              <a:t> e </a:t>
            </a:r>
            <a:r>
              <a:rPr lang="en-US" dirty="0" err="1">
                <a:solidFill>
                  <a:srgbClr val="000000"/>
                </a:solidFill>
                <a:cs typeface="+mn-cs"/>
              </a:rPr>
              <a:t>oportuna</a:t>
            </a:r>
            <a:r>
              <a:rPr lang="en-US" dirty="0">
                <a:solidFill>
                  <a:srgbClr val="000000"/>
                </a:solidFill>
                <a:cs typeface="+mn-cs"/>
              </a:rPr>
              <a:t>.</a:t>
            </a:r>
          </a:p>
        </p:txBody>
      </p:sp>
      <p:sp>
        <p:nvSpPr>
          <p:cNvPr id="96" name="Text Placeholder 17">
            <a:extLst>
              <a:ext uri="{FF2B5EF4-FFF2-40B4-BE49-F238E27FC236}">
                <a16:creationId xmlns:a16="http://schemas.microsoft.com/office/drawing/2014/main" id="{657EE6D4-48F7-8344-5DE1-79DAE98A3633}"/>
              </a:ext>
            </a:extLst>
          </p:cNvPr>
          <p:cNvSpPr txBox="1">
            <a:spLocks/>
          </p:cNvSpPr>
          <p:nvPr/>
        </p:nvSpPr>
        <p:spPr>
          <a:xfrm>
            <a:off x="1483046" y="1841624"/>
            <a:ext cx="2288465"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Reduzir</a:t>
            </a:r>
            <a:r>
              <a:rPr lang="en-US" b="1" dirty="0">
                <a:solidFill>
                  <a:srgbClr val="F79037"/>
                </a:solidFill>
              </a:rPr>
              <a:t> </a:t>
            </a:r>
            <a:r>
              <a:rPr lang="en-US" b="1" dirty="0" err="1">
                <a:solidFill>
                  <a:srgbClr val="F79037"/>
                </a:solidFill>
              </a:rPr>
              <a:t>informações</a:t>
            </a:r>
            <a:r>
              <a:rPr lang="en-US" b="1" dirty="0">
                <a:solidFill>
                  <a:srgbClr val="F79037"/>
                </a:solidFill>
              </a:rPr>
              <a:t> </a:t>
            </a:r>
            <a:r>
              <a:rPr lang="en-US" b="1" dirty="0" err="1">
                <a:solidFill>
                  <a:srgbClr val="F79037"/>
                </a:solidFill>
              </a:rPr>
              <a:t>assimétricas</a:t>
            </a:r>
            <a:endParaRPr lang="en-US" b="1" dirty="0">
              <a:solidFill>
                <a:srgbClr val="F79037"/>
              </a:solidFill>
            </a:endParaRPr>
          </a:p>
        </p:txBody>
      </p:sp>
      <p:sp>
        <p:nvSpPr>
          <p:cNvPr id="97" name="TextBox 96">
            <a:extLst>
              <a:ext uri="{FF2B5EF4-FFF2-40B4-BE49-F238E27FC236}">
                <a16:creationId xmlns:a16="http://schemas.microsoft.com/office/drawing/2014/main" id="{301D485A-B325-BA7E-7344-D8D8E940B82B}"/>
              </a:ext>
            </a:extLst>
          </p:cNvPr>
          <p:cNvSpPr txBox="1"/>
          <p:nvPr/>
        </p:nvSpPr>
        <p:spPr>
          <a:xfrm>
            <a:off x="865097" y="1456431"/>
            <a:ext cx="654756" cy="1092607"/>
          </a:xfrm>
          <a:prstGeom prst="rect">
            <a:avLst/>
          </a:prstGeom>
          <a:noFill/>
        </p:spPr>
        <p:txBody>
          <a:bodyPr wrap="square" rtlCol="0">
            <a:spAutoFit/>
          </a:bodyPr>
          <a:lstStyle/>
          <a:p>
            <a:r>
              <a:rPr lang="en-GB" sz="6500" dirty="0">
                <a:solidFill>
                  <a:srgbClr val="DD1470"/>
                </a:solidFill>
                <a:latin typeface="Arial" panose="020B0604020202020204" pitchFamily="34" charset="0"/>
                <a:cs typeface="Arial" panose="020B0604020202020204" pitchFamily="34" charset="0"/>
              </a:rPr>
              <a:t>1</a:t>
            </a:r>
          </a:p>
        </p:txBody>
      </p:sp>
      <p:sp>
        <p:nvSpPr>
          <p:cNvPr id="5" name="Text Placeholder 17">
            <a:extLst>
              <a:ext uri="{FF2B5EF4-FFF2-40B4-BE49-F238E27FC236}">
                <a16:creationId xmlns:a16="http://schemas.microsoft.com/office/drawing/2014/main" id="{BAB49149-89E8-BF13-C6E6-85767BC77D35}"/>
              </a:ext>
            </a:extLst>
          </p:cNvPr>
          <p:cNvSpPr txBox="1">
            <a:spLocks/>
          </p:cNvSpPr>
          <p:nvPr/>
        </p:nvSpPr>
        <p:spPr>
          <a:xfrm>
            <a:off x="776670" y="4333538"/>
            <a:ext cx="3024188" cy="98487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reguladores</a:t>
            </a:r>
            <a:r>
              <a:rPr lang="en-US" dirty="0">
                <a:solidFill>
                  <a:srgbClr val="000000"/>
                </a:solidFill>
                <a:cs typeface="+mn-cs"/>
              </a:rPr>
              <a:t> </a:t>
            </a:r>
            <a:r>
              <a:rPr lang="en-US" dirty="0" err="1">
                <a:solidFill>
                  <a:srgbClr val="000000"/>
                </a:solidFill>
                <a:cs typeface="+mn-cs"/>
              </a:rPr>
              <a:t>devem</a:t>
            </a:r>
            <a:r>
              <a:rPr lang="en-US" dirty="0">
                <a:solidFill>
                  <a:srgbClr val="000000"/>
                </a:solidFill>
                <a:cs typeface="+mn-cs"/>
              </a:rPr>
              <a:t> </a:t>
            </a:r>
            <a:r>
              <a:rPr lang="en-US" dirty="0" err="1">
                <a:solidFill>
                  <a:srgbClr val="000000"/>
                </a:solidFill>
                <a:cs typeface="+mn-cs"/>
              </a:rPr>
              <a:t>proteger</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consumidores</a:t>
            </a:r>
            <a:r>
              <a:rPr lang="en-US" dirty="0">
                <a:solidFill>
                  <a:srgbClr val="000000"/>
                </a:solidFill>
                <a:cs typeface="+mn-cs"/>
              </a:rPr>
              <a:t> de </a:t>
            </a:r>
            <a:r>
              <a:rPr lang="en-US" dirty="0" err="1">
                <a:solidFill>
                  <a:srgbClr val="000000"/>
                </a:solidFill>
                <a:cs typeface="+mn-cs"/>
              </a:rPr>
              <a:t>golpistas</a:t>
            </a:r>
            <a:r>
              <a:rPr lang="en-US" dirty="0">
                <a:solidFill>
                  <a:srgbClr val="000000"/>
                </a:solidFill>
                <a:cs typeface="+mn-cs"/>
              </a:rPr>
              <a:t> e do </a:t>
            </a:r>
            <a:r>
              <a:rPr lang="en-US" dirty="0" err="1">
                <a:solidFill>
                  <a:srgbClr val="000000"/>
                </a:solidFill>
                <a:cs typeface="+mn-cs"/>
              </a:rPr>
              <a:t>fracasso</a:t>
            </a:r>
            <a:r>
              <a:rPr lang="en-US" dirty="0">
                <a:solidFill>
                  <a:srgbClr val="000000"/>
                </a:solidFill>
                <a:cs typeface="+mn-cs"/>
              </a:rPr>
              <a:t> de </a:t>
            </a:r>
            <a:r>
              <a:rPr lang="en-US" dirty="0" err="1">
                <a:solidFill>
                  <a:srgbClr val="000000"/>
                </a:solidFill>
                <a:cs typeface="+mn-cs"/>
              </a:rPr>
              <a:t>instituições</a:t>
            </a:r>
            <a:r>
              <a:rPr lang="en-US" dirty="0">
                <a:solidFill>
                  <a:srgbClr val="000000"/>
                </a:solidFill>
                <a:cs typeface="+mn-cs"/>
              </a:rPr>
              <a:t> </a:t>
            </a:r>
            <a:r>
              <a:rPr lang="en-US" dirty="0" err="1">
                <a:solidFill>
                  <a:srgbClr val="000000"/>
                </a:solidFill>
                <a:cs typeface="+mn-cs"/>
              </a:rPr>
              <a:t>financeiras</a:t>
            </a:r>
            <a:r>
              <a:rPr lang="en-US" dirty="0">
                <a:solidFill>
                  <a:srgbClr val="000000"/>
                </a:solidFill>
                <a:cs typeface="+mn-cs"/>
              </a:rPr>
              <a:t> </a:t>
            </a:r>
            <a:r>
              <a:rPr lang="en-US" dirty="0" err="1">
                <a:solidFill>
                  <a:srgbClr val="000000"/>
                </a:solidFill>
                <a:cs typeface="+mn-cs"/>
              </a:rPr>
              <a:t>honestas</a:t>
            </a:r>
            <a:r>
              <a:rPr lang="en-US" dirty="0">
                <a:solidFill>
                  <a:srgbClr val="000000"/>
                </a:solidFill>
                <a:cs typeface="+mn-cs"/>
              </a:rPr>
              <a:t>, mas </a:t>
            </a:r>
            <a:r>
              <a:rPr lang="en-US" dirty="0" err="1">
                <a:solidFill>
                  <a:srgbClr val="000000"/>
                </a:solidFill>
                <a:cs typeface="+mn-cs"/>
              </a:rPr>
              <a:t>malfadadas</a:t>
            </a:r>
            <a:r>
              <a:rPr lang="en-US" dirty="0">
                <a:solidFill>
                  <a:srgbClr val="000000"/>
                </a:solidFill>
                <a:cs typeface="+mn-cs"/>
              </a:rPr>
              <a:t> </a:t>
            </a:r>
            <a:r>
              <a:rPr lang="en-US" dirty="0" err="1">
                <a:solidFill>
                  <a:srgbClr val="000000"/>
                </a:solidFill>
                <a:cs typeface="+mn-cs"/>
              </a:rPr>
              <a:t>ou</a:t>
            </a:r>
            <a:r>
              <a:rPr lang="en-US" dirty="0">
                <a:solidFill>
                  <a:srgbClr val="000000"/>
                </a:solidFill>
                <a:cs typeface="+mn-cs"/>
              </a:rPr>
              <a:t> mal </a:t>
            </a:r>
            <a:r>
              <a:rPr lang="en-US" dirty="0" err="1">
                <a:solidFill>
                  <a:srgbClr val="000000"/>
                </a:solidFill>
                <a:cs typeface="+mn-cs"/>
              </a:rPr>
              <a:t>administradas</a:t>
            </a:r>
            <a:r>
              <a:rPr lang="en-US" dirty="0">
                <a:solidFill>
                  <a:srgbClr val="000000"/>
                </a:solidFill>
                <a:cs typeface="+mn-cs"/>
              </a:rPr>
              <a:t>. </a:t>
            </a:r>
            <a:r>
              <a:rPr lang="en-US" dirty="0" err="1">
                <a:solidFill>
                  <a:srgbClr val="000000"/>
                </a:solidFill>
                <a:cs typeface="+mn-cs"/>
              </a:rPr>
              <a:t>Eles</a:t>
            </a:r>
            <a:r>
              <a:rPr lang="en-US" dirty="0">
                <a:solidFill>
                  <a:srgbClr val="000000"/>
                </a:solidFill>
                <a:cs typeface="+mn-cs"/>
              </a:rPr>
              <a:t> </a:t>
            </a:r>
            <a:r>
              <a:rPr lang="en-US" dirty="0" err="1">
                <a:solidFill>
                  <a:srgbClr val="000000"/>
                </a:solidFill>
                <a:cs typeface="+mn-cs"/>
              </a:rPr>
              <a:t>fazem</a:t>
            </a:r>
            <a:r>
              <a:rPr lang="en-US" dirty="0">
                <a:solidFill>
                  <a:srgbClr val="000000"/>
                </a:solidFill>
                <a:cs typeface="+mn-cs"/>
              </a:rPr>
              <a:t>-no </a:t>
            </a:r>
            <a:r>
              <a:rPr lang="en-US" dirty="0" err="1">
                <a:solidFill>
                  <a:srgbClr val="000000"/>
                </a:solidFill>
                <a:cs typeface="+mn-cs"/>
              </a:rPr>
              <a:t>limitando</a:t>
            </a:r>
            <a:r>
              <a:rPr lang="en-US" dirty="0">
                <a:solidFill>
                  <a:srgbClr val="000000"/>
                </a:solidFill>
                <a:cs typeface="+mn-cs"/>
              </a:rPr>
              <a:t> </a:t>
            </a:r>
            <a:r>
              <a:rPr lang="en-US" dirty="0" err="1">
                <a:solidFill>
                  <a:srgbClr val="000000"/>
                </a:solidFill>
                <a:cs typeface="+mn-cs"/>
              </a:rPr>
              <a:t>diretamente</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tipos</a:t>
            </a:r>
            <a:r>
              <a:rPr lang="en-US" dirty="0">
                <a:solidFill>
                  <a:srgbClr val="000000"/>
                </a:solidFill>
                <a:cs typeface="+mn-cs"/>
              </a:rPr>
              <a:t> de </a:t>
            </a:r>
            <a:r>
              <a:rPr lang="en-US" dirty="0" err="1">
                <a:solidFill>
                  <a:srgbClr val="000000"/>
                </a:solidFill>
                <a:cs typeface="+mn-cs"/>
              </a:rPr>
              <a:t>ativos</a:t>
            </a:r>
            <a:r>
              <a:rPr lang="en-US" dirty="0">
                <a:solidFill>
                  <a:srgbClr val="000000"/>
                </a:solidFill>
                <a:cs typeface="+mn-cs"/>
              </a:rPr>
              <a:t> com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quais</a:t>
            </a:r>
            <a:r>
              <a:rPr lang="en-US" dirty="0">
                <a:solidFill>
                  <a:srgbClr val="000000"/>
                </a:solidFill>
                <a:cs typeface="+mn-cs"/>
              </a:rPr>
              <a:t> as </a:t>
            </a:r>
            <a:r>
              <a:rPr lang="en-US" dirty="0" err="1">
                <a:solidFill>
                  <a:srgbClr val="000000"/>
                </a:solidFill>
                <a:cs typeface="+mn-cs"/>
              </a:rPr>
              <a:t>instituições</a:t>
            </a:r>
            <a:r>
              <a:rPr lang="en-US" dirty="0">
                <a:solidFill>
                  <a:srgbClr val="000000"/>
                </a:solidFill>
                <a:cs typeface="+mn-cs"/>
              </a:rPr>
              <a:t> </a:t>
            </a:r>
            <a:r>
              <a:rPr lang="en-US" dirty="0" err="1">
                <a:solidFill>
                  <a:srgbClr val="000000"/>
                </a:solidFill>
                <a:cs typeface="+mn-cs"/>
              </a:rPr>
              <a:t>financeiras</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fazer</a:t>
            </a:r>
            <a:r>
              <a:rPr lang="en-US" dirty="0">
                <a:solidFill>
                  <a:srgbClr val="000000"/>
                </a:solidFill>
                <a:cs typeface="+mn-cs"/>
              </a:rPr>
              <a:t> </a:t>
            </a:r>
            <a:r>
              <a:rPr lang="en-US" dirty="0" err="1">
                <a:solidFill>
                  <a:srgbClr val="000000"/>
                </a:solidFill>
                <a:cs typeface="+mn-cs"/>
              </a:rPr>
              <a:t>negócios</a:t>
            </a:r>
            <a:r>
              <a:rPr lang="en-US" dirty="0">
                <a:solidFill>
                  <a:srgbClr val="000000"/>
                </a:solidFill>
                <a:cs typeface="+mn-cs"/>
              </a:rPr>
              <a:t> e </a:t>
            </a:r>
            <a:r>
              <a:rPr lang="en-US" dirty="0" err="1">
                <a:solidFill>
                  <a:srgbClr val="000000"/>
                </a:solidFill>
                <a:cs typeface="+mn-cs"/>
              </a:rPr>
              <a:t>exigindo</a:t>
            </a:r>
            <a:r>
              <a:rPr lang="en-US" dirty="0">
                <a:solidFill>
                  <a:srgbClr val="000000"/>
                </a:solidFill>
                <a:cs typeface="+mn-cs"/>
              </a:rPr>
              <a:t> </a:t>
            </a:r>
            <a:r>
              <a:rPr lang="en-US" dirty="0" err="1">
                <a:solidFill>
                  <a:srgbClr val="000000"/>
                </a:solidFill>
                <a:cs typeface="+mn-cs"/>
              </a:rPr>
              <a:t>níveis</a:t>
            </a:r>
            <a:r>
              <a:rPr lang="en-US" dirty="0">
                <a:solidFill>
                  <a:srgbClr val="000000"/>
                </a:solidFill>
                <a:cs typeface="+mn-cs"/>
              </a:rPr>
              <a:t> </a:t>
            </a:r>
            <a:r>
              <a:rPr lang="en-US" dirty="0" err="1">
                <a:solidFill>
                  <a:srgbClr val="000000"/>
                </a:solidFill>
                <a:cs typeface="+mn-cs"/>
              </a:rPr>
              <a:t>mínimos</a:t>
            </a:r>
            <a:r>
              <a:rPr lang="en-US" dirty="0">
                <a:solidFill>
                  <a:srgbClr val="000000"/>
                </a:solidFill>
                <a:cs typeface="+mn-cs"/>
              </a:rPr>
              <a:t> de </a:t>
            </a:r>
            <a:r>
              <a:rPr lang="en-US" dirty="0" err="1">
                <a:solidFill>
                  <a:srgbClr val="000000"/>
                </a:solidFill>
                <a:cs typeface="+mn-cs"/>
              </a:rPr>
              <a:t>reserva</a:t>
            </a:r>
            <a:r>
              <a:rPr lang="en-US" dirty="0">
                <a:solidFill>
                  <a:srgbClr val="000000"/>
                </a:solidFill>
                <a:cs typeface="+mn-cs"/>
              </a:rPr>
              <a:t> e </a:t>
            </a:r>
            <a:r>
              <a:rPr lang="en-US" dirty="0" err="1">
                <a:solidFill>
                  <a:srgbClr val="000000"/>
                </a:solidFill>
                <a:cs typeface="+mn-cs"/>
              </a:rPr>
              <a:t>capitalização</a:t>
            </a:r>
            <a:r>
              <a:rPr lang="en-US" dirty="0">
                <a:solidFill>
                  <a:srgbClr val="000000"/>
                </a:solidFill>
                <a:cs typeface="+mn-cs"/>
              </a:rPr>
              <a:t>.</a:t>
            </a:r>
          </a:p>
        </p:txBody>
      </p:sp>
      <p:sp>
        <p:nvSpPr>
          <p:cNvPr id="6" name="Text Placeholder 17">
            <a:extLst>
              <a:ext uri="{FF2B5EF4-FFF2-40B4-BE49-F238E27FC236}">
                <a16:creationId xmlns:a16="http://schemas.microsoft.com/office/drawing/2014/main" id="{2112DA09-19C0-700A-83E0-0E1CCDDE9BD5}"/>
              </a:ext>
            </a:extLst>
          </p:cNvPr>
          <p:cNvSpPr txBox="1">
            <a:spLocks/>
          </p:cNvSpPr>
          <p:nvPr/>
        </p:nvSpPr>
        <p:spPr>
          <a:xfrm>
            <a:off x="1504068" y="3733486"/>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Proteger</a:t>
            </a:r>
            <a:r>
              <a:rPr lang="en-US" b="1" dirty="0">
                <a:solidFill>
                  <a:srgbClr val="F79037"/>
                </a:solidFill>
              </a:rPr>
              <a:t> </a:t>
            </a:r>
            <a:r>
              <a:rPr lang="en-US" b="1" dirty="0" err="1">
                <a:solidFill>
                  <a:srgbClr val="F79037"/>
                </a:solidFill>
              </a:rPr>
              <a:t>os</a:t>
            </a:r>
            <a:r>
              <a:rPr lang="en-US" b="1" dirty="0">
                <a:solidFill>
                  <a:srgbClr val="F79037"/>
                </a:solidFill>
              </a:rPr>
              <a:t> </a:t>
            </a:r>
            <a:r>
              <a:rPr lang="en-US" b="1" dirty="0" err="1">
                <a:solidFill>
                  <a:srgbClr val="F79037"/>
                </a:solidFill>
              </a:rPr>
              <a:t>consumidores</a:t>
            </a:r>
            <a:endParaRPr lang="en-US" b="1" dirty="0">
              <a:solidFill>
                <a:srgbClr val="F79037"/>
              </a:solidFill>
            </a:endParaRPr>
          </a:p>
        </p:txBody>
      </p:sp>
      <p:sp>
        <p:nvSpPr>
          <p:cNvPr id="9" name="TextBox 8">
            <a:extLst>
              <a:ext uri="{FF2B5EF4-FFF2-40B4-BE49-F238E27FC236}">
                <a16:creationId xmlns:a16="http://schemas.microsoft.com/office/drawing/2014/main" id="{C1254384-426E-886F-CB4B-D607E541ABC8}"/>
              </a:ext>
            </a:extLst>
          </p:cNvPr>
          <p:cNvSpPr txBox="1"/>
          <p:nvPr/>
        </p:nvSpPr>
        <p:spPr>
          <a:xfrm>
            <a:off x="886118" y="332502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0" name="Text Placeholder 17">
            <a:extLst>
              <a:ext uri="{FF2B5EF4-FFF2-40B4-BE49-F238E27FC236}">
                <a16:creationId xmlns:a16="http://schemas.microsoft.com/office/drawing/2014/main" id="{88D2D344-B28F-B1F4-50DC-DFCCFAA99665}"/>
              </a:ext>
            </a:extLst>
          </p:cNvPr>
          <p:cNvSpPr txBox="1">
            <a:spLocks/>
          </p:cNvSpPr>
          <p:nvPr/>
        </p:nvSpPr>
        <p:spPr>
          <a:xfrm>
            <a:off x="3782892" y="2503277"/>
            <a:ext cx="3024188" cy="5655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reguladores</a:t>
            </a:r>
            <a:r>
              <a:rPr lang="en-US" dirty="0">
                <a:solidFill>
                  <a:srgbClr val="000000"/>
                </a:solidFill>
                <a:cs typeface="+mn-cs"/>
              </a:rPr>
              <a:t> </a:t>
            </a:r>
            <a:r>
              <a:rPr lang="en-US" dirty="0" err="1">
                <a:solidFill>
                  <a:srgbClr val="000000"/>
                </a:solidFill>
                <a:cs typeface="+mn-cs"/>
              </a:rPr>
              <a:t>promovem</a:t>
            </a:r>
            <a:r>
              <a:rPr lang="en-US" dirty="0">
                <a:solidFill>
                  <a:srgbClr val="000000"/>
                </a:solidFill>
                <a:cs typeface="+mn-cs"/>
              </a:rPr>
              <a:t> a </a:t>
            </a:r>
            <a:r>
              <a:rPr lang="en-US" dirty="0" err="1">
                <a:solidFill>
                  <a:srgbClr val="000000"/>
                </a:solidFill>
                <a:cs typeface="+mn-cs"/>
              </a:rPr>
              <a:t>concorrência</a:t>
            </a:r>
            <a:r>
              <a:rPr lang="en-US" dirty="0">
                <a:solidFill>
                  <a:srgbClr val="000000"/>
                </a:solidFill>
                <a:cs typeface="+mn-cs"/>
              </a:rPr>
              <a:t> </a:t>
            </a:r>
            <a:r>
              <a:rPr lang="en-US" dirty="0" err="1">
                <a:solidFill>
                  <a:srgbClr val="000000"/>
                </a:solidFill>
                <a:cs typeface="+mn-cs"/>
              </a:rPr>
              <a:t>garantindo</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 </a:t>
            </a:r>
            <a:r>
              <a:rPr lang="en-US" dirty="0" err="1">
                <a:solidFill>
                  <a:srgbClr val="000000"/>
                </a:solidFill>
                <a:cs typeface="+mn-cs"/>
              </a:rPr>
              <a:t>entrada</a:t>
            </a:r>
            <a:r>
              <a:rPr lang="en-US" dirty="0">
                <a:solidFill>
                  <a:srgbClr val="000000"/>
                </a:solidFill>
                <a:cs typeface="+mn-cs"/>
              </a:rPr>
              <a:t> e </a:t>
            </a:r>
            <a:r>
              <a:rPr lang="en-US" dirty="0" err="1">
                <a:solidFill>
                  <a:srgbClr val="000000"/>
                </a:solidFill>
                <a:cs typeface="+mn-cs"/>
              </a:rPr>
              <a:t>saída</a:t>
            </a:r>
            <a:r>
              <a:rPr lang="en-US" dirty="0">
                <a:solidFill>
                  <a:srgbClr val="000000"/>
                </a:solidFill>
                <a:cs typeface="+mn-cs"/>
              </a:rPr>
              <a:t> de </a:t>
            </a:r>
            <a:r>
              <a:rPr lang="en-US" dirty="0" err="1">
                <a:solidFill>
                  <a:srgbClr val="000000"/>
                </a:solidFill>
                <a:cs typeface="+mn-cs"/>
              </a:rPr>
              <a:t>empresas</a:t>
            </a:r>
            <a:r>
              <a:rPr lang="en-US" dirty="0">
                <a:solidFill>
                  <a:srgbClr val="000000"/>
                </a:solidFill>
                <a:cs typeface="+mn-cs"/>
              </a:rPr>
              <a:t> </a:t>
            </a:r>
            <a:r>
              <a:rPr lang="en-US" dirty="0" err="1">
                <a:solidFill>
                  <a:srgbClr val="000000"/>
                </a:solidFill>
                <a:cs typeface="+mn-cs"/>
              </a:rPr>
              <a:t>seja</a:t>
            </a:r>
            <a:r>
              <a:rPr lang="en-US" dirty="0">
                <a:solidFill>
                  <a:srgbClr val="000000"/>
                </a:solidFill>
                <a:cs typeface="+mn-cs"/>
              </a:rPr>
              <a:t> o </a:t>
            </a:r>
            <a:r>
              <a:rPr lang="en-US" dirty="0" err="1">
                <a:solidFill>
                  <a:srgbClr val="000000"/>
                </a:solidFill>
                <a:cs typeface="+mn-cs"/>
              </a:rPr>
              <a:t>mais</a:t>
            </a:r>
            <a:r>
              <a:rPr lang="en-US" dirty="0">
                <a:solidFill>
                  <a:srgbClr val="000000"/>
                </a:solidFill>
                <a:cs typeface="+mn-cs"/>
              </a:rPr>
              <a:t> </a:t>
            </a:r>
            <a:r>
              <a:rPr lang="en-US" dirty="0" err="1">
                <a:solidFill>
                  <a:srgbClr val="000000"/>
                </a:solidFill>
                <a:cs typeface="+mn-cs"/>
              </a:rPr>
              <a:t>fácil</a:t>
            </a:r>
            <a:r>
              <a:rPr lang="en-US" dirty="0">
                <a:solidFill>
                  <a:srgbClr val="000000"/>
                </a:solidFill>
                <a:cs typeface="+mn-cs"/>
              </a:rPr>
              <a:t> e </a:t>
            </a:r>
            <a:r>
              <a:rPr lang="en-US" dirty="0" err="1">
                <a:solidFill>
                  <a:srgbClr val="000000"/>
                </a:solidFill>
                <a:cs typeface="+mn-cs"/>
              </a:rPr>
              <a:t>barata</a:t>
            </a:r>
            <a:r>
              <a:rPr lang="en-US" dirty="0">
                <a:solidFill>
                  <a:srgbClr val="000000"/>
                </a:solidFill>
                <a:cs typeface="+mn-cs"/>
              </a:rPr>
              <a:t> </a:t>
            </a:r>
            <a:r>
              <a:rPr lang="en-US" dirty="0" err="1">
                <a:solidFill>
                  <a:srgbClr val="000000"/>
                </a:solidFill>
                <a:cs typeface="+mn-cs"/>
              </a:rPr>
              <a:t>possível</a:t>
            </a:r>
            <a:r>
              <a:rPr lang="en-US" dirty="0">
                <a:solidFill>
                  <a:srgbClr val="000000"/>
                </a:solidFill>
                <a:cs typeface="+mn-cs"/>
              </a:rPr>
              <a:t>.</a:t>
            </a:r>
            <a:endParaRPr lang="x-none" dirty="0">
              <a:solidFill>
                <a:srgbClr val="000000"/>
              </a:solidFill>
              <a:cs typeface="+mn-cs"/>
            </a:endParaRPr>
          </a:p>
        </p:txBody>
      </p:sp>
      <p:sp>
        <p:nvSpPr>
          <p:cNvPr id="11" name="Text Placeholder 17">
            <a:extLst>
              <a:ext uri="{FF2B5EF4-FFF2-40B4-BE49-F238E27FC236}">
                <a16:creationId xmlns:a16="http://schemas.microsoft.com/office/drawing/2014/main" id="{6FEBBC82-AD06-5010-11CE-8FBF8072391F}"/>
              </a:ext>
            </a:extLst>
          </p:cNvPr>
          <p:cNvSpPr txBox="1">
            <a:spLocks/>
          </p:cNvSpPr>
          <p:nvPr/>
        </p:nvSpPr>
        <p:spPr>
          <a:xfrm>
            <a:off x="4510290" y="1742366"/>
            <a:ext cx="2285410"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Esforçar</a:t>
            </a:r>
            <a:r>
              <a:rPr lang="en-US" b="1" dirty="0">
                <a:solidFill>
                  <a:srgbClr val="F79037"/>
                </a:solidFill>
              </a:rPr>
              <a:t>-se </a:t>
            </a:r>
            <a:r>
              <a:rPr lang="en-US" b="1" dirty="0" err="1">
                <a:solidFill>
                  <a:srgbClr val="F79037"/>
                </a:solidFill>
              </a:rPr>
              <a:t>para</a:t>
            </a:r>
            <a:r>
              <a:rPr lang="en-US" b="1" dirty="0">
                <a:solidFill>
                  <a:srgbClr val="F79037"/>
                </a:solidFill>
              </a:rPr>
              <a:t> </a:t>
            </a:r>
            <a:r>
              <a:rPr lang="en-US" b="1" dirty="0" err="1">
                <a:solidFill>
                  <a:srgbClr val="F79037"/>
                </a:solidFill>
              </a:rPr>
              <a:t>promover</a:t>
            </a:r>
            <a:r>
              <a:rPr lang="en-US" b="1" dirty="0">
                <a:solidFill>
                  <a:srgbClr val="F79037"/>
                </a:solidFill>
              </a:rPr>
              <a:t> a </a:t>
            </a:r>
            <a:r>
              <a:rPr lang="en-US" b="1" dirty="0" err="1">
                <a:solidFill>
                  <a:srgbClr val="F79037"/>
                </a:solidFill>
              </a:rPr>
              <a:t>competição</a:t>
            </a:r>
            <a:r>
              <a:rPr lang="en-US" b="1" dirty="0">
                <a:solidFill>
                  <a:srgbClr val="F79037"/>
                </a:solidFill>
              </a:rPr>
              <a:t> e a </a:t>
            </a:r>
            <a:r>
              <a:rPr lang="en-US" b="1" dirty="0" err="1">
                <a:solidFill>
                  <a:srgbClr val="F79037"/>
                </a:solidFill>
              </a:rPr>
              <a:t>eficiência</a:t>
            </a:r>
            <a:r>
              <a:rPr lang="en-US" b="1" dirty="0">
                <a:solidFill>
                  <a:srgbClr val="F79037"/>
                </a:solidFill>
              </a:rPr>
              <a:t> do </a:t>
            </a:r>
            <a:r>
              <a:rPr lang="en-US" b="1" dirty="0" err="1">
                <a:solidFill>
                  <a:srgbClr val="F79037"/>
                </a:solidFill>
              </a:rPr>
              <a:t>sistema</a:t>
            </a:r>
            <a:r>
              <a:rPr lang="en-US" b="1" dirty="0">
                <a:solidFill>
                  <a:srgbClr val="F79037"/>
                </a:solidFill>
              </a:rPr>
              <a:t> </a:t>
            </a:r>
            <a:r>
              <a:rPr lang="en-US" b="1" dirty="0" err="1">
                <a:solidFill>
                  <a:srgbClr val="F79037"/>
                </a:solidFill>
              </a:rPr>
              <a:t>financeiro</a:t>
            </a:r>
            <a:endParaRPr lang="en-US" b="1" dirty="0">
              <a:solidFill>
                <a:srgbClr val="F79037"/>
              </a:solidFill>
            </a:endParaRPr>
          </a:p>
        </p:txBody>
      </p:sp>
      <p:sp>
        <p:nvSpPr>
          <p:cNvPr id="13" name="TextBox 12">
            <a:extLst>
              <a:ext uri="{FF2B5EF4-FFF2-40B4-BE49-F238E27FC236}">
                <a16:creationId xmlns:a16="http://schemas.microsoft.com/office/drawing/2014/main" id="{5F70D3A1-DE6B-164B-E03B-2C329D16C7C0}"/>
              </a:ext>
            </a:extLst>
          </p:cNvPr>
          <p:cNvSpPr txBox="1"/>
          <p:nvPr/>
        </p:nvSpPr>
        <p:spPr>
          <a:xfrm>
            <a:off x="3892340" y="1456431"/>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16" name="Text Placeholder 17">
            <a:extLst>
              <a:ext uri="{FF2B5EF4-FFF2-40B4-BE49-F238E27FC236}">
                <a16:creationId xmlns:a16="http://schemas.microsoft.com/office/drawing/2014/main" id="{E8B4F182-287D-DAF9-BDC5-80216F2FE6CA}"/>
              </a:ext>
            </a:extLst>
          </p:cNvPr>
          <p:cNvSpPr txBox="1">
            <a:spLocks/>
          </p:cNvSpPr>
          <p:nvPr/>
        </p:nvSpPr>
        <p:spPr>
          <a:xfrm>
            <a:off x="3771511" y="4354877"/>
            <a:ext cx="3150737" cy="596199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solidFill>
                  <a:srgbClr val="000000"/>
                </a:solidFill>
                <a:cs typeface="+mn-cs"/>
              </a:rPr>
              <a:t>É</a:t>
            </a:r>
            <a:r>
              <a:rPr lang="en-US" dirty="0">
                <a:solidFill>
                  <a:srgbClr val="000000"/>
                </a:solidFill>
                <a:cs typeface="+mn-cs"/>
              </a:rPr>
              <a:t> </a:t>
            </a:r>
            <a:r>
              <a:rPr lang="en-US" dirty="0" err="1">
                <a:solidFill>
                  <a:srgbClr val="000000"/>
                </a:solidFill>
                <a:cs typeface="+mn-cs"/>
              </a:rPr>
              <a:t>objetivo</a:t>
            </a:r>
            <a:r>
              <a:rPr lang="en-US" dirty="0">
                <a:solidFill>
                  <a:srgbClr val="000000"/>
                </a:solidFill>
                <a:cs typeface="+mn-cs"/>
              </a:rPr>
              <a:t> do </a:t>
            </a:r>
            <a:r>
              <a:rPr lang="en-US" dirty="0" err="1">
                <a:solidFill>
                  <a:srgbClr val="000000"/>
                </a:solidFill>
                <a:cs typeface="+mn-cs"/>
              </a:rPr>
              <a:t>regulador</a:t>
            </a:r>
            <a:r>
              <a:rPr lang="en-US" dirty="0">
                <a:solidFill>
                  <a:srgbClr val="000000"/>
                </a:solidFill>
                <a:cs typeface="+mn-cs"/>
              </a:rPr>
              <a:t> </a:t>
            </a:r>
            <a:r>
              <a:rPr lang="en-US" dirty="0" err="1">
                <a:solidFill>
                  <a:srgbClr val="000000"/>
                </a:solidFill>
                <a:cs typeface="+mn-cs"/>
              </a:rPr>
              <a:t>garantir</a:t>
            </a:r>
            <a:r>
              <a:rPr lang="en-US" dirty="0">
                <a:solidFill>
                  <a:srgbClr val="000000"/>
                </a:solidFill>
                <a:cs typeface="+mn-cs"/>
              </a:rPr>
              <a:t> a </a:t>
            </a:r>
            <a:r>
              <a:rPr lang="en-US" dirty="0" err="1">
                <a:solidFill>
                  <a:srgbClr val="000000"/>
                </a:solidFill>
                <a:cs typeface="+mn-cs"/>
              </a:rPr>
              <a:t>solidez</a:t>
            </a:r>
            <a:r>
              <a:rPr lang="en-US" dirty="0">
                <a:solidFill>
                  <a:srgbClr val="000000"/>
                </a:solidFill>
                <a:cs typeface="+mn-cs"/>
              </a:rPr>
              <a:t> do </a:t>
            </a:r>
            <a:r>
              <a:rPr lang="en-US" dirty="0" err="1">
                <a:solidFill>
                  <a:srgbClr val="000000"/>
                </a:solidFill>
                <a:cs typeface="+mn-cs"/>
              </a:rPr>
              <a:t>sistema</a:t>
            </a:r>
            <a:r>
              <a:rPr lang="en-US" dirty="0">
                <a:solidFill>
                  <a:srgbClr val="000000"/>
                </a:solidFill>
                <a:cs typeface="+mn-cs"/>
              </a:rPr>
              <a:t> </a:t>
            </a:r>
            <a:r>
              <a:rPr lang="en-US" dirty="0" err="1">
                <a:solidFill>
                  <a:srgbClr val="000000"/>
                </a:solidFill>
                <a:cs typeface="+mn-cs"/>
              </a:rPr>
              <a:t>financeiro</a:t>
            </a:r>
            <a:r>
              <a:rPr lang="en-US" dirty="0">
                <a:solidFill>
                  <a:srgbClr val="000000"/>
                </a:solidFill>
                <a:cs typeface="+mn-cs"/>
              </a:rPr>
              <a:t>, </a:t>
            </a:r>
            <a:r>
              <a:rPr lang="en-US" dirty="0" err="1">
                <a:solidFill>
                  <a:srgbClr val="000000"/>
                </a:solidFill>
                <a:cs typeface="+mn-cs"/>
              </a:rPr>
              <a:t>atuando</a:t>
            </a:r>
            <a:r>
              <a:rPr lang="en-US" dirty="0">
                <a:solidFill>
                  <a:srgbClr val="000000"/>
                </a:solidFill>
                <a:cs typeface="+mn-cs"/>
              </a:rPr>
              <a:t> </a:t>
            </a:r>
            <a:r>
              <a:rPr lang="en-US" dirty="0" err="1">
                <a:solidFill>
                  <a:srgbClr val="000000"/>
                </a:solidFill>
                <a:cs typeface="+mn-cs"/>
              </a:rPr>
              <a:t>como</a:t>
            </a:r>
            <a:r>
              <a:rPr lang="en-US" dirty="0">
                <a:solidFill>
                  <a:srgbClr val="000000"/>
                </a:solidFill>
                <a:cs typeface="+mn-cs"/>
              </a:rPr>
              <a:t> um </a:t>
            </a:r>
            <a:r>
              <a:rPr lang="en-US" dirty="0" err="1">
                <a:solidFill>
                  <a:srgbClr val="000000"/>
                </a:solidFill>
                <a:cs typeface="+mn-cs"/>
              </a:rPr>
              <a:t>credor</a:t>
            </a:r>
            <a:r>
              <a:rPr lang="en-US" dirty="0">
                <a:solidFill>
                  <a:srgbClr val="000000"/>
                </a:solidFill>
                <a:cs typeface="+mn-cs"/>
              </a:rPr>
              <a:t> de </a:t>
            </a:r>
            <a:r>
              <a:rPr lang="en-US" dirty="0" err="1">
                <a:solidFill>
                  <a:srgbClr val="000000"/>
                </a:solidFill>
                <a:cs typeface="+mn-cs"/>
              </a:rPr>
              <a:t>último</a:t>
            </a:r>
            <a:r>
              <a:rPr lang="en-US" dirty="0">
                <a:solidFill>
                  <a:srgbClr val="000000"/>
                </a:solidFill>
                <a:cs typeface="+mn-cs"/>
              </a:rPr>
              <a:t> </a:t>
            </a:r>
            <a:r>
              <a:rPr lang="en-US" dirty="0" err="1">
                <a:solidFill>
                  <a:srgbClr val="000000"/>
                </a:solidFill>
                <a:cs typeface="+mn-cs"/>
              </a:rPr>
              <a:t>recurso</a:t>
            </a:r>
            <a:r>
              <a:rPr lang="en-US" dirty="0">
                <a:solidFill>
                  <a:srgbClr val="000000"/>
                </a:solidFill>
                <a:cs typeface="+mn-cs"/>
              </a:rPr>
              <a:t>, </a:t>
            </a:r>
            <a:r>
              <a:rPr lang="en-US" dirty="0" err="1">
                <a:solidFill>
                  <a:srgbClr val="000000"/>
                </a:solidFill>
                <a:cs typeface="+mn-cs"/>
              </a:rPr>
              <a:t>exigindo</a:t>
            </a:r>
            <a:r>
              <a:rPr lang="en-US" dirty="0">
                <a:solidFill>
                  <a:srgbClr val="000000"/>
                </a:solidFill>
                <a:cs typeface="+mn-cs"/>
              </a:rPr>
              <a:t> </a:t>
            </a:r>
            <a:r>
              <a:rPr lang="en-US" dirty="0" err="1">
                <a:solidFill>
                  <a:srgbClr val="000000"/>
                </a:solidFill>
                <a:cs typeface="+mn-cs"/>
              </a:rPr>
              <a:t>seguro</a:t>
            </a:r>
            <a:r>
              <a:rPr lang="en-US" dirty="0">
                <a:solidFill>
                  <a:srgbClr val="000000"/>
                </a:solidFill>
                <a:cs typeface="+mn-cs"/>
              </a:rPr>
              <a:t> de </a:t>
            </a:r>
            <a:r>
              <a:rPr lang="en-US" dirty="0" err="1">
                <a:solidFill>
                  <a:srgbClr val="000000"/>
                </a:solidFill>
                <a:cs typeface="+mn-cs"/>
              </a:rPr>
              <a:t>depósito</a:t>
            </a:r>
            <a:r>
              <a:rPr lang="en-US" dirty="0">
                <a:solidFill>
                  <a:srgbClr val="000000"/>
                </a:solidFill>
                <a:cs typeface="+mn-cs"/>
              </a:rPr>
              <a:t> e </a:t>
            </a:r>
            <a:r>
              <a:rPr lang="en-US" dirty="0" err="1">
                <a:solidFill>
                  <a:srgbClr val="000000"/>
                </a:solidFill>
                <a:cs typeface="+mn-cs"/>
              </a:rPr>
              <a:t>limitando</a:t>
            </a:r>
            <a:r>
              <a:rPr lang="en-US" dirty="0">
                <a:solidFill>
                  <a:srgbClr val="000000"/>
                </a:solidFill>
                <a:cs typeface="+mn-cs"/>
              </a:rPr>
              <a:t> a </a:t>
            </a:r>
            <a:r>
              <a:rPr lang="en-US" dirty="0" err="1">
                <a:solidFill>
                  <a:srgbClr val="000000"/>
                </a:solidFill>
                <a:cs typeface="+mn-cs"/>
              </a:rPr>
              <a:t>concorrência</a:t>
            </a:r>
            <a:r>
              <a:rPr lang="en-US" dirty="0">
                <a:solidFill>
                  <a:srgbClr val="000000"/>
                </a:solidFill>
                <a:cs typeface="+mn-cs"/>
              </a:rPr>
              <a:t> </a:t>
            </a:r>
            <a:r>
              <a:rPr lang="en-US" dirty="0" err="1">
                <a:solidFill>
                  <a:srgbClr val="000000"/>
                </a:solidFill>
                <a:cs typeface="+mn-cs"/>
              </a:rPr>
              <a:t>por</a:t>
            </a:r>
            <a:r>
              <a:rPr lang="en-US" dirty="0">
                <a:solidFill>
                  <a:srgbClr val="000000"/>
                </a:solidFill>
                <a:cs typeface="+mn-cs"/>
              </a:rPr>
              <a:t> </a:t>
            </a:r>
            <a:r>
              <a:rPr lang="en-US" dirty="0" err="1">
                <a:solidFill>
                  <a:srgbClr val="000000"/>
                </a:solidFill>
                <a:cs typeface="+mn-cs"/>
              </a:rPr>
              <a:t>meio</a:t>
            </a:r>
            <a:r>
              <a:rPr lang="en-US" dirty="0">
                <a:solidFill>
                  <a:srgbClr val="000000"/>
                </a:solidFill>
                <a:cs typeface="+mn-cs"/>
              </a:rPr>
              <a:t> de </a:t>
            </a:r>
            <a:r>
              <a:rPr lang="en-US" dirty="0" err="1">
                <a:solidFill>
                  <a:srgbClr val="000000"/>
                </a:solidFill>
                <a:cs typeface="+mn-cs"/>
              </a:rPr>
              <a:t>restrições</a:t>
            </a:r>
            <a:r>
              <a:rPr lang="en-US" dirty="0">
                <a:solidFill>
                  <a:srgbClr val="000000"/>
                </a:solidFill>
                <a:cs typeface="+mn-cs"/>
              </a:rPr>
              <a:t> </a:t>
            </a:r>
            <a:r>
              <a:rPr lang="en-US" dirty="0" err="1">
                <a:solidFill>
                  <a:srgbClr val="000000"/>
                </a:solidFill>
                <a:cs typeface="+mn-cs"/>
              </a:rPr>
              <a:t>à</a:t>
            </a:r>
            <a:r>
              <a:rPr lang="en-US" dirty="0">
                <a:solidFill>
                  <a:srgbClr val="000000"/>
                </a:solidFill>
                <a:cs typeface="+mn-cs"/>
              </a:rPr>
              <a:t> </a:t>
            </a:r>
            <a:r>
              <a:rPr lang="en-US" dirty="0" err="1">
                <a:solidFill>
                  <a:srgbClr val="000000"/>
                </a:solidFill>
                <a:cs typeface="+mn-cs"/>
              </a:rPr>
              <a:t>entrada</a:t>
            </a:r>
            <a:r>
              <a:rPr lang="en-US" dirty="0">
                <a:solidFill>
                  <a:srgbClr val="000000"/>
                </a:solidFill>
                <a:cs typeface="+mn-cs"/>
              </a:rPr>
              <a:t> e </a:t>
            </a:r>
            <a:r>
              <a:rPr lang="en-US" dirty="0" err="1">
                <a:solidFill>
                  <a:srgbClr val="000000"/>
                </a:solidFill>
                <a:cs typeface="+mn-cs"/>
              </a:rPr>
              <a:t>às</a:t>
            </a:r>
            <a:r>
              <a:rPr lang="en-US" dirty="0">
                <a:solidFill>
                  <a:srgbClr val="000000"/>
                </a:solidFill>
                <a:cs typeface="+mn-cs"/>
              </a:rPr>
              <a:t> </a:t>
            </a:r>
            <a:r>
              <a:rPr lang="en-US" dirty="0" err="1">
                <a:solidFill>
                  <a:srgbClr val="000000"/>
                </a:solidFill>
                <a:cs typeface="+mn-cs"/>
              </a:rPr>
              <a:t>taxas</a:t>
            </a:r>
            <a:r>
              <a:rPr lang="en-US" dirty="0">
                <a:solidFill>
                  <a:srgbClr val="000000"/>
                </a:solidFill>
                <a:cs typeface="+mn-cs"/>
              </a:rPr>
              <a:t> de </a:t>
            </a:r>
            <a:r>
              <a:rPr lang="en-US" dirty="0" err="1">
                <a:solidFill>
                  <a:srgbClr val="000000"/>
                </a:solidFill>
                <a:cs typeface="+mn-cs"/>
              </a:rPr>
              <a:t>juros</a:t>
            </a:r>
            <a:r>
              <a:rPr lang="en-US" dirty="0">
                <a:solidFill>
                  <a:srgbClr val="000000"/>
                </a:solidFill>
                <a:cs typeface="+mn-cs"/>
              </a:rPr>
              <a:t>, o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é</a:t>
            </a:r>
            <a:r>
              <a:rPr lang="en-US" dirty="0">
                <a:solidFill>
                  <a:srgbClr val="000000"/>
                </a:solidFill>
                <a:cs typeface="+mn-cs"/>
              </a:rPr>
              <a:t> </a:t>
            </a:r>
            <a:r>
              <a:rPr lang="en-US" dirty="0" err="1">
                <a:solidFill>
                  <a:srgbClr val="000000"/>
                </a:solidFill>
                <a:cs typeface="+mn-cs"/>
              </a:rPr>
              <a:t>uma</a:t>
            </a:r>
            <a:r>
              <a:rPr lang="en-US" dirty="0">
                <a:solidFill>
                  <a:srgbClr val="000000"/>
                </a:solidFill>
                <a:cs typeface="+mn-cs"/>
              </a:rPr>
              <a:t> </a:t>
            </a:r>
            <a:r>
              <a:rPr lang="en-US" dirty="0" err="1">
                <a:solidFill>
                  <a:srgbClr val="000000"/>
                </a:solidFill>
                <a:cs typeface="+mn-cs"/>
              </a:rPr>
              <a:t>intervenção</a:t>
            </a:r>
            <a:r>
              <a:rPr lang="en-US" dirty="0">
                <a:solidFill>
                  <a:srgbClr val="000000"/>
                </a:solidFill>
                <a:cs typeface="+mn-cs"/>
              </a:rPr>
              <a:t> </a:t>
            </a:r>
            <a:r>
              <a:rPr lang="en-US" dirty="0" err="1">
                <a:solidFill>
                  <a:srgbClr val="000000"/>
                </a:solidFill>
                <a:cs typeface="+mn-cs"/>
              </a:rPr>
              <a:t>controversa</a:t>
            </a:r>
            <a:r>
              <a:rPr lang="en-US" dirty="0">
                <a:solidFill>
                  <a:srgbClr val="000000"/>
                </a:solidFill>
                <a:cs typeface="+mn-cs"/>
              </a:rPr>
              <a:t> no </a:t>
            </a:r>
            <a:r>
              <a:rPr lang="en-US" dirty="0" err="1">
                <a:solidFill>
                  <a:srgbClr val="000000"/>
                </a:solidFill>
                <a:cs typeface="+mn-cs"/>
              </a:rPr>
              <a:t>mercado</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reguladores</a:t>
            </a:r>
            <a:r>
              <a:rPr lang="en-US" dirty="0">
                <a:solidFill>
                  <a:srgbClr val="000000"/>
                </a:solidFill>
                <a:cs typeface="+mn-cs"/>
              </a:rPr>
              <a:t> </a:t>
            </a:r>
            <a:r>
              <a:rPr lang="en-US" dirty="0" err="1">
                <a:solidFill>
                  <a:srgbClr val="000000"/>
                </a:solidFill>
                <a:cs typeface="+mn-cs"/>
              </a:rPr>
              <a:t>também</a:t>
            </a:r>
            <a:r>
              <a:rPr lang="en-US" dirty="0">
                <a:solidFill>
                  <a:srgbClr val="000000"/>
                </a:solidFill>
                <a:cs typeface="+mn-cs"/>
              </a:rPr>
              <a:t> são </a:t>
            </a:r>
            <a:r>
              <a:rPr lang="en-US" dirty="0" err="1">
                <a:solidFill>
                  <a:srgbClr val="000000"/>
                </a:solidFill>
                <a:cs typeface="+mn-cs"/>
              </a:rPr>
              <a:t>capazes</a:t>
            </a:r>
            <a:r>
              <a:rPr lang="en-US" dirty="0">
                <a:solidFill>
                  <a:srgbClr val="000000"/>
                </a:solidFill>
                <a:cs typeface="+mn-cs"/>
              </a:rPr>
              <a:t> de </a:t>
            </a:r>
            <a:r>
              <a:rPr lang="en-US" dirty="0" err="1">
                <a:solidFill>
                  <a:srgbClr val="000000"/>
                </a:solidFill>
                <a:cs typeface="+mn-cs"/>
              </a:rPr>
              <a:t>limitar</a:t>
            </a:r>
            <a:r>
              <a:rPr lang="en-US" dirty="0">
                <a:solidFill>
                  <a:srgbClr val="000000"/>
                </a:solidFill>
                <a:cs typeface="+mn-cs"/>
              </a:rPr>
              <a:t> a </a:t>
            </a:r>
            <a:r>
              <a:rPr lang="en-US" dirty="0" err="1">
                <a:solidFill>
                  <a:srgbClr val="000000"/>
                </a:solidFill>
                <a:cs typeface="+mn-cs"/>
              </a:rPr>
              <a:t>concorrência</a:t>
            </a:r>
            <a:r>
              <a:rPr lang="en-US" dirty="0">
                <a:solidFill>
                  <a:srgbClr val="000000"/>
                </a:solidFill>
                <a:cs typeface="+mn-cs"/>
              </a:rPr>
              <a:t> no </a:t>
            </a:r>
            <a:r>
              <a:rPr lang="en-US" dirty="0" err="1">
                <a:solidFill>
                  <a:srgbClr val="000000"/>
                </a:solidFill>
                <a:cs typeface="+mn-cs"/>
              </a:rPr>
              <a:t>mercado</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garantir</a:t>
            </a:r>
            <a:r>
              <a:rPr lang="en-US" dirty="0">
                <a:solidFill>
                  <a:srgbClr val="000000"/>
                </a:solidFill>
                <a:cs typeface="+mn-cs"/>
              </a:rPr>
              <a:t> a </a:t>
            </a:r>
            <a:r>
              <a:rPr lang="en-US" dirty="0" err="1">
                <a:solidFill>
                  <a:srgbClr val="000000"/>
                </a:solidFill>
                <a:cs typeface="+mn-cs"/>
              </a:rPr>
              <a:t>segurança</a:t>
            </a:r>
            <a:r>
              <a:rPr lang="en-US" dirty="0">
                <a:solidFill>
                  <a:srgbClr val="000000"/>
                </a:solidFill>
                <a:cs typeface="+mn-cs"/>
              </a:rPr>
              <a:t>. No </a:t>
            </a:r>
            <a:r>
              <a:rPr lang="en-US" dirty="0" err="1">
                <a:solidFill>
                  <a:srgbClr val="000000"/>
                </a:solidFill>
                <a:cs typeface="+mn-cs"/>
              </a:rPr>
              <a:t>entanto</a:t>
            </a:r>
            <a:r>
              <a:rPr lang="en-US" dirty="0">
                <a:solidFill>
                  <a:srgbClr val="000000"/>
                </a:solidFill>
                <a:cs typeface="+mn-cs"/>
              </a:rPr>
              <a:t>, </a:t>
            </a:r>
            <a:r>
              <a:rPr lang="en-US" dirty="0" err="1">
                <a:solidFill>
                  <a:srgbClr val="000000"/>
                </a:solidFill>
                <a:cs typeface="+mn-cs"/>
              </a:rPr>
              <a:t>isso</a:t>
            </a:r>
            <a:r>
              <a:rPr lang="en-US" dirty="0">
                <a:solidFill>
                  <a:srgbClr val="000000"/>
                </a:solidFill>
                <a:cs typeface="+mn-cs"/>
              </a:rPr>
              <a:t> </a:t>
            </a:r>
            <a:r>
              <a:rPr lang="en-US" dirty="0" err="1">
                <a:solidFill>
                  <a:srgbClr val="000000"/>
                </a:solidFill>
                <a:cs typeface="+mn-cs"/>
              </a:rPr>
              <a:t>estende</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privilégios</a:t>
            </a:r>
            <a:r>
              <a:rPr lang="en-US" dirty="0">
                <a:solidFill>
                  <a:srgbClr val="000000"/>
                </a:solidFill>
                <a:cs typeface="+mn-cs"/>
              </a:rPr>
              <a:t> </a:t>
            </a:r>
            <a:r>
              <a:rPr lang="en-US" dirty="0" err="1">
                <a:solidFill>
                  <a:srgbClr val="000000"/>
                </a:solidFill>
                <a:cs typeface="+mn-cs"/>
              </a:rPr>
              <a:t>às</a:t>
            </a:r>
            <a:r>
              <a:rPr lang="en-US" dirty="0">
                <a:solidFill>
                  <a:srgbClr val="000000"/>
                </a:solidFill>
                <a:cs typeface="+mn-cs"/>
              </a:rPr>
              <a:t> </a:t>
            </a:r>
            <a:r>
              <a:rPr lang="en-US" dirty="0" err="1">
                <a:solidFill>
                  <a:srgbClr val="000000"/>
                </a:solidFill>
                <a:cs typeface="+mn-cs"/>
              </a:rPr>
              <a:t>instituições</a:t>
            </a:r>
            <a:r>
              <a:rPr lang="en-US" dirty="0">
                <a:solidFill>
                  <a:srgbClr val="000000"/>
                </a:solidFill>
                <a:cs typeface="+mn-cs"/>
              </a:rPr>
              <a:t> </a:t>
            </a:r>
            <a:r>
              <a:rPr lang="en-US" dirty="0" err="1">
                <a:solidFill>
                  <a:srgbClr val="000000"/>
                </a:solidFill>
                <a:cs typeface="+mn-cs"/>
              </a:rPr>
              <a:t>existentes</a:t>
            </a:r>
            <a:r>
              <a:rPr lang="en-US" dirty="0">
                <a:solidFill>
                  <a:srgbClr val="000000"/>
                </a:solidFill>
                <a:cs typeface="+mn-cs"/>
              </a:rPr>
              <a:t> </a:t>
            </a:r>
            <a:r>
              <a:rPr lang="en-US" dirty="0" err="1">
                <a:solidFill>
                  <a:srgbClr val="000000"/>
                </a:solidFill>
                <a:cs typeface="+mn-cs"/>
              </a:rPr>
              <a:t>sobre</a:t>
            </a:r>
            <a:r>
              <a:rPr lang="en-US" dirty="0">
                <a:solidFill>
                  <a:srgbClr val="000000"/>
                </a:solidFill>
                <a:cs typeface="+mn-cs"/>
              </a:rPr>
              <a:t> as </a:t>
            </a:r>
            <a:r>
              <a:rPr lang="en-US" dirty="0" err="1">
                <a:solidFill>
                  <a:srgbClr val="000000"/>
                </a:solidFill>
                <a:cs typeface="+mn-cs"/>
              </a:rPr>
              <a:t>novas</a:t>
            </a:r>
            <a:r>
              <a:rPr lang="en-US" dirty="0">
                <a:solidFill>
                  <a:srgbClr val="000000"/>
                </a:solidFill>
                <a:cs typeface="+mn-cs"/>
              </a:rPr>
              <a:t>, </a:t>
            </a:r>
            <a:r>
              <a:rPr lang="en-US" dirty="0" err="1">
                <a:solidFill>
                  <a:srgbClr val="000000"/>
                </a:solidFill>
                <a:cs typeface="+mn-cs"/>
              </a:rPr>
              <a:t>razão</a:t>
            </a:r>
            <a:r>
              <a:rPr lang="en-US" dirty="0">
                <a:solidFill>
                  <a:srgbClr val="000000"/>
                </a:solidFill>
                <a:cs typeface="+mn-cs"/>
              </a:rPr>
              <a:t> </a:t>
            </a:r>
            <a:r>
              <a:rPr lang="en-US" dirty="0" err="1">
                <a:solidFill>
                  <a:srgbClr val="000000"/>
                </a:solidFill>
                <a:cs typeface="+mn-cs"/>
              </a:rPr>
              <a:t>pela</a:t>
            </a:r>
            <a:r>
              <a:rPr lang="en-US" dirty="0">
                <a:solidFill>
                  <a:srgbClr val="000000"/>
                </a:solidFill>
                <a:cs typeface="+mn-cs"/>
              </a:rPr>
              <a:t> </a:t>
            </a:r>
            <a:r>
              <a:rPr lang="en-US" dirty="0" err="1">
                <a:solidFill>
                  <a:srgbClr val="000000"/>
                </a:solidFill>
                <a:cs typeface="+mn-cs"/>
              </a:rPr>
              <a:t>qual</a:t>
            </a:r>
            <a:r>
              <a:rPr lang="en-US" dirty="0">
                <a:solidFill>
                  <a:srgbClr val="000000"/>
                </a:solidFill>
                <a:cs typeface="+mn-cs"/>
              </a:rPr>
              <a:t> as </a:t>
            </a:r>
            <a:r>
              <a:rPr lang="en-US" dirty="0" err="1">
                <a:solidFill>
                  <a:srgbClr val="000000"/>
                </a:solidFill>
                <a:cs typeface="+mn-cs"/>
              </a:rPr>
              <a:t>empresas</a:t>
            </a:r>
            <a:r>
              <a:rPr lang="en-US" dirty="0">
                <a:solidFill>
                  <a:srgbClr val="000000"/>
                </a:solidFill>
                <a:cs typeface="+mn-cs"/>
              </a:rPr>
              <a:t> </a:t>
            </a:r>
            <a:r>
              <a:rPr lang="en-US" dirty="0" err="1">
                <a:solidFill>
                  <a:srgbClr val="000000"/>
                </a:solidFill>
                <a:cs typeface="+mn-cs"/>
              </a:rPr>
              <a:t>existentes</a:t>
            </a:r>
            <a:r>
              <a:rPr lang="en-US" dirty="0">
                <a:solidFill>
                  <a:srgbClr val="000000"/>
                </a:solidFill>
                <a:cs typeface="+mn-cs"/>
              </a:rPr>
              <a:t> são </a:t>
            </a:r>
            <a:r>
              <a:rPr lang="en-US" dirty="0" err="1">
                <a:solidFill>
                  <a:srgbClr val="000000"/>
                </a:solidFill>
                <a:cs typeface="+mn-cs"/>
              </a:rPr>
              <a:t>frequentemente</a:t>
            </a:r>
            <a:r>
              <a:rPr lang="en-US" dirty="0">
                <a:solidFill>
                  <a:srgbClr val="000000"/>
                </a:solidFill>
                <a:cs typeface="+mn-cs"/>
              </a:rPr>
              <a:t> </a:t>
            </a:r>
            <a:r>
              <a:rPr lang="en-US" dirty="0" err="1">
                <a:solidFill>
                  <a:srgbClr val="000000"/>
                </a:solidFill>
                <a:cs typeface="+mn-cs"/>
              </a:rPr>
              <a:t>proponentes</a:t>
            </a:r>
            <a:r>
              <a:rPr lang="en-US" dirty="0">
                <a:solidFill>
                  <a:srgbClr val="000000"/>
                </a:solidFill>
                <a:cs typeface="+mn-cs"/>
              </a:rPr>
              <a:t> da </a:t>
            </a:r>
            <a:r>
              <a:rPr lang="en-US" dirty="0" err="1">
                <a:solidFill>
                  <a:srgbClr val="000000"/>
                </a:solidFill>
                <a:cs typeface="+mn-cs"/>
              </a:rPr>
              <a:t>regulamentação</a:t>
            </a:r>
            <a:r>
              <a:rPr lang="en-US" dirty="0">
                <a:solidFill>
                  <a:srgbClr val="000000"/>
                </a:solidFill>
                <a:cs typeface="+mn-cs"/>
              </a:rPr>
              <a:t>.</a:t>
            </a:r>
          </a:p>
          <a:p>
            <a:endParaRPr lang="en-US" dirty="0">
              <a:solidFill>
                <a:srgbClr val="000000"/>
              </a:solidFill>
              <a:cs typeface="+mn-cs"/>
            </a:endParaRPr>
          </a:p>
          <a:p>
            <a:r>
              <a:rPr lang="en-US" dirty="0" err="1">
                <a:solidFill>
                  <a:srgbClr val="000000"/>
                </a:solidFill>
                <a:cs typeface="+mn-cs"/>
              </a:rPr>
              <a:t>Dependendo</a:t>
            </a:r>
            <a:r>
              <a:rPr lang="en-US" dirty="0">
                <a:solidFill>
                  <a:srgbClr val="000000"/>
                </a:solidFill>
                <a:cs typeface="+mn-cs"/>
              </a:rPr>
              <a:t> da </a:t>
            </a:r>
            <a:r>
              <a:rPr lang="en-US" dirty="0" err="1">
                <a:solidFill>
                  <a:srgbClr val="000000"/>
                </a:solidFill>
                <a:cs typeface="+mn-cs"/>
              </a:rPr>
              <a:t>jurisdição</a:t>
            </a:r>
            <a:r>
              <a:rPr lang="en-US" dirty="0">
                <a:solidFill>
                  <a:srgbClr val="000000"/>
                </a:solidFill>
                <a:cs typeface="+mn-cs"/>
              </a:rPr>
              <a:t>, </a:t>
            </a:r>
            <a:r>
              <a:rPr lang="en-US" dirty="0" err="1">
                <a:solidFill>
                  <a:srgbClr val="000000"/>
                </a:solidFill>
                <a:cs typeface="+mn-cs"/>
              </a:rPr>
              <a:t>geralmente</a:t>
            </a:r>
            <a:r>
              <a:rPr lang="en-US" dirty="0">
                <a:solidFill>
                  <a:srgbClr val="000000"/>
                </a:solidFill>
                <a:cs typeface="+mn-cs"/>
              </a:rPr>
              <a:t> </a:t>
            </a:r>
            <a:r>
              <a:rPr lang="en-US" dirty="0" err="1">
                <a:solidFill>
                  <a:srgbClr val="000000"/>
                </a:solidFill>
                <a:cs typeface="+mn-cs"/>
              </a:rPr>
              <a:t>há</a:t>
            </a:r>
            <a:r>
              <a:rPr lang="en-US" dirty="0">
                <a:solidFill>
                  <a:srgbClr val="000000"/>
                </a:solidFill>
                <a:cs typeface="+mn-cs"/>
              </a:rPr>
              <a:t> </a:t>
            </a:r>
            <a:r>
              <a:rPr lang="en-US" dirty="0" err="1">
                <a:solidFill>
                  <a:srgbClr val="000000"/>
                </a:solidFill>
                <a:cs typeface="+mn-cs"/>
              </a:rPr>
              <a:t>mais</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um </a:t>
            </a:r>
            <a:r>
              <a:rPr lang="en-US" dirty="0" err="1">
                <a:solidFill>
                  <a:srgbClr val="000000"/>
                </a:solidFill>
                <a:cs typeface="+mn-cs"/>
              </a:rPr>
              <a:t>regulador</a:t>
            </a:r>
            <a:r>
              <a:rPr lang="en-US" dirty="0">
                <a:solidFill>
                  <a:srgbClr val="000000"/>
                </a:solidFill>
                <a:cs typeface="+mn-cs"/>
              </a:rPr>
              <a:t> local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precisa</a:t>
            </a:r>
            <a:r>
              <a:rPr lang="en-US" dirty="0">
                <a:solidFill>
                  <a:srgbClr val="000000"/>
                </a:solidFill>
                <a:cs typeface="+mn-cs"/>
              </a:rPr>
              <a:t> </a:t>
            </a:r>
            <a:r>
              <a:rPr lang="en-US" dirty="0" err="1">
                <a:solidFill>
                  <a:srgbClr val="000000"/>
                </a:solidFill>
                <a:cs typeface="+mn-cs"/>
              </a:rPr>
              <a:t>ser</a:t>
            </a:r>
            <a:r>
              <a:rPr lang="en-US" dirty="0">
                <a:solidFill>
                  <a:srgbClr val="000000"/>
                </a:solidFill>
                <a:cs typeface="+mn-cs"/>
              </a:rPr>
              <a:t> </a:t>
            </a:r>
            <a:r>
              <a:rPr lang="en-US" dirty="0" err="1">
                <a:solidFill>
                  <a:srgbClr val="000000"/>
                </a:solidFill>
                <a:cs typeface="+mn-cs"/>
              </a:rPr>
              <a:t>cumprido</a:t>
            </a:r>
            <a:r>
              <a:rPr lang="en-US" dirty="0">
                <a:solidFill>
                  <a:srgbClr val="000000"/>
                </a:solidFill>
                <a:cs typeface="+mn-cs"/>
              </a:rPr>
              <a:t>. </a:t>
            </a:r>
            <a:r>
              <a:rPr lang="en-US" dirty="0" err="1">
                <a:solidFill>
                  <a:srgbClr val="000000"/>
                </a:solidFill>
                <a:cs typeface="+mn-cs"/>
              </a:rPr>
              <a:t>Nos</a:t>
            </a:r>
            <a:r>
              <a:rPr lang="en-US" dirty="0">
                <a:solidFill>
                  <a:srgbClr val="000000"/>
                </a:solidFill>
                <a:cs typeface="+mn-cs"/>
              </a:rPr>
              <a:t> </a:t>
            </a:r>
            <a:r>
              <a:rPr lang="en-US" dirty="0" err="1">
                <a:solidFill>
                  <a:srgbClr val="000000"/>
                </a:solidFill>
                <a:cs typeface="+mn-cs"/>
              </a:rPr>
              <a:t>Estados</a:t>
            </a:r>
            <a:r>
              <a:rPr lang="en-US" dirty="0">
                <a:solidFill>
                  <a:srgbClr val="000000"/>
                </a:solidFill>
                <a:cs typeface="+mn-cs"/>
              </a:rPr>
              <a:t> </a:t>
            </a:r>
            <a:r>
              <a:rPr lang="en-US" dirty="0" err="1">
                <a:solidFill>
                  <a:srgbClr val="000000"/>
                </a:solidFill>
                <a:cs typeface="+mn-cs"/>
              </a:rPr>
              <a:t>Unidos</a:t>
            </a:r>
            <a:r>
              <a:rPr lang="en-US" dirty="0">
                <a:solidFill>
                  <a:srgbClr val="000000"/>
                </a:solidFill>
                <a:cs typeface="+mn-cs"/>
              </a:rPr>
              <a:t>, </a:t>
            </a:r>
            <a:r>
              <a:rPr lang="en-US" dirty="0" err="1">
                <a:solidFill>
                  <a:srgbClr val="000000"/>
                </a:solidFill>
                <a:cs typeface="+mn-cs"/>
              </a:rPr>
              <a:t>por</a:t>
            </a:r>
            <a:r>
              <a:rPr lang="en-US" dirty="0">
                <a:solidFill>
                  <a:srgbClr val="000000"/>
                </a:solidFill>
                <a:cs typeface="+mn-cs"/>
              </a:rPr>
              <a:t> </a:t>
            </a:r>
            <a:r>
              <a:rPr lang="en-US" dirty="0" err="1">
                <a:solidFill>
                  <a:srgbClr val="000000"/>
                </a:solidFill>
                <a:cs typeface="+mn-cs"/>
              </a:rPr>
              <a:t>exemplo</a:t>
            </a:r>
            <a:r>
              <a:rPr lang="en-US" dirty="0">
                <a:solidFill>
                  <a:srgbClr val="000000"/>
                </a:solidFill>
                <a:cs typeface="+mn-cs"/>
              </a:rPr>
              <a:t>, </a:t>
            </a:r>
            <a:r>
              <a:rPr lang="en-US" dirty="0" err="1">
                <a:solidFill>
                  <a:srgbClr val="000000"/>
                </a:solidFill>
                <a:cs typeface="+mn-cs"/>
              </a:rPr>
              <a:t>existe</a:t>
            </a:r>
            <a:r>
              <a:rPr lang="en-US" dirty="0">
                <a:solidFill>
                  <a:srgbClr val="000000"/>
                </a:solidFill>
                <a:cs typeface="+mn-cs"/>
              </a:rPr>
              <a:t> a Securities and Exchange Commission (SEC,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supervisiona</a:t>
            </a:r>
            <a:r>
              <a:rPr lang="en-US" dirty="0">
                <a:solidFill>
                  <a:srgbClr val="000000"/>
                </a:solidFill>
                <a:cs typeface="+mn-cs"/>
              </a:rPr>
              <a:t> as </a:t>
            </a:r>
            <a:r>
              <a:rPr lang="en-US" dirty="0" err="1">
                <a:solidFill>
                  <a:srgbClr val="000000"/>
                </a:solidFill>
                <a:cs typeface="+mn-cs"/>
              </a:rPr>
              <a:t>bolsas</a:t>
            </a:r>
            <a:r>
              <a:rPr lang="en-US" dirty="0">
                <a:solidFill>
                  <a:srgbClr val="000000"/>
                </a:solidFill>
                <a:cs typeface="+mn-cs"/>
              </a:rPr>
              <a:t> e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mercados</a:t>
            </a:r>
            <a:r>
              <a:rPr lang="en-US" dirty="0">
                <a:solidFill>
                  <a:srgbClr val="000000"/>
                </a:solidFill>
                <a:cs typeface="+mn-cs"/>
              </a:rPr>
              <a:t> OTC), a New York Stock Exchange (NYSE, </a:t>
            </a:r>
            <a:r>
              <a:rPr lang="en-US" dirty="0" err="1">
                <a:solidFill>
                  <a:srgbClr val="000000"/>
                </a:solidFill>
                <a:cs typeface="+mn-cs"/>
              </a:rPr>
              <a:t>que</a:t>
            </a:r>
            <a:r>
              <a:rPr lang="en-US" dirty="0">
                <a:solidFill>
                  <a:srgbClr val="000000"/>
                </a:solidFill>
                <a:cs typeface="+mn-cs"/>
              </a:rPr>
              <a:t> se </a:t>
            </a:r>
            <a:r>
              <a:rPr lang="en-US" dirty="0" err="1">
                <a:solidFill>
                  <a:srgbClr val="000000"/>
                </a:solidFill>
                <a:cs typeface="+mn-cs"/>
              </a:rPr>
              <a:t>supervisiona</a:t>
            </a:r>
            <a:r>
              <a:rPr lang="en-US" dirty="0">
                <a:solidFill>
                  <a:srgbClr val="000000"/>
                </a:solidFill>
                <a:cs typeface="+mn-cs"/>
              </a:rPr>
              <a:t> </a:t>
            </a:r>
            <a:r>
              <a:rPr lang="en-US" dirty="0" err="1">
                <a:solidFill>
                  <a:srgbClr val="000000"/>
                </a:solidFill>
                <a:cs typeface="+mn-cs"/>
              </a:rPr>
              <a:t>como</a:t>
            </a:r>
            <a:r>
              <a:rPr lang="en-US" dirty="0">
                <a:solidFill>
                  <a:srgbClr val="000000"/>
                </a:solidFill>
                <a:cs typeface="+mn-cs"/>
              </a:rPr>
              <a:t> </a:t>
            </a:r>
            <a:r>
              <a:rPr lang="en-US" dirty="0" err="1">
                <a:solidFill>
                  <a:srgbClr val="000000"/>
                </a:solidFill>
                <a:cs typeface="+mn-cs"/>
              </a:rPr>
              <a:t>uma</a:t>
            </a:r>
            <a:r>
              <a:rPr lang="en-US" dirty="0">
                <a:solidFill>
                  <a:srgbClr val="000000"/>
                </a:solidFill>
                <a:cs typeface="+mn-cs"/>
              </a:rPr>
              <a:t> SRO </a:t>
            </a:r>
            <a:r>
              <a:rPr lang="en-US" dirty="0" err="1">
                <a:solidFill>
                  <a:srgbClr val="000000"/>
                </a:solidFill>
                <a:cs typeface="+mn-cs"/>
              </a:rPr>
              <a:t>ou</a:t>
            </a:r>
            <a:r>
              <a:rPr lang="en-US" dirty="0">
                <a:solidFill>
                  <a:srgbClr val="000000"/>
                </a:solidFill>
                <a:cs typeface="+mn-cs"/>
              </a:rPr>
              <a:t> </a:t>
            </a:r>
            <a:r>
              <a:rPr lang="en-US" dirty="0" err="1">
                <a:solidFill>
                  <a:srgbClr val="000000"/>
                </a:solidFill>
                <a:cs typeface="+mn-cs"/>
              </a:rPr>
              <a:t>organização</a:t>
            </a:r>
            <a:r>
              <a:rPr lang="en-US" dirty="0">
                <a:solidFill>
                  <a:srgbClr val="000000"/>
                </a:solidFill>
                <a:cs typeface="+mn-cs"/>
              </a:rPr>
              <a:t> auto-</a:t>
            </a:r>
            <a:r>
              <a:rPr lang="en-US" dirty="0" err="1">
                <a:solidFill>
                  <a:srgbClr val="000000"/>
                </a:solidFill>
                <a:cs typeface="+mn-cs"/>
              </a:rPr>
              <a:t>reguladora</a:t>
            </a:r>
            <a:r>
              <a:rPr lang="en-US" dirty="0">
                <a:solidFill>
                  <a:srgbClr val="000000"/>
                </a:solidFill>
                <a:cs typeface="+mn-cs"/>
              </a:rPr>
              <a:t>) e a Commodities Futures Trading. A </a:t>
            </a:r>
            <a:r>
              <a:rPr lang="en-US" dirty="0" err="1">
                <a:solidFill>
                  <a:srgbClr val="000000"/>
                </a:solidFill>
                <a:cs typeface="+mn-cs"/>
              </a:rPr>
              <a:t>Comissão</a:t>
            </a:r>
            <a:r>
              <a:rPr lang="en-US" dirty="0">
                <a:solidFill>
                  <a:srgbClr val="000000"/>
                </a:solidFill>
                <a:cs typeface="+mn-cs"/>
              </a:rPr>
              <a:t> (CFTC,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supervisiona</a:t>
            </a:r>
            <a:r>
              <a:rPr lang="en-US" dirty="0">
                <a:solidFill>
                  <a:srgbClr val="000000"/>
                </a:solidFill>
                <a:cs typeface="+mn-cs"/>
              </a:rPr>
              <a:t> as </a:t>
            </a:r>
            <a:r>
              <a:rPr lang="en-US" dirty="0" err="1">
                <a:solidFill>
                  <a:srgbClr val="000000"/>
                </a:solidFill>
                <a:cs typeface="+mn-cs"/>
              </a:rPr>
              <a:t>bolsas</a:t>
            </a:r>
            <a:r>
              <a:rPr lang="en-US" dirty="0">
                <a:solidFill>
                  <a:srgbClr val="000000"/>
                </a:solidFill>
                <a:cs typeface="+mn-cs"/>
              </a:rPr>
              <a:t> do </a:t>
            </a:r>
            <a:r>
              <a:rPr lang="en-US" dirty="0" err="1">
                <a:solidFill>
                  <a:srgbClr val="000000"/>
                </a:solidFill>
                <a:cs typeface="+mn-cs"/>
              </a:rPr>
              <a:t>mercado</a:t>
            </a:r>
            <a:r>
              <a:rPr lang="en-US" dirty="0">
                <a:solidFill>
                  <a:srgbClr val="000000"/>
                </a:solidFill>
                <a:cs typeface="+mn-cs"/>
              </a:rPr>
              <a:t> de </a:t>
            </a:r>
            <a:r>
              <a:rPr lang="en-US" dirty="0" err="1">
                <a:solidFill>
                  <a:srgbClr val="000000"/>
                </a:solidFill>
                <a:cs typeface="+mn-cs"/>
              </a:rPr>
              <a:t>futuros</a:t>
            </a:r>
            <a:r>
              <a:rPr lang="en-US" dirty="0">
                <a:solidFill>
                  <a:srgbClr val="000000"/>
                </a:solidFill>
                <a:cs typeface="+mn-cs"/>
              </a:rPr>
              <a:t>) </a:t>
            </a:r>
            <a:r>
              <a:rPr lang="en-US" dirty="0" err="1">
                <a:solidFill>
                  <a:srgbClr val="000000"/>
                </a:solidFill>
                <a:cs typeface="+mn-cs"/>
              </a:rPr>
              <a:t>monitora</a:t>
            </a:r>
            <a:r>
              <a:rPr lang="en-US" dirty="0">
                <a:solidFill>
                  <a:srgbClr val="000000"/>
                </a:solidFill>
                <a:cs typeface="+mn-cs"/>
              </a:rPr>
              <a:t> e </a:t>
            </a:r>
            <a:r>
              <a:rPr lang="en-US" dirty="0" err="1">
                <a:solidFill>
                  <a:srgbClr val="000000"/>
                </a:solidFill>
                <a:cs typeface="+mn-cs"/>
              </a:rPr>
              <a:t>regula</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mercados</a:t>
            </a:r>
            <a:r>
              <a:rPr lang="en-US" dirty="0">
                <a:solidFill>
                  <a:srgbClr val="000000"/>
                </a:solidFill>
                <a:cs typeface="+mn-cs"/>
              </a:rPr>
              <a:t> </a:t>
            </a:r>
            <a:r>
              <a:rPr lang="en-US" dirty="0" err="1">
                <a:solidFill>
                  <a:srgbClr val="000000"/>
                </a:solidFill>
                <a:cs typeface="+mn-cs"/>
              </a:rPr>
              <a:t>financeiros</a:t>
            </a:r>
            <a:r>
              <a:rPr lang="en-US" dirty="0">
                <a:solidFill>
                  <a:srgbClr val="000000"/>
                </a:solidFill>
                <a:cs typeface="+mn-cs"/>
              </a:rPr>
              <a:t>. </a:t>
            </a:r>
            <a:r>
              <a:rPr lang="en-US" dirty="0" err="1">
                <a:solidFill>
                  <a:srgbClr val="000000"/>
                </a:solidFill>
                <a:cs typeface="+mn-cs"/>
              </a:rPr>
              <a:t>Ao</a:t>
            </a:r>
            <a:r>
              <a:rPr lang="en-US" dirty="0">
                <a:solidFill>
                  <a:srgbClr val="000000"/>
                </a:solidFill>
                <a:cs typeface="+mn-cs"/>
              </a:rPr>
              <a:t> </a:t>
            </a:r>
            <a:r>
              <a:rPr lang="en-US" dirty="0" err="1">
                <a:solidFill>
                  <a:srgbClr val="000000"/>
                </a:solidFill>
                <a:cs typeface="+mn-cs"/>
              </a:rPr>
              <a:t>lado</a:t>
            </a:r>
            <a:r>
              <a:rPr lang="en-US" dirty="0">
                <a:solidFill>
                  <a:srgbClr val="000000"/>
                </a:solidFill>
                <a:cs typeface="+mn-cs"/>
              </a:rPr>
              <a:t> </a:t>
            </a:r>
            <a:r>
              <a:rPr lang="en-US" dirty="0" err="1">
                <a:solidFill>
                  <a:srgbClr val="000000"/>
                </a:solidFill>
                <a:cs typeface="+mn-cs"/>
              </a:rPr>
              <a:t>desses</a:t>
            </a:r>
            <a:r>
              <a:rPr lang="en-US" dirty="0">
                <a:solidFill>
                  <a:srgbClr val="000000"/>
                </a:solidFill>
                <a:cs typeface="+mn-cs"/>
              </a:rPr>
              <a:t> </a:t>
            </a:r>
            <a:r>
              <a:rPr lang="en-US" dirty="0" err="1">
                <a:solidFill>
                  <a:srgbClr val="000000"/>
                </a:solidFill>
                <a:cs typeface="+mn-cs"/>
              </a:rPr>
              <a:t>três</a:t>
            </a:r>
            <a:r>
              <a:rPr lang="en-US" dirty="0">
                <a:solidFill>
                  <a:srgbClr val="000000"/>
                </a:solidFill>
                <a:cs typeface="+mn-cs"/>
              </a:rPr>
              <a:t> </a:t>
            </a:r>
            <a:r>
              <a:rPr lang="en-US" dirty="0" err="1">
                <a:solidFill>
                  <a:srgbClr val="000000"/>
                </a:solidFill>
                <a:cs typeface="+mn-cs"/>
              </a:rPr>
              <a:t>principais</a:t>
            </a:r>
            <a:r>
              <a:rPr lang="en-US" dirty="0">
                <a:solidFill>
                  <a:srgbClr val="000000"/>
                </a:solidFill>
                <a:cs typeface="+mn-cs"/>
              </a:rPr>
              <a:t>, </a:t>
            </a:r>
            <a:r>
              <a:rPr lang="en-US" dirty="0" err="1">
                <a:solidFill>
                  <a:srgbClr val="000000"/>
                </a:solidFill>
                <a:cs typeface="+mn-cs"/>
              </a:rPr>
              <a:t>há</a:t>
            </a:r>
            <a:r>
              <a:rPr lang="en-US" dirty="0">
                <a:solidFill>
                  <a:srgbClr val="000000"/>
                </a:solidFill>
                <a:cs typeface="+mn-cs"/>
              </a:rPr>
              <a:t> </a:t>
            </a:r>
            <a:r>
              <a:rPr lang="en-US" dirty="0" err="1">
                <a:solidFill>
                  <a:srgbClr val="000000"/>
                </a:solidFill>
                <a:cs typeface="+mn-cs"/>
              </a:rPr>
              <a:t>também</a:t>
            </a:r>
            <a:r>
              <a:rPr lang="en-US" dirty="0">
                <a:solidFill>
                  <a:srgbClr val="000000"/>
                </a:solidFill>
                <a:cs typeface="+mn-cs"/>
              </a:rPr>
              <a:t> outros </a:t>
            </a:r>
            <a:r>
              <a:rPr lang="en-US" dirty="0" err="1">
                <a:solidFill>
                  <a:srgbClr val="000000"/>
                </a:solidFill>
                <a:cs typeface="+mn-cs"/>
              </a:rPr>
              <a:t>reguladores</a:t>
            </a:r>
            <a:r>
              <a:rPr lang="en-US" dirty="0">
                <a:solidFill>
                  <a:srgbClr val="000000"/>
                </a:solidFill>
                <a:cs typeface="+mn-cs"/>
              </a:rPr>
              <a:t>, </a:t>
            </a:r>
            <a:r>
              <a:rPr lang="en-US" dirty="0" err="1">
                <a:solidFill>
                  <a:srgbClr val="000000"/>
                </a:solidFill>
                <a:cs typeface="+mn-cs"/>
              </a:rPr>
              <a:t>incluindo</a:t>
            </a:r>
            <a:r>
              <a:rPr lang="en-US" dirty="0">
                <a:solidFill>
                  <a:srgbClr val="000000"/>
                </a:solidFill>
                <a:cs typeface="+mn-cs"/>
              </a:rPr>
              <a:t> o Office of the Comptroller of the Currency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supervisiona</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bancos</a:t>
            </a:r>
            <a:r>
              <a:rPr lang="en-US" dirty="0">
                <a:solidFill>
                  <a:srgbClr val="000000"/>
                </a:solidFill>
                <a:cs typeface="+mn-cs"/>
              </a:rPr>
              <a:t> </a:t>
            </a:r>
            <a:r>
              <a:rPr lang="en-US" dirty="0" err="1">
                <a:solidFill>
                  <a:srgbClr val="000000"/>
                </a:solidFill>
                <a:cs typeface="+mn-cs"/>
              </a:rPr>
              <a:t>comerciais</a:t>
            </a:r>
            <a:r>
              <a:rPr lang="en-US" dirty="0">
                <a:solidFill>
                  <a:srgbClr val="000000"/>
                </a:solidFill>
                <a:cs typeface="+mn-cs"/>
              </a:rPr>
              <a:t> </a:t>
            </a:r>
            <a:r>
              <a:rPr lang="en-US" dirty="0" err="1">
                <a:solidFill>
                  <a:srgbClr val="000000"/>
                </a:solidFill>
                <a:cs typeface="+mn-cs"/>
              </a:rPr>
              <a:t>licenciados</a:t>
            </a:r>
            <a:r>
              <a:rPr lang="en-US" dirty="0">
                <a:solidFill>
                  <a:srgbClr val="000000"/>
                </a:solidFill>
                <a:cs typeface="+mn-cs"/>
              </a:rPr>
              <a:t> </a:t>
            </a:r>
            <a:r>
              <a:rPr lang="en-US" dirty="0" err="1">
                <a:solidFill>
                  <a:srgbClr val="000000"/>
                </a:solidFill>
                <a:cs typeface="+mn-cs"/>
              </a:rPr>
              <a:t>pelo</a:t>
            </a:r>
            <a:r>
              <a:rPr lang="en-US" dirty="0">
                <a:solidFill>
                  <a:srgbClr val="000000"/>
                </a:solidFill>
                <a:cs typeface="+mn-cs"/>
              </a:rPr>
              <a:t> </a:t>
            </a:r>
            <a:r>
              <a:rPr lang="en-US" dirty="0" err="1">
                <a:solidFill>
                  <a:srgbClr val="000000"/>
                </a:solidFill>
                <a:cs typeface="+mn-cs"/>
              </a:rPr>
              <a:t>governo</a:t>
            </a:r>
            <a:r>
              <a:rPr lang="en-US" dirty="0">
                <a:solidFill>
                  <a:srgbClr val="000000"/>
                </a:solidFill>
                <a:cs typeface="+mn-cs"/>
              </a:rPr>
              <a:t> federal), a Federal Deposit Insurance Corporation (FDIC,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supervisiona</a:t>
            </a:r>
            <a:r>
              <a:rPr lang="en-US" dirty="0">
                <a:solidFill>
                  <a:srgbClr val="000000"/>
                </a:solidFill>
                <a:cs typeface="+mn-cs"/>
              </a:rPr>
              <a:t> </a:t>
            </a:r>
            <a:r>
              <a:rPr lang="en-US" dirty="0" err="1">
                <a:solidFill>
                  <a:srgbClr val="000000"/>
                </a:solidFill>
                <a:cs typeface="+mn-cs"/>
              </a:rPr>
              <a:t>quase</a:t>
            </a:r>
            <a:r>
              <a:rPr lang="en-US" dirty="0">
                <a:solidFill>
                  <a:srgbClr val="000000"/>
                </a:solidFill>
                <a:cs typeface="+mn-cs"/>
              </a:rPr>
              <a:t> </a:t>
            </a:r>
            <a:r>
              <a:rPr lang="en-US" dirty="0" err="1">
                <a:solidFill>
                  <a:srgbClr val="000000"/>
                </a:solidFill>
                <a:cs typeface="+mn-cs"/>
              </a:rPr>
              <a:t>todos</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depositários</a:t>
            </a:r>
            <a:r>
              <a:rPr lang="en-US" dirty="0">
                <a:solidFill>
                  <a:srgbClr val="000000"/>
                </a:solidFill>
                <a:cs typeface="+mn-cs"/>
              </a:rPr>
              <a:t>) e </a:t>
            </a:r>
            <a:r>
              <a:rPr lang="en-US" dirty="0" err="1">
                <a:solidFill>
                  <a:srgbClr val="000000"/>
                </a:solidFill>
                <a:cs typeface="+mn-cs"/>
              </a:rPr>
              <a:t>diversos</a:t>
            </a:r>
            <a:r>
              <a:rPr lang="en-US" dirty="0">
                <a:solidFill>
                  <a:srgbClr val="000000"/>
                </a:solidFill>
                <a:cs typeface="+mn-cs"/>
              </a:rPr>
              <a:t> </a:t>
            </a:r>
            <a:r>
              <a:rPr lang="en-US" dirty="0" err="1">
                <a:solidFill>
                  <a:srgbClr val="000000"/>
                </a:solidFill>
                <a:cs typeface="+mn-cs"/>
              </a:rPr>
              <a:t>bancos</a:t>
            </a:r>
            <a:r>
              <a:rPr lang="en-US" dirty="0">
                <a:solidFill>
                  <a:srgbClr val="000000"/>
                </a:solidFill>
                <a:cs typeface="+mn-cs"/>
              </a:rPr>
              <a:t> </a:t>
            </a:r>
            <a:r>
              <a:rPr lang="en-US" dirty="0" err="1">
                <a:solidFill>
                  <a:srgbClr val="000000"/>
                </a:solidFill>
                <a:cs typeface="+mn-cs"/>
              </a:rPr>
              <a:t>estaduais</a:t>
            </a:r>
            <a:r>
              <a:rPr lang="en-US" dirty="0">
                <a:solidFill>
                  <a:srgbClr val="000000"/>
                </a:solidFill>
                <a:cs typeface="+mn-cs"/>
              </a:rPr>
              <a:t> e </a:t>
            </a:r>
            <a:r>
              <a:rPr lang="en-US" dirty="0" err="1">
                <a:solidFill>
                  <a:srgbClr val="000000"/>
                </a:solidFill>
                <a:cs typeface="+mn-cs"/>
              </a:rPr>
              <a:t>comissões</a:t>
            </a:r>
            <a:r>
              <a:rPr lang="en-US" dirty="0">
                <a:solidFill>
                  <a:srgbClr val="000000"/>
                </a:solidFill>
                <a:cs typeface="+mn-cs"/>
              </a:rPr>
              <a:t> de </a:t>
            </a:r>
            <a:r>
              <a:rPr lang="en-US" dirty="0" err="1">
                <a:solidFill>
                  <a:srgbClr val="000000"/>
                </a:solidFill>
                <a:cs typeface="+mn-cs"/>
              </a:rPr>
              <a:t>seguros</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está</a:t>
            </a:r>
            <a:r>
              <a:rPr lang="en-US" dirty="0">
                <a:solidFill>
                  <a:srgbClr val="000000"/>
                </a:solidFill>
                <a:cs typeface="+mn-cs"/>
              </a:rPr>
              <a:t> </a:t>
            </a:r>
            <a:r>
              <a:rPr lang="en-US" dirty="0" err="1">
                <a:solidFill>
                  <a:srgbClr val="000000"/>
                </a:solidFill>
                <a:cs typeface="+mn-cs"/>
              </a:rPr>
              <a:t>monitorando</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intermediários</a:t>
            </a:r>
            <a:r>
              <a:rPr lang="en-US" dirty="0">
                <a:solidFill>
                  <a:srgbClr val="000000"/>
                </a:solidFill>
                <a:cs typeface="+mn-cs"/>
              </a:rPr>
              <a:t> </a:t>
            </a:r>
            <a:r>
              <a:rPr lang="en-US" dirty="0" err="1">
                <a:solidFill>
                  <a:srgbClr val="000000"/>
                </a:solidFill>
                <a:cs typeface="+mn-cs"/>
              </a:rPr>
              <a:t>financeiros</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jogadores</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tentam</a:t>
            </a:r>
            <a:r>
              <a:rPr lang="en-US" dirty="0">
                <a:solidFill>
                  <a:srgbClr val="000000"/>
                </a:solidFill>
                <a:cs typeface="+mn-cs"/>
              </a:rPr>
              <a:t> </a:t>
            </a:r>
            <a:r>
              <a:rPr lang="en-US" dirty="0" err="1">
                <a:solidFill>
                  <a:srgbClr val="000000"/>
                </a:solidFill>
                <a:cs typeface="+mn-cs"/>
              </a:rPr>
              <a:t>evitar</a:t>
            </a:r>
            <a:r>
              <a:rPr lang="en-US" dirty="0">
                <a:solidFill>
                  <a:srgbClr val="000000"/>
                </a:solidFill>
                <a:cs typeface="+mn-cs"/>
              </a:rPr>
              <a:t> o </a:t>
            </a:r>
            <a:r>
              <a:rPr lang="en-US" dirty="0" err="1">
                <a:solidFill>
                  <a:srgbClr val="000000"/>
                </a:solidFill>
                <a:cs typeface="+mn-cs"/>
              </a:rPr>
              <a:t>escrutínio</a:t>
            </a:r>
            <a:r>
              <a:rPr lang="en-US" dirty="0">
                <a:solidFill>
                  <a:srgbClr val="000000"/>
                </a:solidFill>
                <a:cs typeface="+mn-cs"/>
              </a:rPr>
              <a:t> </a:t>
            </a:r>
            <a:r>
              <a:rPr lang="en-US" dirty="0" err="1">
                <a:solidFill>
                  <a:srgbClr val="000000"/>
                </a:solidFill>
                <a:cs typeface="+mn-cs"/>
              </a:rPr>
              <a:t>regulatório</a:t>
            </a:r>
            <a:r>
              <a:rPr lang="en-US" dirty="0">
                <a:solidFill>
                  <a:srgbClr val="000000"/>
                </a:solidFill>
                <a:cs typeface="+mn-cs"/>
              </a:rPr>
              <a:t> </a:t>
            </a:r>
            <a:r>
              <a:rPr lang="en-US" dirty="0" err="1">
                <a:solidFill>
                  <a:srgbClr val="000000"/>
                </a:solidFill>
                <a:cs typeface="+mn-cs"/>
              </a:rPr>
              <a:t>devido</a:t>
            </a:r>
            <a:r>
              <a:rPr lang="en-US" dirty="0">
                <a:solidFill>
                  <a:srgbClr val="000000"/>
                </a:solidFill>
                <a:cs typeface="+mn-cs"/>
              </a:rPr>
              <a:t> </a:t>
            </a:r>
            <a:r>
              <a:rPr lang="en-US" dirty="0" err="1">
                <a:solidFill>
                  <a:srgbClr val="000000"/>
                </a:solidFill>
                <a:cs typeface="+mn-cs"/>
              </a:rPr>
              <a:t>ao</a:t>
            </a:r>
            <a:r>
              <a:rPr lang="en-US" dirty="0">
                <a:solidFill>
                  <a:srgbClr val="000000"/>
                </a:solidFill>
                <a:cs typeface="+mn-cs"/>
              </a:rPr>
              <a:t> </a:t>
            </a:r>
            <a:r>
              <a:rPr lang="en-US" dirty="0" err="1">
                <a:solidFill>
                  <a:srgbClr val="000000"/>
                </a:solidFill>
                <a:cs typeface="+mn-cs"/>
              </a:rPr>
              <a:t>seu</a:t>
            </a:r>
            <a:r>
              <a:rPr lang="en-US" dirty="0">
                <a:solidFill>
                  <a:srgbClr val="000000"/>
                </a:solidFill>
                <a:cs typeface="+mn-cs"/>
              </a:rPr>
              <a:t> alto </a:t>
            </a:r>
            <a:r>
              <a:rPr lang="en-US" dirty="0" err="1">
                <a:solidFill>
                  <a:srgbClr val="000000"/>
                </a:solidFill>
                <a:cs typeface="+mn-cs"/>
              </a:rPr>
              <a:t>custo</a:t>
            </a:r>
            <a:r>
              <a:rPr lang="en-US" dirty="0">
                <a:solidFill>
                  <a:srgbClr val="000000"/>
                </a:solidFill>
                <a:cs typeface="+mn-cs"/>
              </a:rPr>
              <a:t> </a:t>
            </a:r>
            <a:r>
              <a:rPr lang="en-US" dirty="0" err="1">
                <a:solidFill>
                  <a:srgbClr val="000000"/>
                </a:solidFill>
                <a:cs typeface="+mn-cs"/>
              </a:rPr>
              <a:t>tendem</a:t>
            </a:r>
            <a:r>
              <a:rPr lang="en-US" dirty="0">
                <a:solidFill>
                  <a:srgbClr val="000000"/>
                </a:solidFill>
                <a:cs typeface="+mn-cs"/>
              </a:rPr>
              <a:t> a </a:t>
            </a:r>
            <a:r>
              <a:rPr lang="en-US" dirty="0" err="1">
                <a:solidFill>
                  <a:srgbClr val="000000"/>
                </a:solidFill>
                <a:cs typeface="+mn-cs"/>
              </a:rPr>
              <a:t>usar</a:t>
            </a:r>
            <a:r>
              <a:rPr lang="en-US" dirty="0">
                <a:solidFill>
                  <a:srgbClr val="000000"/>
                </a:solidFill>
                <a:cs typeface="+mn-cs"/>
              </a:rPr>
              <a:t> </a:t>
            </a:r>
            <a:r>
              <a:rPr lang="en-US" dirty="0" err="1">
                <a:solidFill>
                  <a:srgbClr val="000000"/>
                </a:solidFill>
                <a:cs typeface="+mn-cs"/>
              </a:rPr>
              <a:t>intermediários</a:t>
            </a:r>
            <a:r>
              <a:rPr lang="en-US" dirty="0">
                <a:solidFill>
                  <a:srgbClr val="000000"/>
                </a:solidFill>
                <a:cs typeface="+mn-cs"/>
              </a:rPr>
              <a:t> </a:t>
            </a:r>
            <a:r>
              <a:rPr lang="en-US" dirty="0" err="1">
                <a:solidFill>
                  <a:srgbClr val="000000"/>
                </a:solidFill>
                <a:cs typeface="+mn-cs"/>
              </a:rPr>
              <a:t>em</a:t>
            </a:r>
            <a:r>
              <a:rPr lang="en-US" dirty="0">
                <a:solidFill>
                  <a:srgbClr val="000000"/>
                </a:solidFill>
                <a:cs typeface="+mn-cs"/>
              </a:rPr>
              <a:t> </a:t>
            </a:r>
            <a:r>
              <a:rPr lang="en-US" dirty="0" err="1">
                <a:solidFill>
                  <a:srgbClr val="000000"/>
                </a:solidFill>
                <a:cs typeface="+mn-cs"/>
              </a:rPr>
              <a:t>vez</a:t>
            </a:r>
            <a:r>
              <a:rPr lang="en-US" dirty="0">
                <a:solidFill>
                  <a:srgbClr val="000000"/>
                </a:solidFill>
                <a:cs typeface="+mn-cs"/>
              </a:rPr>
              <a:t> de </a:t>
            </a:r>
            <a:r>
              <a:rPr lang="en-US" dirty="0" err="1">
                <a:solidFill>
                  <a:srgbClr val="000000"/>
                </a:solidFill>
                <a:cs typeface="+mn-cs"/>
              </a:rPr>
              <a:t>mercados</a:t>
            </a:r>
            <a:r>
              <a:rPr lang="en-US" dirty="0">
                <a:solidFill>
                  <a:srgbClr val="000000"/>
                </a:solidFill>
                <a:cs typeface="+mn-cs"/>
              </a:rPr>
              <a:t>.</a:t>
            </a:r>
          </a:p>
        </p:txBody>
      </p:sp>
      <p:sp>
        <p:nvSpPr>
          <p:cNvPr id="17" name="Text Placeholder 17">
            <a:extLst>
              <a:ext uri="{FF2B5EF4-FFF2-40B4-BE49-F238E27FC236}">
                <a16:creationId xmlns:a16="http://schemas.microsoft.com/office/drawing/2014/main" id="{CBBA0362-5A11-E3C7-07B3-212408B1312F}"/>
              </a:ext>
            </a:extLst>
          </p:cNvPr>
          <p:cNvSpPr txBox="1">
            <a:spLocks/>
          </p:cNvSpPr>
          <p:nvPr/>
        </p:nvSpPr>
        <p:spPr>
          <a:xfrm>
            <a:off x="4498910" y="3644534"/>
            <a:ext cx="2189445"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Garantir</a:t>
            </a:r>
            <a:r>
              <a:rPr lang="en-US" b="1" dirty="0">
                <a:solidFill>
                  <a:srgbClr val="F79037"/>
                </a:solidFill>
              </a:rPr>
              <a:t> a </a:t>
            </a:r>
            <a:r>
              <a:rPr lang="en-US" b="1" dirty="0" err="1">
                <a:solidFill>
                  <a:srgbClr val="F79037"/>
                </a:solidFill>
              </a:rPr>
              <a:t>solidez</a:t>
            </a:r>
            <a:r>
              <a:rPr lang="en-US" b="1" dirty="0">
                <a:solidFill>
                  <a:srgbClr val="F79037"/>
                </a:solidFill>
              </a:rPr>
              <a:t> do </a:t>
            </a:r>
            <a:r>
              <a:rPr lang="en-US" b="1" dirty="0" err="1">
                <a:solidFill>
                  <a:srgbClr val="F79037"/>
                </a:solidFill>
              </a:rPr>
              <a:t>sistema</a:t>
            </a:r>
            <a:r>
              <a:rPr lang="en-US" b="1" dirty="0">
                <a:solidFill>
                  <a:srgbClr val="F79037"/>
                </a:solidFill>
              </a:rPr>
              <a:t> </a:t>
            </a:r>
            <a:r>
              <a:rPr lang="en-US" b="1" dirty="0" err="1">
                <a:solidFill>
                  <a:srgbClr val="F79037"/>
                </a:solidFill>
              </a:rPr>
              <a:t>financeiro</a:t>
            </a:r>
            <a:endParaRPr lang="en-US" b="1" dirty="0">
              <a:solidFill>
                <a:srgbClr val="F79037"/>
              </a:solidFill>
            </a:endParaRPr>
          </a:p>
        </p:txBody>
      </p:sp>
      <p:sp>
        <p:nvSpPr>
          <p:cNvPr id="19" name="TextBox 18">
            <a:extLst>
              <a:ext uri="{FF2B5EF4-FFF2-40B4-BE49-F238E27FC236}">
                <a16:creationId xmlns:a16="http://schemas.microsoft.com/office/drawing/2014/main" id="{75622E48-A118-9A8F-7359-D9EABD32EF72}"/>
              </a:ext>
            </a:extLst>
          </p:cNvPr>
          <p:cNvSpPr txBox="1"/>
          <p:nvPr/>
        </p:nvSpPr>
        <p:spPr>
          <a:xfrm>
            <a:off x="3880960" y="332502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pic>
        <p:nvPicPr>
          <p:cNvPr id="21" name="Picture 20">
            <a:extLst>
              <a:ext uri="{FF2B5EF4-FFF2-40B4-BE49-F238E27FC236}">
                <a16:creationId xmlns:a16="http://schemas.microsoft.com/office/drawing/2014/main" id="{B06D8371-3894-C29A-F34D-E37C0948A8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07"/>
          <a:stretch/>
        </p:blipFill>
        <p:spPr>
          <a:xfrm>
            <a:off x="0" y="5968537"/>
            <a:ext cx="3555848" cy="4723275"/>
          </a:xfrm>
          <a:prstGeom prst="rect">
            <a:avLst/>
          </a:prstGeom>
        </p:spPr>
      </p:pic>
      <p:grpSp>
        <p:nvGrpSpPr>
          <p:cNvPr id="36" name="Group 35">
            <a:extLst>
              <a:ext uri="{FF2B5EF4-FFF2-40B4-BE49-F238E27FC236}">
                <a16:creationId xmlns:a16="http://schemas.microsoft.com/office/drawing/2014/main" id="{F5A94214-DE1A-915A-2CF8-F20FEC95B08F}"/>
              </a:ext>
            </a:extLst>
          </p:cNvPr>
          <p:cNvGrpSpPr/>
          <p:nvPr/>
        </p:nvGrpSpPr>
        <p:grpSpPr>
          <a:xfrm>
            <a:off x="-215664" y="8606190"/>
            <a:ext cx="2590078" cy="2250924"/>
            <a:chOff x="-220413" y="5470274"/>
            <a:chExt cx="2590078" cy="2250924"/>
          </a:xfrm>
        </p:grpSpPr>
        <p:sp>
          <p:nvSpPr>
            <p:cNvPr id="37" name="Freeform 36">
              <a:extLst>
                <a:ext uri="{FF2B5EF4-FFF2-40B4-BE49-F238E27FC236}">
                  <a16:creationId xmlns:a16="http://schemas.microsoft.com/office/drawing/2014/main" id="{BBEAC2A0-6572-26E9-0657-03C2B5F2FADC}"/>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5092C4C4-E4C1-0627-38BC-063A05F0F74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03A01EC7-933F-799D-36D2-491D06912DB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C7A66AE7-F0B2-D3B7-24D4-9A2733571FE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C68AFC2D-0E1F-297C-7F2F-EB7A1AEF49C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9B562B7B-56E5-925F-8CFE-628F8055B55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FA1FE5CE-D6B6-D89E-FA35-155E662469F9}"/>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EAB42EFF-5358-88F1-F8C3-069ED49BEB70}"/>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315521AC-3318-A6BD-EEBF-C15B081FA97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CBEF1387-45E5-37C5-9512-4CA6970E2A8C}"/>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CF989444-AC04-7414-7FAB-977BC4C25BD2}"/>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355EF17-2CEE-8399-3C08-BA4DF1FF7E76}"/>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4F95809F-525F-8976-F5BF-405CC348418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606AD562-E07D-4B6B-20A8-F26CB66AE60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36583026-E0BC-B5B7-67FE-3A857063F914}"/>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EB6B102A-8FCA-ED14-E1BF-9CB32AFC90C1}"/>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F78A3DA3-551B-0BE3-766A-104FFDDCBB9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D1DE67DD-D9EE-4E91-EB58-AC430246012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109963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5AF6FA-1133-F006-1BD0-9C01D815A700}"/>
              </a:ext>
            </a:extLst>
          </p:cNvPr>
          <p:cNvSpPr/>
          <p:nvPr/>
        </p:nvSpPr>
        <p:spPr>
          <a:xfrm flipV="1">
            <a:off x="-1" y="323002"/>
            <a:ext cx="7559675" cy="612859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270861"/>
            <a:ext cx="6309201" cy="4797541"/>
          </a:xfrm>
        </p:spPr>
        <p:txBody>
          <a:bodyPr numCol="2"/>
          <a:lstStyle/>
          <a:p>
            <a:r>
              <a:rPr lang="en-US" dirty="0" err="1"/>
              <a:t>Prometendo</a:t>
            </a:r>
            <a:r>
              <a:rPr lang="en-US" dirty="0"/>
              <a:t> </a:t>
            </a:r>
            <a:r>
              <a:rPr lang="en-US" dirty="0" err="1"/>
              <a:t>melhorar</a:t>
            </a:r>
            <a:r>
              <a:rPr lang="en-US" dirty="0"/>
              <a:t> o </a:t>
            </a:r>
            <a:r>
              <a:rPr lang="en-US" dirty="0" err="1"/>
              <a:t>acesso</a:t>
            </a:r>
            <a:r>
              <a:rPr lang="en-US" dirty="0"/>
              <a:t> e a </a:t>
            </a:r>
            <a:r>
              <a:rPr lang="en-US" dirty="0" err="1"/>
              <a:t>eficiência</a:t>
            </a:r>
            <a:r>
              <a:rPr lang="en-US" dirty="0"/>
              <a:t> </a:t>
            </a:r>
            <a:r>
              <a:rPr lang="en-US" dirty="0" err="1"/>
              <a:t>nos</a:t>
            </a:r>
            <a:r>
              <a:rPr lang="en-US" dirty="0"/>
              <a:t> </a:t>
            </a:r>
            <a:r>
              <a:rPr lang="en-US" dirty="0" err="1"/>
              <a:t>serviços</a:t>
            </a:r>
            <a:r>
              <a:rPr lang="en-US" dirty="0"/>
              <a:t> </a:t>
            </a:r>
            <a:r>
              <a:rPr lang="en-US" dirty="0" err="1"/>
              <a:t>financeiros</a:t>
            </a:r>
            <a:r>
              <a:rPr lang="en-US" dirty="0"/>
              <a:t>, o </a:t>
            </a:r>
            <a:r>
              <a:rPr lang="en-US" dirty="0" err="1"/>
              <a:t>DeFi</a:t>
            </a:r>
            <a:r>
              <a:rPr lang="en-US" dirty="0"/>
              <a:t> </a:t>
            </a:r>
            <a:r>
              <a:rPr lang="en-US" dirty="0" err="1"/>
              <a:t>ganhou</a:t>
            </a:r>
            <a:r>
              <a:rPr lang="en-US" dirty="0"/>
              <a:t> </a:t>
            </a:r>
            <a:r>
              <a:rPr lang="en-US" dirty="0" err="1"/>
              <a:t>atenção</a:t>
            </a:r>
            <a:r>
              <a:rPr lang="en-US" dirty="0"/>
              <a:t> </a:t>
            </a:r>
            <a:r>
              <a:rPr lang="en-US" dirty="0" err="1"/>
              <a:t>significativa</a:t>
            </a:r>
            <a:r>
              <a:rPr lang="en-US" dirty="0"/>
              <a:t> (e </a:t>
            </a:r>
            <a:r>
              <a:rPr lang="en-US" dirty="0" err="1"/>
              <a:t>alguma</a:t>
            </a:r>
            <a:r>
              <a:rPr lang="en-US" dirty="0"/>
              <a:t> </a:t>
            </a:r>
            <a:r>
              <a:rPr lang="en-US" dirty="0" err="1"/>
              <a:t>tração</a:t>
            </a:r>
            <a:r>
              <a:rPr lang="en-US" dirty="0"/>
              <a:t> no </a:t>
            </a:r>
            <a:r>
              <a:rPr lang="en-US" dirty="0" err="1"/>
              <a:t>mercado</a:t>
            </a:r>
            <a:r>
              <a:rPr lang="en-US" dirty="0"/>
              <a:t>) </a:t>
            </a:r>
            <a:r>
              <a:rPr lang="en-US" dirty="0" err="1"/>
              <a:t>nos</a:t>
            </a:r>
            <a:r>
              <a:rPr lang="en-US" dirty="0"/>
              <a:t> </a:t>
            </a:r>
            <a:r>
              <a:rPr lang="en-US" dirty="0" err="1"/>
              <a:t>últimos</a:t>
            </a:r>
            <a:r>
              <a:rPr lang="en-US" dirty="0"/>
              <a:t> </a:t>
            </a:r>
            <a:r>
              <a:rPr lang="en-US" dirty="0" err="1"/>
              <a:t>anos</a:t>
            </a:r>
            <a:r>
              <a:rPr lang="en-US" dirty="0"/>
              <a:t>. No </a:t>
            </a:r>
            <a:r>
              <a:rPr lang="en-US" dirty="0" err="1"/>
              <a:t>fundo</a:t>
            </a:r>
            <a:r>
              <a:rPr lang="en-US" dirty="0"/>
              <a:t>, o </a:t>
            </a:r>
            <a:r>
              <a:rPr lang="en-US" dirty="0" err="1"/>
              <a:t>DeFi</a:t>
            </a:r>
            <a:r>
              <a:rPr lang="en-US" dirty="0"/>
              <a:t> </a:t>
            </a:r>
            <a:r>
              <a:rPr lang="en-US" dirty="0" err="1"/>
              <a:t>usa</a:t>
            </a:r>
            <a:r>
              <a:rPr lang="en-US" dirty="0"/>
              <a:t> a </a:t>
            </a:r>
            <a:r>
              <a:rPr lang="en-US" dirty="0" err="1"/>
              <a:t>tecnologia</a:t>
            </a:r>
            <a:r>
              <a:rPr lang="en-US" dirty="0"/>
              <a:t> </a:t>
            </a:r>
            <a:r>
              <a:rPr lang="en-US" dirty="0" err="1"/>
              <a:t>blockchain</a:t>
            </a:r>
            <a:r>
              <a:rPr lang="en-US" dirty="0"/>
              <a:t> </a:t>
            </a:r>
            <a:r>
              <a:rPr lang="en-US" dirty="0" err="1"/>
              <a:t>segura</a:t>
            </a:r>
            <a:r>
              <a:rPr lang="en-US" dirty="0"/>
              <a:t> </a:t>
            </a:r>
            <a:r>
              <a:rPr lang="en-US" dirty="0" err="1"/>
              <a:t>para</a:t>
            </a:r>
            <a:r>
              <a:rPr lang="en-US" dirty="0"/>
              <a:t> </a:t>
            </a:r>
            <a:r>
              <a:rPr lang="en-US" dirty="0" err="1"/>
              <a:t>facilitar</a:t>
            </a:r>
            <a:r>
              <a:rPr lang="en-US" dirty="0"/>
              <a:t> </a:t>
            </a:r>
            <a:r>
              <a:rPr lang="en-US" dirty="0" err="1"/>
              <a:t>transações</a:t>
            </a:r>
            <a:r>
              <a:rPr lang="en-US" dirty="0"/>
              <a:t> </a:t>
            </a:r>
            <a:r>
              <a:rPr lang="en-US" dirty="0" err="1"/>
              <a:t>financeiras</a:t>
            </a:r>
            <a:r>
              <a:rPr lang="en-US" dirty="0"/>
              <a:t> </a:t>
            </a:r>
            <a:r>
              <a:rPr lang="en-US" dirty="0" err="1"/>
              <a:t>ponto</a:t>
            </a:r>
            <a:r>
              <a:rPr lang="en-US" dirty="0"/>
              <a:t> a </a:t>
            </a:r>
            <a:r>
              <a:rPr lang="en-US" dirty="0" err="1"/>
              <a:t>ponto</a:t>
            </a:r>
            <a:r>
              <a:rPr lang="en-US" dirty="0"/>
              <a:t>, </a:t>
            </a:r>
            <a:r>
              <a:rPr lang="en-US" dirty="0" err="1"/>
              <a:t>incluindo</a:t>
            </a:r>
            <a:r>
              <a:rPr lang="en-US" dirty="0"/>
              <a:t> </a:t>
            </a:r>
            <a:r>
              <a:rPr lang="en-US" dirty="0" err="1"/>
              <a:t>empréstimos</a:t>
            </a:r>
            <a:r>
              <a:rPr lang="en-US" dirty="0"/>
              <a:t>, </a:t>
            </a:r>
            <a:r>
              <a:rPr lang="en-US" dirty="0" err="1"/>
              <a:t>empréstimos</a:t>
            </a:r>
            <a:r>
              <a:rPr lang="en-US" dirty="0"/>
              <a:t> e </a:t>
            </a:r>
            <a:r>
              <a:rPr lang="en-US" dirty="0" err="1"/>
              <a:t>negociações</a:t>
            </a:r>
            <a:r>
              <a:rPr lang="en-US" dirty="0"/>
              <a:t>. A </a:t>
            </a:r>
            <a:r>
              <a:rPr lang="en-US" dirty="0" err="1"/>
              <a:t>DeFi</a:t>
            </a:r>
            <a:r>
              <a:rPr lang="en-US" dirty="0"/>
              <a:t> </a:t>
            </a:r>
            <a:r>
              <a:rPr lang="en-US" dirty="0" err="1"/>
              <a:t>busca</a:t>
            </a:r>
            <a:r>
              <a:rPr lang="en-US" dirty="0"/>
              <a:t> </a:t>
            </a:r>
            <a:r>
              <a:rPr lang="en-US" dirty="0" err="1"/>
              <a:t>desintermediar</a:t>
            </a:r>
            <a:r>
              <a:rPr lang="en-US" dirty="0"/>
              <a:t> e </a:t>
            </a:r>
            <a:r>
              <a:rPr lang="en-US" dirty="0" err="1"/>
              <a:t>descentralizar</a:t>
            </a:r>
            <a:r>
              <a:rPr lang="en-US" dirty="0"/>
              <a:t> o </a:t>
            </a:r>
            <a:r>
              <a:rPr lang="en-US" dirty="0" err="1"/>
              <a:t>setor</a:t>
            </a:r>
            <a:r>
              <a:rPr lang="en-US" dirty="0"/>
              <a:t> de </a:t>
            </a:r>
            <a:r>
              <a:rPr lang="en-US" dirty="0" err="1"/>
              <a:t>serviços</a:t>
            </a:r>
            <a:r>
              <a:rPr lang="en-US" dirty="0"/>
              <a:t> </a:t>
            </a:r>
            <a:r>
              <a:rPr lang="en-US" dirty="0" err="1"/>
              <a:t>financeiros</a:t>
            </a:r>
            <a:r>
              <a:rPr lang="en-US" dirty="0"/>
              <a:t> </a:t>
            </a:r>
            <a:r>
              <a:rPr lang="en-US" dirty="0" err="1"/>
              <a:t>tradicionais</a:t>
            </a:r>
            <a:r>
              <a:rPr lang="en-US" dirty="0"/>
              <a:t> </a:t>
            </a:r>
            <a:r>
              <a:rPr lang="en-US" dirty="0" err="1"/>
              <a:t>automatizando</a:t>
            </a:r>
            <a:r>
              <a:rPr lang="en-US" dirty="0"/>
              <a:t> </a:t>
            </a:r>
            <a:r>
              <a:rPr lang="en-US" dirty="0" err="1"/>
              <a:t>processos</a:t>
            </a:r>
            <a:r>
              <a:rPr lang="en-US" dirty="0"/>
              <a:t> </a:t>
            </a:r>
            <a:r>
              <a:rPr lang="en-US" dirty="0" err="1"/>
              <a:t>financeiros</a:t>
            </a:r>
            <a:r>
              <a:rPr lang="en-US" dirty="0"/>
              <a:t> </a:t>
            </a:r>
            <a:r>
              <a:rPr lang="en-US" dirty="0" err="1"/>
              <a:t>complexos</a:t>
            </a:r>
            <a:r>
              <a:rPr lang="en-US" dirty="0"/>
              <a:t>. As </a:t>
            </a:r>
            <a:r>
              <a:rPr lang="en-US" dirty="0" err="1"/>
              <a:t>funções</a:t>
            </a:r>
            <a:r>
              <a:rPr lang="en-US" dirty="0"/>
              <a:t> </a:t>
            </a:r>
            <a:r>
              <a:rPr lang="en-US" dirty="0" err="1"/>
              <a:t>funcionais</a:t>
            </a:r>
            <a:r>
              <a:rPr lang="en-US" dirty="0"/>
              <a:t> de </a:t>
            </a:r>
            <a:r>
              <a:rPr lang="en-US" dirty="0" err="1"/>
              <a:t>terceiros</a:t>
            </a:r>
            <a:r>
              <a:rPr lang="en-US" dirty="0"/>
              <a:t> </a:t>
            </a:r>
            <a:r>
              <a:rPr lang="en-US" dirty="0" err="1"/>
              <a:t>confiáveis</a:t>
            </a:r>
            <a:r>
              <a:rPr lang="en-US" dirty="0"/>
              <a:t>, </a:t>
            </a:r>
            <a:r>
              <a:rPr lang="en-US" dirty="0" err="1"/>
              <a:t>como</a:t>
            </a:r>
            <a:r>
              <a:rPr lang="en-US" dirty="0"/>
              <a:t> </a:t>
            </a:r>
            <a:r>
              <a:rPr lang="en-US" dirty="0" err="1"/>
              <a:t>corretoras</a:t>
            </a:r>
            <a:r>
              <a:rPr lang="en-US" dirty="0"/>
              <a:t>, </a:t>
            </a:r>
            <a:r>
              <a:rPr lang="en-US" dirty="0" err="1"/>
              <a:t>bancos</a:t>
            </a:r>
            <a:r>
              <a:rPr lang="en-US" dirty="0"/>
              <a:t> e </a:t>
            </a:r>
            <a:r>
              <a:rPr lang="en-US" dirty="0" err="1"/>
              <a:t>outras</a:t>
            </a:r>
            <a:r>
              <a:rPr lang="en-US" dirty="0"/>
              <a:t> </a:t>
            </a:r>
            <a:r>
              <a:rPr lang="en-US" dirty="0" err="1"/>
              <a:t>instituições</a:t>
            </a:r>
            <a:r>
              <a:rPr lang="en-US" dirty="0"/>
              <a:t> </a:t>
            </a:r>
            <a:r>
              <a:rPr lang="en-US" dirty="0" err="1"/>
              <a:t>financeiras</a:t>
            </a:r>
            <a:r>
              <a:rPr lang="en-US" dirty="0"/>
              <a:t> </a:t>
            </a:r>
            <a:r>
              <a:rPr lang="en-US" dirty="0" err="1"/>
              <a:t>centralizadas</a:t>
            </a:r>
            <a:r>
              <a:rPr lang="en-US" dirty="0"/>
              <a:t>, são </a:t>
            </a:r>
            <a:r>
              <a:rPr lang="en-US" dirty="0" err="1"/>
              <a:t>substituídas</a:t>
            </a:r>
            <a:r>
              <a:rPr lang="en-US" dirty="0"/>
              <a:t> </a:t>
            </a:r>
            <a:r>
              <a:rPr lang="en-US" dirty="0" err="1"/>
              <a:t>por</a:t>
            </a:r>
            <a:r>
              <a:rPr lang="en-US" dirty="0"/>
              <a:t> </a:t>
            </a:r>
            <a:r>
              <a:rPr lang="en-US" dirty="0" err="1"/>
              <a:t>contratos</a:t>
            </a:r>
            <a:r>
              <a:rPr lang="en-US" dirty="0"/>
              <a:t> </a:t>
            </a:r>
            <a:r>
              <a:rPr lang="en-US" dirty="0" err="1"/>
              <a:t>inteligentes</a:t>
            </a:r>
            <a:r>
              <a:rPr lang="en-US" dirty="0"/>
              <a:t>. </a:t>
            </a:r>
            <a:r>
              <a:rPr lang="en-US" dirty="0" err="1"/>
              <a:t>Embora</a:t>
            </a:r>
            <a:r>
              <a:rPr lang="en-US" dirty="0"/>
              <a:t>, de </a:t>
            </a:r>
            <a:r>
              <a:rPr lang="en-US" dirty="0" err="1"/>
              <a:t>uma</a:t>
            </a:r>
            <a:r>
              <a:rPr lang="en-US" dirty="0"/>
              <a:t> </a:t>
            </a:r>
            <a:r>
              <a:rPr lang="en-US" dirty="0" err="1"/>
              <a:t>perspectiva</a:t>
            </a:r>
            <a:r>
              <a:rPr lang="en-US" dirty="0"/>
              <a:t> </a:t>
            </a:r>
            <a:r>
              <a:rPr lang="en-US" dirty="0" err="1"/>
              <a:t>geral</a:t>
            </a:r>
            <a:r>
              <a:rPr lang="en-US" dirty="0"/>
              <a:t>, o </a:t>
            </a:r>
            <a:r>
              <a:rPr lang="en-US" dirty="0" err="1"/>
              <a:t>DeFi</a:t>
            </a:r>
            <a:r>
              <a:rPr lang="en-US" dirty="0"/>
              <a:t> </a:t>
            </a:r>
            <a:r>
              <a:rPr lang="en-US" dirty="0" err="1"/>
              <a:t>ainda</a:t>
            </a:r>
            <a:r>
              <a:rPr lang="en-US" dirty="0"/>
              <a:t> </a:t>
            </a:r>
            <a:r>
              <a:rPr lang="en-US" dirty="0" err="1"/>
              <a:t>seja</a:t>
            </a:r>
            <a:r>
              <a:rPr lang="en-US" dirty="0"/>
              <a:t> um </a:t>
            </a:r>
            <a:r>
              <a:rPr lang="en-US" dirty="0" err="1"/>
              <a:t>fenómeno</a:t>
            </a:r>
            <a:r>
              <a:rPr lang="en-US" dirty="0"/>
              <a:t> de </a:t>
            </a:r>
            <a:r>
              <a:rPr lang="en-US" dirty="0" err="1"/>
              <a:t>nicho</a:t>
            </a:r>
            <a:r>
              <a:rPr lang="en-US" dirty="0"/>
              <a:t> </a:t>
            </a:r>
            <a:r>
              <a:rPr lang="en-US" dirty="0" err="1"/>
              <a:t>cujo</a:t>
            </a:r>
            <a:r>
              <a:rPr lang="en-US" dirty="0"/>
              <a:t> </a:t>
            </a:r>
            <a:r>
              <a:rPr lang="en-US" dirty="0" err="1"/>
              <a:t>impacto</a:t>
            </a:r>
            <a:r>
              <a:rPr lang="en-US" dirty="0"/>
              <a:t> de </a:t>
            </a:r>
            <a:r>
              <a:rPr lang="en-US" dirty="0" err="1"/>
              <a:t>longo</a:t>
            </a:r>
            <a:r>
              <a:rPr lang="en-US" dirty="0"/>
              <a:t> </a:t>
            </a:r>
            <a:r>
              <a:rPr lang="en-US" dirty="0" err="1"/>
              <a:t>prazo</a:t>
            </a:r>
            <a:r>
              <a:rPr lang="en-US" dirty="0"/>
              <a:t> no </a:t>
            </a:r>
            <a:r>
              <a:rPr lang="en-US" dirty="0" err="1"/>
              <a:t>setor</a:t>
            </a:r>
            <a:r>
              <a:rPr lang="en-US" dirty="0"/>
              <a:t> de </a:t>
            </a:r>
            <a:r>
              <a:rPr lang="en-US" dirty="0" err="1"/>
              <a:t>serviços</a:t>
            </a:r>
            <a:r>
              <a:rPr lang="en-US" dirty="0"/>
              <a:t> </a:t>
            </a:r>
            <a:r>
              <a:rPr lang="en-US" dirty="0" err="1"/>
              <a:t>financeiros</a:t>
            </a:r>
            <a:r>
              <a:rPr lang="en-US" dirty="0"/>
              <a:t> </a:t>
            </a:r>
            <a:r>
              <a:rPr lang="en-US" dirty="0" err="1"/>
              <a:t>ainda</a:t>
            </a:r>
            <a:r>
              <a:rPr lang="en-US" dirty="0"/>
              <a:t> </a:t>
            </a:r>
            <a:r>
              <a:rPr lang="en-US" dirty="0" err="1"/>
              <a:t>não</a:t>
            </a:r>
            <a:r>
              <a:rPr lang="en-US" dirty="0"/>
              <a:t> </a:t>
            </a:r>
            <a:r>
              <a:rPr lang="en-US" dirty="0" err="1"/>
              <a:t>foi</a:t>
            </a:r>
            <a:r>
              <a:rPr lang="en-US" dirty="0"/>
              <a:t> </a:t>
            </a:r>
            <a:r>
              <a:rPr lang="en-US" dirty="0" err="1"/>
              <a:t>determinado</a:t>
            </a:r>
            <a:r>
              <a:rPr lang="en-US" dirty="0"/>
              <a:t>, </a:t>
            </a:r>
            <a:r>
              <a:rPr lang="en-US" dirty="0" err="1"/>
              <a:t>esse</a:t>
            </a:r>
            <a:r>
              <a:rPr lang="en-US" dirty="0"/>
              <a:t> </a:t>
            </a:r>
            <a:r>
              <a:rPr lang="en-US" dirty="0" err="1"/>
              <a:t>potencial</a:t>
            </a:r>
            <a:r>
              <a:rPr lang="en-US" dirty="0"/>
              <a:t> de </a:t>
            </a:r>
            <a:r>
              <a:rPr lang="en-US" dirty="0" err="1"/>
              <a:t>desintermediação</a:t>
            </a:r>
            <a:r>
              <a:rPr lang="en-US" dirty="0"/>
              <a:t> </a:t>
            </a:r>
            <a:r>
              <a:rPr lang="en-US" dirty="0" err="1"/>
              <a:t>significa</a:t>
            </a:r>
            <a:r>
              <a:rPr lang="en-US" dirty="0"/>
              <a:t> </a:t>
            </a:r>
            <a:r>
              <a:rPr lang="en-US" dirty="0" err="1"/>
              <a:t>que</a:t>
            </a:r>
            <a:r>
              <a:rPr lang="en-US" dirty="0"/>
              <a:t> </a:t>
            </a:r>
            <a:r>
              <a:rPr lang="en-US" dirty="0" err="1"/>
              <a:t>é</a:t>
            </a:r>
            <a:r>
              <a:rPr lang="en-US" dirty="0"/>
              <a:t> </a:t>
            </a:r>
            <a:r>
              <a:rPr lang="en-US" dirty="0" err="1"/>
              <a:t>importante</a:t>
            </a:r>
            <a:r>
              <a:rPr lang="en-US" dirty="0"/>
              <a:t> </a:t>
            </a:r>
            <a:r>
              <a:rPr lang="en-US" dirty="0" err="1"/>
              <a:t>que</a:t>
            </a:r>
            <a:r>
              <a:rPr lang="en-US" dirty="0"/>
              <a:t> as </a:t>
            </a:r>
            <a:r>
              <a:rPr lang="en-US" dirty="0" err="1"/>
              <a:t>instituições</a:t>
            </a:r>
            <a:r>
              <a:rPr lang="en-US" dirty="0"/>
              <a:t> </a:t>
            </a:r>
            <a:r>
              <a:rPr lang="en-US" dirty="0" err="1"/>
              <a:t>financeiras</a:t>
            </a:r>
            <a:r>
              <a:rPr lang="en-US" dirty="0"/>
              <a:t> </a:t>
            </a:r>
            <a:r>
              <a:rPr lang="en-US" dirty="0" err="1"/>
              <a:t>estabelecidas</a:t>
            </a:r>
            <a:r>
              <a:rPr lang="en-US" dirty="0"/>
              <a:t> </a:t>
            </a:r>
            <a:r>
              <a:rPr lang="en-US" dirty="0" err="1"/>
              <a:t>entendam</a:t>
            </a:r>
            <a:r>
              <a:rPr lang="en-US" dirty="0"/>
              <a:t> </a:t>
            </a:r>
            <a:r>
              <a:rPr lang="en-US" dirty="0" err="1"/>
              <a:t>como</a:t>
            </a:r>
            <a:r>
              <a:rPr lang="en-US" dirty="0"/>
              <a:t> </a:t>
            </a:r>
            <a:r>
              <a:rPr lang="en-US" dirty="0" err="1"/>
              <a:t>isso</a:t>
            </a:r>
            <a:r>
              <a:rPr lang="en-US" dirty="0"/>
              <a:t> </a:t>
            </a:r>
            <a:r>
              <a:rPr lang="en-US" dirty="0" err="1"/>
              <a:t>pode</a:t>
            </a:r>
            <a:r>
              <a:rPr lang="en-US" dirty="0"/>
              <a:t> </a:t>
            </a:r>
            <a:r>
              <a:rPr lang="en-US" dirty="0" err="1"/>
              <a:t>remodelar</a:t>
            </a:r>
            <a:r>
              <a:rPr lang="en-US" dirty="0"/>
              <a:t> o </a:t>
            </a:r>
            <a:r>
              <a:rPr lang="en-US" dirty="0" err="1"/>
              <a:t>cenário</a:t>
            </a:r>
            <a:r>
              <a:rPr lang="en-US" dirty="0"/>
              <a:t> </a:t>
            </a:r>
            <a:r>
              <a:rPr lang="en-US" dirty="0" err="1"/>
              <a:t>operacional</a:t>
            </a:r>
            <a:r>
              <a:rPr lang="en-US" dirty="0"/>
              <a:t> e </a:t>
            </a:r>
            <a:r>
              <a:rPr lang="en-US" dirty="0" err="1"/>
              <a:t>como</a:t>
            </a:r>
            <a:r>
              <a:rPr lang="en-US" dirty="0"/>
              <a:t> </a:t>
            </a:r>
            <a:r>
              <a:rPr lang="en-US" dirty="0" err="1"/>
              <a:t>eles</a:t>
            </a:r>
            <a:r>
              <a:rPr lang="en-US" dirty="0"/>
              <a:t> </a:t>
            </a:r>
            <a:r>
              <a:rPr lang="en-US" dirty="0" err="1"/>
              <a:t>próprios</a:t>
            </a:r>
            <a:r>
              <a:rPr lang="en-US" dirty="0"/>
              <a:t> </a:t>
            </a:r>
            <a:r>
              <a:rPr lang="en-US" dirty="0" err="1"/>
              <a:t>podem</a:t>
            </a:r>
            <a:r>
              <a:rPr lang="en-US" dirty="0"/>
              <a:t> </a:t>
            </a:r>
            <a:r>
              <a:rPr lang="en-US" dirty="0" err="1"/>
              <a:t>abraçar</a:t>
            </a:r>
            <a:r>
              <a:rPr lang="en-US" dirty="0"/>
              <a:t> o </a:t>
            </a:r>
            <a:r>
              <a:rPr lang="en-US" dirty="0" err="1"/>
              <a:t>conceito</a:t>
            </a:r>
            <a:r>
              <a:rPr lang="en-US" dirty="0"/>
              <a:t> de </a:t>
            </a:r>
            <a:r>
              <a:rPr lang="en-US" dirty="0" err="1"/>
              <a:t>descentralização</a:t>
            </a:r>
            <a:r>
              <a:rPr lang="en-US" dirty="0"/>
              <a:t>. </a:t>
            </a:r>
            <a:r>
              <a:rPr lang="en-US" dirty="0" err="1"/>
              <a:t>Certamente</a:t>
            </a:r>
            <a:r>
              <a:rPr lang="en-US" dirty="0"/>
              <a:t>, </a:t>
            </a:r>
            <a:r>
              <a:rPr lang="en-US" dirty="0" err="1"/>
              <a:t>uma</a:t>
            </a:r>
            <a:r>
              <a:rPr lang="en-US" dirty="0"/>
              <a:t> </a:t>
            </a:r>
            <a:r>
              <a:rPr lang="en-US" dirty="0" err="1"/>
              <a:t>grande</a:t>
            </a:r>
            <a:r>
              <a:rPr lang="en-US" dirty="0"/>
              <a:t> </a:t>
            </a:r>
            <a:r>
              <a:rPr lang="en-US" dirty="0" err="1"/>
              <a:t>correção</a:t>
            </a:r>
            <a:r>
              <a:rPr lang="en-US" dirty="0"/>
              <a:t> de </a:t>
            </a:r>
            <a:r>
              <a:rPr lang="en-US" dirty="0" err="1"/>
              <a:t>mercado</a:t>
            </a:r>
            <a:r>
              <a:rPr lang="en-US" dirty="0"/>
              <a:t> </a:t>
            </a:r>
            <a:r>
              <a:rPr lang="en-US" dirty="0" err="1"/>
              <a:t>está</a:t>
            </a:r>
            <a:r>
              <a:rPr lang="en-US" dirty="0"/>
              <a:t> </a:t>
            </a:r>
            <a:r>
              <a:rPr lang="en-US" dirty="0" err="1"/>
              <a:t>em</a:t>
            </a:r>
            <a:r>
              <a:rPr lang="en-US" dirty="0"/>
              <a:t> </a:t>
            </a:r>
            <a:r>
              <a:rPr lang="en-US" dirty="0" err="1"/>
              <a:t>andamento</a:t>
            </a:r>
            <a:r>
              <a:rPr lang="en-US" dirty="0"/>
              <a:t> no </a:t>
            </a:r>
            <a:r>
              <a:rPr lang="en-US" dirty="0" err="1"/>
              <a:t>espaço</a:t>
            </a:r>
            <a:r>
              <a:rPr lang="en-US" dirty="0"/>
              <a:t> de </a:t>
            </a:r>
            <a:r>
              <a:rPr lang="en-US" dirty="0" err="1"/>
              <a:t>ativos</a:t>
            </a:r>
            <a:r>
              <a:rPr lang="en-US" dirty="0"/>
              <a:t> </a:t>
            </a:r>
            <a:r>
              <a:rPr lang="en-US" dirty="0" err="1"/>
              <a:t>digitais</a:t>
            </a:r>
            <a:r>
              <a:rPr lang="en-US" dirty="0"/>
              <a:t> </a:t>
            </a:r>
            <a:r>
              <a:rPr lang="en-US" dirty="0" err="1"/>
              <a:t>em</a:t>
            </a:r>
            <a:r>
              <a:rPr lang="en-US" dirty="0"/>
              <a:t> 2022. </a:t>
            </a:r>
          </a:p>
          <a:p>
            <a:endParaRPr lang="en-US" dirty="0"/>
          </a:p>
          <a:p>
            <a:r>
              <a:rPr lang="en-US" dirty="0" err="1"/>
              <a:t>Já</a:t>
            </a:r>
            <a:r>
              <a:rPr lang="en-US" dirty="0"/>
              <a:t> </a:t>
            </a:r>
            <a:r>
              <a:rPr lang="en-US" dirty="0" err="1"/>
              <a:t>existe</a:t>
            </a:r>
            <a:r>
              <a:rPr lang="en-US" dirty="0"/>
              <a:t> </a:t>
            </a:r>
            <a:r>
              <a:rPr lang="en-US" dirty="0" err="1"/>
              <a:t>uma</a:t>
            </a:r>
            <a:r>
              <a:rPr lang="en-US" dirty="0"/>
              <a:t> </a:t>
            </a:r>
            <a:r>
              <a:rPr lang="en-US" dirty="0" err="1"/>
              <a:t>ampla</a:t>
            </a:r>
            <a:r>
              <a:rPr lang="en-US" dirty="0"/>
              <a:t> </a:t>
            </a:r>
            <a:r>
              <a:rPr lang="en-US" dirty="0" err="1"/>
              <a:t>gama</a:t>
            </a:r>
            <a:r>
              <a:rPr lang="en-US" dirty="0"/>
              <a:t> de </a:t>
            </a:r>
            <a:r>
              <a:rPr lang="en-US" dirty="0" err="1"/>
              <a:t>serviços</a:t>
            </a:r>
            <a:r>
              <a:rPr lang="en-US" dirty="0"/>
              <a:t> </a:t>
            </a:r>
            <a:r>
              <a:rPr lang="en-US" dirty="0" err="1"/>
              <a:t>ou</a:t>
            </a:r>
            <a:r>
              <a:rPr lang="en-US" dirty="0"/>
              <a:t> </a:t>
            </a:r>
            <a:r>
              <a:rPr lang="en-US" dirty="0" err="1"/>
              <a:t>produtos</a:t>
            </a:r>
            <a:r>
              <a:rPr lang="en-US" dirty="0"/>
              <a:t> </a:t>
            </a:r>
            <a:r>
              <a:rPr lang="en-US" dirty="0" err="1"/>
              <a:t>financeiros</a:t>
            </a:r>
            <a:r>
              <a:rPr lang="en-US" dirty="0"/>
              <a:t> </a:t>
            </a:r>
            <a:r>
              <a:rPr lang="en-US" dirty="0" err="1"/>
              <a:t>disponíveis</a:t>
            </a:r>
            <a:r>
              <a:rPr lang="en-US" dirty="0"/>
              <a:t> no </a:t>
            </a:r>
            <a:r>
              <a:rPr lang="en-US" dirty="0" err="1"/>
              <a:t>espaço</a:t>
            </a:r>
            <a:r>
              <a:rPr lang="en-US" dirty="0"/>
              <a:t> </a:t>
            </a:r>
            <a:r>
              <a:rPr lang="en-US" dirty="0" err="1"/>
              <a:t>DeFi</a:t>
            </a:r>
            <a:r>
              <a:rPr lang="en-US" dirty="0"/>
              <a:t>, </a:t>
            </a:r>
            <a:r>
              <a:rPr lang="en-US" dirty="0" err="1"/>
              <a:t>incluindo</a:t>
            </a:r>
            <a:r>
              <a:rPr lang="en-US" dirty="0"/>
              <a:t> </a:t>
            </a:r>
            <a:r>
              <a:rPr lang="en-US" dirty="0" err="1"/>
              <a:t>serviços</a:t>
            </a:r>
            <a:r>
              <a:rPr lang="en-US" dirty="0"/>
              <a:t> de </a:t>
            </a:r>
            <a:r>
              <a:rPr lang="en-US" dirty="0" err="1"/>
              <a:t>negociação</a:t>
            </a:r>
            <a:r>
              <a:rPr lang="en-US" dirty="0"/>
              <a:t>, </a:t>
            </a:r>
            <a:r>
              <a:rPr lang="en-US" dirty="0" err="1"/>
              <a:t>empréstimo</a:t>
            </a:r>
            <a:r>
              <a:rPr lang="en-US" dirty="0"/>
              <a:t>, </a:t>
            </a:r>
            <a:r>
              <a:rPr lang="en-US" dirty="0" err="1"/>
              <a:t>investimento</a:t>
            </a:r>
            <a:r>
              <a:rPr lang="en-US" dirty="0"/>
              <a:t>, </a:t>
            </a:r>
            <a:r>
              <a:rPr lang="en-US" dirty="0" err="1"/>
              <a:t>depósitos</a:t>
            </a:r>
            <a:r>
              <a:rPr lang="en-US" dirty="0"/>
              <a:t> e </a:t>
            </a:r>
            <a:r>
              <a:rPr lang="en-US" dirty="0" err="1"/>
              <a:t>pagamentos</a:t>
            </a:r>
            <a:r>
              <a:rPr lang="en-US" dirty="0"/>
              <a:t>. </a:t>
            </a:r>
            <a:r>
              <a:rPr lang="en-US" dirty="0" err="1"/>
              <a:t>Além</a:t>
            </a:r>
            <a:r>
              <a:rPr lang="en-US" dirty="0"/>
              <a:t> disso, </a:t>
            </a:r>
            <a:r>
              <a:rPr lang="en-US" dirty="0" err="1"/>
              <a:t>os</a:t>
            </a:r>
            <a:r>
              <a:rPr lang="en-US" dirty="0"/>
              <a:t> </a:t>
            </a:r>
            <a:r>
              <a:rPr lang="en-US" dirty="0" err="1"/>
              <a:t>aplicativos</a:t>
            </a:r>
            <a:r>
              <a:rPr lang="en-US" dirty="0"/>
              <a:t> </a:t>
            </a:r>
            <a:r>
              <a:rPr lang="en-US" dirty="0" err="1"/>
              <a:t>descentralizados</a:t>
            </a:r>
            <a:r>
              <a:rPr lang="en-US" dirty="0"/>
              <a:t> são </a:t>
            </a:r>
            <a:r>
              <a:rPr lang="en-US" dirty="0" err="1"/>
              <a:t>altamente</a:t>
            </a:r>
            <a:r>
              <a:rPr lang="en-US" dirty="0"/>
              <a:t> </a:t>
            </a:r>
            <a:r>
              <a:rPr lang="en-US" dirty="0" err="1"/>
              <a:t>modulares</a:t>
            </a:r>
            <a:r>
              <a:rPr lang="en-US" dirty="0"/>
              <a:t>. </a:t>
            </a:r>
            <a:r>
              <a:rPr lang="en-US" dirty="0" err="1"/>
              <a:t>Isso</a:t>
            </a:r>
            <a:r>
              <a:rPr lang="en-US" dirty="0"/>
              <a:t> </a:t>
            </a:r>
            <a:r>
              <a:rPr lang="en-US" dirty="0" err="1"/>
              <a:t>significa</a:t>
            </a:r>
            <a:r>
              <a:rPr lang="en-US" dirty="0"/>
              <a:t> </a:t>
            </a:r>
            <a:r>
              <a:rPr lang="en-US" dirty="0" err="1"/>
              <a:t>que</a:t>
            </a:r>
            <a:r>
              <a:rPr lang="en-US" dirty="0"/>
              <a:t> </a:t>
            </a:r>
            <a:r>
              <a:rPr lang="en-US" dirty="0" err="1"/>
              <a:t>muitas</a:t>
            </a:r>
            <a:r>
              <a:rPr lang="en-US" dirty="0"/>
              <a:t> </a:t>
            </a:r>
            <a:r>
              <a:rPr lang="en-US" dirty="0" err="1"/>
              <a:t>vezes</a:t>
            </a:r>
            <a:r>
              <a:rPr lang="en-US" dirty="0"/>
              <a:t> </a:t>
            </a:r>
            <a:r>
              <a:rPr lang="en-US" dirty="0" err="1"/>
              <a:t>eles</a:t>
            </a:r>
            <a:r>
              <a:rPr lang="en-US" dirty="0"/>
              <a:t> </a:t>
            </a:r>
            <a:r>
              <a:rPr lang="en-US" dirty="0" err="1"/>
              <a:t>podem</a:t>
            </a:r>
            <a:r>
              <a:rPr lang="en-US" dirty="0"/>
              <a:t> </a:t>
            </a:r>
            <a:r>
              <a:rPr lang="en-US" dirty="0" err="1"/>
              <a:t>ser</a:t>
            </a:r>
            <a:r>
              <a:rPr lang="en-US" dirty="0"/>
              <a:t> </a:t>
            </a:r>
            <a:r>
              <a:rPr lang="en-US" dirty="0" err="1"/>
              <a:t>combinados</a:t>
            </a:r>
            <a:r>
              <a:rPr lang="en-US" dirty="0"/>
              <a:t> e </a:t>
            </a:r>
            <a:r>
              <a:rPr lang="en-US" dirty="0" err="1"/>
              <a:t>interoperáveis</a:t>
            </a:r>
            <a:r>
              <a:rPr lang="en-US" dirty="0"/>
              <a:t> </a:t>
            </a:r>
            <a:r>
              <a:rPr lang="en-US" dirty="0" err="1"/>
              <a:t>para</a:t>
            </a:r>
            <a:r>
              <a:rPr lang="en-US" dirty="0"/>
              <a:t> </a:t>
            </a:r>
            <a:r>
              <a:rPr lang="en-US" dirty="0" err="1"/>
              <a:t>criar</a:t>
            </a:r>
            <a:r>
              <a:rPr lang="en-US" dirty="0"/>
              <a:t> </a:t>
            </a:r>
            <a:r>
              <a:rPr lang="en-US" dirty="0" err="1"/>
              <a:t>novos</a:t>
            </a:r>
            <a:r>
              <a:rPr lang="en-US" dirty="0"/>
              <a:t> </a:t>
            </a:r>
            <a:r>
              <a:rPr lang="en-US" dirty="0" err="1"/>
              <a:t>aplicativos</a:t>
            </a:r>
            <a:r>
              <a:rPr lang="en-US" dirty="0"/>
              <a:t>. O </a:t>
            </a:r>
            <a:r>
              <a:rPr lang="en-US" dirty="0" err="1"/>
              <a:t>aumento</a:t>
            </a:r>
            <a:r>
              <a:rPr lang="en-US" dirty="0"/>
              <a:t> da </a:t>
            </a:r>
            <a:r>
              <a:rPr lang="en-US" dirty="0" err="1"/>
              <a:t>popularidade</a:t>
            </a:r>
            <a:r>
              <a:rPr lang="en-US" dirty="0"/>
              <a:t> do </a:t>
            </a:r>
            <a:r>
              <a:rPr lang="en-US" dirty="0" err="1"/>
              <a:t>DeFi</a:t>
            </a:r>
            <a:r>
              <a:rPr lang="en-US" dirty="0"/>
              <a:t> </a:t>
            </a:r>
            <a:r>
              <a:rPr lang="en-US" dirty="0" err="1"/>
              <a:t>pode</a:t>
            </a:r>
            <a:r>
              <a:rPr lang="en-US" dirty="0"/>
              <a:t> </a:t>
            </a:r>
            <a:r>
              <a:rPr lang="en-US" dirty="0" err="1"/>
              <a:t>ser</a:t>
            </a:r>
            <a:r>
              <a:rPr lang="en-US" dirty="0"/>
              <a:t> </a:t>
            </a:r>
            <a:r>
              <a:rPr lang="en-US" dirty="0" err="1"/>
              <a:t>parcialmente</a:t>
            </a:r>
            <a:r>
              <a:rPr lang="en-US" dirty="0"/>
              <a:t> </a:t>
            </a:r>
            <a:r>
              <a:rPr lang="en-US" dirty="0" err="1"/>
              <a:t>explicado</a:t>
            </a:r>
            <a:r>
              <a:rPr lang="en-US" dirty="0"/>
              <a:t> </a:t>
            </a:r>
            <a:r>
              <a:rPr lang="en-US" dirty="0" err="1"/>
              <a:t>por</a:t>
            </a:r>
            <a:r>
              <a:rPr lang="en-US" dirty="0"/>
              <a:t> </a:t>
            </a:r>
            <a:r>
              <a:rPr lang="en-US" dirty="0" err="1"/>
              <a:t>problemas</a:t>
            </a:r>
            <a:r>
              <a:rPr lang="en-US" dirty="0"/>
              <a:t> </a:t>
            </a:r>
            <a:r>
              <a:rPr lang="en-US" dirty="0" err="1"/>
              <a:t>estruturais</a:t>
            </a:r>
            <a:r>
              <a:rPr lang="en-US" dirty="0"/>
              <a:t> </a:t>
            </a:r>
            <a:r>
              <a:rPr lang="en-US" dirty="0" err="1"/>
              <a:t>reais</a:t>
            </a:r>
            <a:r>
              <a:rPr lang="en-US" dirty="0"/>
              <a:t> e </a:t>
            </a:r>
            <a:r>
              <a:rPr lang="en-US" dirty="0" err="1"/>
              <a:t>percebidos</a:t>
            </a:r>
            <a:r>
              <a:rPr lang="en-US" dirty="0"/>
              <a:t> com o </a:t>
            </a:r>
            <a:r>
              <a:rPr lang="en-US" dirty="0" err="1"/>
              <a:t>atual</a:t>
            </a:r>
            <a:r>
              <a:rPr lang="en-US" dirty="0"/>
              <a:t> </a:t>
            </a:r>
            <a:r>
              <a:rPr lang="en-US" dirty="0" err="1"/>
              <a:t>setor</a:t>
            </a:r>
            <a:r>
              <a:rPr lang="en-US" dirty="0"/>
              <a:t> de </a:t>
            </a:r>
            <a:r>
              <a:rPr lang="en-US" dirty="0" err="1"/>
              <a:t>serviços</a:t>
            </a:r>
            <a:r>
              <a:rPr lang="en-US" dirty="0"/>
              <a:t> </a:t>
            </a:r>
            <a:r>
              <a:rPr lang="en-US" dirty="0" err="1"/>
              <a:t>financeiros</a:t>
            </a:r>
            <a:r>
              <a:rPr lang="en-US" dirty="0"/>
              <a:t>. O </a:t>
            </a:r>
            <a:r>
              <a:rPr lang="en-US" dirty="0" err="1"/>
              <a:t>DeFi</a:t>
            </a:r>
            <a:r>
              <a:rPr lang="en-US" dirty="0"/>
              <a:t> </a:t>
            </a:r>
            <a:r>
              <a:rPr lang="en-US" dirty="0" err="1"/>
              <a:t>surgiu</a:t>
            </a:r>
            <a:r>
              <a:rPr lang="en-US" dirty="0"/>
              <a:t> do </a:t>
            </a:r>
            <a:r>
              <a:rPr lang="en-US" dirty="0" err="1"/>
              <a:t>desejo</a:t>
            </a:r>
            <a:r>
              <a:rPr lang="en-US" dirty="0"/>
              <a:t> de </a:t>
            </a:r>
            <a:r>
              <a:rPr lang="en-US" dirty="0" err="1"/>
              <a:t>liberar</a:t>
            </a:r>
            <a:r>
              <a:rPr lang="en-US" dirty="0"/>
              <a:t> </a:t>
            </a:r>
            <a:r>
              <a:rPr lang="en-US" dirty="0" err="1"/>
              <a:t>os</a:t>
            </a:r>
            <a:r>
              <a:rPr lang="en-US" dirty="0"/>
              <a:t> </a:t>
            </a:r>
            <a:r>
              <a:rPr lang="en-US" dirty="0" err="1"/>
              <a:t>serviços</a:t>
            </a:r>
            <a:r>
              <a:rPr lang="en-US" dirty="0"/>
              <a:t> </a:t>
            </a:r>
            <a:r>
              <a:rPr lang="en-US" dirty="0" err="1"/>
              <a:t>financeiros</a:t>
            </a:r>
            <a:r>
              <a:rPr lang="en-US" dirty="0"/>
              <a:t> do </a:t>
            </a:r>
            <a:r>
              <a:rPr lang="en-US" dirty="0" err="1"/>
              <a:t>controlo</a:t>
            </a:r>
            <a:r>
              <a:rPr lang="en-US" dirty="0"/>
              <a:t> de </a:t>
            </a:r>
            <a:r>
              <a:rPr lang="en-US" dirty="0" err="1"/>
              <a:t>instituições</a:t>
            </a:r>
            <a:r>
              <a:rPr lang="en-US" dirty="0"/>
              <a:t> </a:t>
            </a:r>
            <a:r>
              <a:rPr lang="en-US" dirty="0" err="1"/>
              <a:t>centralizadas</a:t>
            </a:r>
            <a:r>
              <a:rPr lang="en-US" dirty="0"/>
              <a:t> e </a:t>
            </a:r>
            <a:r>
              <a:rPr lang="en-US" dirty="0" err="1"/>
              <a:t>governos</a:t>
            </a:r>
            <a:r>
              <a:rPr lang="en-US" dirty="0"/>
              <a:t> </a:t>
            </a:r>
            <a:r>
              <a:rPr lang="en-US" dirty="0" err="1"/>
              <a:t>discutidos</a:t>
            </a:r>
            <a:r>
              <a:rPr lang="en-US" dirty="0"/>
              <a:t> </a:t>
            </a:r>
            <a:r>
              <a:rPr lang="en-US" dirty="0" err="1"/>
              <a:t>na</a:t>
            </a:r>
            <a:r>
              <a:rPr lang="en-US" dirty="0"/>
              <a:t> </a:t>
            </a:r>
            <a:r>
              <a:rPr lang="en-US" dirty="0" err="1"/>
              <a:t>seção</a:t>
            </a:r>
            <a:r>
              <a:rPr lang="en-US" dirty="0"/>
              <a:t> anterior, </a:t>
            </a:r>
            <a:r>
              <a:rPr lang="en-US" dirty="0" err="1"/>
              <a:t>proporcionando</a:t>
            </a:r>
            <a:r>
              <a:rPr lang="en-US" dirty="0"/>
              <a:t> </a:t>
            </a:r>
            <a:r>
              <a:rPr lang="en-US" dirty="0" err="1"/>
              <a:t>assim</a:t>
            </a:r>
            <a:r>
              <a:rPr lang="en-US" dirty="0"/>
              <a:t> </a:t>
            </a:r>
            <a:r>
              <a:rPr lang="en-US" dirty="0" err="1"/>
              <a:t>inclusão</a:t>
            </a:r>
            <a:r>
              <a:rPr lang="en-US" dirty="0"/>
              <a:t> </a:t>
            </a:r>
            <a:r>
              <a:rPr lang="en-US" dirty="0" err="1"/>
              <a:t>financeira</a:t>
            </a:r>
            <a:r>
              <a:rPr lang="en-US" dirty="0"/>
              <a:t> </a:t>
            </a:r>
            <a:r>
              <a:rPr lang="en-US" dirty="0" err="1"/>
              <a:t>para</a:t>
            </a:r>
            <a:r>
              <a:rPr lang="en-US" dirty="0"/>
              <a:t> </a:t>
            </a:r>
            <a:r>
              <a:rPr lang="en-US" dirty="0" err="1"/>
              <a:t>mais</a:t>
            </a:r>
            <a:r>
              <a:rPr lang="en-US" dirty="0"/>
              <a:t> </a:t>
            </a:r>
            <a:r>
              <a:rPr lang="en-US" dirty="0" err="1"/>
              <a:t>pessoas</a:t>
            </a:r>
            <a:r>
              <a:rPr lang="en-US" dirty="0"/>
              <a:t>. </a:t>
            </a:r>
            <a:r>
              <a:rPr lang="en-US" dirty="0" err="1"/>
              <a:t>Os</a:t>
            </a:r>
            <a:r>
              <a:rPr lang="en-US" dirty="0"/>
              <a:t> </a:t>
            </a:r>
            <a:r>
              <a:rPr lang="en-US" dirty="0" err="1"/>
              <a:t>defensores</a:t>
            </a:r>
            <a:r>
              <a:rPr lang="en-US" dirty="0"/>
              <a:t> do </a:t>
            </a:r>
            <a:r>
              <a:rPr lang="en-US" dirty="0" err="1"/>
              <a:t>DeFi</a:t>
            </a:r>
            <a:r>
              <a:rPr lang="en-US" dirty="0"/>
              <a:t> </a:t>
            </a:r>
            <a:r>
              <a:rPr lang="en-US" dirty="0" err="1"/>
              <a:t>argumentam</a:t>
            </a:r>
            <a:r>
              <a:rPr lang="en-US" dirty="0"/>
              <a:t> </a:t>
            </a:r>
            <a:r>
              <a:rPr lang="en-US" dirty="0" err="1"/>
              <a:t>que</a:t>
            </a:r>
            <a:r>
              <a:rPr lang="en-US" dirty="0"/>
              <a:t> </a:t>
            </a:r>
            <a:r>
              <a:rPr lang="en-US" dirty="0" err="1"/>
              <a:t>os</a:t>
            </a:r>
            <a:r>
              <a:rPr lang="en-US" dirty="0"/>
              <a:t> </a:t>
            </a:r>
            <a:r>
              <a:rPr lang="en-US" dirty="0" err="1"/>
              <a:t>serviços</a:t>
            </a:r>
            <a:r>
              <a:rPr lang="en-US" dirty="0"/>
              <a:t> </a:t>
            </a:r>
            <a:r>
              <a:rPr lang="en-US" dirty="0" err="1"/>
              <a:t>financeiros</a:t>
            </a:r>
            <a:r>
              <a:rPr lang="en-US" dirty="0"/>
              <a:t> </a:t>
            </a:r>
            <a:r>
              <a:rPr lang="en-US" dirty="0" err="1"/>
              <a:t>tradicionais</a:t>
            </a:r>
            <a:r>
              <a:rPr lang="en-US" dirty="0"/>
              <a:t> são </a:t>
            </a:r>
            <a:r>
              <a:rPr lang="en-US" dirty="0" err="1"/>
              <a:t>dominados</a:t>
            </a:r>
            <a:r>
              <a:rPr lang="en-US" dirty="0"/>
              <a:t> </a:t>
            </a:r>
            <a:r>
              <a:rPr lang="en-US" dirty="0" err="1"/>
              <a:t>por</a:t>
            </a:r>
            <a:r>
              <a:rPr lang="en-US" dirty="0"/>
              <a:t> </a:t>
            </a:r>
            <a:r>
              <a:rPr lang="en-US" dirty="0" err="1"/>
              <a:t>grandes</a:t>
            </a:r>
            <a:r>
              <a:rPr lang="en-US" dirty="0"/>
              <a:t> </a:t>
            </a:r>
            <a:r>
              <a:rPr lang="en-US" dirty="0" err="1"/>
              <a:t>instituições</a:t>
            </a:r>
            <a:r>
              <a:rPr lang="en-US" dirty="0"/>
              <a:t> e </a:t>
            </a:r>
            <a:r>
              <a:rPr lang="en-US" dirty="0" err="1"/>
              <a:t>muitas</a:t>
            </a:r>
            <a:r>
              <a:rPr lang="en-US" dirty="0"/>
              <a:t> </a:t>
            </a:r>
            <a:r>
              <a:rPr lang="en-US" dirty="0" err="1"/>
              <a:t>vezes</a:t>
            </a:r>
            <a:r>
              <a:rPr lang="en-US" dirty="0"/>
              <a:t> </a:t>
            </a:r>
            <a:r>
              <a:rPr lang="en-US" dirty="0" err="1"/>
              <a:t>caracterizados</a:t>
            </a:r>
            <a:r>
              <a:rPr lang="en-US" dirty="0"/>
              <a:t> </a:t>
            </a:r>
            <a:r>
              <a:rPr lang="en-US" dirty="0" err="1"/>
              <a:t>por</a:t>
            </a:r>
            <a:r>
              <a:rPr lang="en-US" dirty="0"/>
              <a:t> </a:t>
            </a:r>
            <a:r>
              <a:rPr lang="en-US" dirty="0" err="1"/>
              <a:t>acesso</a:t>
            </a:r>
            <a:r>
              <a:rPr lang="en-US" dirty="0"/>
              <a:t> </a:t>
            </a:r>
            <a:r>
              <a:rPr lang="en-US" dirty="0" err="1"/>
              <a:t>rigidamente</a:t>
            </a:r>
            <a:r>
              <a:rPr lang="en-US" dirty="0"/>
              <a:t> </a:t>
            </a:r>
            <a:r>
              <a:rPr lang="en-US" dirty="0" err="1"/>
              <a:t>controlado</a:t>
            </a:r>
            <a:r>
              <a:rPr lang="en-US" dirty="0"/>
              <a:t>, </a:t>
            </a:r>
            <a:r>
              <a:rPr lang="en-US" dirty="0" err="1"/>
              <a:t>levando</a:t>
            </a:r>
            <a:r>
              <a:rPr lang="en-US" dirty="0"/>
              <a:t> a </a:t>
            </a:r>
            <a:r>
              <a:rPr lang="en-US" dirty="0" err="1"/>
              <a:t>ineficiências</a:t>
            </a:r>
            <a:r>
              <a:rPr lang="en-US" dirty="0"/>
              <a:t> de </a:t>
            </a:r>
            <a:r>
              <a:rPr lang="en-US" dirty="0" err="1"/>
              <a:t>crescimento</a:t>
            </a:r>
            <a:r>
              <a:rPr lang="en-US" dirty="0"/>
              <a:t> </a:t>
            </a:r>
            <a:r>
              <a:rPr lang="en-US" dirty="0" err="1"/>
              <a:t>orgânico</a:t>
            </a:r>
            <a:r>
              <a:rPr lang="en-US" dirty="0"/>
              <a:t>, </a:t>
            </a:r>
            <a:r>
              <a:rPr lang="en-US" dirty="0" err="1"/>
              <a:t>taxas</a:t>
            </a:r>
            <a:r>
              <a:rPr lang="en-US" dirty="0"/>
              <a:t> </a:t>
            </a:r>
            <a:r>
              <a:rPr lang="en-US" dirty="0" err="1"/>
              <a:t>altas</a:t>
            </a:r>
            <a:r>
              <a:rPr lang="en-US" dirty="0"/>
              <a:t> e </a:t>
            </a:r>
            <a:r>
              <a:rPr lang="en-US" dirty="0" err="1"/>
              <a:t>opacas</a:t>
            </a:r>
            <a:r>
              <a:rPr lang="en-US" dirty="0"/>
              <a:t>, </a:t>
            </a:r>
            <a:r>
              <a:rPr lang="en-US" dirty="0" err="1"/>
              <a:t>bem</a:t>
            </a:r>
            <a:r>
              <a:rPr lang="en-US" dirty="0"/>
              <a:t> </a:t>
            </a:r>
            <a:r>
              <a:rPr lang="en-US" dirty="0" err="1"/>
              <a:t>como</a:t>
            </a:r>
            <a:r>
              <a:rPr lang="en-US" dirty="0"/>
              <a:t> </a:t>
            </a:r>
            <a:r>
              <a:rPr lang="en-US" dirty="0" err="1"/>
              <a:t>exclusão</a:t>
            </a:r>
            <a:r>
              <a:rPr lang="en-US" dirty="0"/>
              <a:t> </a:t>
            </a:r>
            <a:r>
              <a:rPr lang="en-US" dirty="0" err="1"/>
              <a:t>financeira</a:t>
            </a:r>
            <a:r>
              <a:rPr lang="en-US" dirty="0"/>
              <a:t>. </a:t>
            </a:r>
            <a:r>
              <a:rPr lang="en-US" dirty="0" err="1"/>
              <a:t>Além</a:t>
            </a:r>
            <a:r>
              <a:rPr lang="en-US" dirty="0"/>
              <a:t> disso, </a:t>
            </a:r>
            <a:r>
              <a:rPr lang="en-US" dirty="0" err="1"/>
              <a:t>eles</a:t>
            </a:r>
            <a:r>
              <a:rPr lang="en-US" dirty="0"/>
              <a:t> </a:t>
            </a:r>
            <a:r>
              <a:rPr lang="en-US" dirty="0" err="1"/>
              <a:t>apontam</a:t>
            </a:r>
            <a:r>
              <a:rPr lang="en-US" dirty="0"/>
              <a:t> </a:t>
            </a:r>
            <a:r>
              <a:rPr lang="en-US" dirty="0" err="1"/>
              <a:t>para</a:t>
            </a:r>
            <a:r>
              <a:rPr lang="en-US" dirty="0"/>
              <a:t> o alto </a:t>
            </a:r>
            <a:r>
              <a:rPr lang="en-US" dirty="0" err="1"/>
              <a:t>nível</a:t>
            </a:r>
            <a:r>
              <a:rPr lang="en-US" dirty="0"/>
              <a:t> de </a:t>
            </a:r>
            <a:r>
              <a:rPr lang="en-US" dirty="0" err="1"/>
              <a:t>regulamentação</a:t>
            </a:r>
            <a:r>
              <a:rPr lang="en-US" dirty="0"/>
              <a:t> </a:t>
            </a:r>
            <a:r>
              <a:rPr lang="en-US" dirty="0" err="1"/>
              <a:t>que</a:t>
            </a:r>
            <a:r>
              <a:rPr lang="en-US" dirty="0"/>
              <a:t> </a:t>
            </a:r>
            <a:r>
              <a:rPr lang="en-US" dirty="0" err="1"/>
              <a:t>promove</a:t>
            </a:r>
            <a:r>
              <a:rPr lang="en-US" dirty="0"/>
              <a:t> um </a:t>
            </a:r>
            <a:r>
              <a:rPr lang="en-US" dirty="0" err="1"/>
              <a:t>ambiente</a:t>
            </a:r>
            <a:r>
              <a:rPr lang="en-US" dirty="0"/>
              <a:t> </a:t>
            </a:r>
            <a:r>
              <a:rPr lang="en-US" dirty="0" err="1"/>
              <a:t>geralmente</a:t>
            </a:r>
            <a:r>
              <a:rPr lang="en-US" dirty="0"/>
              <a:t> </a:t>
            </a:r>
            <a:r>
              <a:rPr lang="en-US" dirty="0" err="1"/>
              <a:t>hóstil</a:t>
            </a:r>
            <a:r>
              <a:rPr lang="en-US" dirty="0"/>
              <a:t> a </a:t>
            </a:r>
            <a:r>
              <a:rPr lang="en-US" dirty="0" err="1"/>
              <a:t>tecnologias</a:t>
            </a:r>
            <a:r>
              <a:rPr lang="en-US" dirty="0"/>
              <a:t> </a:t>
            </a:r>
            <a:r>
              <a:rPr lang="en-US" dirty="0" err="1"/>
              <a:t>disruptivas</a:t>
            </a:r>
            <a:r>
              <a:rPr lang="en-US" dirty="0"/>
              <a:t> </a:t>
            </a:r>
            <a:r>
              <a:rPr lang="en-US" dirty="0" err="1"/>
              <a:t>ou</a:t>
            </a:r>
            <a:r>
              <a:rPr lang="en-US" dirty="0"/>
              <a:t> </a:t>
            </a:r>
            <a:r>
              <a:rPr lang="en-US" dirty="0" err="1"/>
              <a:t>modelos</a:t>
            </a:r>
            <a:r>
              <a:rPr lang="en-US" dirty="0"/>
              <a:t> de </a:t>
            </a:r>
            <a:r>
              <a:rPr lang="en-US" dirty="0" err="1"/>
              <a:t>negócios</a:t>
            </a:r>
            <a:r>
              <a:rPr lang="en-US" dirty="0"/>
              <a:t> </a:t>
            </a:r>
            <a:r>
              <a:rPr lang="en-US" dirty="0" err="1"/>
              <a:t>inovadores</a:t>
            </a:r>
            <a:r>
              <a:rPr lang="en-US" dirty="0"/>
              <a:t> </a:t>
            </a:r>
            <a:r>
              <a:rPr lang="en-US" dirty="0" err="1"/>
              <a:t>na</a:t>
            </a:r>
            <a:r>
              <a:rPr lang="en-US" dirty="0"/>
              <a:t> </a:t>
            </a:r>
            <a:r>
              <a:rPr lang="en-US" dirty="0" err="1"/>
              <a:t>maior</a:t>
            </a:r>
            <a:r>
              <a:rPr lang="en-US" dirty="0"/>
              <a:t> parte do </a:t>
            </a:r>
            <a:r>
              <a:rPr lang="en-US" dirty="0" err="1"/>
              <a:t>mundo</a:t>
            </a:r>
            <a:r>
              <a:rPr lang="en-US" dirty="0"/>
              <a:t>. </a:t>
            </a:r>
            <a:r>
              <a:rPr lang="en-US" dirty="0" err="1"/>
              <a:t>Embora</a:t>
            </a:r>
            <a:r>
              <a:rPr lang="en-US" dirty="0"/>
              <a:t> </a:t>
            </a:r>
            <a:r>
              <a:rPr lang="en-US" dirty="0" err="1"/>
              <a:t>alguns</a:t>
            </a:r>
            <a:r>
              <a:rPr lang="en-US" dirty="0"/>
              <a:t> </a:t>
            </a:r>
            <a:r>
              <a:rPr lang="en-US" dirty="0" err="1"/>
              <a:t>comentadores</a:t>
            </a:r>
            <a:r>
              <a:rPr lang="en-US" dirty="0"/>
              <a:t> do </a:t>
            </a:r>
            <a:r>
              <a:rPr lang="en-US" dirty="0" err="1"/>
              <a:t>setor</a:t>
            </a:r>
            <a:r>
              <a:rPr lang="en-US" dirty="0"/>
              <a:t> </a:t>
            </a:r>
            <a:r>
              <a:rPr lang="en-US" dirty="0" err="1"/>
              <a:t>tenham</a:t>
            </a:r>
            <a:r>
              <a:rPr lang="en-US" dirty="0"/>
              <a:t> </a:t>
            </a:r>
            <a:r>
              <a:rPr lang="en-US" dirty="0" err="1"/>
              <a:t>questionado</a:t>
            </a:r>
            <a:r>
              <a:rPr lang="en-US" dirty="0"/>
              <a:t> a </a:t>
            </a:r>
            <a:r>
              <a:rPr lang="en-US" dirty="0" err="1"/>
              <a:t>sustentabilidade</a:t>
            </a:r>
            <a:r>
              <a:rPr lang="en-US" dirty="0"/>
              <a:t> dos </a:t>
            </a:r>
            <a:r>
              <a:rPr lang="en-US" dirty="0" err="1"/>
              <a:t>serviços</a:t>
            </a:r>
            <a:r>
              <a:rPr lang="en-US" dirty="0"/>
              <a:t> </a:t>
            </a:r>
            <a:r>
              <a:rPr lang="en-US" dirty="0" err="1"/>
              <a:t>financeiros</a:t>
            </a:r>
            <a:r>
              <a:rPr lang="en-US" dirty="0"/>
              <a:t> </a:t>
            </a:r>
            <a:r>
              <a:rPr lang="en-US" dirty="0" err="1"/>
              <a:t>totalmente</a:t>
            </a:r>
            <a:r>
              <a:rPr lang="en-US" dirty="0"/>
              <a:t> </a:t>
            </a:r>
            <a:r>
              <a:rPr lang="en-US" dirty="0" err="1"/>
              <a:t>descentralizados</a:t>
            </a:r>
            <a:r>
              <a:rPr lang="en-US" dirty="0"/>
              <a:t>, outros </a:t>
            </a:r>
            <a:r>
              <a:rPr lang="en-US" dirty="0" err="1"/>
              <a:t>acreditam</a:t>
            </a:r>
            <a:r>
              <a:rPr lang="en-US" dirty="0"/>
              <a:t> </a:t>
            </a:r>
            <a:r>
              <a:rPr lang="en-US" dirty="0" err="1"/>
              <a:t>que</a:t>
            </a:r>
            <a:r>
              <a:rPr lang="en-US" dirty="0"/>
              <a:t> o </a:t>
            </a:r>
            <a:r>
              <a:rPr lang="en-US" dirty="0" err="1"/>
              <a:t>DeFi</a:t>
            </a:r>
            <a:r>
              <a:rPr lang="en-US" dirty="0"/>
              <a:t> tem </a:t>
            </a:r>
            <a:r>
              <a:rPr lang="en-US" dirty="0" err="1"/>
              <a:t>potencial</a:t>
            </a:r>
            <a:r>
              <a:rPr lang="en-US" dirty="0"/>
              <a:t> real </a:t>
            </a:r>
            <a:r>
              <a:rPr lang="en-US" dirty="0" err="1"/>
              <a:t>como</a:t>
            </a:r>
            <a:r>
              <a:rPr lang="en-US" dirty="0"/>
              <a:t> disruptor dos </a:t>
            </a:r>
            <a:r>
              <a:rPr lang="en-US" dirty="0" err="1"/>
              <a:t>mercados</a:t>
            </a:r>
            <a:r>
              <a:rPr lang="en-US" dirty="0"/>
              <a:t> de </a:t>
            </a:r>
            <a:r>
              <a:rPr lang="en-US" dirty="0" err="1"/>
              <a:t>serviços</a:t>
            </a:r>
            <a:r>
              <a:rPr lang="en-US" dirty="0"/>
              <a:t> </a:t>
            </a:r>
            <a:r>
              <a:rPr lang="en-US" dirty="0" err="1"/>
              <a:t>financeiros</a:t>
            </a:r>
            <a:r>
              <a:rPr lang="en-US" dirty="0"/>
              <a:t> </a:t>
            </a:r>
            <a:r>
              <a:rPr lang="en-US" dirty="0" err="1"/>
              <a:t>tradicionais</a:t>
            </a:r>
            <a:r>
              <a:rPr lang="en-US" dirty="0"/>
              <a:t>.</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82</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dirty="0"/>
              <a:t>3.2 </a:t>
            </a:r>
            <a:r>
              <a:rPr lang="en-US" sz="1800" b="0" dirty="0" err="1"/>
              <a:t>Sistema</a:t>
            </a:r>
            <a:r>
              <a:rPr lang="en-US" sz="1800" b="0" dirty="0"/>
              <a:t> </a:t>
            </a:r>
            <a:r>
              <a:rPr lang="en-US" sz="1800" b="0" dirty="0" err="1"/>
              <a:t>Financeiro</a:t>
            </a:r>
            <a:r>
              <a:rPr lang="en-US" sz="1800" b="0" dirty="0"/>
              <a:t> </a:t>
            </a:r>
            <a:r>
              <a:rPr lang="en-US" sz="1800" b="0" dirty="0" err="1"/>
              <a:t>Descentralizado</a:t>
            </a:r>
            <a:endParaRPr lang="en-US" sz="1800" b="0" dirty="0"/>
          </a:p>
        </p:txBody>
      </p:sp>
      <p:pic>
        <p:nvPicPr>
          <p:cNvPr id="16" name="Picture Placeholder 33">
            <a:extLst>
              <a:ext uri="{FF2B5EF4-FFF2-40B4-BE49-F238E27FC236}">
                <a16:creationId xmlns:a16="http://schemas.microsoft.com/office/drawing/2014/main" id="{6862FC80-1A35-56E0-BD5C-067F2501B70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6706825"/>
            <a:ext cx="7559675" cy="398498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grpSp>
        <p:nvGrpSpPr>
          <p:cNvPr id="17" name="Group 16">
            <a:extLst>
              <a:ext uri="{FF2B5EF4-FFF2-40B4-BE49-F238E27FC236}">
                <a16:creationId xmlns:a16="http://schemas.microsoft.com/office/drawing/2014/main" id="{E98B0F0E-A86D-0528-18D0-172B441ED33F}"/>
              </a:ext>
            </a:extLst>
          </p:cNvPr>
          <p:cNvGrpSpPr/>
          <p:nvPr/>
        </p:nvGrpSpPr>
        <p:grpSpPr>
          <a:xfrm>
            <a:off x="-180474" y="8878923"/>
            <a:ext cx="2253741" cy="1958628"/>
            <a:chOff x="-220413" y="5470274"/>
            <a:chExt cx="2590078" cy="2250924"/>
          </a:xfrm>
        </p:grpSpPr>
        <p:sp>
          <p:nvSpPr>
            <p:cNvPr id="19" name="Freeform 18">
              <a:extLst>
                <a:ext uri="{FF2B5EF4-FFF2-40B4-BE49-F238E27FC236}">
                  <a16:creationId xmlns:a16="http://schemas.microsoft.com/office/drawing/2014/main" id="{5281D582-6ADC-9FBB-9DDE-2BCA3DA05FA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F93E2F85-01BB-2794-4286-6DCF9D7E3B26}"/>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1BB7EF1B-D7B2-A9CC-82CA-391ACB860AFD}"/>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75E12E3E-6424-DAF8-F9DD-8BD601E896F1}"/>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78F0FB8-E68F-5A18-012E-C7D1EC2683B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F033A758-67B6-09C3-24E9-22D230CCA89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12D8366-0577-4B81-7B4A-A06DE1B162A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249EDFB8-E403-79F7-8A11-6A4CDC545F64}"/>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CD050467-70BF-2C64-6AE6-67913ACFB1A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A1A085A8-17B9-4200-0743-945EE3A3A05C}"/>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D0BF0BB5-2420-82C4-F6D3-9CC833CA8D8F}"/>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84BE23-9668-B8DC-4B32-546192F0035D}"/>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79E1D16C-5C5B-B4AC-A8E9-FAD594E075FB}"/>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F68B864E-DC57-B541-48A8-69C39217FE5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C6A7496-24EB-28B7-4E01-956D888D95F5}"/>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F42881F0-B66D-5D2F-524C-FD340E3C2990}"/>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A4E82621-07AE-68FD-9B2D-EAF0D8C1C3F7}"/>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976629A-0F34-AD6F-C76F-A1A10BAD0F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21375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DBBD43-8893-7BE6-7222-04174364F3B7}"/>
              </a:ext>
            </a:extLst>
          </p:cNvPr>
          <p:cNvSpPr>
            <a:spLocks noGrp="1"/>
          </p:cNvSpPr>
          <p:nvPr>
            <p:ph type="sldNum" sz="quarter" idx="4"/>
          </p:nvPr>
        </p:nvSpPr>
        <p:spPr/>
        <p:txBody>
          <a:bodyPr/>
          <a:lstStyle/>
          <a:p>
            <a:fld id="{CB2079F2-58AF-ED44-82D7-E04B2F6FD686}" type="slidenum">
              <a:rPr lang="en-US" smtClean="0"/>
              <a:pPr/>
              <a:t>83</a:t>
            </a:fld>
            <a:endParaRPr lang="en-US" dirty="0"/>
          </a:p>
        </p:txBody>
      </p:sp>
      <p:sp>
        <p:nvSpPr>
          <p:cNvPr id="3" name="Text Placeholder 17">
            <a:extLst>
              <a:ext uri="{FF2B5EF4-FFF2-40B4-BE49-F238E27FC236}">
                <a16:creationId xmlns:a16="http://schemas.microsoft.com/office/drawing/2014/main" id="{DD1418B4-4615-A324-1342-706EA82449DC}"/>
              </a:ext>
            </a:extLst>
          </p:cNvPr>
          <p:cNvSpPr txBox="1">
            <a:spLocks/>
          </p:cNvSpPr>
          <p:nvPr/>
        </p:nvSpPr>
        <p:spPr>
          <a:xfrm>
            <a:off x="787764" y="665163"/>
            <a:ext cx="2992074" cy="62351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solidFill>
                  <a:srgbClr val="F79037"/>
                </a:solidFill>
                <a:cs typeface="+mn-cs"/>
              </a:rPr>
              <a:t>As </a:t>
            </a:r>
            <a:r>
              <a:rPr lang="en-US" b="1" dirty="0" err="1">
                <a:solidFill>
                  <a:srgbClr val="F79037"/>
                </a:solidFill>
                <a:cs typeface="+mn-cs"/>
              </a:rPr>
              <a:t>camadas</a:t>
            </a:r>
            <a:r>
              <a:rPr lang="en-US" b="1" dirty="0">
                <a:solidFill>
                  <a:srgbClr val="F79037"/>
                </a:solidFill>
                <a:cs typeface="+mn-cs"/>
              </a:rPr>
              <a:t> de </a:t>
            </a:r>
            <a:r>
              <a:rPr lang="en-US" b="1" dirty="0" err="1">
                <a:solidFill>
                  <a:srgbClr val="F79037"/>
                </a:solidFill>
                <a:cs typeface="+mn-cs"/>
              </a:rPr>
              <a:t>DeFi</a:t>
            </a:r>
            <a:endParaRPr lang="en-US" b="1" dirty="0">
              <a:solidFill>
                <a:srgbClr val="F79037"/>
              </a:solidFill>
              <a:cs typeface="+mn-cs"/>
            </a:endParaRPr>
          </a:p>
          <a:p>
            <a:r>
              <a:rPr lang="en-US" dirty="0">
                <a:solidFill>
                  <a:srgbClr val="000000"/>
                </a:solidFill>
                <a:cs typeface="+mn-cs"/>
              </a:rPr>
              <a:t>Uma </a:t>
            </a:r>
            <a:r>
              <a:rPr lang="en-US" dirty="0" err="1">
                <a:solidFill>
                  <a:srgbClr val="000000"/>
                </a:solidFill>
                <a:cs typeface="+mn-cs"/>
              </a:rPr>
              <a:t>compreensão</a:t>
            </a:r>
            <a:r>
              <a:rPr lang="en-US" dirty="0">
                <a:solidFill>
                  <a:srgbClr val="000000"/>
                </a:solidFill>
                <a:cs typeface="+mn-cs"/>
              </a:rPr>
              <a:t> </a:t>
            </a:r>
            <a:r>
              <a:rPr lang="en-US" dirty="0" err="1">
                <a:solidFill>
                  <a:srgbClr val="000000"/>
                </a:solidFill>
                <a:cs typeface="+mn-cs"/>
              </a:rPr>
              <a:t>básica</a:t>
            </a:r>
            <a:r>
              <a:rPr lang="en-US" dirty="0">
                <a:solidFill>
                  <a:srgbClr val="000000"/>
                </a:solidFill>
                <a:cs typeface="+mn-cs"/>
              </a:rPr>
              <a:t> das </a:t>
            </a:r>
            <a:r>
              <a:rPr lang="en-US" dirty="0" err="1">
                <a:solidFill>
                  <a:srgbClr val="000000"/>
                </a:solidFill>
                <a:cs typeface="+mn-cs"/>
              </a:rPr>
              <a:t>diferentes</a:t>
            </a:r>
            <a:r>
              <a:rPr lang="en-US" dirty="0">
                <a:solidFill>
                  <a:srgbClr val="000000"/>
                </a:solidFill>
                <a:cs typeface="+mn-cs"/>
              </a:rPr>
              <a:t> </a:t>
            </a:r>
            <a:r>
              <a:rPr lang="en-US" dirty="0" err="1">
                <a:solidFill>
                  <a:srgbClr val="000000"/>
                </a:solidFill>
                <a:cs typeface="+mn-cs"/>
              </a:rPr>
              <a:t>camadas</a:t>
            </a:r>
            <a:r>
              <a:rPr lang="en-US" dirty="0">
                <a:solidFill>
                  <a:srgbClr val="000000"/>
                </a:solidFill>
                <a:cs typeface="+mn-cs"/>
              </a:rPr>
              <a:t> de </a:t>
            </a:r>
            <a:r>
              <a:rPr lang="en-US" dirty="0" err="1">
                <a:solidFill>
                  <a:srgbClr val="000000"/>
                </a:solidFill>
                <a:cs typeface="+mn-cs"/>
              </a:rPr>
              <a:t>tecnologia</a:t>
            </a:r>
            <a:r>
              <a:rPr lang="en-US" dirty="0">
                <a:solidFill>
                  <a:srgbClr val="000000"/>
                </a:solidFill>
                <a:cs typeface="+mn-cs"/>
              </a:rPr>
              <a:t> </a:t>
            </a:r>
            <a:r>
              <a:rPr lang="en-US" dirty="0" err="1">
                <a:solidFill>
                  <a:srgbClr val="000000"/>
                </a:solidFill>
                <a:cs typeface="+mn-cs"/>
              </a:rPr>
              <a:t>usadas</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aplicativos</a:t>
            </a:r>
            <a:r>
              <a:rPr lang="en-US" dirty="0">
                <a:solidFill>
                  <a:srgbClr val="000000"/>
                </a:solidFill>
                <a:cs typeface="+mn-cs"/>
              </a:rPr>
              <a:t> </a:t>
            </a:r>
            <a:r>
              <a:rPr lang="en-US" dirty="0" err="1">
                <a:solidFill>
                  <a:srgbClr val="000000"/>
                </a:solidFill>
                <a:cs typeface="+mn-cs"/>
              </a:rPr>
              <a:t>DeFi</a:t>
            </a:r>
            <a:r>
              <a:rPr lang="en-US" dirty="0">
                <a:solidFill>
                  <a:srgbClr val="000000"/>
                </a:solidFill>
                <a:cs typeface="+mn-cs"/>
              </a:rPr>
              <a:t> </a:t>
            </a:r>
            <a:r>
              <a:rPr lang="en-US" dirty="0" err="1">
                <a:solidFill>
                  <a:srgbClr val="000000"/>
                </a:solidFill>
                <a:cs typeface="+mn-cs"/>
              </a:rPr>
              <a:t>estabelecerá</a:t>
            </a:r>
            <a:r>
              <a:rPr lang="en-US" dirty="0">
                <a:solidFill>
                  <a:srgbClr val="000000"/>
                </a:solidFill>
                <a:cs typeface="+mn-cs"/>
              </a:rPr>
              <a:t> um </a:t>
            </a:r>
            <a:r>
              <a:rPr lang="en-US" dirty="0" err="1">
                <a:solidFill>
                  <a:srgbClr val="000000"/>
                </a:solidFill>
                <a:cs typeface="+mn-cs"/>
              </a:rPr>
              <a:t>mapa</a:t>
            </a:r>
            <a:r>
              <a:rPr lang="en-US" dirty="0">
                <a:solidFill>
                  <a:srgbClr val="000000"/>
                </a:solidFill>
                <a:cs typeface="+mn-cs"/>
              </a:rPr>
              <a:t> mental </a:t>
            </a:r>
            <a:r>
              <a:rPr lang="en-US" dirty="0" err="1">
                <a:solidFill>
                  <a:srgbClr val="000000"/>
                </a:solidFill>
                <a:cs typeface="+mn-cs"/>
              </a:rPr>
              <a:t>útil</a:t>
            </a:r>
            <a:r>
              <a:rPr lang="en-US" dirty="0">
                <a:solidFill>
                  <a:srgbClr val="000000"/>
                </a:solidFill>
                <a:cs typeface="+mn-cs"/>
              </a:rPr>
              <a:t> </a:t>
            </a:r>
            <a:r>
              <a:rPr lang="en-US" dirty="0" err="1">
                <a:solidFill>
                  <a:srgbClr val="000000"/>
                </a:solidFill>
                <a:cs typeface="+mn-cs"/>
              </a:rPr>
              <a:t>na</a:t>
            </a:r>
            <a:r>
              <a:rPr lang="en-US" dirty="0">
                <a:solidFill>
                  <a:srgbClr val="000000"/>
                </a:solidFill>
                <a:cs typeface="+mn-cs"/>
              </a:rPr>
              <a:t> </a:t>
            </a:r>
            <a:r>
              <a:rPr lang="en-US" dirty="0" err="1">
                <a:solidFill>
                  <a:srgbClr val="000000"/>
                </a:solidFill>
                <a:cs typeface="+mn-cs"/>
              </a:rPr>
              <a:t>análise</a:t>
            </a:r>
            <a:r>
              <a:rPr lang="en-US" dirty="0">
                <a:solidFill>
                  <a:srgbClr val="000000"/>
                </a:solidFill>
                <a:cs typeface="+mn-cs"/>
              </a:rPr>
              <a:t> e </a:t>
            </a:r>
            <a:r>
              <a:rPr lang="en-US" dirty="0" err="1">
                <a:solidFill>
                  <a:srgbClr val="000000"/>
                </a:solidFill>
                <a:cs typeface="+mn-cs"/>
              </a:rPr>
              <a:t>avaliação</a:t>
            </a:r>
            <a:r>
              <a:rPr lang="en-US" dirty="0">
                <a:solidFill>
                  <a:srgbClr val="000000"/>
                </a:solidFill>
                <a:cs typeface="+mn-cs"/>
              </a:rPr>
              <a:t> de </a:t>
            </a:r>
            <a:r>
              <a:rPr lang="en-US" dirty="0" err="1">
                <a:solidFill>
                  <a:srgbClr val="000000"/>
                </a:solidFill>
                <a:cs typeface="+mn-cs"/>
              </a:rPr>
              <a:t>implementações</a:t>
            </a:r>
            <a:r>
              <a:rPr lang="en-US" dirty="0">
                <a:solidFill>
                  <a:srgbClr val="000000"/>
                </a:solidFill>
                <a:cs typeface="+mn-cs"/>
              </a:rPr>
              <a:t> </a:t>
            </a:r>
            <a:r>
              <a:rPr lang="en-US" dirty="0" err="1">
                <a:solidFill>
                  <a:srgbClr val="000000"/>
                </a:solidFill>
                <a:cs typeface="+mn-cs"/>
              </a:rPr>
              <a:t>específicas</a:t>
            </a:r>
            <a:r>
              <a:rPr lang="en-US" dirty="0">
                <a:solidFill>
                  <a:srgbClr val="000000"/>
                </a:solidFill>
                <a:cs typeface="+mn-cs"/>
              </a:rPr>
              <a:t> de </a:t>
            </a:r>
            <a:r>
              <a:rPr lang="en-US" dirty="0" err="1">
                <a:solidFill>
                  <a:srgbClr val="000000"/>
                </a:solidFill>
                <a:cs typeface="+mn-cs"/>
              </a:rPr>
              <a:t>DeFi</a:t>
            </a:r>
            <a:r>
              <a:rPr lang="en-US" dirty="0">
                <a:solidFill>
                  <a:srgbClr val="000000"/>
                </a:solidFill>
                <a:cs typeface="+mn-cs"/>
              </a:rPr>
              <a:t>, </a:t>
            </a:r>
            <a:r>
              <a:rPr lang="en-US" dirty="0" err="1">
                <a:solidFill>
                  <a:srgbClr val="000000"/>
                </a:solidFill>
                <a:cs typeface="+mn-cs"/>
              </a:rPr>
              <a:t>conforme</a:t>
            </a:r>
            <a:r>
              <a:rPr lang="en-US" dirty="0">
                <a:solidFill>
                  <a:srgbClr val="000000"/>
                </a:solidFill>
                <a:cs typeface="+mn-cs"/>
              </a:rPr>
              <a:t> </a:t>
            </a:r>
            <a:r>
              <a:rPr lang="en-US" dirty="0" err="1">
                <a:solidFill>
                  <a:srgbClr val="000000"/>
                </a:solidFill>
                <a:cs typeface="+mn-cs"/>
              </a:rPr>
              <a:t>mostrado</a:t>
            </a:r>
            <a:r>
              <a:rPr lang="en-US" dirty="0">
                <a:solidFill>
                  <a:srgbClr val="000000"/>
                </a:solidFill>
                <a:cs typeface="+mn-cs"/>
              </a:rPr>
              <a:t> </a:t>
            </a:r>
            <a:r>
              <a:rPr lang="en-US" dirty="0" err="1">
                <a:solidFill>
                  <a:srgbClr val="000000"/>
                </a:solidFill>
                <a:cs typeface="+mn-cs"/>
              </a:rPr>
              <a:t>abaixo</a:t>
            </a:r>
            <a:r>
              <a:rPr lang="en-US" dirty="0">
                <a:solidFill>
                  <a:srgbClr val="000000"/>
                </a:solidFill>
                <a:cs typeface="+mn-cs"/>
              </a:rPr>
              <a:t>.</a:t>
            </a:r>
            <a:endParaRPr lang="x-none" dirty="0">
              <a:solidFill>
                <a:srgbClr val="000000"/>
              </a:solidFill>
              <a:cs typeface="+mn-cs"/>
            </a:endParaRPr>
          </a:p>
        </p:txBody>
      </p:sp>
      <p:pic>
        <p:nvPicPr>
          <p:cNvPr id="4" name="Picture 3">
            <a:extLst>
              <a:ext uri="{FF2B5EF4-FFF2-40B4-BE49-F238E27FC236}">
                <a16:creationId xmlns:a16="http://schemas.microsoft.com/office/drawing/2014/main" id="{CF1C0CF2-45CF-2961-5E22-9A6AA4F04B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10430" y="2187979"/>
            <a:ext cx="7870105" cy="3211989"/>
          </a:xfrm>
          <a:prstGeom prst="rect">
            <a:avLst/>
          </a:prstGeom>
        </p:spPr>
      </p:pic>
      <p:sp>
        <p:nvSpPr>
          <p:cNvPr id="5" name="Text Placeholder 17">
            <a:extLst>
              <a:ext uri="{FF2B5EF4-FFF2-40B4-BE49-F238E27FC236}">
                <a16:creationId xmlns:a16="http://schemas.microsoft.com/office/drawing/2014/main" id="{BA68DBA2-6D2E-F1D8-C649-5542B7E78C27}"/>
              </a:ext>
            </a:extLst>
          </p:cNvPr>
          <p:cNvSpPr txBox="1">
            <a:spLocks/>
          </p:cNvSpPr>
          <p:nvPr/>
        </p:nvSpPr>
        <p:spPr>
          <a:xfrm>
            <a:off x="787764" y="5399968"/>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Figura</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9: A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pilha</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DeFi</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baseada</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IOSCO 2022 e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Schär</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2021)</a:t>
            </a:r>
            <a:endParaRPr lang="en-US"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 name="Text Placeholder 17">
            <a:extLst>
              <a:ext uri="{FF2B5EF4-FFF2-40B4-BE49-F238E27FC236}">
                <a16:creationId xmlns:a16="http://schemas.microsoft.com/office/drawing/2014/main" id="{31F9D09B-E22F-A67B-2D33-D2A77DE191A9}"/>
              </a:ext>
            </a:extLst>
          </p:cNvPr>
          <p:cNvSpPr txBox="1">
            <a:spLocks/>
          </p:cNvSpPr>
          <p:nvPr/>
        </p:nvSpPr>
        <p:spPr>
          <a:xfrm>
            <a:off x="183445" y="2422099"/>
            <a:ext cx="1655962" cy="27361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Camada</a:t>
            </a:r>
            <a:r>
              <a:rPr lang="en-US" sz="11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de </a:t>
            </a: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agregação</a:t>
            </a:r>
            <a:endPar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2" name="Text Placeholder 17">
            <a:extLst>
              <a:ext uri="{FF2B5EF4-FFF2-40B4-BE49-F238E27FC236}">
                <a16:creationId xmlns:a16="http://schemas.microsoft.com/office/drawing/2014/main" id="{F9CD3F25-62F8-FD5F-A051-C8FA0FB21354}"/>
              </a:ext>
            </a:extLst>
          </p:cNvPr>
          <p:cNvSpPr txBox="1">
            <a:spLocks/>
          </p:cNvSpPr>
          <p:nvPr/>
        </p:nvSpPr>
        <p:spPr>
          <a:xfrm>
            <a:off x="290011" y="2921633"/>
            <a:ext cx="1418057"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Camada</a:t>
            </a:r>
            <a:r>
              <a:rPr lang="en-US" sz="11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de </a:t>
            </a: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aplicação</a:t>
            </a:r>
            <a:endPar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3" name="Text Placeholder 17">
            <a:extLst>
              <a:ext uri="{FF2B5EF4-FFF2-40B4-BE49-F238E27FC236}">
                <a16:creationId xmlns:a16="http://schemas.microsoft.com/office/drawing/2014/main" id="{D35ACDDF-D12C-4197-C9B8-F27650D6BFBD}"/>
              </a:ext>
            </a:extLst>
          </p:cNvPr>
          <p:cNvSpPr txBox="1">
            <a:spLocks/>
          </p:cNvSpPr>
          <p:nvPr/>
        </p:nvSpPr>
        <p:spPr>
          <a:xfrm>
            <a:off x="261057" y="3438100"/>
            <a:ext cx="1544487" cy="27925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Camada</a:t>
            </a:r>
            <a:r>
              <a:rPr lang="en-US" sz="11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de </a:t>
            </a: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protocolo</a:t>
            </a:r>
            <a:endPar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 name="Text Placeholder 17">
            <a:extLst>
              <a:ext uri="{FF2B5EF4-FFF2-40B4-BE49-F238E27FC236}">
                <a16:creationId xmlns:a16="http://schemas.microsoft.com/office/drawing/2014/main" id="{116AF139-E30E-F9DE-DC3E-3B75FA01405E}"/>
              </a:ext>
            </a:extLst>
          </p:cNvPr>
          <p:cNvSpPr txBox="1">
            <a:spLocks/>
          </p:cNvSpPr>
          <p:nvPr/>
        </p:nvSpPr>
        <p:spPr>
          <a:xfrm>
            <a:off x="290011" y="3946099"/>
            <a:ext cx="1418057"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Camada</a:t>
            </a:r>
            <a:r>
              <a:rPr lang="en-US" sz="11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de </a:t>
            </a: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ativos</a:t>
            </a:r>
            <a:endPar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6" name="Text Placeholder 17">
            <a:extLst>
              <a:ext uri="{FF2B5EF4-FFF2-40B4-BE49-F238E27FC236}">
                <a16:creationId xmlns:a16="http://schemas.microsoft.com/office/drawing/2014/main" id="{13F3DA8E-57CE-1352-0BA4-275627EC32B3}"/>
              </a:ext>
            </a:extLst>
          </p:cNvPr>
          <p:cNvSpPr txBox="1">
            <a:spLocks/>
          </p:cNvSpPr>
          <p:nvPr/>
        </p:nvSpPr>
        <p:spPr>
          <a:xfrm>
            <a:off x="261058" y="4462567"/>
            <a:ext cx="1544486" cy="275027"/>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Camada</a:t>
            </a:r>
            <a:r>
              <a:rPr lang="en-US" sz="11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de </a:t>
            </a: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Liquidação</a:t>
            </a:r>
            <a:endPar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7" name="Text Placeholder 17">
            <a:extLst>
              <a:ext uri="{FF2B5EF4-FFF2-40B4-BE49-F238E27FC236}">
                <a16:creationId xmlns:a16="http://schemas.microsoft.com/office/drawing/2014/main" id="{6359C7C7-AFE3-3F8D-97B5-43973656992E}"/>
              </a:ext>
            </a:extLst>
          </p:cNvPr>
          <p:cNvSpPr txBox="1">
            <a:spLocks/>
          </p:cNvSpPr>
          <p:nvPr/>
        </p:nvSpPr>
        <p:spPr>
          <a:xfrm>
            <a:off x="211657" y="4885505"/>
            <a:ext cx="1722171" cy="27147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0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Camada</a:t>
            </a:r>
            <a:r>
              <a:rPr lang="en-US" sz="10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de </a:t>
            </a:r>
            <a:r>
              <a:rPr lang="en-US" sz="10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Interoperabilidade</a:t>
            </a:r>
            <a:endParaRPr lang="en-US" sz="10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8" name="Text Placeholder 17">
            <a:extLst>
              <a:ext uri="{FF2B5EF4-FFF2-40B4-BE49-F238E27FC236}">
                <a16:creationId xmlns:a16="http://schemas.microsoft.com/office/drawing/2014/main" id="{81A231F3-0406-3094-3421-FCFEEAC01CD8}"/>
              </a:ext>
            </a:extLst>
          </p:cNvPr>
          <p:cNvSpPr txBox="1">
            <a:spLocks/>
          </p:cNvSpPr>
          <p:nvPr/>
        </p:nvSpPr>
        <p:spPr>
          <a:xfrm>
            <a:off x="1926890" y="2413632"/>
            <a:ext cx="1502123"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0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Agregador</a:t>
            </a:r>
            <a:r>
              <a:rPr lang="en-US" sz="1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1</a:t>
            </a:r>
            <a:endParaRPr lang="en-US" sz="1000"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9" name="Text Placeholder 17">
            <a:extLst>
              <a:ext uri="{FF2B5EF4-FFF2-40B4-BE49-F238E27FC236}">
                <a16:creationId xmlns:a16="http://schemas.microsoft.com/office/drawing/2014/main" id="{7264632D-8367-CB1E-068D-9005F6B6796E}"/>
              </a:ext>
            </a:extLst>
          </p:cNvPr>
          <p:cNvSpPr txBox="1">
            <a:spLocks/>
          </p:cNvSpPr>
          <p:nvPr/>
        </p:nvSpPr>
        <p:spPr>
          <a:xfrm>
            <a:off x="3594824" y="2413632"/>
            <a:ext cx="1502123"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0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Agregador</a:t>
            </a:r>
            <a:r>
              <a:rPr lang="en-US" sz="1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000"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a:t>
            </a:r>
          </a:p>
        </p:txBody>
      </p:sp>
      <p:sp>
        <p:nvSpPr>
          <p:cNvPr id="20" name="Text Placeholder 17">
            <a:extLst>
              <a:ext uri="{FF2B5EF4-FFF2-40B4-BE49-F238E27FC236}">
                <a16:creationId xmlns:a16="http://schemas.microsoft.com/office/drawing/2014/main" id="{D05906CF-54A3-8D13-DB2C-702C77A943D3}"/>
              </a:ext>
            </a:extLst>
          </p:cNvPr>
          <p:cNvSpPr txBox="1">
            <a:spLocks/>
          </p:cNvSpPr>
          <p:nvPr/>
        </p:nvSpPr>
        <p:spPr>
          <a:xfrm>
            <a:off x="5262757" y="2422098"/>
            <a:ext cx="1502123"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0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Agregador</a:t>
            </a:r>
            <a:r>
              <a:rPr lang="en-US" sz="1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000"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3</a:t>
            </a:r>
          </a:p>
        </p:txBody>
      </p:sp>
      <p:sp>
        <p:nvSpPr>
          <p:cNvPr id="21" name="Text Placeholder 17">
            <a:extLst>
              <a:ext uri="{FF2B5EF4-FFF2-40B4-BE49-F238E27FC236}">
                <a16:creationId xmlns:a16="http://schemas.microsoft.com/office/drawing/2014/main" id="{095AA87C-B7E5-9D44-6A28-5D7C3B495123}"/>
              </a:ext>
            </a:extLst>
          </p:cNvPr>
          <p:cNvSpPr txBox="1">
            <a:spLocks/>
          </p:cNvSpPr>
          <p:nvPr/>
        </p:nvSpPr>
        <p:spPr>
          <a:xfrm>
            <a:off x="1918424" y="3438098"/>
            <a:ext cx="850189"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000" i="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Troca</a:t>
            </a:r>
            <a:endParaRPr lang="en-US" sz="1000"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2" name="Text Placeholder 17">
            <a:extLst>
              <a:ext uri="{FF2B5EF4-FFF2-40B4-BE49-F238E27FC236}">
                <a16:creationId xmlns:a16="http://schemas.microsoft.com/office/drawing/2014/main" id="{537B3677-1BDD-0124-76A6-C512916F6399}"/>
              </a:ext>
            </a:extLst>
          </p:cNvPr>
          <p:cNvSpPr txBox="1">
            <a:spLocks/>
          </p:cNvSpPr>
          <p:nvPr/>
        </p:nvSpPr>
        <p:spPr>
          <a:xfrm>
            <a:off x="2909024" y="3429631"/>
            <a:ext cx="850189"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0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Empréstimo</a:t>
            </a:r>
            <a:endParaRPr lang="en-US" sz="1000"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3" name="Text Placeholder 17">
            <a:extLst>
              <a:ext uri="{FF2B5EF4-FFF2-40B4-BE49-F238E27FC236}">
                <a16:creationId xmlns:a16="http://schemas.microsoft.com/office/drawing/2014/main" id="{6CDEF526-AE2E-E0F0-4ED9-FBD0C37D2F80}"/>
              </a:ext>
            </a:extLst>
          </p:cNvPr>
          <p:cNvSpPr txBox="1">
            <a:spLocks/>
          </p:cNvSpPr>
          <p:nvPr/>
        </p:nvSpPr>
        <p:spPr>
          <a:xfrm>
            <a:off x="3865758" y="3438097"/>
            <a:ext cx="850189"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0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Derivados</a:t>
            </a:r>
            <a:endParaRPr lang="en-US" sz="1000"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4" name="Text Placeholder 17">
            <a:extLst>
              <a:ext uri="{FF2B5EF4-FFF2-40B4-BE49-F238E27FC236}">
                <a16:creationId xmlns:a16="http://schemas.microsoft.com/office/drawing/2014/main" id="{A8C41CE9-EB29-97FB-AC32-22814036C4CB}"/>
              </a:ext>
            </a:extLst>
          </p:cNvPr>
          <p:cNvSpPr txBox="1">
            <a:spLocks/>
          </p:cNvSpPr>
          <p:nvPr/>
        </p:nvSpPr>
        <p:spPr>
          <a:xfrm>
            <a:off x="4830958" y="3429630"/>
            <a:ext cx="1315855"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0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Gestão</a:t>
            </a:r>
            <a:r>
              <a:rPr lang="en-US" sz="1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de </a:t>
            </a:r>
            <a:r>
              <a:rPr lang="en-US" sz="10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ativos</a:t>
            </a:r>
            <a:endParaRPr lang="en-US" sz="1000"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5" name="Text Placeholder 17">
            <a:extLst>
              <a:ext uri="{FF2B5EF4-FFF2-40B4-BE49-F238E27FC236}">
                <a16:creationId xmlns:a16="http://schemas.microsoft.com/office/drawing/2014/main" id="{45F938B2-B292-6016-163D-CC997050BBAF}"/>
              </a:ext>
            </a:extLst>
          </p:cNvPr>
          <p:cNvSpPr txBox="1">
            <a:spLocks/>
          </p:cNvSpPr>
          <p:nvPr/>
        </p:nvSpPr>
        <p:spPr>
          <a:xfrm>
            <a:off x="6422679" y="3429630"/>
            <a:ext cx="511522"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0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p>
        </p:txBody>
      </p:sp>
      <p:sp>
        <p:nvSpPr>
          <p:cNvPr id="26" name="Text Placeholder 17">
            <a:extLst>
              <a:ext uri="{FF2B5EF4-FFF2-40B4-BE49-F238E27FC236}">
                <a16:creationId xmlns:a16="http://schemas.microsoft.com/office/drawing/2014/main" id="{67E2DD3E-71A7-392C-A1FA-3FFE52FCCEEC}"/>
              </a:ext>
            </a:extLst>
          </p:cNvPr>
          <p:cNvSpPr txBox="1">
            <a:spLocks/>
          </p:cNvSpPr>
          <p:nvPr/>
        </p:nvSpPr>
        <p:spPr>
          <a:xfrm>
            <a:off x="1805545" y="3946099"/>
            <a:ext cx="963068" cy="804195"/>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0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Ativo</a:t>
            </a:r>
            <a:r>
              <a:rPr lang="en-US" sz="1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de </a:t>
            </a:r>
            <a:r>
              <a:rPr lang="en-US" sz="10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protocolo</a:t>
            </a:r>
            <a:r>
              <a:rPr lang="en-US" sz="1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0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nativo</a:t>
            </a:r>
            <a:endParaRPr lang="en-US" sz="10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1000" dirty="0">
                <a:solidFill>
                  <a:schemeClr val="bg1"/>
                </a:solidFill>
                <a:latin typeface="Calibri" panose="020F0502020204030204" pitchFamily="34" charset="0"/>
                <a:ea typeface="Times New Roman" panose="02020603050405020304" pitchFamily="18" charset="0"/>
                <a:cs typeface="Calibri" panose="020F0502020204030204" pitchFamily="34" charset="0"/>
              </a:rPr>
              <a:t>(</a:t>
            </a:r>
            <a:r>
              <a:rPr lang="en-US" sz="10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por</a:t>
            </a:r>
            <a:r>
              <a:rPr lang="en-US" sz="1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0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exemplo</a:t>
            </a:r>
            <a:r>
              <a:rPr lang="en-US" sz="1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ETH)</a:t>
            </a:r>
            <a:endParaRPr lang="en-US" sz="1000"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7" name="Text Placeholder 17">
            <a:extLst>
              <a:ext uri="{FF2B5EF4-FFF2-40B4-BE49-F238E27FC236}">
                <a16:creationId xmlns:a16="http://schemas.microsoft.com/office/drawing/2014/main" id="{1E3F8A23-3903-752C-827C-05F96F01F10B}"/>
              </a:ext>
            </a:extLst>
          </p:cNvPr>
          <p:cNvSpPr txBox="1">
            <a:spLocks/>
          </p:cNvSpPr>
          <p:nvPr/>
        </p:nvSpPr>
        <p:spPr>
          <a:xfrm>
            <a:off x="2631989" y="3954565"/>
            <a:ext cx="2192195" cy="27248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000" dirty="0">
                <a:solidFill>
                  <a:schemeClr val="bg1"/>
                </a:solidFill>
                <a:latin typeface="Calibri" panose="020F0502020204030204" pitchFamily="34" charset="0"/>
                <a:ea typeface="Times New Roman" panose="02020603050405020304" pitchFamily="18" charset="0"/>
                <a:cs typeface="Calibri" panose="020F0502020204030204" pitchFamily="34" charset="0"/>
              </a:rPr>
              <a:t>Tokens </a:t>
            </a:r>
            <a:r>
              <a:rPr lang="en-US" sz="10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fungíveis</a:t>
            </a:r>
            <a:r>
              <a:rPr lang="en-US" sz="1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0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por</a:t>
            </a:r>
            <a:r>
              <a:rPr lang="en-US" sz="1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0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exemplo</a:t>
            </a:r>
            <a:r>
              <a:rPr lang="en-US" sz="1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ERC20)</a:t>
            </a:r>
            <a:endParaRPr lang="en-US" sz="1000"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8" name="Text Placeholder 17">
            <a:extLst>
              <a:ext uri="{FF2B5EF4-FFF2-40B4-BE49-F238E27FC236}">
                <a16:creationId xmlns:a16="http://schemas.microsoft.com/office/drawing/2014/main" id="{0DC6C081-F05D-95A7-DAAE-1697BFD6E0E4}"/>
              </a:ext>
            </a:extLst>
          </p:cNvPr>
          <p:cNvSpPr txBox="1">
            <a:spLocks/>
          </p:cNvSpPr>
          <p:nvPr/>
        </p:nvSpPr>
        <p:spPr>
          <a:xfrm>
            <a:off x="2782024" y="4457485"/>
            <a:ext cx="1906058"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0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(Ethereum) Blockchain</a:t>
            </a:r>
          </a:p>
        </p:txBody>
      </p:sp>
      <p:sp>
        <p:nvSpPr>
          <p:cNvPr id="29" name="Text Placeholder 17">
            <a:extLst>
              <a:ext uri="{FF2B5EF4-FFF2-40B4-BE49-F238E27FC236}">
                <a16:creationId xmlns:a16="http://schemas.microsoft.com/office/drawing/2014/main" id="{06FF4067-03FF-0D2B-7385-932EABA961CA}"/>
              </a:ext>
            </a:extLst>
          </p:cNvPr>
          <p:cNvSpPr txBox="1">
            <a:spLocks/>
          </p:cNvSpPr>
          <p:nvPr/>
        </p:nvSpPr>
        <p:spPr>
          <a:xfrm>
            <a:off x="4824184" y="4449865"/>
            <a:ext cx="1906058"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000"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r>
              <a:rPr lang="en-US" sz="1000" i="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Bitcoin</a:t>
            </a:r>
            <a:r>
              <a:rPr lang="en-US" sz="1000"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1000" i="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Blockchain</a:t>
            </a:r>
            <a:endParaRPr lang="en-US" sz="1000"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0" name="Text Placeholder 17">
            <a:extLst>
              <a:ext uri="{FF2B5EF4-FFF2-40B4-BE49-F238E27FC236}">
                <a16:creationId xmlns:a16="http://schemas.microsoft.com/office/drawing/2014/main" id="{53FA58C1-7556-8D1D-E08D-F66697647B5F}"/>
              </a:ext>
            </a:extLst>
          </p:cNvPr>
          <p:cNvSpPr txBox="1">
            <a:spLocks/>
          </p:cNvSpPr>
          <p:nvPr/>
        </p:nvSpPr>
        <p:spPr>
          <a:xfrm>
            <a:off x="4770843" y="3939325"/>
            <a:ext cx="2363712"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900" dirty="0">
                <a:solidFill>
                  <a:schemeClr val="bg1"/>
                </a:solidFill>
                <a:latin typeface="Calibri" panose="020F0502020204030204" pitchFamily="34" charset="0"/>
                <a:ea typeface="Times New Roman" panose="02020603050405020304" pitchFamily="18" charset="0"/>
                <a:cs typeface="Calibri" panose="020F0502020204030204" pitchFamily="34" charset="0"/>
              </a:rPr>
              <a:t>Tokens </a:t>
            </a:r>
            <a:r>
              <a:rPr lang="en-US" sz="9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não</a:t>
            </a:r>
            <a:r>
              <a:rPr lang="en-US" sz="9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9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fungíveis</a:t>
            </a:r>
            <a:r>
              <a:rPr lang="en-US" sz="9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9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por</a:t>
            </a:r>
            <a:r>
              <a:rPr lang="en-US" sz="9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9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exemplo</a:t>
            </a:r>
            <a:r>
              <a:rPr lang="en-US" sz="900" dirty="0">
                <a:solidFill>
                  <a:schemeClr val="bg1"/>
                </a:solidFill>
                <a:latin typeface="Calibri" panose="020F0502020204030204" pitchFamily="34" charset="0"/>
                <a:ea typeface="Times New Roman" panose="02020603050405020304" pitchFamily="18" charset="0"/>
                <a:cs typeface="Calibri" panose="020F0502020204030204" pitchFamily="34" charset="0"/>
              </a:rPr>
              <a:t>, ERC721)</a:t>
            </a:r>
            <a:endParaRPr lang="en-US" sz="900"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1" name="Text Placeholder 17">
            <a:extLst>
              <a:ext uri="{FF2B5EF4-FFF2-40B4-BE49-F238E27FC236}">
                <a16:creationId xmlns:a16="http://schemas.microsoft.com/office/drawing/2014/main" id="{3AB9E460-CB7E-720B-899D-43C62813E96A}"/>
              </a:ext>
            </a:extLst>
          </p:cNvPr>
          <p:cNvSpPr txBox="1">
            <a:spLocks/>
          </p:cNvSpPr>
          <p:nvPr/>
        </p:nvSpPr>
        <p:spPr>
          <a:xfrm>
            <a:off x="1913344" y="4968025"/>
            <a:ext cx="4851536"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0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Comunicação</a:t>
            </a:r>
            <a:r>
              <a:rPr lang="en-US" sz="1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0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direta</a:t>
            </a:r>
            <a:r>
              <a:rPr lang="en-US" sz="1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entre </a:t>
            </a:r>
            <a:r>
              <a:rPr lang="en-US" sz="10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diferentes</a:t>
            </a:r>
            <a:r>
              <a:rPr lang="en-US" sz="1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0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camadas</a:t>
            </a:r>
            <a:r>
              <a:rPr lang="en-US" sz="1000" dirty="0">
                <a:solidFill>
                  <a:schemeClr val="bg1"/>
                </a:solidFill>
                <a:latin typeface="Calibri" panose="020F0502020204030204" pitchFamily="34" charset="0"/>
                <a:ea typeface="Times New Roman" panose="02020603050405020304" pitchFamily="18" charset="0"/>
                <a:cs typeface="Calibri" panose="020F0502020204030204" pitchFamily="34" charset="0"/>
              </a:rPr>
              <a:t> de </a:t>
            </a:r>
            <a:r>
              <a:rPr lang="en-US" sz="10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liquidação</a:t>
            </a:r>
            <a:endParaRPr lang="en-US" sz="1000"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cxnSp>
        <p:nvCxnSpPr>
          <p:cNvPr id="33" name="Straight Arrow Connector 32">
            <a:extLst>
              <a:ext uri="{FF2B5EF4-FFF2-40B4-BE49-F238E27FC236}">
                <a16:creationId xmlns:a16="http://schemas.microsoft.com/office/drawing/2014/main" id="{FC03ED96-77A5-D93A-5F0B-3BA82B6928DE}"/>
              </a:ext>
            </a:extLst>
          </p:cNvPr>
          <p:cNvCxnSpPr/>
          <p:nvPr/>
        </p:nvCxnSpPr>
        <p:spPr>
          <a:xfrm flipH="1">
            <a:off x="2631989" y="2701361"/>
            <a:ext cx="187411" cy="220272"/>
          </a:xfrm>
          <a:prstGeom prst="straightConnector1">
            <a:avLst/>
          </a:prstGeom>
          <a:ln w="12700">
            <a:solidFill>
              <a:srgbClr val="DD147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F8F7C59-7B57-E1A8-E2F1-D92A42B44279}"/>
              </a:ext>
            </a:extLst>
          </p:cNvPr>
          <p:cNvCxnSpPr>
            <a:cxnSpLocks/>
          </p:cNvCxnSpPr>
          <p:nvPr/>
        </p:nvCxnSpPr>
        <p:spPr>
          <a:xfrm flipH="1">
            <a:off x="2891481" y="2701361"/>
            <a:ext cx="1645829" cy="220272"/>
          </a:xfrm>
          <a:prstGeom prst="straightConnector1">
            <a:avLst/>
          </a:prstGeom>
          <a:ln w="12700">
            <a:solidFill>
              <a:srgbClr val="8E2F9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722A33D-6F1C-EDA4-7588-2909750E2881}"/>
              </a:ext>
            </a:extLst>
          </p:cNvPr>
          <p:cNvCxnSpPr/>
          <p:nvPr/>
        </p:nvCxnSpPr>
        <p:spPr>
          <a:xfrm>
            <a:off x="2819400" y="2701361"/>
            <a:ext cx="3304609" cy="22027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FA64AB4-E6A2-7721-5570-0285522782E5}"/>
              </a:ext>
            </a:extLst>
          </p:cNvPr>
          <p:cNvCxnSpPr/>
          <p:nvPr/>
        </p:nvCxnSpPr>
        <p:spPr>
          <a:xfrm>
            <a:off x="2847271" y="2705594"/>
            <a:ext cx="1612901" cy="21773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4F883B6-64CD-6A26-1B7F-FDE80806A47F}"/>
              </a:ext>
            </a:extLst>
          </p:cNvPr>
          <p:cNvCxnSpPr>
            <a:cxnSpLocks/>
          </p:cNvCxnSpPr>
          <p:nvPr/>
        </p:nvCxnSpPr>
        <p:spPr>
          <a:xfrm>
            <a:off x="4532253" y="2704746"/>
            <a:ext cx="57195" cy="253153"/>
          </a:xfrm>
          <a:prstGeom prst="straightConnector1">
            <a:avLst/>
          </a:prstGeom>
          <a:ln w="12700">
            <a:solidFill>
              <a:srgbClr val="8E2F9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18F287C-448D-1AE7-BC1F-F872860A800C}"/>
              </a:ext>
            </a:extLst>
          </p:cNvPr>
          <p:cNvCxnSpPr/>
          <p:nvPr/>
        </p:nvCxnSpPr>
        <p:spPr>
          <a:xfrm>
            <a:off x="4532253" y="2706438"/>
            <a:ext cx="1720266" cy="232128"/>
          </a:xfrm>
          <a:prstGeom prst="straightConnector1">
            <a:avLst/>
          </a:prstGeom>
          <a:ln w="12700">
            <a:solidFill>
              <a:srgbClr val="8E2F9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073F125-1559-D3B2-25BE-48E31CD4152F}"/>
              </a:ext>
            </a:extLst>
          </p:cNvPr>
          <p:cNvCxnSpPr>
            <a:cxnSpLocks/>
          </p:cNvCxnSpPr>
          <p:nvPr/>
        </p:nvCxnSpPr>
        <p:spPr>
          <a:xfrm>
            <a:off x="6211010" y="2695714"/>
            <a:ext cx="36566" cy="247367"/>
          </a:xfrm>
          <a:prstGeom prst="straightConnector1">
            <a:avLst/>
          </a:prstGeom>
          <a:ln w="12700">
            <a:solidFill>
              <a:srgbClr val="F9A835"/>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208E2AA-B3F5-B172-98E9-D007026DBE0E}"/>
              </a:ext>
            </a:extLst>
          </p:cNvPr>
          <p:cNvCxnSpPr/>
          <p:nvPr/>
        </p:nvCxnSpPr>
        <p:spPr>
          <a:xfrm flipH="1">
            <a:off x="4681015" y="2696563"/>
            <a:ext cx="1529995" cy="242003"/>
          </a:xfrm>
          <a:prstGeom prst="straightConnector1">
            <a:avLst/>
          </a:prstGeom>
          <a:ln w="12700">
            <a:solidFill>
              <a:srgbClr val="F9A835"/>
            </a:solidFill>
            <a:tailEnd type="triangle"/>
          </a:ln>
        </p:spPr>
        <p:style>
          <a:lnRef idx="1">
            <a:schemeClr val="accent1"/>
          </a:lnRef>
          <a:fillRef idx="0">
            <a:schemeClr val="accent1"/>
          </a:fillRef>
          <a:effectRef idx="0">
            <a:schemeClr val="accent1"/>
          </a:effectRef>
          <a:fontRef idx="minor">
            <a:schemeClr val="tx1"/>
          </a:fontRef>
        </p:style>
      </p:cxnSp>
      <p:sp>
        <p:nvSpPr>
          <p:cNvPr id="51" name="Text Placeholder 17">
            <a:extLst>
              <a:ext uri="{FF2B5EF4-FFF2-40B4-BE49-F238E27FC236}">
                <a16:creationId xmlns:a16="http://schemas.microsoft.com/office/drawing/2014/main" id="{13F7AD81-D486-FB2A-4082-FB416259600E}"/>
              </a:ext>
            </a:extLst>
          </p:cNvPr>
          <p:cNvSpPr txBox="1">
            <a:spLocks/>
          </p:cNvSpPr>
          <p:nvPr/>
        </p:nvSpPr>
        <p:spPr>
          <a:xfrm>
            <a:off x="290011" y="5981520"/>
            <a:ext cx="6644190" cy="3852292"/>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rgbClr val="000000"/>
                </a:solidFill>
                <a:cs typeface="+mn-cs"/>
              </a:rPr>
              <a:t>As </a:t>
            </a:r>
            <a:r>
              <a:rPr lang="en-US" dirty="0" err="1">
                <a:solidFill>
                  <a:srgbClr val="000000"/>
                </a:solidFill>
                <a:cs typeface="+mn-cs"/>
              </a:rPr>
              <a:t>camadas</a:t>
            </a:r>
            <a:r>
              <a:rPr lang="en-US" dirty="0">
                <a:solidFill>
                  <a:srgbClr val="000000"/>
                </a:solidFill>
                <a:cs typeface="+mn-cs"/>
              </a:rPr>
              <a:t> de </a:t>
            </a:r>
            <a:r>
              <a:rPr lang="en-US" dirty="0" err="1">
                <a:solidFill>
                  <a:srgbClr val="000000"/>
                </a:solidFill>
                <a:cs typeface="+mn-cs"/>
              </a:rPr>
              <a:t>protocolo</a:t>
            </a:r>
            <a:r>
              <a:rPr lang="en-US" dirty="0">
                <a:solidFill>
                  <a:srgbClr val="000000"/>
                </a:solidFill>
                <a:cs typeface="+mn-cs"/>
              </a:rPr>
              <a:t>, </a:t>
            </a:r>
            <a:r>
              <a:rPr lang="en-US" dirty="0" err="1">
                <a:solidFill>
                  <a:srgbClr val="000000"/>
                </a:solidFill>
                <a:cs typeface="+mn-cs"/>
              </a:rPr>
              <a:t>ativo</a:t>
            </a:r>
            <a:r>
              <a:rPr lang="en-US" dirty="0">
                <a:solidFill>
                  <a:srgbClr val="000000"/>
                </a:solidFill>
                <a:cs typeface="+mn-cs"/>
              </a:rPr>
              <a:t> e </a:t>
            </a:r>
            <a:r>
              <a:rPr lang="en-US" dirty="0" err="1">
                <a:solidFill>
                  <a:srgbClr val="000000"/>
                </a:solidFill>
                <a:cs typeface="+mn-cs"/>
              </a:rPr>
              <a:t>liquidação</a:t>
            </a:r>
            <a:r>
              <a:rPr lang="en-US" dirty="0">
                <a:solidFill>
                  <a:srgbClr val="000000"/>
                </a:solidFill>
                <a:cs typeface="+mn-cs"/>
              </a:rPr>
              <a:t> </a:t>
            </a:r>
            <a:r>
              <a:rPr lang="en-US" dirty="0" err="1">
                <a:solidFill>
                  <a:srgbClr val="000000"/>
                </a:solidFill>
                <a:cs typeface="+mn-cs"/>
              </a:rPr>
              <a:t>formam</a:t>
            </a:r>
            <a:r>
              <a:rPr lang="en-US" dirty="0">
                <a:solidFill>
                  <a:srgbClr val="000000"/>
                </a:solidFill>
                <a:cs typeface="+mn-cs"/>
              </a:rPr>
              <a:t> o </a:t>
            </a:r>
            <a:r>
              <a:rPr lang="en-US" dirty="0" err="1">
                <a:solidFill>
                  <a:srgbClr val="000000"/>
                </a:solidFill>
                <a:cs typeface="+mn-cs"/>
              </a:rPr>
              <a:t>núcleo</a:t>
            </a:r>
            <a:r>
              <a:rPr lang="en-US" dirty="0">
                <a:solidFill>
                  <a:srgbClr val="000000"/>
                </a:solidFill>
                <a:cs typeface="+mn-cs"/>
              </a:rPr>
              <a:t> da </a:t>
            </a:r>
            <a:r>
              <a:rPr lang="en-US" dirty="0" err="1">
                <a:solidFill>
                  <a:srgbClr val="000000"/>
                </a:solidFill>
                <a:cs typeface="+mn-cs"/>
              </a:rPr>
              <a:t>pilha</a:t>
            </a:r>
            <a:r>
              <a:rPr lang="en-US" dirty="0">
                <a:solidFill>
                  <a:srgbClr val="000000"/>
                </a:solidFill>
                <a:cs typeface="+mn-cs"/>
              </a:rPr>
              <a:t> de </a:t>
            </a:r>
            <a:r>
              <a:rPr lang="en-US" dirty="0" err="1">
                <a:solidFill>
                  <a:srgbClr val="000000"/>
                </a:solidFill>
                <a:cs typeface="+mn-cs"/>
              </a:rPr>
              <a:t>tecnologia</a:t>
            </a:r>
            <a:r>
              <a:rPr lang="en-US" dirty="0">
                <a:solidFill>
                  <a:srgbClr val="000000"/>
                </a:solidFill>
                <a:cs typeface="+mn-cs"/>
              </a:rPr>
              <a:t> </a:t>
            </a:r>
            <a:r>
              <a:rPr lang="en-US" dirty="0" err="1">
                <a:solidFill>
                  <a:srgbClr val="000000"/>
                </a:solidFill>
                <a:cs typeface="+mn-cs"/>
              </a:rPr>
              <a:t>DeFi</a:t>
            </a:r>
            <a:r>
              <a:rPr lang="en-US" dirty="0">
                <a:solidFill>
                  <a:srgbClr val="000000"/>
                </a:solidFill>
                <a:cs typeface="+mn-cs"/>
              </a:rPr>
              <a:t>. A </a:t>
            </a:r>
            <a:r>
              <a:rPr lang="en-US" dirty="0" err="1">
                <a:solidFill>
                  <a:srgbClr val="000000"/>
                </a:solidFill>
                <a:cs typeface="+mn-cs"/>
              </a:rPr>
              <a:t>camada</a:t>
            </a:r>
            <a:r>
              <a:rPr lang="en-US" dirty="0">
                <a:solidFill>
                  <a:srgbClr val="000000"/>
                </a:solidFill>
                <a:cs typeface="+mn-cs"/>
              </a:rPr>
              <a:t> de </a:t>
            </a:r>
            <a:r>
              <a:rPr lang="en-US" dirty="0" err="1">
                <a:solidFill>
                  <a:srgbClr val="000000"/>
                </a:solidFill>
                <a:cs typeface="+mn-cs"/>
              </a:rPr>
              <a:t>protocolo</a:t>
            </a:r>
            <a:r>
              <a:rPr lang="en-US" dirty="0">
                <a:solidFill>
                  <a:srgbClr val="000000"/>
                </a:solidFill>
                <a:cs typeface="+mn-cs"/>
              </a:rPr>
              <a:t> </a:t>
            </a:r>
            <a:r>
              <a:rPr lang="en-US" dirty="0" err="1">
                <a:solidFill>
                  <a:srgbClr val="000000"/>
                </a:solidFill>
                <a:cs typeface="+mn-cs"/>
              </a:rPr>
              <a:t>consiste</a:t>
            </a:r>
            <a:r>
              <a:rPr lang="en-US" dirty="0">
                <a:solidFill>
                  <a:srgbClr val="000000"/>
                </a:solidFill>
                <a:cs typeface="+mn-cs"/>
              </a:rPr>
              <a:t> </a:t>
            </a:r>
            <a:r>
              <a:rPr lang="en-US" dirty="0" err="1">
                <a:solidFill>
                  <a:srgbClr val="000000"/>
                </a:solidFill>
                <a:cs typeface="+mn-cs"/>
              </a:rPr>
              <a:t>em</a:t>
            </a:r>
            <a:r>
              <a:rPr lang="en-US" dirty="0">
                <a:solidFill>
                  <a:srgbClr val="000000"/>
                </a:solidFill>
                <a:cs typeface="+mn-cs"/>
              </a:rPr>
              <a:t> </a:t>
            </a:r>
            <a:r>
              <a:rPr lang="en-US" dirty="0" err="1">
                <a:solidFill>
                  <a:srgbClr val="000000"/>
                </a:solidFill>
                <a:cs typeface="+mn-cs"/>
              </a:rPr>
              <a:t>aplicativos</a:t>
            </a:r>
            <a:r>
              <a:rPr lang="en-US" dirty="0">
                <a:solidFill>
                  <a:srgbClr val="000000"/>
                </a:solidFill>
                <a:cs typeface="+mn-cs"/>
              </a:rPr>
              <a:t> </a:t>
            </a:r>
            <a:r>
              <a:rPr lang="en-US" dirty="0" err="1">
                <a:solidFill>
                  <a:srgbClr val="000000"/>
                </a:solidFill>
                <a:cs typeface="+mn-cs"/>
              </a:rPr>
              <a:t>DeFi</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oferecem</a:t>
            </a:r>
            <a:r>
              <a:rPr lang="en-US" dirty="0">
                <a:solidFill>
                  <a:srgbClr val="000000"/>
                </a:solidFill>
                <a:cs typeface="+mn-cs"/>
              </a:rPr>
              <a:t> </a:t>
            </a:r>
            <a:r>
              <a:rPr lang="en-US" dirty="0" err="1">
                <a:solidFill>
                  <a:srgbClr val="000000"/>
                </a:solidFill>
                <a:cs typeface="+mn-cs"/>
              </a:rPr>
              <a:t>algum</a:t>
            </a:r>
            <a:r>
              <a:rPr lang="en-US" dirty="0">
                <a:solidFill>
                  <a:srgbClr val="000000"/>
                </a:solidFill>
                <a:cs typeface="+mn-cs"/>
              </a:rPr>
              <a:t> </a:t>
            </a:r>
            <a:r>
              <a:rPr lang="en-US" dirty="0" err="1">
                <a:solidFill>
                  <a:srgbClr val="000000"/>
                </a:solidFill>
                <a:cs typeface="+mn-cs"/>
              </a:rPr>
              <a:t>tipo</a:t>
            </a:r>
            <a:r>
              <a:rPr lang="en-US" dirty="0">
                <a:solidFill>
                  <a:srgbClr val="000000"/>
                </a:solidFill>
                <a:cs typeface="+mn-cs"/>
              </a:rPr>
              <a:t> de </a:t>
            </a:r>
            <a:r>
              <a:rPr lang="en-US" dirty="0" err="1">
                <a:solidFill>
                  <a:srgbClr val="000000"/>
                </a:solidFill>
                <a:cs typeface="+mn-cs"/>
              </a:rPr>
              <a:t>funcionalidade</a:t>
            </a:r>
            <a:r>
              <a:rPr lang="en-US" dirty="0">
                <a:solidFill>
                  <a:srgbClr val="000000"/>
                </a:solidFill>
                <a:cs typeface="+mn-cs"/>
              </a:rPr>
              <a:t> de </a:t>
            </a:r>
            <a:r>
              <a:rPr lang="en-US" dirty="0" err="1">
                <a:solidFill>
                  <a:srgbClr val="000000"/>
                </a:solidFill>
                <a:cs typeface="+mn-cs"/>
              </a:rPr>
              <a:t>serviço</a:t>
            </a:r>
            <a:r>
              <a:rPr lang="en-US" dirty="0">
                <a:solidFill>
                  <a:srgbClr val="000000"/>
                </a:solidFill>
                <a:cs typeface="+mn-cs"/>
              </a:rPr>
              <a:t> </a:t>
            </a:r>
            <a:r>
              <a:rPr lang="en-US" dirty="0" err="1">
                <a:solidFill>
                  <a:srgbClr val="000000"/>
                </a:solidFill>
                <a:cs typeface="+mn-cs"/>
              </a:rPr>
              <a:t>financeiro</a:t>
            </a:r>
            <a:r>
              <a:rPr lang="en-US" dirty="0">
                <a:solidFill>
                  <a:srgbClr val="000000"/>
                </a:solidFill>
                <a:cs typeface="+mn-cs"/>
              </a:rPr>
              <a:t>, </a:t>
            </a:r>
            <a:r>
              <a:rPr lang="en-US" dirty="0" err="1">
                <a:solidFill>
                  <a:srgbClr val="000000"/>
                </a:solidFill>
                <a:cs typeface="+mn-cs"/>
              </a:rPr>
              <a:t>como</a:t>
            </a:r>
            <a:r>
              <a:rPr lang="en-US" dirty="0">
                <a:solidFill>
                  <a:srgbClr val="000000"/>
                </a:solidFill>
                <a:cs typeface="+mn-cs"/>
              </a:rPr>
              <a:t> </a:t>
            </a:r>
            <a:r>
              <a:rPr lang="en-US" dirty="0" err="1">
                <a:solidFill>
                  <a:srgbClr val="000000"/>
                </a:solidFill>
                <a:cs typeface="+mn-cs"/>
              </a:rPr>
              <a:t>negociação</a:t>
            </a:r>
            <a:r>
              <a:rPr lang="en-US" dirty="0">
                <a:solidFill>
                  <a:srgbClr val="000000"/>
                </a:solidFill>
                <a:cs typeface="+mn-cs"/>
              </a:rPr>
              <a:t> </a:t>
            </a:r>
            <a:r>
              <a:rPr lang="en-US" dirty="0" err="1">
                <a:solidFill>
                  <a:srgbClr val="000000"/>
                </a:solidFill>
                <a:cs typeface="+mn-cs"/>
              </a:rPr>
              <a:t>ou</a:t>
            </a:r>
            <a:r>
              <a:rPr lang="en-US" dirty="0">
                <a:solidFill>
                  <a:srgbClr val="000000"/>
                </a:solidFill>
                <a:cs typeface="+mn-cs"/>
              </a:rPr>
              <a:t> </a:t>
            </a:r>
            <a:r>
              <a:rPr lang="en-US" dirty="0" err="1">
                <a:solidFill>
                  <a:srgbClr val="000000"/>
                </a:solidFill>
                <a:cs typeface="+mn-cs"/>
              </a:rPr>
              <a:t>empréstimo</a:t>
            </a:r>
            <a:r>
              <a:rPr lang="en-US" dirty="0">
                <a:solidFill>
                  <a:srgbClr val="000000"/>
                </a:solidFill>
                <a:cs typeface="+mn-cs"/>
              </a:rPr>
              <a:t>. A </a:t>
            </a:r>
            <a:r>
              <a:rPr lang="en-US" dirty="0" err="1">
                <a:solidFill>
                  <a:srgbClr val="000000"/>
                </a:solidFill>
                <a:cs typeface="+mn-cs"/>
              </a:rPr>
              <a:t>camada</a:t>
            </a:r>
            <a:r>
              <a:rPr lang="en-US" dirty="0">
                <a:solidFill>
                  <a:srgbClr val="000000"/>
                </a:solidFill>
                <a:cs typeface="+mn-cs"/>
              </a:rPr>
              <a:t> de </a:t>
            </a:r>
            <a:r>
              <a:rPr lang="en-US" dirty="0" err="1">
                <a:solidFill>
                  <a:srgbClr val="000000"/>
                </a:solidFill>
                <a:cs typeface="+mn-cs"/>
              </a:rPr>
              <a:t>ativos</a:t>
            </a:r>
            <a:r>
              <a:rPr lang="en-US" dirty="0">
                <a:solidFill>
                  <a:srgbClr val="000000"/>
                </a:solidFill>
                <a:cs typeface="+mn-cs"/>
              </a:rPr>
              <a:t> define </a:t>
            </a:r>
            <a:r>
              <a:rPr lang="en-US" dirty="0" err="1">
                <a:solidFill>
                  <a:srgbClr val="000000"/>
                </a:solidFill>
                <a:cs typeface="+mn-cs"/>
              </a:rPr>
              <a:t>quais</a:t>
            </a:r>
            <a:r>
              <a:rPr lang="en-US" dirty="0">
                <a:solidFill>
                  <a:srgbClr val="000000"/>
                </a:solidFill>
                <a:cs typeface="+mn-cs"/>
              </a:rPr>
              <a:t> </a:t>
            </a:r>
            <a:r>
              <a:rPr lang="en-US" dirty="0" err="1">
                <a:solidFill>
                  <a:srgbClr val="000000"/>
                </a:solidFill>
                <a:cs typeface="+mn-cs"/>
              </a:rPr>
              <a:t>ativos</a:t>
            </a:r>
            <a:r>
              <a:rPr lang="en-US" dirty="0">
                <a:solidFill>
                  <a:srgbClr val="000000"/>
                </a:solidFill>
                <a:cs typeface="+mn-cs"/>
              </a:rPr>
              <a:t> </a:t>
            </a:r>
            <a:r>
              <a:rPr lang="en-US" dirty="0" err="1">
                <a:solidFill>
                  <a:srgbClr val="000000"/>
                </a:solidFill>
                <a:cs typeface="+mn-cs"/>
              </a:rPr>
              <a:t>digitais</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ser</a:t>
            </a:r>
            <a:r>
              <a:rPr lang="en-US" dirty="0">
                <a:solidFill>
                  <a:srgbClr val="000000"/>
                </a:solidFill>
                <a:cs typeface="+mn-cs"/>
              </a:rPr>
              <a:t> </a:t>
            </a:r>
            <a:r>
              <a:rPr lang="en-US" dirty="0" err="1">
                <a:solidFill>
                  <a:srgbClr val="000000"/>
                </a:solidFill>
                <a:cs typeface="+mn-cs"/>
              </a:rPr>
              <a:t>processados</a:t>
            </a:r>
            <a:r>
              <a:rPr lang="en-US" dirty="0">
                <a:solidFill>
                  <a:srgbClr val="000000"/>
                </a:solidFill>
                <a:cs typeface="+mn-cs"/>
              </a:rPr>
              <a:t> </a:t>
            </a:r>
            <a:r>
              <a:rPr lang="en-US" dirty="0" err="1">
                <a:solidFill>
                  <a:srgbClr val="000000"/>
                </a:solidFill>
                <a:cs typeface="+mn-cs"/>
              </a:rPr>
              <a:t>por</a:t>
            </a:r>
            <a:r>
              <a:rPr lang="en-US" dirty="0">
                <a:solidFill>
                  <a:srgbClr val="000000"/>
                </a:solidFill>
                <a:cs typeface="+mn-cs"/>
              </a:rPr>
              <a:t> um </a:t>
            </a:r>
            <a:r>
              <a:rPr lang="en-US" dirty="0" err="1">
                <a:solidFill>
                  <a:srgbClr val="000000"/>
                </a:solidFill>
                <a:cs typeface="+mn-cs"/>
              </a:rPr>
              <a:t>protocolo</a:t>
            </a:r>
            <a:r>
              <a:rPr lang="en-US" dirty="0">
                <a:solidFill>
                  <a:srgbClr val="000000"/>
                </a:solidFill>
                <a:cs typeface="+mn-cs"/>
              </a:rPr>
              <a:t> </a:t>
            </a:r>
            <a:r>
              <a:rPr lang="en-US" dirty="0" err="1">
                <a:solidFill>
                  <a:srgbClr val="000000"/>
                </a:solidFill>
                <a:cs typeface="+mn-cs"/>
              </a:rPr>
              <a:t>DeFi</a:t>
            </a:r>
            <a:r>
              <a:rPr lang="en-US" dirty="0">
                <a:solidFill>
                  <a:srgbClr val="000000"/>
                </a:solidFill>
                <a:cs typeface="+mn-cs"/>
              </a:rPr>
              <a:t>. </a:t>
            </a:r>
            <a:r>
              <a:rPr lang="en-US" dirty="0" err="1">
                <a:solidFill>
                  <a:srgbClr val="000000"/>
                </a:solidFill>
                <a:cs typeface="+mn-cs"/>
              </a:rPr>
              <a:t>É</a:t>
            </a:r>
            <a:r>
              <a:rPr lang="en-US" dirty="0">
                <a:solidFill>
                  <a:srgbClr val="000000"/>
                </a:solidFill>
                <a:cs typeface="+mn-cs"/>
              </a:rPr>
              <a:t> </a:t>
            </a:r>
            <a:r>
              <a:rPr lang="en-US" dirty="0" err="1">
                <a:solidFill>
                  <a:srgbClr val="000000"/>
                </a:solidFill>
                <a:cs typeface="+mn-cs"/>
              </a:rPr>
              <a:t>importante</a:t>
            </a:r>
            <a:r>
              <a:rPr lang="en-US" dirty="0">
                <a:solidFill>
                  <a:srgbClr val="000000"/>
                </a:solidFill>
                <a:cs typeface="+mn-cs"/>
              </a:rPr>
              <a:t> </a:t>
            </a:r>
            <a:r>
              <a:rPr lang="en-US" dirty="0" err="1">
                <a:solidFill>
                  <a:srgbClr val="000000"/>
                </a:solidFill>
                <a:cs typeface="+mn-cs"/>
              </a:rPr>
              <a:t>ter</a:t>
            </a:r>
            <a:r>
              <a:rPr lang="en-US" dirty="0">
                <a:solidFill>
                  <a:srgbClr val="000000"/>
                </a:solidFill>
                <a:cs typeface="+mn-cs"/>
              </a:rPr>
              <a:t> </a:t>
            </a:r>
            <a:r>
              <a:rPr lang="en-US" dirty="0" err="1">
                <a:solidFill>
                  <a:srgbClr val="000000"/>
                </a:solidFill>
                <a:cs typeface="+mn-cs"/>
              </a:rPr>
              <a:t>em</a:t>
            </a:r>
            <a:r>
              <a:rPr lang="en-US" dirty="0">
                <a:solidFill>
                  <a:srgbClr val="000000"/>
                </a:solidFill>
                <a:cs typeface="+mn-cs"/>
              </a:rPr>
              <a:t> </a:t>
            </a:r>
            <a:r>
              <a:rPr lang="en-US" dirty="0" err="1">
                <a:solidFill>
                  <a:srgbClr val="000000"/>
                </a:solidFill>
                <a:cs typeface="+mn-cs"/>
              </a:rPr>
              <a:t>mente</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normalmente</a:t>
            </a:r>
            <a:r>
              <a:rPr lang="en-US" dirty="0">
                <a:solidFill>
                  <a:srgbClr val="000000"/>
                </a:solidFill>
                <a:cs typeface="+mn-cs"/>
              </a:rPr>
              <a:t> um </a:t>
            </a:r>
            <a:r>
              <a:rPr lang="en-US" dirty="0" err="1">
                <a:solidFill>
                  <a:srgbClr val="000000"/>
                </a:solidFill>
                <a:cs typeface="+mn-cs"/>
              </a:rPr>
              <a:t>protocolo</a:t>
            </a:r>
            <a:r>
              <a:rPr lang="en-US" dirty="0">
                <a:solidFill>
                  <a:srgbClr val="000000"/>
                </a:solidFill>
                <a:cs typeface="+mn-cs"/>
              </a:rPr>
              <a:t> </a:t>
            </a:r>
            <a:r>
              <a:rPr lang="en-US" dirty="0" err="1">
                <a:solidFill>
                  <a:srgbClr val="000000"/>
                </a:solidFill>
                <a:cs typeface="+mn-cs"/>
              </a:rPr>
              <a:t>DeFi</a:t>
            </a:r>
            <a:r>
              <a:rPr lang="en-US" dirty="0">
                <a:solidFill>
                  <a:srgbClr val="000000"/>
                </a:solidFill>
                <a:cs typeface="+mn-cs"/>
              </a:rPr>
              <a:t> </a:t>
            </a:r>
            <a:r>
              <a:rPr lang="en-US" dirty="0" err="1">
                <a:solidFill>
                  <a:srgbClr val="000000"/>
                </a:solidFill>
                <a:cs typeface="+mn-cs"/>
              </a:rPr>
              <a:t>específico</a:t>
            </a:r>
            <a:r>
              <a:rPr lang="en-US" dirty="0">
                <a:solidFill>
                  <a:srgbClr val="000000"/>
                </a:solidFill>
                <a:cs typeface="+mn-cs"/>
              </a:rPr>
              <a:t> </a:t>
            </a:r>
            <a:r>
              <a:rPr lang="en-US" dirty="0" err="1">
                <a:solidFill>
                  <a:srgbClr val="000000"/>
                </a:solidFill>
                <a:cs typeface="+mn-cs"/>
              </a:rPr>
              <a:t>está</a:t>
            </a:r>
            <a:r>
              <a:rPr lang="en-US" dirty="0">
                <a:solidFill>
                  <a:srgbClr val="000000"/>
                </a:solidFill>
                <a:cs typeface="+mn-cs"/>
              </a:rPr>
              <a:t> a </a:t>
            </a:r>
            <a:r>
              <a:rPr lang="en-US" dirty="0" err="1">
                <a:solidFill>
                  <a:srgbClr val="000000"/>
                </a:solidFill>
                <a:cs typeface="+mn-cs"/>
              </a:rPr>
              <a:t>oferecer</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seus</a:t>
            </a:r>
            <a:r>
              <a:rPr lang="en-US" dirty="0">
                <a:solidFill>
                  <a:srgbClr val="000000"/>
                </a:solidFill>
                <a:cs typeface="+mn-cs"/>
              </a:rPr>
              <a:t> </a:t>
            </a:r>
            <a:r>
              <a:rPr lang="en-US" dirty="0" err="1">
                <a:solidFill>
                  <a:srgbClr val="000000"/>
                </a:solidFill>
                <a:cs typeface="+mn-cs"/>
              </a:rPr>
              <a:t>serviços</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apenas</a:t>
            </a:r>
            <a:r>
              <a:rPr lang="en-US" dirty="0">
                <a:solidFill>
                  <a:srgbClr val="000000"/>
                </a:solidFill>
                <a:cs typeface="+mn-cs"/>
              </a:rPr>
              <a:t> </a:t>
            </a:r>
            <a:r>
              <a:rPr lang="en-US" dirty="0" err="1">
                <a:solidFill>
                  <a:srgbClr val="000000"/>
                </a:solidFill>
                <a:cs typeface="+mn-cs"/>
              </a:rPr>
              <a:t>alguns</a:t>
            </a:r>
            <a:r>
              <a:rPr lang="en-US" dirty="0">
                <a:solidFill>
                  <a:srgbClr val="000000"/>
                </a:solidFill>
                <a:cs typeface="+mn-cs"/>
              </a:rPr>
              <a:t> </a:t>
            </a:r>
            <a:r>
              <a:rPr lang="en-US" dirty="0" err="1">
                <a:solidFill>
                  <a:srgbClr val="000000"/>
                </a:solidFill>
                <a:cs typeface="+mn-cs"/>
              </a:rPr>
              <a:t>ativos</a:t>
            </a:r>
            <a:r>
              <a:rPr lang="en-US" dirty="0">
                <a:solidFill>
                  <a:srgbClr val="000000"/>
                </a:solidFill>
                <a:cs typeface="+mn-cs"/>
              </a:rPr>
              <a:t> </a:t>
            </a:r>
            <a:r>
              <a:rPr lang="en-US" dirty="0" err="1">
                <a:solidFill>
                  <a:srgbClr val="000000"/>
                </a:solidFill>
                <a:cs typeface="+mn-cs"/>
              </a:rPr>
              <a:t>digitais</a:t>
            </a:r>
            <a:r>
              <a:rPr lang="en-US" dirty="0">
                <a:solidFill>
                  <a:srgbClr val="000000"/>
                </a:solidFill>
                <a:cs typeface="+mn-cs"/>
              </a:rPr>
              <a:t> </a:t>
            </a:r>
            <a:r>
              <a:rPr lang="en-US" dirty="0" err="1">
                <a:solidFill>
                  <a:srgbClr val="000000"/>
                </a:solidFill>
                <a:cs typeface="+mn-cs"/>
              </a:rPr>
              <a:t>específicos</a:t>
            </a:r>
            <a:r>
              <a:rPr lang="en-US" dirty="0">
                <a:solidFill>
                  <a:srgbClr val="000000"/>
                </a:solidFill>
                <a:cs typeface="+mn-cs"/>
              </a:rPr>
              <a:t>, </a:t>
            </a:r>
            <a:r>
              <a:rPr lang="en-US" dirty="0" err="1">
                <a:solidFill>
                  <a:srgbClr val="000000"/>
                </a:solidFill>
                <a:cs typeface="+mn-cs"/>
              </a:rPr>
              <a:t>como</a:t>
            </a:r>
            <a:r>
              <a:rPr lang="en-US" dirty="0">
                <a:solidFill>
                  <a:srgbClr val="000000"/>
                </a:solidFill>
                <a:cs typeface="+mn-cs"/>
              </a:rPr>
              <a:t> um token </a:t>
            </a:r>
            <a:r>
              <a:rPr lang="en-US" dirty="0" err="1">
                <a:solidFill>
                  <a:srgbClr val="000000"/>
                </a:solidFill>
                <a:cs typeface="+mn-cs"/>
              </a:rPr>
              <a:t>fungível</a:t>
            </a:r>
            <a:r>
              <a:rPr lang="en-US" dirty="0">
                <a:solidFill>
                  <a:srgbClr val="000000"/>
                </a:solidFill>
                <a:cs typeface="+mn-cs"/>
              </a:rPr>
              <a:t> </a:t>
            </a:r>
            <a:r>
              <a:rPr lang="en-US" dirty="0" err="1">
                <a:solidFill>
                  <a:srgbClr val="000000"/>
                </a:solidFill>
                <a:cs typeface="+mn-cs"/>
              </a:rPr>
              <a:t>ou</a:t>
            </a:r>
            <a:r>
              <a:rPr lang="en-US" dirty="0">
                <a:solidFill>
                  <a:srgbClr val="000000"/>
                </a:solidFill>
                <a:cs typeface="+mn-cs"/>
              </a:rPr>
              <a:t> um par de tokens </a:t>
            </a:r>
            <a:r>
              <a:rPr lang="en-US" dirty="0" err="1">
                <a:solidFill>
                  <a:srgbClr val="000000"/>
                </a:solidFill>
                <a:cs typeface="+mn-cs"/>
              </a:rPr>
              <a:t>fungíveis</a:t>
            </a:r>
            <a:r>
              <a:rPr lang="en-US" dirty="0">
                <a:solidFill>
                  <a:srgbClr val="000000"/>
                </a:solidFill>
                <a:cs typeface="+mn-cs"/>
              </a:rPr>
              <a:t>. </a:t>
            </a:r>
            <a:r>
              <a:rPr lang="en-US" dirty="0" err="1">
                <a:solidFill>
                  <a:srgbClr val="000000"/>
                </a:solidFill>
                <a:cs typeface="+mn-cs"/>
              </a:rPr>
              <a:t>Finalmente</a:t>
            </a:r>
            <a:r>
              <a:rPr lang="en-US" dirty="0">
                <a:solidFill>
                  <a:srgbClr val="000000"/>
                </a:solidFill>
                <a:cs typeface="+mn-cs"/>
              </a:rPr>
              <a:t>, a </a:t>
            </a:r>
            <a:r>
              <a:rPr lang="en-US" dirty="0" err="1">
                <a:solidFill>
                  <a:srgbClr val="000000"/>
                </a:solidFill>
                <a:cs typeface="+mn-cs"/>
              </a:rPr>
              <a:t>camada</a:t>
            </a:r>
            <a:r>
              <a:rPr lang="en-US" dirty="0">
                <a:solidFill>
                  <a:srgbClr val="000000"/>
                </a:solidFill>
                <a:cs typeface="+mn-cs"/>
              </a:rPr>
              <a:t> de </a:t>
            </a:r>
            <a:r>
              <a:rPr lang="en-US" dirty="0" err="1">
                <a:solidFill>
                  <a:srgbClr val="000000"/>
                </a:solidFill>
                <a:cs typeface="+mn-cs"/>
              </a:rPr>
              <a:t>liquidação</a:t>
            </a:r>
            <a:r>
              <a:rPr lang="en-US" dirty="0">
                <a:solidFill>
                  <a:srgbClr val="000000"/>
                </a:solidFill>
                <a:cs typeface="+mn-cs"/>
              </a:rPr>
              <a:t> forma a </a:t>
            </a:r>
            <a:r>
              <a:rPr lang="en-US" dirty="0" err="1">
                <a:solidFill>
                  <a:srgbClr val="000000"/>
                </a:solidFill>
                <a:cs typeface="+mn-cs"/>
              </a:rPr>
              <a:t>infraestrutura</a:t>
            </a:r>
            <a:r>
              <a:rPr lang="en-US" dirty="0">
                <a:solidFill>
                  <a:srgbClr val="000000"/>
                </a:solidFill>
                <a:cs typeface="+mn-cs"/>
              </a:rPr>
              <a:t> </a:t>
            </a:r>
            <a:r>
              <a:rPr lang="en-US" dirty="0" err="1">
                <a:solidFill>
                  <a:srgbClr val="000000"/>
                </a:solidFill>
                <a:cs typeface="+mn-cs"/>
              </a:rPr>
              <a:t>subjacente</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aplicativos</a:t>
            </a:r>
            <a:r>
              <a:rPr lang="en-US" dirty="0">
                <a:solidFill>
                  <a:srgbClr val="000000"/>
                </a:solidFill>
                <a:cs typeface="+mn-cs"/>
              </a:rPr>
              <a:t> </a:t>
            </a:r>
            <a:r>
              <a:rPr lang="en-US" dirty="0" err="1">
                <a:solidFill>
                  <a:srgbClr val="000000"/>
                </a:solidFill>
                <a:cs typeface="+mn-cs"/>
              </a:rPr>
              <a:t>DeFi</a:t>
            </a:r>
            <a:r>
              <a:rPr lang="en-US" dirty="0">
                <a:solidFill>
                  <a:srgbClr val="000000"/>
                </a:solidFill>
                <a:cs typeface="+mn-cs"/>
              </a:rPr>
              <a:t>, </a:t>
            </a:r>
            <a:r>
              <a:rPr lang="en-US" dirty="0" err="1">
                <a:solidFill>
                  <a:srgbClr val="000000"/>
                </a:solidFill>
                <a:cs typeface="+mn-cs"/>
              </a:rPr>
              <a:t>bem</a:t>
            </a:r>
            <a:r>
              <a:rPr lang="en-US" dirty="0">
                <a:solidFill>
                  <a:srgbClr val="000000"/>
                </a:solidFill>
                <a:cs typeface="+mn-cs"/>
              </a:rPr>
              <a:t> </a:t>
            </a:r>
            <a:r>
              <a:rPr lang="en-US" dirty="0" err="1">
                <a:solidFill>
                  <a:srgbClr val="000000"/>
                </a:solidFill>
                <a:cs typeface="+mn-cs"/>
              </a:rPr>
              <a:t>como</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ativos</a:t>
            </a:r>
            <a:r>
              <a:rPr lang="en-US" dirty="0">
                <a:solidFill>
                  <a:srgbClr val="000000"/>
                </a:solidFill>
                <a:cs typeface="+mn-cs"/>
              </a:rPr>
              <a:t> </a:t>
            </a:r>
            <a:r>
              <a:rPr lang="en-US" dirty="0" err="1">
                <a:solidFill>
                  <a:srgbClr val="000000"/>
                </a:solidFill>
                <a:cs typeface="+mn-cs"/>
              </a:rPr>
              <a:t>digitais</a:t>
            </a:r>
            <a:r>
              <a:rPr lang="en-US" dirty="0">
                <a:solidFill>
                  <a:srgbClr val="000000"/>
                </a:solidFill>
                <a:cs typeface="+mn-cs"/>
              </a:rPr>
              <a:t>, </a:t>
            </a:r>
            <a:r>
              <a:rPr lang="en-US" dirty="0" err="1">
                <a:solidFill>
                  <a:srgbClr val="000000"/>
                </a:solidFill>
                <a:cs typeface="+mn-cs"/>
              </a:rPr>
              <a:t>residem</a:t>
            </a:r>
            <a:r>
              <a:rPr lang="en-US" dirty="0">
                <a:solidFill>
                  <a:srgbClr val="000000"/>
                </a:solidFill>
                <a:cs typeface="+mn-cs"/>
              </a:rPr>
              <a:t> </a:t>
            </a:r>
            <a:r>
              <a:rPr lang="en-US" dirty="0" err="1">
                <a:solidFill>
                  <a:srgbClr val="000000"/>
                </a:solidFill>
                <a:cs typeface="+mn-cs"/>
              </a:rPr>
              <a:t>nos</a:t>
            </a:r>
            <a:r>
              <a:rPr lang="en-US" dirty="0">
                <a:solidFill>
                  <a:srgbClr val="000000"/>
                </a:solidFill>
                <a:cs typeface="+mn-cs"/>
              </a:rPr>
              <a:t> </a:t>
            </a:r>
            <a:r>
              <a:rPr lang="en-US" dirty="0" err="1">
                <a:solidFill>
                  <a:srgbClr val="000000"/>
                </a:solidFill>
                <a:cs typeface="+mn-cs"/>
              </a:rPr>
              <a:t>protocolos</a:t>
            </a:r>
            <a:r>
              <a:rPr lang="en-US" dirty="0">
                <a:solidFill>
                  <a:srgbClr val="000000"/>
                </a:solidFill>
                <a:cs typeface="+mn-cs"/>
              </a:rPr>
              <a:t> da </a:t>
            </a:r>
            <a:r>
              <a:rPr lang="en-US" dirty="0" err="1">
                <a:solidFill>
                  <a:srgbClr val="000000"/>
                </a:solidFill>
                <a:cs typeface="+mn-cs"/>
              </a:rPr>
              <a:t>camada</a:t>
            </a:r>
            <a:r>
              <a:rPr lang="en-US" dirty="0">
                <a:solidFill>
                  <a:srgbClr val="000000"/>
                </a:solidFill>
                <a:cs typeface="+mn-cs"/>
              </a:rPr>
              <a:t> 1 (</a:t>
            </a:r>
            <a:r>
              <a:rPr lang="en-US" dirty="0" err="1">
                <a:solidFill>
                  <a:srgbClr val="000000"/>
                </a:solidFill>
                <a:cs typeface="+mn-cs"/>
              </a:rPr>
              <a:t>por</a:t>
            </a:r>
            <a:r>
              <a:rPr lang="en-US" dirty="0">
                <a:solidFill>
                  <a:srgbClr val="000000"/>
                </a:solidFill>
                <a:cs typeface="+mn-cs"/>
              </a:rPr>
              <a:t> </a:t>
            </a:r>
            <a:r>
              <a:rPr lang="en-US" dirty="0" err="1">
                <a:solidFill>
                  <a:srgbClr val="000000"/>
                </a:solidFill>
                <a:cs typeface="+mn-cs"/>
              </a:rPr>
              <a:t>exemplo</a:t>
            </a:r>
            <a:r>
              <a:rPr lang="en-US" dirty="0">
                <a:solidFill>
                  <a:srgbClr val="000000"/>
                </a:solidFill>
                <a:cs typeface="+mn-cs"/>
              </a:rPr>
              <a:t>, </a:t>
            </a:r>
            <a:r>
              <a:rPr lang="en-US" dirty="0" err="1">
                <a:solidFill>
                  <a:srgbClr val="000000"/>
                </a:solidFill>
                <a:cs typeface="+mn-cs"/>
              </a:rPr>
              <a:t>Ethereum</a:t>
            </a:r>
            <a:r>
              <a:rPr lang="en-US" dirty="0">
                <a:solidFill>
                  <a:srgbClr val="000000"/>
                </a:solidFill>
                <a:cs typeface="+mn-cs"/>
              </a:rPr>
              <a:t>). Este </a:t>
            </a:r>
            <a:r>
              <a:rPr lang="en-US" dirty="0" err="1">
                <a:solidFill>
                  <a:srgbClr val="000000"/>
                </a:solidFill>
                <a:cs typeface="+mn-cs"/>
              </a:rPr>
              <a:t>protocolo</a:t>
            </a:r>
            <a:r>
              <a:rPr lang="en-US" dirty="0">
                <a:solidFill>
                  <a:srgbClr val="000000"/>
                </a:solidFill>
                <a:cs typeface="+mn-cs"/>
              </a:rPr>
              <a:t> da </a:t>
            </a:r>
            <a:r>
              <a:rPr lang="en-US" dirty="0" err="1">
                <a:solidFill>
                  <a:srgbClr val="000000"/>
                </a:solidFill>
                <a:cs typeface="+mn-cs"/>
              </a:rPr>
              <a:t>camada</a:t>
            </a:r>
            <a:r>
              <a:rPr lang="en-US" dirty="0">
                <a:solidFill>
                  <a:srgbClr val="000000"/>
                </a:solidFill>
                <a:cs typeface="+mn-cs"/>
              </a:rPr>
              <a:t> 1 </a:t>
            </a:r>
            <a:r>
              <a:rPr lang="en-US" dirty="0" err="1">
                <a:solidFill>
                  <a:srgbClr val="000000"/>
                </a:solidFill>
                <a:cs typeface="+mn-cs"/>
              </a:rPr>
              <a:t>é</a:t>
            </a:r>
            <a:r>
              <a:rPr lang="en-US" dirty="0">
                <a:solidFill>
                  <a:srgbClr val="000000"/>
                </a:solidFill>
                <a:cs typeface="+mn-cs"/>
              </a:rPr>
              <a:t> de </a:t>
            </a:r>
            <a:r>
              <a:rPr lang="en-US" dirty="0" err="1">
                <a:solidFill>
                  <a:srgbClr val="000000"/>
                </a:solidFill>
                <a:cs typeface="+mn-cs"/>
              </a:rPr>
              <a:t>importância</a:t>
            </a:r>
            <a:r>
              <a:rPr lang="en-US" dirty="0">
                <a:solidFill>
                  <a:srgbClr val="000000"/>
                </a:solidFill>
                <a:cs typeface="+mn-cs"/>
              </a:rPr>
              <a:t> crucial, </a:t>
            </a:r>
            <a:r>
              <a:rPr lang="en-US" dirty="0" err="1">
                <a:solidFill>
                  <a:srgbClr val="000000"/>
                </a:solidFill>
                <a:cs typeface="+mn-cs"/>
              </a:rPr>
              <a:t>pois</a:t>
            </a:r>
            <a:r>
              <a:rPr lang="en-US" dirty="0">
                <a:solidFill>
                  <a:srgbClr val="000000"/>
                </a:solidFill>
                <a:cs typeface="+mn-cs"/>
              </a:rPr>
              <a:t> </a:t>
            </a:r>
            <a:r>
              <a:rPr lang="en-US" dirty="0" err="1">
                <a:solidFill>
                  <a:srgbClr val="000000"/>
                </a:solidFill>
                <a:cs typeface="+mn-cs"/>
              </a:rPr>
              <a:t>representa</a:t>
            </a:r>
            <a:r>
              <a:rPr lang="en-US" dirty="0">
                <a:solidFill>
                  <a:srgbClr val="000000"/>
                </a:solidFill>
                <a:cs typeface="+mn-cs"/>
              </a:rPr>
              <a:t> a </a:t>
            </a:r>
            <a:r>
              <a:rPr lang="en-US" dirty="0" err="1">
                <a:solidFill>
                  <a:srgbClr val="000000"/>
                </a:solidFill>
                <a:cs typeface="+mn-cs"/>
              </a:rPr>
              <a:t>camada</a:t>
            </a:r>
            <a:r>
              <a:rPr lang="en-US" dirty="0">
                <a:solidFill>
                  <a:srgbClr val="000000"/>
                </a:solidFill>
                <a:cs typeface="+mn-cs"/>
              </a:rPr>
              <a:t> de </a:t>
            </a:r>
            <a:r>
              <a:rPr lang="en-US" dirty="0" err="1">
                <a:solidFill>
                  <a:srgbClr val="000000"/>
                </a:solidFill>
                <a:cs typeface="+mn-cs"/>
              </a:rPr>
              <a:t>execução</a:t>
            </a:r>
            <a:r>
              <a:rPr lang="en-US" dirty="0">
                <a:solidFill>
                  <a:srgbClr val="000000"/>
                </a:solidFill>
                <a:cs typeface="+mn-cs"/>
              </a:rPr>
              <a:t> e </a:t>
            </a:r>
            <a:r>
              <a:rPr lang="en-US" dirty="0" err="1">
                <a:solidFill>
                  <a:srgbClr val="000000"/>
                </a:solidFill>
                <a:cs typeface="+mn-cs"/>
              </a:rPr>
              <a:t>liquidação</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quaisquer</a:t>
            </a:r>
            <a:r>
              <a:rPr lang="en-US" dirty="0">
                <a:solidFill>
                  <a:srgbClr val="000000"/>
                </a:solidFill>
                <a:cs typeface="+mn-cs"/>
              </a:rPr>
              <a:t> </a:t>
            </a:r>
            <a:r>
              <a:rPr lang="en-US" dirty="0" err="1">
                <a:solidFill>
                  <a:srgbClr val="000000"/>
                </a:solidFill>
                <a:cs typeface="+mn-cs"/>
              </a:rPr>
              <a:t>transações</a:t>
            </a:r>
            <a:r>
              <a:rPr lang="en-US" dirty="0">
                <a:solidFill>
                  <a:srgbClr val="000000"/>
                </a:solidFill>
                <a:cs typeface="+mn-cs"/>
              </a:rPr>
              <a:t>. </a:t>
            </a:r>
            <a:r>
              <a:rPr lang="en-US" dirty="0" err="1">
                <a:solidFill>
                  <a:srgbClr val="000000"/>
                </a:solidFill>
                <a:cs typeface="+mn-cs"/>
              </a:rPr>
              <a:t>Além</a:t>
            </a:r>
            <a:r>
              <a:rPr lang="en-US" dirty="0">
                <a:solidFill>
                  <a:srgbClr val="000000"/>
                </a:solidFill>
                <a:cs typeface="+mn-cs"/>
              </a:rPr>
              <a:t> </a:t>
            </a:r>
            <a:r>
              <a:rPr lang="en-US" dirty="0" err="1">
                <a:solidFill>
                  <a:srgbClr val="000000"/>
                </a:solidFill>
                <a:cs typeface="+mn-cs"/>
              </a:rPr>
              <a:t>dessas</a:t>
            </a:r>
            <a:r>
              <a:rPr lang="en-US" dirty="0">
                <a:solidFill>
                  <a:srgbClr val="000000"/>
                </a:solidFill>
                <a:cs typeface="+mn-cs"/>
              </a:rPr>
              <a:t> </a:t>
            </a:r>
            <a:r>
              <a:rPr lang="en-US" dirty="0" err="1">
                <a:solidFill>
                  <a:srgbClr val="000000"/>
                </a:solidFill>
                <a:cs typeface="+mn-cs"/>
              </a:rPr>
              <a:t>camadas</a:t>
            </a:r>
            <a:r>
              <a:rPr lang="en-US" dirty="0">
                <a:solidFill>
                  <a:srgbClr val="000000"/>
                </a:solidFill>
                <a:cs typeface="+mn-cs"/>
              </a:rPr>
              <a:t> </a:t>
            </a:r>
            <a:r>
              <a:rPr lang="en-US" dirty="0" err="1">
                <a:solidFill>
                  <a:srgbClr val="000000"/>
                </a:solidFill>
                <a:cs typeface="+mn-cs"/>
              </a:rPr>
              <a:t>principais</a:t>
            </a:r>
            <a:r>
              <a:rPr lang="en-US" dirty="0">
                <a:solidFill>
                  <a:srgbClr val="000000"/>
                </a:solidFill>
                <a:cs typeface="+mn-cs"/>
              </a:rPr>
              <a:t>, </a:t>
            </a:r>
            <a:r>
              <a:rPr lang="en-US" dirty="0" err="1">
                <a:solidFill>
                  <a:srgbClr val="000000"/>
                </a:solidFill>
                <a:cs typeface="+mn-cs"/>
              </a:rPr>
              <a:t>três</a:t>
            </a:r>
            <a:r>
              <a:rPr lang="en-US" dirty="0">
                <a:solidFill>
                  <a:srgbClr val="000000"/>
                </a:solidFill>
                <a:cs typeface="+mn-cs"/>
              </a:rPr>
              <a:t> </a:t>
            </a:r>
            <a:r>
              <a:rPr lang="en-US" dirty="0" err="1">
                <a:solidFill>
                  <a:srgbClr val="000000"/>
                </a:solidFill>
                <a:cs typeface="+mn-cs"/>
              </a:rPr>
              <a:t>camadas</a:t>
            </a:r>
            <a:r>
              <a:rPr lang="en-US" dirty="0">
                <a:solidFill>
                  <a:srgbClr val="000000"/>
                </a:solidFill>
                <a:cs typeface="+mn-cs"/>
              </a:rPr>
              <a:t> </a:t>
            </a:r>
            <a:r>
              <a:rPr lang="en-US" dirty="0" err="1">
                <a:solidFill>
                  <a:srgbClr val="000000"/>
                </a:solidFill>
                <a:cs typeface="+mn-cs"/>
              </a:rPr>
              <a:t>adicionais</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desempenhar</a:t>
            </a:r>
            <a:r>
              <a:rPr lang="en-US" dirty="0">
                <a:solidFill>
                  <a:srgbClr val="000000"/>
                </a:solidFill>
                <a:cs typeface="+mn-cs"/>
              </a:rPr>
              <a:t> um </a:t>
            </a:r>
            <a:r>
              <a:rPr lang="en-US" dirty="0" err="1">
                <a:solidFill>
                  <a:srgbClr val="000000"/>
                </a:solidFill>
                <a:cs typeface="+mn-cs"/>
              </a:rPr>
              <a:t>papel</a:t>
            </a:r>
            <a:r>
              <a:rPr lang="en-US" dirty="0">
                <a:solidFill>
                  <a:srgbClr val="000000"/>
                </a:solidFill>
                <a:cs typeface="+mn-cs"/>
              </a:rPr>
              <a:t>. </a:t>
            </a:r>
            <a:r>
              <a:rPr lang="en-US" dirty="0" err="1">
                <a:solidFill>
                  <a:srgbClr val="000000"/>
                </a:solidFill>
                <a:cs typeface="+mn-cs"/>
              </a:rPr>
              <a:t>Primeiro</a:t>
            </a:r>
            <a:r>
              <a:rPr lang="en-US" dirty="0">
                <a:solidFill>
                  <a:srgbClr val="000000"/>
                </a:solidFill>
                <a:cs typeface="+mn-cs"/>
              </a:rPr>
              <a:t>, </a:t>
            </a:r>
            <a:r>
              <a:rPr lang="en-US" dirty="0" err="1">
                <a:solidFill>
                  <a:srgbClr val="000000"/>
                </a:solidFill>
                <a:cs typeface="+mn-cs"/>
              </a:rPr>
              <a:t>na</a:t>
            </a:r>
            <a:r>
              <a:rPr lang="en-US" dirty="0">
                <a:solidFill>
                  <a:srgbClr val="000000"/>
                </a:solidFill>
                <a:cs typeface="+mn-cs"/>
              </a:rPr>
              <a:t> parte inferior da </a:t>
            </a:r>
            <a:r>
              <a:rPr lang="en-US" dirty="0" err="1">
                <a:solidFill>
                  <a:srgbClr val="000000"/>
                </a:solidFill>
                <a:cs typeface="+mn-cs"/>
              </a:rPr>
              <a:t>pilha</a:t>
            </a:r>
            <a:r>
              <a:rPr lang="en-US" dirty="0">
                <a:solidFill>
                  <a:srgbClr val="000000"/>
                </a:solidFill>
                <a:cs typeface="+mn-cs"/>
              </a:rPr>
              <a:t>, a </a:t>
            </a:r>
            <a:r>
              <a:rPr lang="en-US" dirty="0" err="1">
                <a:solidFill>
                  <a:srgbClr val="000000"/>
                </a:solidFill>
                <a:cs typeface="+mn-cs"/>
              </a:rPr>
              <a:t>camada</a:t>
            </a:r>
            <a:r>
              <a:rPr lang="en-US" dirty="0">
                <a:solidFill>
                  <a:srgbClr val="000000"/>
                </a:solidFill>
                <a:cs typeface="+mn-cs"/>
              </a:rPr>
              <a:t> de </a:t>
            </a:r>
            <a:r>
              <a:rPr lang="en-US" dirty="0" err="1">
                <a:solidFill>
                  <a:srgbClr val="000000"/>
                </a:solidFill>
                <a:cs typeface="+mn-cs"/>
              </a:rPr>
              <a:t>interoperabilidade</a:t>
            </a:r>
            <a:r>
              <a:rPr lang="en-US" dirty="0">
                <a:solidFill>
                  <a:srgbClr val="000000"/>
                </a:solidFill>
                <a:cs typeface="+mn-cs"/>
              </a:rPr>
              <a:t> </a:t>
            </a:r>
            <a:r>
              <a:rPr lang="en-US" dirty="0" err="1">
                <a:solidFill>
                  <a:srgbClr val="000000"/>
                </a:solidFill>
                <a:cs typeface="+mn-cs"/>
              </a:rPr>
              <a:t>permite</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diferentes</a:t>
            </a:r>
            <a:r>
              <a:rPr lang="en-US" dirty="0">
                <a:solidFill>
                  <a:srgbClr val="000000"/>
                </a:solidFill>
                <a:cs typeface="+mn-cs"/>
              </a:rPr>
              <a:t> </a:t>
            </a:r>
            <a:r>
              <a:rPr lang="en-US" dirty="0" err="1">
                <a:solidFill>
                  <a:srgbClr val="000000"/>
                </a:solidFill>
                <a:cs typeface="+mn-cs"/>
              </a:rPr>
              <a:t>camadas</a:t>
            </a:r>
            <a:r>
              <a:rPr lang="en-US" dirty="0">
                <a:solidFill>
                  <a:srgbClr val="000000"/>
                </a:solidFill>
                <a:cs typeface="+mn-cs"/>
              </a:rPr>
              <a:t> de </a:t>
            </a:r>
            <a:r>
              <a:rPr lang="en-US" dirty="0" err="1">
                <a:solidFill>
                  <a:srgbClr val="000000"/>
                </a:solidFill>
                <a:cs typeface="+mn-cs"/>
              </a:rPr>
              <a:t>liquidação</a:t>
            </a:r>
            <a:r>
              <a:rPr lang="en-US" dirty="0">
                <a:solidFill>
                  <a:srgbClr val="000000"/>
                </a:solidFill>
                <a:cs typeface="+mn-cs"/>
              </a:rPr>
              <a:t> </a:t>
            </a:r>
            <a:r>
              <a:rPr lang="en-US" dirty="0" err="1">
                <a:solidFill>
                  <a:srgbClr val="000000"/>
                </a:solidFill>
                <a:cs typeface="+mn-cs"/>
              </a:rPr>
              <a:t>comuniquem</a:t>
            </a:r>
            <a:r>
              <a:rPr lang="en-US" dirty="0">
                <a:solidFill>
                  <a:srgbClr val="000000"/>
                </a:solidFill>
                <a:cs typeface="+mn-cs"/>
              </a:rPr>
              <a:t> </a:t>
            </a:r>
            <a:r>
              <a:rPr lang="en-US" dirty="0" err="1">
                <a:solidFill>
                  <a:srgbClr val="000000"/>
                </a:solidFill>
                <a:cs typeface="+mn-cs"/>
              </a:rPr>
              <a:t>diretamente</a:t>
            </a:r>
            <a:r>
              <a:rPr lang="en-US" dirty="0">
                <a:solidFill>
                  <a:srgbClr val="000000"/>
                </a:solidFill>
                <a:cs typeface="+mn-cs"/>
              </a:rPr>
              <a:t> </a:t>
            </a:r>
            <a:r>
              <a:rPr lang="en-US" dirty="0" err="1">
                <a:solidFill>
                  <a:srgbClr val="000000"/>
                </a:solidFill>
                <a:cs typeface="+mn-cs"/>
              </a:rPr>
              <a:t>umas</a:t>
            </a:r>
            <a:r>
              <a:rPr lang="en-US" dirty="0">
                <a:solidFill>
                  <a:srgbClr val="000000"/>
                </a:solidFill>
                <a:cs typeface="+mn-cs"/>
              </a:rPr>
              <a:t> com as </a:t>
            </a:r>
            <a:r>
              <a:rPr lang="en-US" dirty="0" err="1">
                <a:solidFill>
                  <a:srgbClr val="000000"/>
                </a:solidFill>
                <a:cs typeface="+mn-cs"/>
              </a:rPr>
              <a:t>outras</a:t>
            </a:r>
            <a:r>
              <a:rPr lang="en-US" dirty="0">
                <a:solidFill>
                  <a:srgbClr val="000000"/>
                </a:solidFill>
                <a:cs typeface="+mn-cs"/>
              </a:rPr>
              <a:t>. </a:t>
            </a:r>
            <a:r>
              <a:rPr lang="en-US" dirty="0" err="1">
                <a:solidFill>
                  <a:srgbClr val="000000"/>
                </a:solidFill>
                <a:cs typeface="+mn-cs"/>
              </a:rPr>
              <a:t>Ele</a:t>
            </a:r>
            <a:r>
              <a:rPr lang="en-US" dirty="0">
                <a:solidFill>
                  <a:srgbClr val="000000"/>
                </a:solidFill>
                <a:cs typeface="+mn-cs"/>
              </a:rPr>
              <a:t> </a:t>
            </a:r>
            <a:r>
              <a:rPr lang="en-US" dirty="0" err="1">
                <a:solidFill>
                  <a:srgbClr val="000000"/>
                </a:solidFill>
                <a:cs typeface="+mn-cs"/>
              </a:rPr>
              <a:t>pode</a:t>
            </a:r>
            <a:r>
              <a:rPr lang="en-US" dirty="0">
                <a:solidFill>
                  <a:srgbClr val="000000"/>
                </a:solidFill>
                <a:cs typeface="+mn-cs"/>
              </a:rPr>
              <a:t> </a:t>
            </a:r>
            <a:r>
              <a:rPr lang="en-US" dirty="0" err="1">
                <a:solidFill>
                  <a:srgbClr val="000000"/>
                </a:solidFill>
                <a:cs typeface="+mn-cs"/>
              </a:rPr>
              <a:t>ser</a:t>
            </a:r>
            <a:r>
              <a:rPr lang="en-US" dirty="0">
                <a:solidFill>
                  <a:srgbClr val="000000"/>
                </a:solidFill>
                <a:cs typeface="+mn-cs"/>
              </a:rPr>
              <a:t> </a:t>
            </a:r>
            <a:r>
              <a:rPr lang="en-US" dirty="0" err="1">
                <a:solidFill>
                  <a:srgbClr val="000000"/>
                </a:solidFill>
                <a:cs typeface="+mn-cs"/>
              </a:rPr>
              <a:t>usado</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permitir</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aplicativos</a:t>
            </a:r>
            <a:r>
              <a:rPr lang="en-US" dirty="0">
                <a:solidFill>
                  <a:srgbClr val="000000"/>
                </a:solidFill>
                <a:cs typeface="+mn-cs"/>
              </a:rPr>
              <a:t> </a:t>
            </a:r>
            <a:r>
              <a:rPr lang="en-US" dirty="0" err="1">
                <a:solidFill>
                  <a:srgbClr val="000000"/>
                </a:solidFill>
                <a:cs typeface="+mn-cs"/>
              </a:rPr>
              <a:t>DeFi</a:t>
            </a:r>
            <a:r>
              <a:rPr lang="en-US" dirty="0">
                <a:solidFill>
                  <a:srgbClr val="000000"/>
                </a:solidFill>
                <a:cs typeface="+mn-cs"/>
              </a:rPr>
              <a:t> </a:t>
            </a:r>
            <a:r>
              <a:rPr lang="en-US" dirty="0" err="1">
                <a:solidFill>
                  <a:srgbClr val="000000"/>
                </a:solidFill>
                <a:cs typeface="+mn-cs"/>
              </a:rPr>
              <a:t>incorporem</a:t>
            </a:r>
            <a:r>
              <a:rPr lang="en-US" dirty="0">
                <a:solidFill>
                  <a:srgbClr val="000000"/>
                </a:solidFill>
                <a:cs typeface="+mn-cs"/>
              </a:rPr>
              <a:t> </a:t>
            </a:r>
            <a:r>
              <a:rPr lang="en-US" dirty="0" err="1">
                <a:solidFill>
                  <a:srgbClr val="000000"/>
                </a:solidFill>
                <a:cs typeface="+mn-cs"/>
              </a:rPr>
              <a:t>diferentes</a:t>
            </a:r>
            <a:r>
              <a:rPr lang="en-US" dirty="0">
                <a:solidFill>
                  <a:srgbClr val="000000"/>
                </a:solidFill>
                <a:cs typeface="+mn-cs"/>
              </a:rPr>
              <a:t> </a:t>
            </a:r>
            <a:r>
              <a:rPr lang="en-US" dirty="0" err="1">
                <a:solidFill>
                  <a:srgbClr val="000000"/>
                </a:solidFill>
                <a:cs typeface="+mn-cs"/>
              </a:rPr>
              <a:t>protocolos</a:t>
            </a:r>
            <a:r>
              <a:rPr lang="en-US" dirty="0">
                <a:solidFill>
                  <a:srgbClr val="000000"/>
                </a:solidFill>
                <a:cs typeface="+mn-cs"/>
              </a:rPr>
              <a:t> de </a:t>
            </a:r>
            <a:r>
              <a:rPr lang="en-US" dirty="0" err="1">
                <a:solidFill>
                  <a:srgbClr val="000000"/>
                </a:solidFill>
                <a:cs typeface="+mn-cs"/>
              </a:rPr>
              <a:t>camada</a:t>
            </a:r>
            <a:r>
              <a:rPr lang="en-US" dirty="0">
                <a:solidFill>
                  <a:srgbClr val="000000"/>
                </a:solidFill>
                <a:cs typeface="+mn-cs"/>
              </a:rPr>
              <a:t> 1 </a:t>
            </a:r>
            <a:r>
              <a:rPr lang="en-US" dirty="0" err="1">
                <a:solidFill>
                  <a:srgbClr val="000000"/>
                </a:solidFill>
                <a:cs typeface="+mn-cs"/>
              </a:rPr>
              <a:t>na</a:t>
            </a:r>
            <a:r>
              <a:rPr lang="en-US" dirty="0">
                <a:solidFill>
                  <a:srgbClr val="000000"/>
                </a:solidFill>
                <a:cs typeface="+mn-cs"/>
              </a:rPr>
              <a:t> </a:t>
            </a:r>
            <a:r>
              <a:rPr lang="en-US" dirty="0" err="1">
                <a:solidFill>
                  <a:srgbClr val="000000"/>
                </a:solidFill>
                <a:cs typeface="+mn-cs"/>
              </a:rPr>
              <a:t>sua</a:t>
            </a:r>
            <a:r>
              <a:rPr lang="en-US" dirty="0">
                <a:solidFill>
                  <a:srgbClr val="000000"/>
                </a:solidFill>
                <a:cs typeface="+mn-cs"/>
              </a:rPr>
              <a:t> </a:t>
            </a:r>
            <a:r>
              <a:rPr lang="en-US" dirty="0" err="1">
                <a:solidFill>
                  <a:srgbClr val="000000"/>
                </a:solidFill>
                <a:cs typeface="+mn-cs"/>
              </a:rPr>
              <a:t>funcionalidade</a:t>
            </a:r>
            <a:r>
              <a:rPr lang="en-US" dirty="0">
                <a:solidFill>
                  <a:srgbClr val="000000"/>
                </a:solidFill>
                <a:cs typeface="+mn-cs"/>
              </a:rPr>
              <a:t>. No </a:t>
            </a:r>
            <a:r>
              <a:rPr lang="en-US" dirty="0" err="1">
                <a:solidFill>
                  <a:srgbClr val="000000"/>
                </a:solidFill>
                <a:cs typeface="+mn-cs"/>
              </a:rPr>
              <a:t>topo</a:t>
            </a:r>
            <a:r>
              <a:rPr lang="en-US" dirty="0">
                <a:solidFill>
                  <a:srgbClr val="000000"/>
                </a:solidFill>
                <a:cs typeface="+mn-cs"/>
              </a:rPr>
              <a:t> da </a:t>
            </a:r>
            <a:r>
              <a:rPr lang="en-US" dirty="0" err="1">
                <a:solidFill>
                  <a:srgbClr val="000000"/>
                </a:solidFill>
                <a:cs typeface="+mn-cs"/>
              </a:rPr>
              <a:t>pilha</a:t>
            </a:r>
            <a:r>
              <a:rPr lang="en-US" dirty="0">
                <a:solidFill>
                  <a:srgbClr val="000000"/>
                </a:solidFill>
                <a:cs typeface="+mn-cs"/>
              </a:rPr>
              <a:t>, </a:t>
            </a:r>
            <a:r>
              <a:rPr lang="en-US" dirty="0" err="1">
                <a:solidFill>
                  <a:srgbClr val="000000"/>
                </a:solidFill>
                <a:cs typeface="+mn-cs"/>
              </a:rPr>
              <a:t>uma</a:t>
            </a:r>
            <a:r>
              <a:rPr lang="en-US" dirty="0">
                <a:solidFill>
                  <a:srgbClr val="000000"/>
                </a:solidFill>
                <a:cs typeface="+mn-cs"/>
              </a:rPr>
              <a:t> </a:t>
            </a:r>
            <a:r>
              <a:rPr lang="en-US" dirty="0" err="1">
                <a:solidFill>
                  <a:srgbClr val="000000"/>
                </a:solidFill>
                <a:cs typeface="+mn-cs"/>
              </a:rPr>
              <a:t>camada</a:t>
            </a:r>
            <a:r>
              <a:rPr lang="en-US" dirty="0">
                <a:solidFill>
                  <a:srgbClr val="000000"/>
                </a:solidFill>
                <a:cs typeface="+mn-cs"/>
              </a:rPr>
              <a:t> de </a:t>
            </a:r>
            <a:r>
              <a:rPr lang="en-US" dirty="0" err="1">
                <a:solidFill>
                  <a:srgbClr val="000000"/>
                </a:solidFill>
                <a:cs typeface="+mn-cs"/>
              </a:rPr>
              <a:t>aplicativo</a:t>
            </a:r>
            <a:r>
              <a:rPr lang="en-US" dirty="0">
                <a:solidFill>
                  <a:srgbClr val="000000"/>
                </a:solidFill>
                <a:cs typeface="+mn-cs"/>
              </a:rPr>
              <a:t> </a:t>
            </a:r>
            <a:r>
              <a:rPr lang="en-US" dirty="0" err="1">
                <a:solidFill>
                  <a:srgbClr val="000000"/>
                </a:solidFill>
                <a:cs typeface="+mn-cs"/>
              </a:rPr>
              <a:t>normalmente</a:t>
            </a:r>
            <a:r>
              <a:rPr lang="en-US" dirty="0">
                <a:solidFill>
                  <a:srgbClr val="000000"/>
                </a:solidFill>
                <a:cs typeface="+mn-cs"/>
              </a:rPr>
              <a:t> </a:t>
            </a:r>
            <a:r>
              <a:rPr lang="en-US" dirty="0" err="1">
                <a:solidFill>
                  <a:srgbClr val="000000"/>
                </a:solidFill>
                <a:cs typeface="+mn-cs"/>
              </a:rPr>
              <a:t>fornece</a:t>
            </a:r>
            <a:r>
              <a:rPr lang="en-US" dirty="0">
                <a:solidFill>
                  <a:srgbClr val="000000"/>
                </a:solidFill>
                <a:cs typeface="+mn-cs"/>
              </a:rPr>
              <a:t> interfaces de </a:t>
            </a:r>
            <a:r>
              <a:rPr lang="en-US" dirty="0" err="1">
                <a:solidFill>
                  <a:srgbClr val="000000"/>
                </a:solidFill>
                <a:cs typeface="+mn-cs"/>
              </a:rPr>
              <a:t>usuário</a:t>
            </a:r>
            <a:r>
              <a:rPr lang="en-US" dirty="0">
                <a:solidFill>
                  <a:srgbClr val="000000"/>
                </a:solidFill>
                <a:cs typeface="+mn-cs"/>
              </a:rPr>
              <a:t>. </a:t>
            </a:r>
            <a:r>
              <a:rPr lang="en-US" dirty="0" err="1">
                <a:solidFill>
                  <a:srgbClr val="000000"/>
                </a:solidFill>
                <a:cs typeface="+mn-cs"/>
              </a:rPr>
              <a:t>Por</a:t>
            </a:r>
            <a:r>
              <a:rPr lang="en-US" dirty="0">
                <a:solidFill>
                  <a:srgbClr val="000000"/>
                </a:solidFill>
                <a:cs typeface="+mn-cs"/>
              </a:rPr>
              <a:t> </a:t>
            </a:r>
            <a:r>
              <a:rPr lang="en-US" dirty="0" err="1">
                <a:solidFill>
                  <a:srgbClr val="000000"/>
                </a:solidFill>
                <a:cs typeface="+mn-cs"/>
              </a:rPr>
              <a:t>fim</a:t>
            </a:r>
            <a:r>
              <a:rPr lang="en-US" dirty="0">
                <a:solidFill>
                  <a:srgbClr val="000000"/>
                </a:solidFill>
                <a:cs typeface="+mn-cs"/>
              </a:rPr>
              <a:t>, </a:t>
            </a:r>
            <a:r>
              <a:rPr lang="en-US" dirty="0" err="1">
                <a:solidFill>
                  <a:srgbClr val="000000"/>
                </a:solidFill>
                <a:cs typeface="+mn-cs"/>
              </a:rPr>
              <a:t>uma</a:t>
            </a:r>
            <a:r>
              <a:rPr lang="en-US" dirty="0">
                <a:solidFill>
                  <a:srgbClr val="000000"/>
                </a:solidFill>
                <a:cs typeface="+mn-cs"/>
              </a:rPr>
              <a:t> </a:t>
            </a:r>
            <a:r>
              <a:rPr lang="en-US" dirty="0" err="1">
                <a:solidFill>
                  <a:srgbClr val="000000"/>
                </a:solidFill>
                <a:cs typeface="+mn-cs"/>
              </a:rPr>
              <a:t>camada</a:t>
            </a:r>
            <a:r>
              <a:rPr lang="en-US" dirty="0">
                <a:solidFill>
                  <a:srgbClr val="000000"/>
                </a:solidFill>
                <a:cs typeface="+mn-cs"/>
              </a:rPr>
              <a:t> de </a:t>
            </a:r>
            <a:r>
              <a:rPr lang="en-US" dirty="0" err="1">
                <a:solidFill>
                  <a:srgbClr val="000000"/>
                </a:solidFill>
                <a:cs typeface="+mn-cs"/>
              </a:rPr>
              <a:t>agregação</a:t>
            </a:r>
            <a:r>
              <a:rPr lang="en-US" dirty="0">
                <a:solidFill>
                  <a:srgbClr val="000000"/>
                </a:solidFill>
                <a:cs typeface="+mn-cs"/>
              </a:rPr>
              <a:t> </a:t>
            </a:r>
            <a:r>
              <a:rPr lang="en-US" dirty="0" err="1">
                <a:solidFill>
                  <a:srgbClr val="000000"/>
                </a:solidFill>
                <a:cs typeface="+mn-cs"/>
              </a:rPr>
              <a:t>permite</a:t>
            </a:r>
            <a:r>
              <a:rPr lang="en-US" dirty="0">
                <a:solidFill>
                  <a:srgbClr val="000000"/>
                </a:solidFill>
                <a:cs typeface="+mn-cs"/>
              </a:rPr>
              <a:t> </a:t>
            </a:r>
            <a:r>
              <a:rPr lang="en-US" dirty="0" err="1">
                <a:solidFill>
                  <a:srgbClr val="000000"/>
                </a:solidFill>
                <a:cs typeface="+mn-cs"/>
              </a:rPr>
              <a:t>agregar</a:t>
            </a:r>
            <a:r>
              <a:rPr lang="en-US" dirty="0">
                <a:solidFill>
                  <a:srgbClr val="000000"/>
                </a:solidFill>
                <a:cs typeface="+mn-cs"/>
              </a:rPr>
              <a:t> a </a:t>
            </a:r>
            <a:r>
              <a:rPr lang="en-US" dirty="0" err="1">
                <a:solidFill>
                  <a:srgbClr val="000000"/>
                </a:solidFill>
                <a:cs typeface="+mn-cs"/>
              </a:rPr>
              <a:t>funcionalidade</a:t>
            </a:r>
            <a:r>
              <a:rPr lang="en-US" dirty="0">
                <a:solidFill>
                  <a:srgbClr val="000000"/>
                </a:solidFill>
                <a:cs typeface="+mn-cs"/>
              </a:rPr>
              <a:t> de </a:t>
            </a:r>
            <a:r>
              <a:rPr lang="en-US" dirty="0" err="1">
                <a:solidFill>
                  <a:srgbClr val="000000"/>
                </a:solidFill>
                <a:cs typeface="+mn-cs"/>
              </a:rPr>
              <a:t>vários</a:t>
            </a:r>
            <a:r>
              <a:rPr lang="en-US" dirty="0">
                <a:solidFill>
                  <a:srgbClr val="000000"/>
                </a:solidFill>
                <a:cs typeface="+mn-cs"/>
              </a:rPr>
              <a:t> </a:t>
            </a:r>
            <a:r>
              <a:rPr lang="en-US" dirty="0" err="1">
                <a:solidFill>
                  <a:srgbClr val="000000"/>
                </a:solidFill>
                <a:cs typeface="+mn-cs"/>
              </a:rPr>
              <a:t>aplicativos</a:t>
            </a:r>
            <a:r>
              <a:rPr lang="en-US" dirty="0">
                <a:solidFill>
                  <a:srgbClr val="000000"/>
                </a:solidFill>
                <a:cs typeface="+mn-cs"/>
              </a:rPr>
              <a:t> </a:t>
            </a:r>
            <a:r>
              <a:rPr lang="en-US" dirty="0" err="1">
                <a:solidFill>
                  <a:srgbClr val="000000"/>
                </a:solidFill>
                <a:cs typeface="+mn-cs"/>
              </a:rPr>
              <a:t>DeFi</a:t>
            </a:r>
            <a:r>
              <a:rPr lang="en-US" dirty="0">
                <a:solidFill>
                  <a:srgbClr val="000000"/>
                </a:solidFill>
                <a:cs typeface="+mn-cs"/>
              </a:rPr>
              <a:t>.</a:t>
            </a:r>
          </a:p>
          <a:p>
            <a:endParaRPr lang="en-US" dirty="0">
              <a:solidFill>
                <a:srgbClr val="000000"/>
              </a:solidFill>
              <a:cs typeface="+mn-cs"/>
            </a:endParaRPr>
          </a:p>
          <a:p>
            <a:r>
              <a:rPr lang="en-US" dirty="0">
                <a:solidFill>
                  <a:srgbClr val="000000"/>
                </a:solidFill>
                <a:cs typeface="+mn-cs"/>
              </a:rPr>
              <a:t>As </a:t>
            </a:r>
            <a:r>
              <a:rPr lang="en-US" dirty="0" err="1">
                <a:solidFill>
                  <a:srgbClr val="000000"/>
                </a:solidFill>
                <a:cs typeface="+mn-cs"/>
              </a:rPr>
              <a:t>soluções</a:t>
            </a:r>
            <a:r>
              <a:rPr lang="en-US" dirty="0">
                <a:solidFill>
                  <a:srgbClr val="000000"/>
                </a:solidFill>
                <a:cs typeface="+mn-cs"/>
              </a:rPr>
              <a:t> </a:t>
            </a:r>
            <a:r>
              <a:rPr lang="en-US" dirty="0" err="1">
                <a:solidFill>
                  <a:srgbClr val="000000"/>
                </a:solidFill>
                <a:cs typeface="+mn-cs"/>
              </a:rPr>
              <a:t>DeFi</a:t>
            </a:r>
            <a:r>
              <a:rPr lang="en-US" dirty="0">
                <a:solidFill>
                  <a:srgbClr val="000000"/>
                </a:solidFill>
                <a:cs typeface="+mn-cs"/>
              </a:rPr>
              <a:t> </a:t>
            </a:r>
            <a:r>
              <a:rPr lang="en-US" dirty="0" err="1">
                <a:solidFill>
                  <a:srgbClr val="000000"/>
                </a:solidFill>
                <a:cs typeface="+mn-cs"/>
              </a:rPr>
              <a:t>existem</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as </a:t>
            </a:r>
            <a:r>
              <a:rPr lang="en-US" dirty="0" err="1">
                <a:solidFill>
                  <a:srgbClr val="000000"/>
                </a:solidFill>
                <a:cs typeface="+mn-cs"/>
              </a:rPr>
              <a:t>principais</a:t>
            </a:r>
            <a:r>
              <a:rPr lang="en-US" dirty="0">
                <a:solidFill>
                  <a:srgbClr val="000000"/>
                </a:solidFill>
                <a:cs typeface="+mn-cs"/>
              </a:rPr>
              <a:t> </a:t>
            </a:r>
            <a:r>
              <a:rPr lang="en-US" dirty="0" err="1">
                <a:solidFill>
                  <a:srgbClr val="000000"/>
                </a:solidFill>
                <a:cs typeface="+mn-cs"/>
              </a:rPr>
              <a:t>funções</a:t>
            </a:r>
            <a:r>
              <a:rPr lang="en-US" dirty="0">
                <a:solidFill>
                  <a:srgbClr val="000000"/>
                </a:solidFill>
                <a:cs typeface="+mn-cs"/>
              </a:rPr>
              <a:t>, </a:t>
            </a:r>
            <a:r>
              <a:rPr lang="en-US" dirty="0" err="1">
                <a:solidFill>
                  <a:srgbClr val="000000"/>
                </a:solidFill>
                <a:cs typeface="+mn-cs"/>
              </a:rPr>
              <a:t>como</a:t>
            </a:r>
            <a:r>
              <a:rPr lang="en-US" dirty="0">
                <a:solidFill>
                  <a:srgbClr val="000000"/>
                </a:solidFill>
                <a:cs typeface="+mn-cs"/>
              </a:rPr>
              <a:t> </a:t>
            </a:r>
            <a:r>
              <a:rPr lang="en-US" dirty="0" err="1">
                <a:solidFill>
                  <a:srgbClr val="000000"/>
                </a:solidFill>
                <a:cs typeface="+mn-cs"/>
              </a:rPr>
              <a:t>negociação</a:t>
            </a:r>
            <a:r>
              <a:rPr lang="en-US" dirty="0">
                <a:solidFill>
                  <a:srgbClr val="000000"/>
                </a:solidFill>
                <a:cs typeface="+mn-cs"/>
              </a:rPr>
              <a:t>, </a:t>
            </a:r>
            <a:r>
              <a:rPr lang="en-US" dirty="0" err="1">
                <a:solidFill>
                  <a:srgbClr val="000000"/>
                </a:solidFill>
                <a:cs typeface="+mn-cs"/>
              </a:rPr>
              <a:t>empréstimo</a:t>
            </a:r>
            <a:r>
              <a:rPr lang="en-US" dirty="0">
                <a:solidFill>
                  <a:srgbClr val="000000"/>
                </a:solidFill>
                <a:cs typeface="+mn-cs"/>
              </a:rPr>
              <a:t>, </a:t>
            </a:r>
            <a:r>
              <a:rPr lang="en-US" dirty="0" err="1">
                <a:solidFill>
                  <a:srgbClr val="000000"/>
                </a:solidFill>
                <a:cs typeface="+mn-cs"/>
              </a:rPr>
              <a:t>investimento</a:t>
            </a:r>
            <a:r>
              <a:rPr lang="en-US" dirty="0">
                <a:solidFill>
                  <a:srgbClr val="000000"/>
                </a:solidFill>
                <a:cs typeface="+mn-cs"/>
              </a:rPr>
              <a:t>, </a:t>
            </a:r>
            <a:r>
              <a:rPr lang="en-US" dirty="0" err="1">
                <a:solidFill>
                  <a:srgbClr val="000000"/>
                </a:solidFill>
                <a:cs typeface="+mn-cs"/>
              </a:rPr>
              <a:t>depósitos</a:t>
            </a:r>
            <a:r>
              <a:rPr lang="en-US" dirty="0">
                <a:solidFill>
                  <a:srgbClr val="000000"/>
                </a:solidFill>
                <a:cs typeface="+mn-cs"/>
              </a:rPr>
              <a:t> e </a:t>
            </a:r>
            <a:r>
              <a:rPr lang="en-US" dirty="0" err="1">
                <a:solidFill>
                  <a:srgbClr val="000000"/>
                </a:solidFill>
                <a:cs typeface="+mn-cs"/>
              </a:rPr>
              <a:t>pagamentos</a:t>
            </a:r>
            <a:r>
              <a:rPr lang="en-US" dirty="0">
                <a:solidFill>
                  <a:srgbClr val="000000"/>
                </a:solidFill>
                <a:cs typeface="+mn-cs"/>
              </a:rPr>
              <a:t>, </a:t>
            </a:r>
            <a:r>
              <a:rPr lang="en-US" dirty="0" err="1">
                <a:solidFill>
                  <a:srgbClr val="000000"/>
                </a:solidFill>
                <a:cs typeface="+mn-cs"/>
              </a:rPr>
              <a:t>sendo</a:t>
            </a:r>
            <a:r>
              <a:rPr lang="en-US" dirty="0">
                <a:solidFill>
                  <a:srgbClr val="000000"/>
                </a:solidFill>
                <a:cs typeface="+mn-cs"/>
              </a:rPr>
              <a:t> </a:t>
            </a:r>
            <a:r>
              <a:rPr lang="en-US" dirty="0" err="1">
                <a:solidFill>
                  <a:srgbClr val="000000"/>
                </a:solidFill>
                <a:cs typeface="+mn-cs"/>
              </a:rPr>
              <a:t>adicionados</a:t>
            </a:r>
            <a:r>
              <a:rPr lang="en-US" dirty="0">
                <a:solidFill>
                  <a:srgbClr val="000000"/>
                </a:solidFill>
                <a:cs typeface="+mn-cs"/>
              </a:rPr>
              <a:t> </a:t>
            </a:r>
            <a:r>
              <a:rPr lang="en-US" dirty="0" err="1">
                <a:solidFill>
                  <a:srgbClr val="000000"/>
                </a:solidFill>
                <a:cs typeface="+mn-cs"/>
              </a:rPr>
              <a:t>continuamente</a:t>
            </a:r>
            <a:r>
              <a:rPr lang="en-US" dirty="0">
                <a:solidFill>
                  <a:srgbClr val="000000"/>
                </a:solidFill>
                <a:cs typeface="+mn-cs"/>
              </a:rPr>
              <a:t> </a:t>
            </a:r>
            <a:r>
              <a:rPr lang="en-US" dirty="0" err="1">
                <a:solidFill>
                  <a:srgbClr val="000000"/>
                </a:solidFill>
                <a:cs typeface="+mn-cs"/>
              </a:rPr>
              <a:t>mais</a:t>
            </a:r>
            <a:r>
              <a:rPr lang="en-US" dirty="0">
                <a:solidFill>
                  <a:srgbClr val="000000"/>
                </a:solidFill>
                <a:cs typeface="+mn-cs"/>
              </a:rPr>
              <a:t> </a:t>
            </a:r>
            <a:r>
              <a:rPr lang="en-US" dirty="0" err="1">
                <a:solidFill>
                  <a:srgbClr val="000000"/>
                </a:solidFill>
                <a:cs typeface="+mn-cs"/>
              </a:rPr>
              <a:t>serviços</a:t>
            </a:r>
            <a:r>
              <a:rPr lang="en-US" dirty="0">
                <a:solidFill>
                  <a:srgbClr val="000000"/>
                </a:solidFill>
                <a:cs typeface="+mn-cs"/>
              </a:rPr>
              <a:t>. </a:t>
            </a:r>
            <a:r>
              <a:rPr lang="en-US" dirty="0" err="1">
                <a:solidFill>
                  <a:srgbClr val="000000"/>
                </a:solidFill>
                <a:cs typeface="+mn-cs"/>
              </a:rPr>
              <a:t>Abaixo</a:t>
            </a:r>
            <a:r>
              <a:rPr lang="en-US" dirty="0">
                <a:solidFill>
                  <a:srgbClr val="000000"/>
                </a:solidFill>
                <a:cs typeface="+mn-cs"/>
              </a:rPr>
              <a:t>, </a:t>
            </a:r>
            <a:r>
              <a:rPr lang="en-US" dirty="0" err="1">
                <a:solidFill>
                  <a:srgbClr val="000000"/>
                </a:solidFill>
                <a:cs typeface="+mn-cs"/>
              </a:rPr>
              <a:t>vê</a:t>
            </a:r>
            <a:r>
              <a:rPr lang="en-US" dirty="0">
                <a:solidFill>
                  <a:srgbClr val="000000"/>
                </a:solidFill>
                <a:cs typeface="+mn-cs"/>
              </a:rPr>
              <a:t>-se </a:t>
            </a:r>
            <a:r>
              <a:rPr lang="en-US" dirty="0" err="1">
                <a:solidFill>
                  <a:srgbClr val="000000"/>
                </a:solidFill>
                <a:cs typeface="+mn-cs"/>
              </a:rPr>
              <a:t>uma</a:t>
            </a:r>
            <a:r>
              <a:rPr lang="en-US" dirty="0">
                <a:solidFill>
                  <a:srgbClr val="000000"/>
                </a:solidFill>
                <a:cs typeface="+mn-cs"/>
              </a:rPr>
              <a:t> </a:t>
            </a:r>
            <a:r>
              <a:rPr lang="en-US" dirty="0" err="1">
                <a:solidFill>
                  <a:srgbClr val="000000"/>
                </a:solidFill>
                <a:cs typeface="+mn-cs"/>
              </a:rPr>
              <a:t>visão</a:t>
            </a:r>
            <a:r>
              <a:rPr lang="en-US" dirty="0">
                <a:solidFill>
                  <a:srgbClr val="000000"/>
                </a:solidFill>
                <a:cs typeface="+mn-cs"/>
              </a:rPr>
              <a:t> </a:t>
            </a:r>
            <a:r>
              <a:rPr lang="en-US" dirty="0" err="1">
                <a:solidFill>
                  <a:srgbClr val="000000"/>
                </a:solidFill>
                <a:cs typeface="+mn-cs"/>
              </a:rPr>
              <a:t>geral</a:t>
            </a:r>
            <a:r>
              <a:rPr lang="en-US" dirty="0">
                <a:solidFill>
                  <a:srgbClr val="000000"/>
                </a:solidFill>
                <a:cs typeface="+mn-cs"/>
              </a:rPr>
              <a:t> dos </a:t>
            </a:r>
            <a:r>
              <a:rPr lang="en-US" dirty="0" err="1">
                <a:solidFill>
                  <a:srgbClr val="000000"/>
                </a:solidFill>
                <a:cs typeface="+mn-cs"/>
              </a:rPr>
              <a:t>serviços</a:t>
            </a:r>
            <a:r>
              <a:rPr lang="en-US" dirty="0">
                <a:solidFill>
                  <a:srgbClr val="000000"/>
                </a:solidFill>
                <a:cs typeface="+mn-cs"/>
              </a:rPr>
              <a:t> </a:t>
            </a:r>
            <a:r>
              <a:rPr lang="en-US" dirty="0" err="1">
                <a:solidFill>
                  <a:srgbClr val="000000"/>
                </a:solidFill>
                <a:cs typeface="+mn-cs"/>
              </a:rPr>
              <a:t>financeiros</a:t>
            </a:r>
            <a:r>
              <a:rPr lang="en-US" dirty="0">
                <a:solidFill>
                  <a:srgbClr val="000000"/>
                </a:solidFill>
                <a:cs typeface="+mn-cs"/>
              </a:rPr>
              <a:t>, com </a:t>
            </a:r>
            <a:r>
              <a:rPr lang="en-US" dirty="0" err="1">
                <a:solidFill>
                  <a:srgbClr val="000000"/>
                </a:solidFill>
                <a:cs typeface="+mn-cs"/>
              </a:rPr>
              <a:t>exemplos</a:t>
            </a:r>
            <a:r>
              <a:rPr lang="en-US" dirty="0">
                <a:solidFill>
                  <a:srgbClr val="000000"/>
                </a:solidFill>
                <a:cs typeface="+mn-cs"/>
              </a:rPr>
              <a:t> de </a:t>
            </a:r>
            <a:r>
              <a:rPr lang="en-US" dirty="0" err="1">
                <a:solidFill>
                  <a:srgbClr val="000000"/>
                </a:solidFill>
                <a:cs typeface="+mn-cs"/>
              </a:rPr>
              <a:t>soluções</a:t>
            </a:r>
            <a:r>
              <a:rPr lang="en-US" dirty="0">
                <a:solidFill>
                  <a:srgbClr val="000000"/>
                </a:solidFill>
                <a:cs typeface="+mn-cs"/>
              </a:rPr>
              <a:t> </a:t>
            </a:r>
            <a:r>
              <a:rPr lang="en-US" dirty="0" err="1">
                <a:solidFill>
                  <a:srgbClr val="000000"/>
                </a:solidFill>
                <a:cs typeface="+mn-cs"/>
              </a:rPr>
              <a:t>em</a:t>
            </a:r>
            <a:r>
              <a:rPr lang="en-US" dirty="0">
                <a:solidFill>
                  <a:srgbClr val="000000"/>
                </a:solidFill>
                <a:cs typeface="+mn-cs"/>
              </a:rPr>
              <a:t> </a:t>
            </a:r>
            <a:r>
              <a:rPr lang="en-US" dirty="0" err="1">
                <a:solidFill>
                  <a:srgbClr val="000000"/>
                </a:solidFill>
                <a:cs typeface="+mn-cs"/>
              </a:rPr>
              <a:t>finanças</a:t>
            </a:r>
            <a:r>
              <a:rPr lang="en-US" dirty="0">
                <a:solidFill>
                  <a:srgbClr val="000000"/>
                </a:solidFill>
                <a:cs typeface="+mn-cs"/>
              </a:rPr>
              <a:t> </a:t>
            </a:r>
            <a:r>
              <a:rPr lang="en-US" dirty="0" err="1">
                <a:solidFill>
                  <a:srgbClr val="000000"/>
                </a:solidFill>
                <a:cs typeface="+mn-cs"/>
              </a:rPr>
              <a:t>tradicionais</a:t>
            </a:r>
            <a:r>
              <a:rPr lang="en-US" dirty="0">
                <a:solidFill>
                  <a:srgbClr val="000000"/>
                </a:solidFill>
                <a:cs typeface="+mn-cs"/>
              </a:rPr>
              <a:t> (</a:t>
            </a:r>
            <a:r>
              <a:rPr lang="en-US" dirty="0" err="1">
                <a:solidFill>
                  <a:srgbClr val="000000"/>
                </a:solidFill>
                <a:cs typeface="+mn-cs"/>
              </a:rPr>
              <a:t>TradFi</a:t>
            </a:r>
            <a:r>
              <a:rPr lang="en-US" dirty="0">
                <a:solidFill>
                  <a:srgbClr val="000000"/>
                </a:solidFill>
                <a:cs typeface="+mn-cs"/>
              </a:rPr>
              <a:t>), </a:t>
            </a:r>
            <a:r>
              <a:rPr lang="en-US" dirty="0" err="1">
                <a:solidFill>
                  <a:srgbClr val="000000"/>
                </a:solidFill>
                <a:cs typeface="+mn-cs"/>
              </a:rPr>
              <a:t>finanças</a:t>
            </a:r>
            <a:r>
              <a:rPr lang="en-US" dirty="0">
                <a:solidFill>
                  <a:srgbClr val="000000"/>
                </a:solidFill>
                <a:cs typeface="+mn-cs"/>
              </a:rPr>
              <a:t> </a:t>
            </a:r>
            <a:r>
              <a:rPr lang="en-US" dirty="0" err="1">
                <a:solidFill>
                  <a:srgbClr val="000000"/>
                </a:solidFill>
                <a:cs typeface="+mn-cs"/>
              </a:rPr>
              <a:t>centralizadas</a:t>
            </a:r>
            <a:r>
              <a:rPr lang="en-US" dirty="0">
                <a:solidFill>
                  <a:srgbClr val="000000"/>
                </a:solidFill>
                <a:cs typeface="+mn-cs"/>
              </a:rPr>
              <a:t> (</a:t>
            </a:r>
            <a:r>
              <a:rPr lang="en-US" dirty="0" err="1">
                <a:solidFill>
                  <a:srgbClr val="000000"/>
                </a:solidFill>
                <a:cs typeface="+mn-cs"/>
              </a:rPr>
              <a:t>CeFi</a:t>
            </a:r>
            <a:r>
              <a:rPr lang="en-US" dirty="0">
                <a:solidFill>
                  <a:srgbClr val="000000"/>
                </a:solidFill>
                <a:cs typeface="+mn-cs"/>
              </a:rPr>
              <a:t>) e </a:t>
            </a:r>
            <a:r>
              <a:rPr lang="en-US" dirty="0" err="1">
                <a:solidFill>
                  <a:srgbClr val="000000"/>
                </a:solidFill>
                <a:cs typeface="+mn-cs"/>
              </a:rPr>
              <a:t>DeFi</a:t>
            </a:r>
            <a:r>
              <a:rPr lang="en-US" dirty="0">
                <a:solidFill>
                  <a:srgbClr val="000000"/>
                </a:solidFill>
                <a:cs typeface="+mn-cs"/>
              </a:rPr>
              <a:t>. </a:t>
            </a:r>
            <a:r>
              <a:rPr lang="en-US" dirty="0" err="1">
                <a:solidFill>
                  <a:srgbClr val="000000"/>
                </a:solidFill>
                <a:cs typeface="+mn-cs"/>
              </a:rPr>
              <a:t>Ao</a:t>
            </a:r>
            <a:r>
              <a:rPr lang="en-US" dirty="0">
                <a:solidFill>
                  <a:srgbClr val="000000"/>
                </a:solidFill>
                <a:cs typeface="+mn-cs"/>
              </a:rPr>
              <a:t> </a:t>
            </a:r>
            <a:r>
              <a:rPr lang="en-US" dirty="0" err="1">
                <a:solidFill>
                  <a:srgbClr val="000000"/>
                </a:solidFill>
                <a:cs typeface="+mn-cs"/>
              </a:rPr>
              <a:t>comparar</a:t>
            </a:r>
            <a:r>
              <a:rPr lang="en-US" dirty="0">
                <a:solidFill>
                  <a:srgbClr val="000000"/>
                </a:solidFill>
                <a:cs typeface="+mn-cs"/>
              </a:rPr>
              <a:t> </a:t>
            </a:r>
            <a:r>
              <a:rPr lang="en-US" dirty="0" err="1">
                <a:solidFill>
                  <a:srgbClr val="000000"/>
                </a:solidFill>
                <a:cs typeface="+mn-cs"/>
              </a:rPr>
              <a:t>TradFi</a:t>
            </a:r>
            <a:r>
              <a:rPr lang="en-US" dirty="0">
                <a:solidFill>
                  <a:srgbClr val="000000"/>
                </a:solidFill>
                <a:cs typeface="+mn-cs"/>
              </a:rPr>
              <a:t> com </a:t>
            </a:r>
            <a:r>
              <a:rPr lang="en-US" dirty="0" err="1">
                <a:solidFill>
                  <a:srgbClr val="000000"/>
                </a:solidFill>
                <a:cs typeface="+mn-cs"/>
              </a:rPr>
              <a:t>CeFi</a:t>
            </a:r>
            <a:r>
              <a:rPr lang="en-US" dirty="0">
                <a:solidFill>
                  <a:srgbClr val="000000"/>
                </a:solidFill>
                <a:cs typeface="+mn-cs"/>
              </a:rPr>
              <a:t> e </a:t>
            </a:r>
            <a:r>
              <a:rPr lang="en-US" dirty="0" err="1">
                <a:solidFill>
                  <a:srgbClr val="000000"/>
                </a:solidFill>
                <a:cs typeface="+mn-cs"/>
              </a:rPr>
              <a:t>DeFi</a:t>
            </a:r>
            <a:r>
              <a:rPr lang="en-US" dirty="0">
                <a:solidFill>
                  <a:srgbClr val="000000"/>
                </a:solidFill>
                <a:cs typeface="+mn-cs"/>
              </a:rPr>
              <a:t>, </a:t>
            </a:r>
            <a:r>
              <a:rPr lang="en-US" dirty="0" err="1">
                <a:solidFill>
                  <a:srgbClr val="000000"/>
                </a:solidFill>
                <a:cs typeface="+mn-cs"/>
              </a:rPr>
              <a:t>é</a:t>
            </a:r>
            <a:r>
              <a:rPr lang="en-US" dirty="0">
                <a:solidFill>
                  <a:srgbClr val="000000"/>
                </a:solidFill>
                <a:cs typeface="+mn-cs"/>
              </a:rPr>
              <a:t> </a:t>
            </a:r>
            <a:r>
              <a:rPr lang="en-US" dirty="0" err="1">
                <a:solidFill>
                  <a:srgbClr val="000000"/>
                </a:solidFill>
                <a:cs typeface="+mn-cs"/>
              </a:rPr>
              <a:t>importante</a:t>
            </a:r>
            <a:r>
              <a:rPr lang="en-US" dirty="0">
                <a:solidFill>
                  <a:srgbClr val="000000"/>
                </a:solidFill>
                <a:cs typeface="+mn-cs"/>
              </a:rPr>
              <a:t> </a:t>
            </a:r>
            <a:r>
              <a:rPr lang="en-US" dirty="0" err="1">
                <a:solidFill>
                  <a:srgbClr val="000000"/>
                </a:solidFill>
                <a:cs typeface="+mn-cs"/>
              </a:rPr>
              <a:t>distinguir</a:t>
            </a:r>
            <a:r>
              <a:rPr lang="en-US" dirty="0">
                <a:solidFill>
                  <a:srgbClr val="000000"/>
                </a:solidFill>
                <a:cs typeface="+mn-cs"/>
              </a:rPr>
              <a:t> </a:t>
            </a:r>
            <a:r>
              <a:rPr lang="en-US" dirty="0" err="1">
                <a:solidFill>
                  <a:srgbClr val="000000"/>
                </a:solidFill>
                <a:cs typeface="+mn-cs"/>
              </a:rPr>
              <a:t>infraestruturas</a:t>
            </a:r>
            <a:r>
              <a:rPr lang="en-US" dirty="0">
                <a:solidFill>
                  <a:srgbClr val="000000"/>
                </a:solidFill>
                <a:cs typeface="+mn-cs"/>
              </a:rPr>
              <a:t> de </a:t>
            </a:r>
            <a:r>
              <a:rPr lang="en-US" dirty="0" err="1">
                <a:solidFill>
                  <a:srgbClr val="000000"/>
                </a:solidFill>
                <a:cs typeface="+mn-cs"/>
              </a:rPr>
              <a:t>ativos</a:t>
            </a:r>
            <a:r>
              <a:rPr lang="en-US" dirty="0">
                <a:solidFill>
                  <a:srgbClr val="000000"/>
                </a:solidFill>
                <a:cs typeface="+mn-cs"/>
              </a:rPr>
              <a:t>. As </a:t>
            </a:r>
            <a:r>
              <a:rPr lang="en-US" dirty="0" err="1">
                <a:solidFill>
                  <a:srgbClr val="000000"/>
                </a:solidFill>
                <a:cs typeface="+mn-cs"/>
              </a:rPr>
              <a:t>soluções</a:t>
            </a:r>
            <a:r>
              <a:rPr lang="en-US" dirty="0">
                <a:solidFill>
                  <a:srgbClr val="000000"/>
                </a:solidFill>
                <a:cs typeface="+mn-cs"/>
              </a:rPr>
              <a:t> </a:t>
            </a:r>
            <a:r>
              <a:rPr lang="en-US" dirty="0" err="1">
                <a:solidFill>
                  <a:srgbClr val="000000"/>
                </a:solidFill>
                <a:cs typeface="+mn-cs"/>
              </a:rPr>
              <a:t>DeFi</a:t>
            </a:r>
            <a:r>
              <a:rPr lang="en-US" dirty="0">
                <a:solidFill>
                  <a:srgbClr val="000000"/>
                </a:solidFill>
                <a:cs typeface="+mn-cs"/>
              </a:rPr>
              <a:t> (e </a:t>
            </a:r>
            <a:r>
              <a:rPr lang="en-US" dirty="0" err="1">
                <a:solidFill>
                  <a:srgbClr val="000000"/>
                </a:solidFill>
                <a:cs typeface="+mn-cs"/>
              </a:rPr>
              <a:t>CeFi</a:t>
            </a:r>
            <a:r>
              <a:rPr lang="en-US" dirty="0">
                <a:solidFill>
                  <a:srgbClr val="000000"/>
                </a:solidFill>
                <a:cs typeface="+mn-cs"/>
              </a:rPr>
              <a:t>) </a:t>
            </a:r>
            <a:r>
              <a:rPr lang="en-US" dirty="0" err="1">
                <a:solidFill>
                  <a:srgbClr val="000000"/>
                </a:solidFill>
                <a:cs typeface="+mn-cs"/>
              </a:rPr>
              <a:t>atualmente</a:t>
            </a:r>
            <a:r>
              <a:rPr lang="en-US" dirty="0">
                <a:solidFill>
                  <a:srgbClr val="000000"/>
                </a:solidFill>
                <a:cs typeface="+mn-cs"/>
              </a:rPr>
              <a:t> </a:t>
            </a:r>
            <a:r>
              <a:rPr lang="en-US" dirty="0" err="1">
                <a:solidFill>
                  <a:srgbClr val="000000"/>
                </a:solidFill>
                <a:cs typeface="+mn-cs"/>
              </a:rPr>
              <a:t>concentram</a:t>
            </a:r>
            <a:r>
              <a:rPr lang="en-US" dirty="0">
                <a:solidFill>
                  <a:srgbClr val="000000"/>
                </a:solidFill>
                <a:cs typeface="+mn-cs"/>
              </a:rPr>
              <a:t>-se no </a:t>
            </a:r>
            <a:r>
              <a:rPr lang="en-US" dirty="0" err="1">
                <a:solidFill>
                  <a:srgbClr val="000000"/>
                </a:solidFill>
                <a:cs typeface="+mn-cs"/>
              </a:rPr>
              <a:t>processamento</a:t>
            </a:r>
            <a:r>
              <a:rPr lang="en-US" dirty="0">
                <a:solidFill>
                  <a:srgbClr val="000000"/>
                </a:solidFill>
                <a:cs typeface="+mn-cs"/>
              </a:rPr>
              <a:t> de </a:t>
            </a:r>
            <a:r>
              <a:rPr lang="en-US" dirty="0" err="1">
                <a:solidFill>
                  <a:srgbClr val="000000"/>
                </a:solidFill>
                <a:cs typeface="+mn-cs"/>
              </a:rPr>
              <a:t>ativos</a:t>
            </a:r>
            <a:r>
              <a:rPr lang="en-US" dirty="0">
                <a:solidFill>
                  <a:srgbClr val="000000"/>
                </a:solidFill>
                <a:cs typeface="+mn-cs"/>
              </a:rPr>
              <a:t> </a:t>
            </a:r>
            <a:r>
              <a:rPr lang="en-US" dirty="0" err="1">
                <a:solidFill>
                  <a:srgbClr val="000000"/>
                </a:solidFill>
                <a:cs typeface="+mn-cs"/>
              </a:rPr>
              <a:t>digitais</a:t>
            </a:r>
            <a:r>
              <a:rPr lang="en-US" dirty="0">
                <a:solidFill>
                  <a:srgbClr val="000000"/>
                </a:solidFill>
                <a:cs typeface="+mn-cs"/>
              </a:rPr>
              <a:t>, </a:t>
            </a:r>
            <a:r>
              <a:rPr lang="en-US" dirty="0" err="1">
                <a:solidFill>
                  <a:srgbClr val="000000"/>
                </a:solidFill>
                <a:cs typeface="+mn-cs"/>
              </a:rPr>
              <a:t>como</a:t>
            </a:r>
            <a:r>
              <a:rPr lang="en-US" dirty="0">
                <a:solidFill>
                  <a:srgbClr val="000000"/>
                </a:solidFill>
                <a:cs typeface="+mn-cs"/>
              </a:rPr>
              <a:t> </a:t>
            </a:r>
            <a:r>
              <a:rPr lang="en-US" dirty="0" err="1">
                <a:solidFill>
                  <a:srgbClr val="000000"/>
                </a:solidFill>
                <a:cs typeface="+mn-cs"/>
              </a:rPr>
              <a:t>criptomoedas</a:t>
            </a:r>
            <a:r>
              <a:rPr lang="en-US" dirty="0">
                <a:solidFill>
                  <a:srgbClr val="000000"/>
                </a:solidFill>
                <a:cs typeface="+mn-cs"/>
              </a:rPr>
              <a:t>, </a:t>
            </a:r>
            <a:r>
              <a:rPr lang="en-US" dirty="0" err="1">
                <a:solidFill>
                  <a:srgbClr val="000000"/>
                </a:solidFill>
                <a:cs typeface="+mn-cs"/>
              </a:rPr>
              <a:t>enquanto</a:t>
            </a:r>
            <a:r>
              <a:rPr lang="en-US" dirty="0">
                <a:solidFill>
                  <a:srgbClr val="000000"/>
                </a:solidFill>
                <a:cs typeface="+mn-cs"/>
              </a:rPr>
              <a:t> a </a:t>
            </a:r>
            <a:r>
              <a:rPr lang="en-US" dirty="0" err="1">
                <a:solidFill>
                  <a:srgbClr val="000000"/>
                </a:solidFill>
                <a:cs typeface="+mn-cs"/>
              </a:rPr>
              <a:t>TradFi</a:t>
            </a:r>
            <a:r>
              <a:rPr lang="en-US" dirty="0">
                <a:solidFill>
                  <a:srgbClr val="000000"/>
                </a:solidFill>
                <a:cs typeface="+mn-cs"/>
              </a:rPr>
              <a:t> </a:t>
            </a:r>
            <a:r>
              <a:rPr lang="en-US" dirty="0" err="1">
                <a:solidFill>
                  <a:srgbClr val="000000"/>
                </a:solidFill>
                <a:cs typeface="+mn-cs"/>
              </a:rPr>
              <a:t>lida</a:t>
            </a:r>
            <a:r>
              <a:rPr lang="en-US" dirty="0">
                <a:solidFill>
                  <a:srgbClr val="000000"/>
                </a:solidFill>
                <a:cs typeface="+mn-cs"/>
              </a:rPr>
              <a:t> com </a:t>
            </a:r>
            <a:r>
              <a:rPr lang="en-US" dirty="0" err="1">
                <a:solidFill>
                  <a:srgbClr val="000000"/>
                </a:solidFill>
                <a:cs typeface="+mn-cs"/>
              </a:rPr>
              <a:t>ativos</a:t>
            </a:r>
            <a:r>
              <a:rPr lang="en-US" dirty="0">
                <a:solidFill>
                  <a:srgbClr val="000000"/>
                </a:solidFill>
                <a:cs typeface="+mn-cs"/>
              </a:rPr>
              <a:t> </a:t>
            </a:r>
            <a:r>
              <a:rPr lang="en-US" dirty="0" err="1">
                <a:solidFill>
                  <a:srgbClr val="000000"/>
                </a:solidFill>
                <a:cs typeface="+mn-cs"/>
              </a:rPr>
              <a:t>tradicionais</a:t>
            </a:r>
            <a:r>
              <a:rPr lang="en-US" dirty="0">
                <a:solidFill>
                  <a:srgbClr val="000000"/>
                </a:solidFill>
                <a:cs typeface="+mn-cs"/>
              </a:rPr>
              <a:t>, </a:t>
            </a:r>
            <a:r>
              <a:rPr lang="en-US" dirty="0" err="1">
                <a:solidFill>
                  <a:srgbClr val="000000"/>
                </a:solidFill>
                <a:cs typeface="+mn-cs"/>
              </a:rPr>
              <a:t>como</a:t>
            </a:r>
            <a:r>
              <a:rPr lang="en-US" dirty="0">
                <a:solidFill>
                  <a:srgbClr val="000000"/>
                </a:solidFill>
                <a:cs typeface="+mn-cs"/>
              </a:rPr>
              <a:t> </a:t>
            </a:r>
            <a:r>
              <a:rPr lang="en-US" dirty="0" err="1">
                <a:solidFill>
                  <a:srgbClr val="000000"/>
                </a:solidFill>
                <a:cs typeface="+mn-cs"/>
              </a:rPr>
              <a:t>títulos</a:t>
            </a:r>
            <a:r>
              <a:rPr lang="en-US" dirty="0">
                <a:solidFill>
                  <a:srgbClr val="000000"/>
                </a:solidFill>
                <a:cs typeface="+mn-cs"/>
              </a:rPr>
              <a:t> </a:t>
            </a:r>
            <a:r>
              <a:rPr lang="en-US" dirty="0" err="1">
                <a:solidFill>
                  <a:srgbClr val="000000"/>
                </a:solidFill>
                <a:cs typeface="+mn-cs"/>
              </a:rPr>
              <a:t>ou</a:t>
            </a:r>
            <a:r>
              <a:rPr lang="en-US" dirty="0">
                <a:solidFill>
                  <a:srgbClr val="000000"/>
                </a:solidFill>
                <a:cs typeface="+mn-cs"/>
              </a:rPr>
              <a:t> </a:t>
            </a:r>
            <a:r>
              <a:rPr lang="en-US" dirty="0" err="1">
                <a:solidFill>
                  <a:srgbClr val="000000"/>
                </a:solidFill>
                <a:cs typeface="+mn-cs"/>
              </a:rPr>
              <a:t>ações</a:t>
            </a:r>
            <a:r>
              <a:rPr lang="en-US" dirty="0">
                <a:solidFill>
                  <a:srgbClr val="000000"/>
                </a:solidFill>
                <a:cs typeface="+mn-cs"/>
              </a:rPr>
              <a:t>. No </a:t>
            </a:r>
            <a:r>
              <a:rPr lang="en-US" dirty="0" err="1">
                <a:solidFill>
                  <a:srgbClr val="000000"/>
                </a:solidFill>
                <a:cs typeface="+mn-cs"/>
              </a:rPr>
              <a:t>entanto</a:t>
            </a:r>
            <a:r>
              <a:rPr lang="en-US" dirty="0">
                <a:solidFill>
                  <a:srgbClr val="000000"/>
                </a:solidFill>
                <a:cs typeface="+mn-cs"/>
              </a:rPr>
              <a:t>, </a:t>
            </a:r>
            <a:r>
              <a:rPr lang="en-US" dirty="0" err="1">
                <a:solidFill>
                  <a:srgbClr val="000000"/>
                </a:solidFill>
                <a:cs typeface="+mn-cs"/>
              </a:rPr>
              <a:t>também</a:t>
            </a:r>
            <a:r>
              <a:rPr lang="en-US" dirty="0">
                <a:solidFill>
                  <a:srgbClr val="000000"/>
                </a:solidFill>
                <a:cs typeface="+mn-cs"/>
              </a:rPr>
              <a:t> </a:t>
            </a:r>
            <a:r>
              <a:rPr lang="en-US" dirty="0" err="1">
                <a:solidFill>
                  <a:srgbClr val="000000"/>
                </a:solidFill>
                <a:cs typeface="+mn-cs"/>
              </a:rPr>
              <a:t>seria</a:t>
            </a:r>
            <a:r>
              <a:rPr lang="en-US" dirty="0">
                <a:solidFill>
                  <a:srgbClr val="000000"/>
                </a:solidFill>
                <a:cs typeface="+mn-cs"/>
              </a:rPr>
              <a:t> </a:t>
            </a:r>
            <a:r>
              <a:rPr lang="en-US" dirty="0" err="1">
                <a:solidFill>
                  <a:srgbClr val="000000"/>
                </a:solidFill>
                <a:cs typeface="+mn-cs"/>
              </a:rPr>
              <a:t>concebível</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as </a:t>
            </a:r>
            <a:r>
              <a:rPr lang="en-US" dirty="0" err="1">
                <a:solidFill>
                  <a:srgbClr val="000000"/>
                </a:solidFill>
                <a:cs typeface="+mn-cs"/>
              </a:rPr>
              <a:t>soluções</a:t>
            </a:r>
            <a:r>
              <a:rPr lang="en-US" dirty="0">
                <a:solidFill>
                  <a:srgbClr val="000000"/>
                </a:solidFill>
                <a:cs typeface="+mn-cs"/>
              </a:rPr>
              <a:t> </a:t>
            </a:r>
            <a:r>
              <a:rPr lang="en-US" dirty="0" err="1">
                <a:solidFill>
                  <a:srgbClr val="000000"/>
                </a:solidFill>
                <a:cs typeface="+mn-cs"/>
              </a:rPr>
              <a:t>DeFi</a:t>
            </a:r>
            <a:r>
              <a:rPr lang="en-US" dirty="0">
                <a:solidFill>
                  <a:srgbClr val="000000"/>
                </a:solidFill>
                <a:cs typeface="+mn-cs"/>
              </a:rPr>
              <a:t> </a:t>
            </a:r>
            <a:r>
              <a:rPr lang="en-US" dirty="0" err="1">
                <a:solidFill>
                  <a:srgbClr val="000000"/>
                </a:solidFill>
                <a:cs typeface="+mn-cs"/>
              </a:rPr>
              <a:t>processassem</a:t>
            </a:r>
            <a:r>
              <a:rPr lang="en-US" dirty="0">
                <a:solidFill>
                  <a:srgbClr val="000000"/>
                </a:solidFill>
                <a:cs typeface="+mn-cs"/>
              </a:rPr>
              <a:t> </a:t>
            </a:r>
            <a:r>
              <a:rPr lang="en-US" dirty="0" err="1">
                <a:solidFill>
                  <a:srgbClr val="000000"/>
                </a:solidFill>
                <a:cs typeface="+mn-cs"/>
              </a:rPr>
              <a:t>versões</a:t>
            </a:r>
            <a:r>
              <a:rPr lang="en-US" dirty="0">
                <a:solidFill>
                  <a:srgbClr val="000000"/>
                </a:solidFill>
                <a:cs typeface="+mn-cs"/>
              </a:rPr>
              <a:t> </a:t>
            </a:r>
            <a:r>
              <a:rPr lang="en-US" dirty="0" err="1">
                <a:solidFill>
                  <a:srgbClr val="000000"/>
                </a:solidFill>
                <a:cs typeface="+mn-cs"/>
              </a:rPr>
              <a:t>digitalizadas</a:t>
            </a:r>
            <a:r>
              <a:rPr lang="en-US" dirty="0">
                <a:solidFill>
                  <a:srgbClr val="000000"/>
                </a:solidFill>
                <a:cs typeface="+mn-cs"/>
              </a:rPr>
              <a:t> de </a:t>
            </a:r>
            <a:r>
              <a:rPr lang="en-US" dirty="0" err="1">
                <a:solidFill>
                  <a:srgbClr val="000000"/>
                </a:solidFill>
                <a:cs typeface="+mn-cs"/>
              </a:rPr>
              <a:t>ativos</a:t>
            </a:r>
            <a:r>
              <a:rPr lang="en-US" dirty="0">
                <a:solidFill>
                  <a:srgbClr val="000000"/>
                </a:solidFill>
                <a:cs typeface="+mn-cs"/>
              </a:rPr>
              <a:t> </a:t>
            </a:r>
            <a:r>
              <a:rPr lang="en-US" dirty="0" err="1">
                <a:solidFill>
                  <a:srgbClr val="000000"/>
                </a:solidFill>
                <a:cs typeface="+mn-cs"/>
              </a:rPr>
              <a:t>tradicionais</a:t>
            </a:r>
            <a:r>
              <a:rPr lang="en-US" dirty="0">
                <a:solidFill>
                  <a:srgbClr val="000000"/>
                </a:solidFill>
                <a:cs typeface="+mn-cs"/>
              </a:rPr>
              <a:t> (</a:t>
            </a:r>
            <a:r>
              <a:rPr lang="en-US" dirty="0" err="1">
                <a:solidFill>
                  <a:srgbClr val="000000"/>
                </a:solidFill>
                <a:cs typeface="+mn-cs"/>
              </a:rPr>
              <a:t>por</a:t>
            </a:r>
            <a:r>
              <a:rPr lang="en-US" dirty="0">
                <a:solidFill>
                  <a:srgbClr val="000000"/>
                </a:solidFill>
                <a:cs typeface="+mn-cs"/>
              </a:rPr>
              <a:t> </a:t>
            </a:r>
            <a:r>
              <a:rPr lang="en-US" dirty="0" err="1">
                <a:solidFill>
                  <a:srgbClr val="000000"/>
                </a:solidFill>
                <a:cs typeface="+mn-cs"/>
              </a:rPr>
              <a:t>exemplo</a:t>
            </a:r>
            <a:r>
              <a:rPr lang="en-US" dirty="0">
                <a:solidFill>
                  <a:srgbClr val="000000"/>
                </a:solidFill>
                <a:cs typeface="+mn-cs"/>
              </a:rPr>
              <a:t>, </a:t>
            </a:r>
            <a:r>
              <a:rPr lang="en-US" dirty="0" err="1">
                <a:solidFill>
                  <a:srgbClr val="000000"/>
                </a:solidFill>
                <a:cs typeface="+mn-cs"/>
              </a:rPr>
              <a:t>títulos</a:t>
            </a:r>
            <a:r>
              <a:rPr lang="en-US" dirty="0">
                <a:solidFill>
                  <a:srgbClr val="000000"/>
                </a:solidFill>
                <a:cs typeface="+mn-cs"/>
              </a:rPr>
              <a:t> </a:t>
            </a:r>
            <a:r>
              <a:rPr lang="en-US" dirty="0" err="1">
                <a:solidFill>
                  <a:srgbClr val="000000"/>
                </a:solidFill>
                <a:cs typeface="+mn-cs"/>
              </a:rPr>
              <a:t>tokenizados</a:t>
            </a:r>
            <a:r>
              <a:rPr lang="en-US" dirty="0">
                <a:solidFill>
                  <a:srgbClr val="000000"/>
                </a:solidFill>
                <a:cs typeface="+mn-cs"/>
              </a:rPr>
              <a:t>).</a:t>
            </a:r>
          </a:p>
        </p:txBody>
      </p:sp>
    </p:spTree>
    <p:extLst>
      <p:ext uri="{BB962C8B-B14F-4D97-AF65-F5344CB8AC3E}">
        <p14:creationId xmlns:p14="http://schemas.microsoft.com/office/powerpoint/2010/main" val="1767515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7836D763-9762-92F4-83C1-99272209AF25}"/>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a:fillRect/>
          </a:stretch>
        </p:blipFill>
        <p:spPr/>
      </p:pic>
      <p:sp>
        <p:nvSpPr>
          <p:cNvPr id="6" name="Slide Number Placeholder 5">
            <a:extLst>
              <a:ext uri="{FF2B5EF4-FFF2-40B4-BE49-F238E27FC236}">
                <a16:creationId xmlns:a16="http://schemas.microsoft.com/office/drawing/2014/main" id="{023942E3-9BC9-2234-7C5E-AD04683AAF4C}"/>
              </a:ext>
            </a:extLst>
          </p:cNvPr>
          <p:cNvSpPr>
            <a:spLocks noGrp="1"/>
          </p:cNvSpPr>
          <p:nvPr>
            <p:ph type="sldNum" sz="quarter" idx="4"/>
          </p:nvPr>
        </p:nvSpPr>
        <p:spPr/>
        <p:txBody>
          <a:bodyPr/>
          <a:lstStyle/>
          <a:p>
            <a:fld id="{CB2079F2-58AF-ED44-82D7-E04B2F6FD686}" type="slidenum">
              <a:rPr lang="en-US" smtClean="0"/>
              <a:pPr/>
              <a:t>84</a:t>
            </a:fld>
            <a:endParaRPr lang="en-US" dirty="0"/>
          </a:p>
        </p:txBody>
      </p:sp>
      <p:sp>
        <p:nvSpPr>
          <p:cNvPr id="10" name="Text Placeholder 17">
            <a:extLst>
              <a:ext uri="{FF2B5EF4-FFF2-40B4-BE49-F238E27FC236}">
                <a16:creationId xmlns:a16="http://schemas.microsoft.com/office/drawing/2014/main" id="{3FF23C1A-F948-C357-498B-CAE9B9B51E1B}"/>
              </a:ext>
            </a:extLst>
          </p:cNvPr>
          <p:cNvSpPr txBox="1">
            <a:spLocks/>
          </p:cNvSpPr>
          <p:nvPr/>
        </p:nvSpPr>
        <p:spPr>
          <a:xfrm>
            <a:off x="665038" y="8788074"/>
            <a:ext cx="6158858"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Figure 10: Main financial services categories in traditional finance, centralized finance, and decentralized finance.</a:t>
            </a:r>
          </a:p>
        </p:txBody>
      </p:sp>
      <p:graphicFrame>
        <p:nvGraphicFramePr>
          <p:cNvPr id="15" name="Table 15">
            <a:extLst>
              <a:ext uri="{FF2B5EF4-FFF2-40B4-BE49-F238E27FC236}">
                <a16:creationId xmlns:a16="http://schemas.microsoft.com/office/drawing/2014/main" id="{9D68963F-EEB3-21DA-505F-7E8143C25FE1}"/>
              </a:ext>
            </a:extLst>
          </p:cNvPr>
          <p:cNvGraphicFramePr>
            <a:graphicFrameLocks noGrp="1"/>
          </p:cNvGraphicFramePr>
          <p:nvPr>
            <p:extLst>
              <p:ext uri="{D42A27DB-BD31-4B8C-83A1-F6EECF244321}">
                <p14:modId xmlns:p14="http://schemas.microsoft.com/office/powerpoint/2010/main" val="589074466"/>
              </p:ext>
            </p:extLst>
          </p:nvPr>
        </p:nvGraphicFramePr>
        <p:xfrm>
          <a:off x="665037" y="4929338"/>
          <a:ext cx="6158858" cy="3852672"/>
        </p:xfrm>
        <a:graphic>
          <a:graphicData uri="http://schemas.openxmlformats.org/drawingml/2006/table">
            <a:tbl>
              <a:tblPr firstRow="1" bandRow="1">
                <a:tableStyleId>{5C22544A-7EE6-4342-B048-85BDC9FD1C3A}</a:tableStyleId>
              </a:tblPr>
              <a:tblGrid>
                <a:gridCol w="1509033">
                  <a:extLst>
                    <a:ext uri="{9D8B030D-6E8A-4147-A177-3AD203B41FA5}">
                      <a16:colId xmlns:a16="http://schemas.microsoft.com/office/drawing/2014/main" val="2378868253"/>
                    </a:ext>
                  </a:extLst>
                </a:gridCol>
                <a:gridCol w="1639497">
                  <a:extLst>
                    <a:ext uri="{9D8B030D-6E8A-4147-A177-3AD203B41FA5}">
                      <a16:colId xmlns:a16="http://schemas.microsoft.com/office/drawing/2014/main" val="2262212465"/>
                    </a:ext>
                  </a:extLst>
                </a:gridCol>
                <a:gridCol w="1479478">
                  <a:extLst>
                    <a:ext uri="{9D8B030D-6E8A-4147-A177-3AD203B41FA5}">
                      <a16:colId xmlns:a16="http://schemas.microsoft.com/office/drawing/2014/main" val="1671100373"/>
                    </a:ext>
                  </a:extLst>
                </a:gridCol>
                <a:gridCol w="1530850">
                  <a:extLst>
                    <a:ext uri="{9D8B030D-6E8A-4147-A177-3AD203B41FA5}">
                      <a16:colId xmlns:a16="http://schemas.microsoft.com/office/drawing/2014/main" val="3717074767"/>
                    </a:ext>
                  </a:extLst>
                </a:gridCol>
              </a:tblGrid>
              <a:tr h="370840">
                <a:tc>
                  <a:txBody>
                    <a:bodyPr/>
                    <a:lstStyle/>
                    <a:p>
                      <a:endParaRPr lang="en-GB"/>
                    </a:p>
                  </a:txBody>
                  <a:tcPr>
                    <a:solidFill>
                      <a:schemeClr val="bg1"/>
                    </a:solidFill>
                  </a:tcPr>
                </a:tc>
                <a:tc>
                  <a:txBody>
                    <a:bodyPr/>
                    <a:lstStyle/>
                    <a:p>
                      <a:pPr algn="ctr"/>
                      <a:r>
                        <a:rPr lang="en-GB" sz="1100" dirty="0" err="1">
                          <a:solidFill>
                            <a:schemeClr val="bg1"/>
                          </a:solidFill>
                          <a:latin typeface="Calibri" panose="020F0502020204030204" pitchFamily="34" charset="0"/>
                          <a:cs typeface="Calibri" panose="020F0502020204030204" pitchFamily="34" charset="0"/>
                        </a:rPr>
                        <a:t>Finanças</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Tradicionais</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TradFi</a:t>
                      </a:r>
                      <a:r>
                        <a:rPr lang="en-GB" sz="1100" dirty="0">
                          <a:solidFill>
                            <a:schemeClr val="bg1"/>
                          </a:solidFill>
                          <a:latin typeface="Calibri" panose="020F0502020204030204" pitchFamily="34" charset="0"/>
                          <a:cs typeface="Calibri" panose="020F0502020204030204" pitchFamily="34" charset="0"/>
                        </a:rPr>
                        <a:t>)</a:t>
                      </a:r>
                    </a:p>
                  </a:txBody>
                  <a:tcPr anchor="ctr">
                    <a:solidFill>
                      <a:srgbClr val="8E2F91"/>
                    </a:solidFill>
                  </a:tcPr>
                </a:tc>
                <a:tc>
                  <a:txBody>
                    <a:bodyPr/>
                    <a:lstStyle/>
                    <a:p>
                      <a:pPr algn="ctr"/>
                      <a:r>
                        <a:rPr lang="en-GB" sz="1100" dirty="0" err="1">
                          <a:solidFill>
                            <a:schemeClr val="bg1"/>
                          </a:solidFill>
                          <a:latin typeface="Calibri" panose="020F0502020204030204" pitchFamily="34" charset="0"/>
                          <a:cs typeface="Calibri" panose="020F0502020204030204" pitchFamily="34" charset="0"/>
                        </a:rPr>
                        <a:t>Finanças</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Centralizadas</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CeFi</a:t>
                      </a:r>
                      <a:r>
                        <a:rPr lang="en-GB" sz="1100" dirty="0">
                          <a:solidFill>
                            <a:schemeClr val="bg1"/>
                          </a:solidFill>
                          <a:latin typeface="Calibri" panose="020F0502020204030204" pitchFamily="34" charset="0"/>
                          <a:cs typeface="Calibri" panose="020F0502020204030204" pitchFamily="34" charset="0"/>
                        </a:rPr>
                        <a:t>)</a:t>
                      </a:r>
                    </a:p>
                  </a:txBody>
                  <a:tcPr anchor="ctr">
                    <a:solidFill>
                      <a:srgbClr val="8E2F91"/>
                    </a:solidFill>
                  </a:tcPr>
                </a:tc>
                <a:tc>
                  <a:txBody>
                    <a:bodyPr/>
                    <a:lstStyle/>
                    <a:p>
                      <a:pPr algn="ctr"/>
                      <a:r>
                        <a:rPr lang="en-GB" sz="1100" dirty="0" err="1">
                          <a:solidFill>
                            <a:schemeClr val="bg1"/>
                          </a:solidFill>
                          <a:latin typeface="Calibri" panose="020F0502020204030204" pitchFamily="34" charset="0"/>
                          <a:cs typeface="Calibri" panose="020F0502020204030204" pitchFamily="34" charset="0"/>
                        </a:rPr>
                        <a:t>Finanças</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descentralizadas</a:t>
                      </a:r>
                      <a:endParaRPr lang="en-GB" sz="1100" dirty="0">
                        <a:solidFill>
                          <a:schemeClr val="bg1"/>
                        </a:solidFill>
                        <a:latin typeface="Calibri" panose="020F0502020204030204" pitchFamily="34" charset="0"/>
                        <a:cs typeface="Calibri" panose="020F0502020204030204" pitchFamily="34" charset="0"/>
                      </a:endParaRPr>
                    </a:p>
                  </a:txBody>
                  <a:tcPr anchor="ctr">
                    <a:solidFill>
                      <a:srgbClr val="8E2F91"/>
                    </a:solidFill>
                  </a:tcPr>
                </a:tc>
                <a:extLst>
                  <a:ext uri="{0D108BD9-81ED-4DB2-BD59-A6C34878D82A}">
                    <a16:rowId xmlns:a16="http://schemas.microsoft.com/office/drawing/2014/main" val="4094672364"/>
                  </a:ext>
                </a:extLst>
              </a:tr>
              <a:tr h="370840">
                <a:tc>
                  <a:txBody>
                    <a:bodyPr/>
                    <a:lstStyle/>
                    <a:p>
                      <a:pPr algn="ctr"/>
                      <a:r>
                        <a:rPr lang="en-GB" sz="1100" b="1" dirty="0" err="1">
                          <a:solidFill>
                            <a:schemeClr val="bg1"/>
                          </a:solidFill>
                          <a:latin typeface="Calibri" panose="020F0502020204030204" pitchFamily="34" charset="0"/>
                          <a:cs typeface="Calibri" panose="020F0502020204030204" pitchFamily="34" charset="0"/>
                        </a:rPr>
                        <a:t>Negociação</a:t>
                      </a:r>
                      <a:endParaRPr lang="en-GB" sz="1100" b="1" dirty="0">
                        <a:solidFill>
                          <a:schemeClr val="bg1"/>
                        </a:solidFill>
                        <a:latin typeface="Calibri" panose="020F0502020204030204" pitchFamily="34" charset="0"/>
                        <a:cs typeface="Calibri" panose="020F0502020204030204" pitchFamily="34" charset="0"/>
                      </a:endParaRPr>
                    </a:p>
                  </a:txBody>
                  <a:tcPr anchor="ctr">
                    <a:solidFill>
                      <a:srgbClr val="DD1470"/>
                    </a:solidFill>
                  </a:tcPr>
                </a:tc>
                <a:tc>
                  <a:txBody>
                    <a:bodyPr/>
                    <a:lstStyle/>
                    <a:p>
                      <a:pPr algn="ctr"/>
                      <a:r>
                        <a:rPr lang="en-GB" sz="1100" dirty="0" err="1">
                          <a:solidFill>
                            <a:schemeClr val="bg1"/>
                          </a:solidFill>
                          <a:latin typeface="Calibri" panose="020F0502020204030204" pitchFamily="34" charset="0"/>
                          <a:cs typeface="Calibri" panose="020F0502020204030204" pitchFamily="34" charset="0"/>
                        </a:rPr>
                        <a:t>Bolsas</a:t>
                      </a:r>
                      <a:r>
                        <a:rPr lang="en-GB" sz="1100" dirty="0">
                          <a:solidFill>
                            <a:schemeClr val="bg1"/>
                          </a:solidFill>
                          <a:latin typeface="Calibri" panose="020F0502020204030204" pitchFamily="34" charset="0"/>
                          <a:cs typeface="Calibri" panose="020F0502020204030204" pitchFamily="34" charset="0"/>
                        </a:rPr>
                        <a:t> / </a:t>
                      </a:r>
                      <a:r>
                        <a:rPr lang="en-GB" sz="1100" dirty="0" err="1">
                          <a:solidFill>
                            <a:schemeClr val="bg1"/>
                          </a:solidFill>
                          <a:latin typeface="Calibri" panose="020F0502020204030204" pitchFamily="34" charset="0"/>
                          <a:cs typeface="Calibri" panose="020F0502020204030204" pitchFamily="34" charset="0"/>
                        </a:rPr>
                        <a:t>Corretores</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por</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exemplo</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Xetra</a:t>
                      </a:r>
                      <a:r>
                        <a:rPr lang="en-GB" sz="1100" dirty="0">
                          <a:solidFill>
                            <a:schemeClr val="bg1"/>
                          </a:solidFill>
                          <a:latin typeface="Calibri" panose="020F0502020204030204" pitchFamily="34" charset="0"/>
                          <a:cs typeface="Calibri" panose="020F0502020204030204" pitchFamily="34" charset="0"/>
                        </a:rPr>
                        <a:t>)</a:t>
                      </a:r>
                    </a:p>
                  </a:txBody>
                  <a:tcPr anchor="ctr">
                    <a:solidFill>
                      <a:srgbClr val="F9A835"/>
                    </a:solidFill>
                  </a:tcPr>
                </a:tc>
                <a:tc>
                  <a:txBody>
                    <a:bodyPr/>
                    <a:lstStyle/>
                    <a:p>
                      <a:pPr algn="ctr"/>
                      <a:r>
                        <a:rPr lang="en-GB" sz="1100" dirty="0" err="1">
                          <a:solidFill>
                            <a:schemeClr val="bg1"/>
                          </a:solidFill>
                          <a:latin typeface="Calibri" panose="020F0502020204030204" pitchFamily="34" charset="0"/>
                          <a:cs typeface="Calibri" panose="020F0502020204030204" pitchFamily="34" charset="0"/>
                        </a:rPr>
                        <a:t>Trocas</a:t>
                      </a:r>
                      <a:r>
                        <a:rPr lang="en-GB" sz="1100" dirty="0">
                          <a:solidFill>
                            <a:schemeClr val="bg1"/>
                          </a:solidFill>
                          <a:latin typeface="Calibri" panose="020F0502020204030204" pitchFamily="34" charset="0"/>
                          <a:cs typeface="Calibri" panose="020F0502020204030204" pitchFamily="34" charset="0"/>
                        </a:rPr>
                        <a:t> de </a:t>
                      </a:r>
                      <a:r>
                        <a:rPr lang="en-GB" sz="1100" dirty="0" err="1">
                          <a:solidFill>
                            <a:schemeClr val="bg1"/>
                          </a:solidFill>
                          <a:latin typeface="Calibri" panose="020F0502020204030204" pitchFamily="34" charset="0"/>
                          <a:cs typeface="Calibri" panose="020F0502020204030204" pitchFamily="34" charset="0"/>
                        </a:rPr>
                        <a:t>criptografia</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por</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exemplo</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Binance</a:t>
                      </a:r>
                      <a:r>
                        <a:rPr lang="en-GB" sz="1100" dirty="0">
                          <a:solidFill>
                            <a:schemeClr val="bg1"/>
                          </a:solidFill>
                          <a:latin typeface="Calibri" panose="020F0502020204030204" pitchFamily="34" charset="0"/>
                          <a:cs typeface="Calibri" panose="020F0502020204030204" pitchFamily="34" charset="0"/>
                        </a:rPr>
                        <a:t>)</a:t>
                      </a:r>
                    </a:p>
                  </a:txBody>
                  <a:tcPr anchor="ctr">
                    <a:solidFill>
                      <a:srgbClr val="F9A835"/>
                    </a:solidFill>
                  </a:tcPr>
                </a:tc>
                <a:tc>
                  <a:txBody>
                    <a:bodyPr/>
                    <a:lstStyle/>
                    <a:p>
                      <a:pPr algn="ctr"/>
                      <a:r>
                        <a:rPr lang="en-GB" sz="1100" dirty="0" err="1">
                          <a:solidFill>
                            <a:schemeClr val="bg1"/>
                          </a:solidFill>
                          <a:latin typeface="Calibri" panose="020F0502020204030204" pitchFamily="34" charset="0"/>
                          <a:cs typeface="Calibri" panose="020F0502020204030204" pitchFamily="34" charset="0"/>
                        </a:rPr>
                        <a:t>Troca</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descentralizada</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por</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exemplo</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Uniswap</a:t>
                      </a:r>
                      <a:r>
                        <a:rPr lang="en-GB" sz="1100" dirty="0">
                          <a:solidFill>
                            <a:schemeClr val="bg1"/>
                          </a:solidFill>
                          <a:latin typeface="Calibri" panose="020F0502020204030204" pitchFamily="34" charset="0"/>
                          <a:cs typeface="Calibri" panose="020F0502020204030204" pitchFamily="34" charset="0"/>
                        </a:rPr>
                        <a:t>)</a:t>
                      </a:r>
                    </a:p>
                  </a:txBody>
                  <a:tcPr anchor="ctr">
                    <a:solidFill>
                      <a:srgbClr val="F9A835"/>
                    </a:solidFill>
                  </a:tcPr>
                </a:tc>
                <a:extLst>
                  <a:ext uri="{0D108BD9-81ED-4DB2-BD59-A6C34878D82A}">
                    <a16:rowId xmlns:a16="http://schemas.microsoft.com/office/drawing/2014/main" val="2043593712"/>
                  </a:ext>
                </a:extLst>
              </a:tr>
              <a:tr h="370840">
                <a:tc>
                  <a:txBody>
                    <a:bodyPr/>
                    <a:lstStyle/>
                    <a:p>
                      <a:pPr algn="ctr"/>
                      <a:r>
                        <a:rPr lang="en-GB" sz="1100" b="1" kern="1200" dirty="0" err="1">
                          <a:solidFill>
                            <a:schemeClr val="bg1"/>
                          </a:solidFill>
                          <a:latin typeface="Calibri" panose="020F0502020204030204" pitchFamily="34" charset="0"/>
                          <a:ea typeface="+mn-ea"/>
                          <a:cs typeface="Calibri" panose="020F0502020204030204" pitchFamily="34" charset="0"/>
                        </a:rPr>
                        <a:t>Empréstimo</a:t>
                      </a:r>
                      <a:endParaRPr lang="en-GB" sz="1100" b="1" kern="1200" dirty="0">
                        <a:solidFill>
                          <a:schemeClr val="bg1"/>
                        </a:solidFill>
                        <a:latin typeface="Calibri" panose="020F0502020204030204" pitchFamily="34" charset="0"/>
                        <a:ea typeface="+mn-ea"/>
                        <a:cs typeface="Calibri" panose="020F0502020204030204" pitchFamily="34" charset="0"/>
                      </a:endParaRPr>
                    </a:p>
                  </a:txBody>
                  <a:tcPr anchor="ctr">
                    <a:solidFill>
                      <a:srgbClr val="DD1470"/>
                    </a:solidFill>
                  </a:tcPr>
                </a:tc>
                <a:tc>
                  <a:txBody>
                    <a:bodyPr/>
                    <a:lstStyle/>
                    <a:p>
                      <a:pPr algn="ctr"/>
                      <a:r>
                        <a:rPr lang="en-GB" sz="1100" dirty="0" err="1">
                          <a:solidFill>
                            <a:schemeClr val="bg1"/>
                          </a:solidFill>
                          <a:latin typeface="Calibri" panose="020F0502020204030204" pitchFamily="34" charset="0"/>
                          <a:cs typeface="Calibri" panose="020F0502020204030204" pitchFamily="34" charset="0"/>
                        </a:rPr>
                        <a:t>Seguro</a:t>
                      </a:r>
                      <a:r>
                        <a:rPr lang="en-GB" sz="1100" dirty="0">
                          <a:solidFill>
                            <a:schemeClr val="bg1"/>
                          </a:solidFill>
                          <a:latin typeface="Calibri" panose="020F0502020204030204" pitchFamily="34" charset="0"/>
                          <a:cs typeface="Calibri" panose="020F0502020204030204" pitchFamily="34" charset="0"/>
                        </a:rPr>
                        <a:t> e </a:t>
                      </a:r>
                      <a:r>
                        <a:rPr lang="en-GB" sz="1100" dirty="0" err="1">
                          <a:solidFill>
                            <a:schemeClr val="bg1"/>
                          </a:solidFill>
                          <a:latin typeface="Calibri" panose="020F0502020204030204" pitchFamily="34" charset="0"/>
                          <a:cs typeface="Calibri" panose="020F0502020204030204" pitchFamily="34" charset="0"/>
                        </a:rPr>
                        <a:t>não</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seguro</a:t>
                      </a:r>
                      <a:endParaRPr lang="en-GB" sz="1100" dirty="0">
                        <a:solidFill>
                          <a:schemeClr val="bg1"/>
                        </a:solidFill>
                        <a:latin typeface="Calibri" panose="020F0502020204030204" pitchFamily="34" charset="0"/>
                        <a:cs typeface="Calibri" panose="020F0502020204030204" pitchFamily="34" charset="0"/>
                      </a:endParaRPr>
                    </a:p>
                    <a:p>
                      <a:pPr algn="ctr"/>
                      <a:r>
                        <a:rPr lang="en-GB" sz="1100" dirty="0">
                          <a:solidFill>
                            <a:schemeClr val="bg1"/>
                          </a:solidFill>
                          <a:latin typeface="Calibri" panose="020F0502020204030204" pitchFamily="34" charset="0"/>
                          <a:cs typeface="Calibri" panose="020F0502020204030204" pitchFamily="34" charset="0"/>
                        </a:rPr>
                        <a:t>(</a:t>
                      </a:r>
                      <a:r>
                        <a:rPr lang="en-GB" sz="1100" dirty="0" err="1">
                          <a:solidFill>
                            <a:schemeClr val="bg1"/>
                          </a:solidFill>
                          <a:latin typeface="Calibri" panose="020F0502020204030204" pitchFamily="34" charset="0"/>
                          <a:cs typeface="Calibri" panose="020F0502020204030204" pitchFamily="34" charset="0"/>
                        </a:rPr>
                        <a:t>por</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exemplo</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empréstimos</a:t>
                      </a:r>
                      <a:r>
                        <a:rPr lang="en-GB" sz="1100" dirty="0">
                          <a:solidFill>
                            <a:schemeClr val="bg1"/>
                          </a:solidFill>
                          <a:latin typeface="Calibri" panose="020F0502020204030204" pitchFamily="34" charset="0"/>
                          <a:cs typeface="Calibri" panose="020F0502020204030204" pitchFamily="34" charset="0"/>
                        </a:rPr>
                        <a:t> a </a:t>
                      </a:r>
                      <a:r>
                        <a:rPr lang="en-GB" sz="1100" dirty="0" err="1">
                          <a:solidFill>
                            <a:schemeClr val="bg1"/>
                          </a:solidFill>
                          <a:latin typeface="Calibri" panose="020F0502020204030204" pitchFamily="34" charset="0"/>
                          <a:cs typeface="Calibri" panose="020F0502020204030204" pitchFamily="34" charset="0"/>
                        </a:rPr>
                        <a:t>prazo</a:t>
                      </a:r>
                      <a:r>
                        <a:rPr lang="en-GB" sz="1100" dirty="0">
                          <a:solidFill>
                            <a:schemeClr val="bg1"/>
                          </a:solidFill>
                          <a:latin typeface="Calibri" panose="020F0502020204030204" pitchFamily="34" charset="0"/>
                          <a:cs typeface="Calibri" panose="020F0502020204030204" pitchFamily="34" charset="0"/>
                        </a:rPr>
                        <a:t>)</a:t>
                      </a:r>
                    </a:p>
                  </a:txBody>
                  <a:tcPr anchor="ctr">
                    <a:solidFill>
                      <a:srgbClr val="F9A835"/>
                    </a:solidFill>
                  </a:tcPr>
                </a:tc>
                <a:tc>
                  <a:txBody>
                    <a:bodyPr/>
                    <a:lstStyle/>
                    <a:p>
                      <a:pPr algn="ctr"/>
                      <a:r>
                        <a:rPr lang="en-GB" sz="1100" dirty="0" err="1">
                          <a:solidFill>
                            <a:schemeClr val="bg1"/>
                          </a:solidFill>
                          <a:latin typeface="Calibri" panose="020F0502020204030204" pitchFamily="34" charset="0"/>
                          <a:cs typeface="Calibri" panose="020F0502020204030204" pitchFamily="34" charset="0"/>
                        </a:rPr>
                        <a:t>Plataformas</a:t>
                      </a:r>
                      <a:r>
                        <a:rPr lang="en-GB" sz="1100" dirty="0">
                          <a:solidFill>
                            <a:schemeClr val="bg1"/>
                          </a:solidFill>
                          <a:latin typeface="Calibri" panose="020F0502020204030204" pitchFamily="34" charset="0"/>
                          <a:cs typeface="Calibri" panose="020F0502020204030204" pitchFamily="34" charset="0"/>
                        </a:rPr>
                        <a:t> de </a:t>
                      </a:r>
                      <a:r>
                        <a:rPr lang="en-GB" sz="1100" dirty="0" err="1">
                          <a:solidFill>
                            <a:schemeClr val="bg1"/>
                          </a:solidFill>
                          <a:latin typeface="Calibri" panose="020F0502020204030204" pitchFamily="34" charset="0"/>
                          <a:cs typeface="Calibri" panose="020F0502020204030204" pitchFamily="34" charset="0"/>
                        </a:rPr>
                        <a:t>empréstimo</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por</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exemplo</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BlockFi</a:t>
                      </a:r>
                      <a:r>
                        <a:rPr lang="en-GB" sz="1100" dirty="0">
                          <a:solidFill>
                            <a:schemeClr val="bg1"/>
                          </a:solidFill>
                          <a:latin typeface="Calibri" panose="020F0502020204030204" pitchFamily="34" charset="0"/>
                          <a:cs typeface="Calibri" panose="020F0502020204030204" pitchFamily="34" charset="0"/>
                        </a:rPr>
                        <a:t>)</a:t>
                      </a:r>
                    </a:p>
                  </a:txBody>
                  <a:tcPr anchor="ctr">
                    <a:solidFill>
                      <a:srgbClr val="F9A835"/>
                    </a:solidFill>
                  </a:tcPr>
                </a:tc>
                <a:tc>
                  <a:txBody>
                    <a:bodyPr/>
                    <a:lstStyle/>
                    <a:p>
                      <a:pPr algn="ctr"/>
                      <a:r>
                        <a:rPr lang="en-GB" sz="1100" dirty="0" err="1">
                          <a:solidFill>
                            <a:schemeClr val="bg1"/>
                          </a:solidFill>
                          <a:latin typeface="Calibri" panose="020F0502020204030204" pitchFamily="34" charset="0"/>
                          <a:cs typeface="Calibri" panose="020F0502020204030204" pitchFamily="34" charset="0"/>
                        </a:rPr>
                        <a:t>Protocolos</a:t>
                      </a:r>
                      <a:r>
                        <a:rPr lang="en-GB" sz="1100" dirty="0">
                          <a:solidFill>
                            <a:schemeClr val="bg1"/>
                          </a:solidFill>
                          <a:latin typeface="Calibri" panose="020F0502020204030204" pitchFamily="34" charset="0"/>
                          <a:cs typeface="Calibri" panose="020F0502020204030204" pitchFamily="34" charset="0"/>
                        </a:rPr>
                        <a:t> de </a:t>
                      </a:r>
                      <a:r>
                        <a:rPr lang="en-GB" sz="1100" dirty="0" err="1">
                          <a:solidFill>
                            <a:schemeClr val="bg1"/>
                          </a:solidFill>
                          <a:latin typeface="Calibri" panose="020F0502020204030204" pitchFamily="34" charset="0"/>
                          <a:cs typeface="Calibri" panose="020F0502020204030204" pitchFamily="34" charset="0"/>
                        </a:rPr>
                        <a:t>empréstimo</a:t>
                      </a:r>
                      <a:endParaRPr lang="en-GB" sz="1100" dirty="0">
                        <a:solidFill>
                          <a:schemeClr val="bg1"/>
                        </a:solidFill>
                        <a:latin typeface="Calibri" panose="020F0502020204030204" pitchFamily="34" charset="0"/>
                        <a:cs typeface="Calibri" panose="020F0502020204030204" pitchFamily="34" charset="0"/>
                      </a:endParaRPr>
                    </a:p>
                    <a:p>
                      <a:pPr algn="ctr"/>
                      <a:r>
                        <a:rPr lang="en-GB" sz="1100" dirty="0">
                          <a:solidFill>
                            <a:schemeClr val="bg1"/>
                          </a:solidFill>
                          <a:latin typeface="Calibri" panose="020F0502020204030204" pitchFamily="34" charset="0"/>
                          <a:cs typeface="Calibri" panose="020F0502020204030204" pitchFamily="34" charset="0"/>
                        </a:rPr>
                        <a:t>(</a:t>
                      </a:r>
                      <a:r>
                        <a:rPr lang="en-GB" sz="1100" dirty="0" err="1">
                          <a:solidFill>
                            <a:schemeClr val="bg1"/>
                          </a:solidFill>
                          <a:latin typeface="Calibri" panose="020F0502020204030204" pitchFamily="34" charset="0"/>
                          <a:cs typeface="Calibri" panose="020F0502020204030204" pitchFamily="34" charset="0"/>
                        </a:rPr>
                        <a:t>por</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exemplo</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Aave</a:t>
                      </a:r>
                      <a:r>
                        <a:rPr lang="en-GB" sz="1100" dirty="0">
                          <a:solidFill>
                            <a:schemeClr val="bg1"/>
                          </a:solidFill>
                          <a:latin typeface="Calibri" panose="020F0502020204030204" pitchFamily="34" charset="0"/>
                          <a:cs typeface="Calibri" panose="020F0502020204030204" pitchFamily="34" charset="0"/>
                        </a:rPr>
                        <a:t>)</a:t>
                      </a:r>
                    </a:p>
                  </a:txBody>
                  <a:tcPr anchor="ctr">
                    <a:solidFill>
                      <a:srgbClr val="F9A835"/>
                    </a:solidFill>
                  </a:tcPr>
                </a:tc>
                <a:extLst>
                  <a:ext uri="{0D108BD9-81ED-4DB2-BD59-A6C34878D82A}">
                    <a16:rowId xmlns:a16="http://schemas.microsoft.com/office/drawing/2014/main" val="3199083709"/>
                  </a:ext>
                </a:extLst>
              </a:tr>
              <a:tr h="370840">
                <a:tc>
                  <a:txBody>
                    <a:bodyPr/>
                    <a:lstStyle/>
                    <a:p>
                      <a:pPr algn="ctr"/>
                      <a:r>
                        <a:rPr lang="en-GB" sz="1100" b="1" kern="1200" dirty="0" err="1">
                          <a:solidFill>
                            <a:schemeClr val="bg1"/>
                          </a:solidFill>
                          <a:latin typeface="Calibri" panose="020F0502020204030204" pitchFamily="34" charset="0"/>
                          <a:ea typeface="+mn-ea"/>
                          <a:cs typeface="Calibri" panose="020F0502020204030204" pitchFamily="34" charset="0"/>
                        </a:rPr>
                        <a:t>Investir</a:t>
                      </a:r>
                      <a:endParaRPr lang="en-GB" sz="1100" b="1" kern="1200" dirty="0">
                        <a:solidFill>
                          <a:schemeClr val="bg1"/>
                        </a:solidFill>
                        <a:latin typeface="Calibri" panose="020F0502020204030204" pitchFamily="34" charset="0"/>
                        <a:ea typeface="+mn-ea"/>
                        <a:cs typeface="Calibri" panose="020F0502020204030204" pitchFamily="34" charset="0"/>
                      </a:endParaRPr>
                    </a:p>
                  </a:txBody>
                  <a:tcPr anchor="ctr">
                    <a:solidFill>
                      <a:srgbClr val="DD1470"/>
                    </a:solidFill>
                  </a:tcPr>
                </a:tc>
                <a:tc>
                  <a:txBody>
                    <a:bodyPr/>
                    <a:lstStyle/>
                    <a:p>
                      <a:pPr algn="ctr"/>
                      <a:r>
                        <a:rPr lang="en-GB" sz="1100" dirty="0" err="1">
                          <a:solidFill>
                            <a:schemeClr val="bg1"/>
                          </a:solidFill>
                          <a:latin typeface="Calibri" panose="020F0502020204030204" pitchFamily="34" charset="0"/>
                          <a:cs typeface="Calibri" panose="020F0502020204030204" pitchFamily="34" charset="0"/>
                        </a:rPr>
                        <a:t>Fundos</a:t>
                      </a:r>
                      <a:r>
                        <a:rPr lang="en-GB" sz="1100" dirty="0">
                          <a:solidFill>
                            <a:schemeClr val="bg1"/>
                          </a:solidFill>
                          <a:latin typeface="Calibri" panose="020F0502020204030204" pitchFamily="34" charset="0"/>
                          <a:cs typeface="Calibri" panose="020F0502020204030204" pitchFamily="34" charset="0"/>
                        </a:rPr>
                        <a:t> de </a:t>
                      </a:r>
                      <a:r>
                        <a:rPr lang="en-GB" sz="1100" dirty="0" err="1">
                          <a:solidFill>
                            <a:schemeClr val="bg1"/>
                          </a:solidFill>
                          <a:latin typeface="Calibri" panose="020F0502020204030204" pitchFamily="34" charset="0"/>
                          <a:cs typeface="Calibri" panose="020F0502020204030204" pitchFamily="34" charset="0"/>
                        </a:rPr>
                        <a:t>investimento</a:t>
                      </a:r>
                      <a:endParaRPr lang="en-GB" sz="1100" dirty="0">
                        <a:solidFill>
                          <a:schemeClr val="bg1"/>
                        </a:solidFill>
                        <a:latin typeface="Calibri" panose="020F0502020204030204" pitchFamily="34" charset="0"/>
                        <a:cs typeface="Calibri" panose="020F0502020204030204" pitchFamily="34" charset="0"/>
                      </a:endParaRPr>
                    </a:p>
                    <a:p>
                      <a:pPr algn="ctr"/>
                      <a:r>
                        <a:rPr lang="en-GB" sz="1100" dirty="0">
                          <a:solidFill>
                            <a:schemeClr val="bg1"/>
                          </a:solidFill>
                          <a:latin typeface="Calibri" panose="020F0502020204030204" pitchFamily="34" charset="0"/>
                          <a:cs typeface="Calibri" panose="020F0502020204030204" pitchFamily="34" charset="0"/>
                        </a:rPr>
                        <a:t>(</a:t>
                      </a:r>
                      <a:r>
                        <a:rPr lang="en-GB" sz="1100" dirty="0" err="1">
                          <a:solidFill>
                            <a:schemeClr val="bg1"/>
                          </a:solidFill>
                          <a:latin typeface="Calibri" panose="020F0502020204030204" pitchFamily="34" charset="0"/>
                          <a:cs typeface="Calibri" panose="020F0502020204030204" pitchFamily="34" charset="0"/>
                        </a:rPr>
                        <a:t>por</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exemplo</a:t>
                      </a:r>
                      <a:r>
                        <a:rPr lang="en-GB" sz="1100" dirty="0">
                          <a:solidFill>
                            <a:schemeClr val="bg1"/>
                          </a:solidFill>
                          <a:latin typeface="Calibri" panose="020F0502020204030204" pitchFamily="34" charset="0"/>
                          <a:cs typeface="Calibri" panose="020F0502020204030204" pitchFamily="34" charset="0"/>
                        </a:rPr>
                        <a:t>, ETFs)</a:t>
                      </a:r>
                    </a:p>
                  </a:txBody>
                  <a:tcPr anchor="ctr">
                    <a:solidFill>
                      <a:srgbClr val="F9A835"/>
                    </a:solidFill>
                  </a:tcPr>
                </a:tc>
                <a:tc>
                  <a:txBody>
                    <a:bodyPr/>
                    <a:lstStyle/>
                    <a:p>
                      <a:pPr algn="ctr"/>
                      <a:r>
                        <a:rPr lang="en-GB" sz="1100" dirty="0" err="1">
                          <a:solidFill>
                            <a:schemeClr val="bg1"/>
                          </a:solidFill>
                          <a:latin typeface="Calibri" panose="020F0502020204030204" pitchFamily="34" charset="0"/>
                          <a:cs typeface="Calibri" panose="020F0502020204030204" pitchFamily="34" charset="0"/>
                        </a:rPr>
                        <a:t>Fundos</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criptográficos</a:t>
                      </a:r>
                      <a:endParaRPr lang="en-GB" sz="1100" dirty="0">
                        <a:solidFill>
                          <a:schemeClr val="bg1"/>
                        </a:solidFill>
                        <a:latin typeface="Calibri" panose="020F0502020204030204" pitchFamily="34" charset="0"/>
                        <a:cs typeface="Calibri" panose="020F0502020204030204" pitchFamily="34" charset="0"/>
                      </a:endParaRPr>
                    </a:p>
                    <a:p>
                      <a:pPr algn="ctr"/>
                      <a:r>
                        <a:rPr lang="en-GB" sz="1100" dirty="0">
                          <a:solidFill>
                            <a:schemeClr val="bg1"/>
                          </a:solidFill>
                          <a:latin typeface="Calibri" panose="020F0502020204030204" pitchFamily="34" charset="0"/>
                          <a:cs typeface="Calibri" panose="020F0502020204030204" pitchFamily="34" charset="0"/>
                        </a:rPr>
                        <a:t>(</a:t>
                      </a:r>
                      <a:r>
                        <a:rPr lang="en-GB" sz="1100" dirty="0" err="1">
                          <a:solidFill>
                            <a:schemeClr val="bg1"/>
                          </a:solidFill>
                          <a:latin typeface="Calibri" panose="020F0502020204030204" pitchFamily="34" charset="0"/>
                          <a:cs typeface="Calibri" panose="020F0502020204030204" pitchFamily="34" charset="0"/>
                        </a:rPr>
                        <a:t>por</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exemplo</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escala</a:t>
                      </a:r>
                      <a:r>
                        <a:rPr lang="en-GB" sz="1100" dirty="0">
                          <a:solidFill>
                            <a:schemeClr val="bg1"/>
                          </a:solidFill>
                          <a:latin typeface="Calibri" panose="020F0502020204030204" pitchFamily="34" charset="0"/>
                          <a:cs typeface="Calibri" panose="020F0502020204030204" pitchFamily="34" charset="0"/>
                        </a:rPr>
                        <a:t> de </a:t>
                      </a:r>
                      <a:r>
                        <a:rPr lang="en-GB" sz="1100" dirty="0" err="1">
                          <a:solidFill>
                            <a:schemeClr val="bg1"/>
                          </a:solidFill>
                          <a:latin typeface="Calibri" panose="020F0502020204030204" pitchFamily="34" charset="0"/>
                          <a:cs typeface="Calibri" panose="020F0502020204030204" pitchFamily="34" charset="0"/>
                        </a:rPr>
                        <a:t>cinza</a:t>
                      </a:r>
                      <a:r>
                        <a:rPr lang="en-GB" sz="1100" dirty="0">
                          <a:solidFill>
                            <a:schemeClr val="bg1"/>
                          </a:solidFill>
                          <a:latin typeface="Calibri" panose="020F0502020204030204" pitchFamily="34" charset="0"/>
                          <a:cs typeface="Calibri" panose="020F0502020204030204" pitchFamily="34" charset="0"/>
                        </a:rPr>
                        <a:t>)</a:t>
                      </a:r>
                    </a:p>
                  </a:txBody>
                  <a:tcPr anchor="ctr">
                    <a:solidFill>
                      <a:srgbClr val="F9A835"/>
                    </a:solidFill>
                  </a:tcPr>
                </a:tc>
                <a:tc>
                  <a:txBody>
                    <a:bodyPr/>
                    <a:lstStyle/>
                    <a:p>
                      <a:pPr algn="ctr"/>
                      <a:r>
                        <a:rPr lang="en-GB" sz="1100" dirty="0" err="1">
                          <a:solidFill>
                            <a:schemeClr val="bg1"/>
                          </a:solidFill>
                          <a:latin typeface="Calibri" panose="020F0502020204030204" pitchFamily="34" charset="0"/>
                          <a:cs typeface="Calibri" panose="020F0502020204030204" pitchFamily="34" charset="0"/>
                        </a:rPr>
                        <a:t>Gestão</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Descentralizada</a:t>
                      </a:r>
                      <a:r>
                        <a:rPr lang="en-GB" sz="1100" dirty="0">
                          <a:solidFill>
                            <a:schemeClr val="bg1"/>
                          </a:solidFill>
                          <a:latin typeface="Calibri" panose="020F0502020204030204" pitchFamily="34" charset="0"/>
                          <a:cs typeface="Calibri" panose="020F0502020204030204" pitchFamily="34" charset="0"/>
                        </a:rPr>
                        <a:t> de </a:t>
                      </a:r>
                      <a:r>
                        <a:rPr lang="en-GB" sz="1100" dirty="0" err="1">
                          <a:solidFill>
                            <a:schemeClr val="bg1"/>
                          </a:solidFill>
                          <a:latin typeface="Calibri" panose="020F0502020204030204" pitchFamily="34" charset="0"/>
                          <a:cs typeface="Calibri" panose="020F0502020204030204" pitchFamily="34" charset="0"/>
                        </a:rPr>
                        <a:t>Ativos</a:t>
                      </a:r>
                      <a:endParaRPr lang="en-GB" sz="1100" dirty="0">
                        <a:solidFill>
                          <a:schemeClr val="bg1"/>
                        </a:solidFill>
                        <a:latin typeface="Calibri" panose="020F0502020204030204" pitchFamily="34" charset="0"/>
                        <a:cs typeface="Calibri" panose="020F0502020204030204" pitchFamily="34" charset="0"/>
                      </a:endParaRPr>
                    </a:p>
                    <a:p>
                      <a:pPr algn="ct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por</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exemplo</a:t>
                      </a:r>
                      <a:r>
                        <a:rPr lang="en-GB" sz="1100" dirty="0">
                          <a:solidFill>
                            <a:schemeClr val="bg1"/>
                          </a:solidFill>
                          <a:latin typeface="Calibri" panose="020F0502020204030204" pitchFamily="34" charset="0"/>
                          <a:cs typeface="Calibri" panose="020F0502020204030204" pitchFamily="34" charset="0"/>
                        </a:rPr>
                        <a:t>, Cosmos)</a:t>
                      </a:r>
                    </a:p>
                  </a:txBody>
                  <a:tcPr anchor="ctr">
                    <a:solidFill>
                      <a:srgbClr val="F9A835"/>
                    </a:solidFill>
                  </a:tcPr>
                </a:tc>
                <a:extLst>
                  <a:ext uri="{0D108BD9-81ED-4DB2-BD59-A6C34878D82A}">
                    <a16:rowId xmlns:a16="http://schemas.microsoft.com/office/drawing/2014/main" val="479851785"/>
                  </a:ext>
                </a:extLst>
              </a:tr>
              <a:tr h="370840">
                <a:tc>
                  <a:txBody>
                    <a:bodyPr/>
                    <a:lstStyle/>
                    <a:p>
                      <a:pPr algn="ctr"/>
                      <a:r>
                        <a:rPr lang="en-GB" sz="1100" b="1" kern="1200" dirty="0" err="1">
                          <a:solidFill>
                            <a:schemeClr val="bg1"/>
                          </a:solidFill>
                          <a:latin typeface="Calibri" panose="020F0502020204030204" pitchFamily="34" charset="0"/>
                          <a:ea typeface="+mn-ea"/>
                          <a:cs typeface="Calibri" panose="020F0502020204030204" pitchFamily="34" charset="0"/>
                        </a:rPr>
                        <a:t>Depósitos</a:t>
                      </a:r>
                      <a:endParaRPr lang="en-GB" sz="1100" b="1" kern="1200" dirty="0">
                        <a:solidFill>
                          <a:schemeClr val="bg1"/>
                        </a:solidFill>
                        <a:latin typeface="Calibri" panose="020F0502020204030204" pitchFamily="34" charset="0"/>
                        <a:ea typeface="+mn-ea"/>
                        <a:cs typeface="Calibri" panose="020F0502020204030204" pitchFamily="34" charset="0"/>
                      </a:endParaRPr>
                    </a:p>
                  </a:txBody>
                  <a:tcPr anchor="ctr">
                    <a:solidFill>
                      <a:srgbClr val="DD1470"/>
                    </a:solidFill>
                  </a:tcPr>
                </a:tc>
                <a:tc>
                  <a:txBody>
                    <a:bodyPr/>
                    <a:lstStyle/>
                    <a:p>
                      <a:pPr algn="ctr"/>
                      <a:r>
                        <a:rPr lang="en-GB" sz="1100" dirty="0" err="1">
                          <a:solidFill>
                            <a:schemeClr val="bg1"/>
                          </a:solidFill>
                          <a:latin typeface="Calibri" panose="020F0502020204030204" pitchFamily="34" charset="0"/>
                          <a:cs typeface="Calibri" panose="020F0502020204030204" pitchFamily="34" charset="0"/>
                        </a:rPr>
                        <a:t>Contas</a:t>
                      </a:r>
                      <a:r>
                        <a:rPr lang="en-GB" sz="1100" dirty="0">
                          <a:solidFill>
                            <a:schemeClr val="bg1"/>
                          </a:solidFill>
                          <a:latin typeface="Calibri" panose="020F0502020204030204" pitchFamily="34" charset="0"/>
                          <a:cs typeface="Calibri" panose="020F0502020204030204" pitchFamily="34" charset="0"/>
                        </a:rPr>
                        <a:t> de </a:t>
                      </a:r>
                      <a:r>
                        <a:rPr lang="en-GB" sz="1100" dirty="0" err="1">
                          <a:solidFill>
                            <a:schemeClr val="bg1"/>
                          </a:solidFill>
                          <a:latin typeface="Calibri" panose="020F0502020204030204" pitchFamily="34" charset="0"/>
                          <a:cs typeface="Calibri" panose="020F0502020204030204" pitchFamily="34" charset="0"/>
                        </a:rPr>
                        <a:t>Poupança</a:t>
                      </a:r>
                      <a:endParaRPr lang="en-GB" sz="1100" dirty="0">
                        <a:solidFill>
                          <a:schemeClr val="bg1"/>
                        </a:solidFill>
                        <a:latin typeface="Calibri" panose="020F0502020204030204" pitchFamily="34" charset="0"/>
                        <a:cs typeface="Calibri" panose="020F0502020204030204" pitchFamily="34" charset="0"/>
                      </a:endParaRPr>
                    </a:p>
                    <a:p>
                      <a:pPr algn="ctr"/>
                      <a:r>
                        <a:rPr lang="en-GB" sz="1100" dirty="0">
                          <a:solidFill>
                            <a:schemeClr val="bg1"/>
                          </a:solidFill>
                          <a:latin typeface="Calibri" panose="020F0502020204030204" pitchFamily="34" charset="0"/>
                          <a:cs typeface="Calibri" panose="020F0502020204030204" pitchFamily="34" charset="0"/>
                        </a:rPr>
                        <a:t>(</a:t>
                      </a:r>
                      <a:r>
                        <a:rPr lang="en-GB" sz="1100" dirty="0" err="1">
                          <a:solidFill>
                            <a:schemeClr val="bg1"/>
                          </a:solidFill>
                          <a:latin typeface="Calibri" panose="020F0502020204030204" pitchFamily="34" charset="0"/>
                          <a:cs typeface="Calibri" panose="020F0502020204030204" pitchFamily="34" charset="0"/>
                        </a:rPr>
                        <a:t>por</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exemplo</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bancos</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comerciais</a:t>
                      </a:r>
                      <a:r>
                        <a:rPr lang="en-GB" sz="1100" dirty="0">
                          <a:solidFill>
                            <a:schemeClr val="bg1"/>
                          </a:solidFill>
                          <a:latin typeface="Calibri" panose="020F0502020204030204" pitchFamily="34" charset="0"/>
                          <a:cs typeface="Calibri" panose="020F0502020204030204" pitchFamily="34" charset="0"/>
                        </a:rPr>
                        <a:t>)</a:t>
                      </a:r>
                    </a:p>
                  </a:txBody>
                  <a:tcPr anchor="ctr">
                    <a:solidFill>
                      <a:srgbClr val="F9A835"/>
                    </a:solidFill>
                  </a:tcPr>
                </a:tc>
                <a:tc>
                  <a:txBody>
                    <a:bodyPr/>
                    <a:lstStyle/>
                    <a:p>
                      <a:pPr algn="ctr"/>
                      <a:r>
                        <a:rPr lang="en-GB" sz="1100" dirty="0">
                          <a:solidFill>
                            <a:schemeClr val="bg1"/>
                          </a:solidFill>
                          <a:latin typeface="Calibri" panose="020F0502020204030204" pitchFamily="34" charset="0"/>
                          <a:cs typeface="Calibri" panose="020F0502020204030204" pitchFamily="34" charset="0"/>
                        </a:rPr>
                        <a:t>Staking Pool (</a:t>
                      </a:r>
                      <a:r>
                        <a:rPr lang="en-GB" sz="1100" dirty="0" err="1">
                          <a:solidFill>
                            <a:schemeClr val="bg1"/>
                          </a:solidFill>
                          <a:latin typeface="Calibri" panose="020F0502020204030204" pitchFamily="34" charset="0"/>
                          <a:cs typeface="Calibri" panose="020F0502020204030204" pitchFamily="34" charset="0"/>
                        </a:rPr>
                        <a:t>por</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exemplo</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Coinbase</a:t>
                      </a:r>
                      <a:r>
                        <a:rPr lang="en-GB" sz="1100" dirty="0">
                          <a:solidFill>
                            <a:schemeClr val="bg1"/>
                          </a:solidFill>
                          <a:latin typeface="Calibri" panose="020F0502020204030204" pitchFamily="34" charset="0"/>
                          <a:cs typeface="Calibri" panose="020F0502020204030204" pitchFamily="34" charset="0"/>
                        </a:rPr>
                        <a:t>)</a:t>
                      </a:r>
                    </a:p>
                  </a:txBody>
                  <a:tcPr anchor="ctr">
                    <a:solidFill>
                      <a:srgbClr val="F9A835"/>
                    </a:solidFill>
                  </a:tcPr>
                </a:tc>
                <a:tc>
                  <a:txBody>
                    <a:bodyPr/>
                    <a:lstStyle/>
                    <a:p>
                      <a:pPr algn="ctr"/>
                      <a:r>
                        <a:rPr lang="en-GB" sz="1100" dirty="0" err="1">
                          <a:solidFill>
                            <a:schemeClr val="bg1"/>
                          </a:solidFill>
                          <a:latin typeface="Calibri" panose="020F0502020204030204" pitchFamily="34" charset="0"/>
                          <a:cs typeface="Calibri" panose="020F0502020204030204" pitchFamily="34" charset="0"/>
                        </a:rPr>
                        <a:t>Serviços</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dStaking</a:t>
                      </a:r>
                      <a:endParaRPr lang="en-GB" sz="1100" dirty="0">
                        <a:solidFill>
                          <a:schemeClr val="bg1"/>
                        </a:solidFill>
                        <a:latin typeface="Calibri" panose="020F0502020204030204" pitchFamily="34" charset="0"/>
                        <a:cs typeface="Calibri" panose="020F0502020204030204" pitchFamily="34" charset="0"/>
                      </a:endParaRPr>
                    </a:p>
                    <a:p>
                      <a:pPr algn="ctr"/>
                      <a:r>
                        <a:rPr lang="en-GB" sz="1100" dirty="0">
                          <a:solidFill>
                            <a:schemeClr val="bg1"/>
                          </a:solidFill>
                          <a:latin typeface="Calibri" panose="020F0502020204030204" pitchFamily="34" charset="0"/>
                          <a:cs typeface="Calibri" panose="020F0502020204030204" pitchFamily="34" charset="0"/>
                        </a:rPr>
                        <a:t>(</a:t>
                      </a:r>
                      <a:r>
                        <a:rPr lang="en-GB" sz="1100" dirty="0" err="1">
                          <a:solidFill>
                            <a:schemeClr val="bg1"/>
                          </a:solidFill>
                          <a:latin typeface="Calibri" panose="020F0502020204030204" pitchFamily="34" charset="0"/>
                          <a:cs typeface="Calibri" panose="020F0502020204030204" pitchFamily="34" charset="0"/>
                        </a:rPr>
                        <a:t>por</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exemplo</a:t>
                      </a:r>
                      <a:r>
                        <a:rPr lang="en-GB" sz="1100" dirty="0">
                          <a:solidFill>
                            <a:schemeClr val="bg1"/>
                          </a:solidFill>
                          <a:latin typeface="Calibri" panose="020F0502020204030204" pitchFamily="34" charset="0"/>
                          <a:cs typeface="Calibri" panose="020F0502020204030204" pitchFamily="34" charset="0"/>
                        </a:rPr>
                        <a:t>, Cosmos)</a:t>
                      </a:r>
                    </a:p>
                  </a:txBody>
                  <a:tcPr anchor="ctr">
                    <a:solidFill>
                      <a:srgbClr val="F9A835"/>
                    </a:solidFill>
                  </a:tcPr>
                </a:tc>
                <a:extLst>
                  <a:ext uri="{0D108BD9-81ED-4DB2-BD59-A6C34878D82A}">
                    <a16:rowId xmlns:a16="http://schemas.microsoft.com/office/drawing/2014/main" val="1216651067"/>
                  </a:ext>
                </a:extLst>
              </a:tr>
              <a:tr h="370840">
                <a:tc>
                  <a:txBody>
                    <a:bodyPr/>
                    <a:lstStyle/>
                    <a:p>
                      <a:pPr algn="ctr"/>
                      <a:r>
                        <a:rPr lang="en-GB" sz="1100" b="1" kern="1200" dirty="0" err="1">
                          <a:solidFill>
                            <a:schemeClr val="bg1"/>
                          </a:solidFill>
                          <a:latin typeface="Calibri" panose="020F0502020204030204" pitchFamily="34" charset="0"/>
                          <a:ea typeface="+mn-ea"/>
                          <a:cs typeface="Calibri" panose="020F0502020204030204" pitchFamily="34" charset="0"/>
                        </a:rPr>
                        <a:t>Pagamentos</a:t>
                      </a:r>
                      <a:endParaRPr lang="en-GB" sz="1100" b="1" kern="1200" dirty="0">
                        <a:solidFill>
                          <a:schemeClr val="bg1"/>
                        </a:solidFill>
                        <a:latin typeface="Calibri" panose="020F0502020204030204" pitchFamily="34" charset="0"/>
                        <a:ea typeface="+mn-ea"/>
                        <a:cs typeface="Calibri" panose="020F0502020204030204" pitchFamily="34" charset="0"/>
                      </a:endParaRPr>
                    </a:p>
                  </a:txBody>
                  <a:tcPr anchor="ctr">
                    <a:solidFill>
                      <a:srgbClr val="DD1470"/>
                    </a:solidFill>
                  </a:tcPr>
                </a:tc>
                <a:tc>
                  <a:txBody>
                    <a:bodyPr/>
                    <a:lstStyle/>
                    <a:p>
                      <a:pPr algn="ctr"/>
                      <a:r>
                        <a:rPr lang="en-GB" sz="1100" dirty="0" err="1">
                          <a:solidFill>
                            <a:schemeClr val="bg1"/>
                          </a:solidFill>
                          <a:latin typeface="Calibri" panose="020F0502020204030204" pitchFamily="34" charset="0"/>
                          <a:cs typeface="Calibri" panose="020F0502020204030204" pitchFamily="34" charset="0"/>
                        </a:rPr>
                        <a:t>Plataformas</a:t>
                      </a:r>
                      <a:r>
                        <a:rPr lang="en-GB" sz="1100" dirty="0">
                          <a:solidFill>
                            <a:schemeClr val="bg1"/>
                          </a:solidFill>
                          <a:latin typeface="Calibri" panose="020F0502020204030204" pitchFamily="34" charset="0"/>
                          <a:cs typeface="Calibri" panose="020F0502020204030204" pitchFamily="34" charset="0"/>
                        </a:rPr>
                        <a:t> de </a:t>
                      </a:r>
                      <a:r>
                        <a:rPr lang="en-GB" sz="1100" dirty="0" err="1">
                          <a:solidFill>
                            <a:schemeClr val="bg1"/>
                          </a:solidFill>
                          <a:latin typeface="Calibri" panose="020F0502020204030204" pitchFamily="34" charset="0"/>
                          <a:cs typeface="Calibri" panose="020F0502020204030204" pitchFamily="34" charset="0"/>
                        </a:rPr>
                        <a:t>pagamento</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por</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exemplo</a:t>
                      </a:r>
                      <a:r>
                        <a:rPr lang="en-GB" sz="1100" dirty="0">
                          <a:solidFill>
                            <a:schemeClr val="bg1"/>
                          </a:solidFill>
                          <a:latin typeface="Calibri" panose="020F0502020204030204" pitchFamily="34" charset="0"/>
                          <a:cs typeface="Calibri" panose="020F0502020204030204" pitchFamily="34" charset="0"/>
                        </a:rPr>
                        <a:t>, SEPA, T2)</a:t>
                      </a:r>
                    </a:p>
                  </a:txBody>
                  <a:tcPr anchor="ctr">
                    <a:solidFill>
                      <a:srgbClr val="F9A835"/>
                    </a:solidFill>
                  </a:tcPr>
                </a:tc>
                <a:tc>
                  <a:txBody>
                    <a:bodyPr/>
                    <a:lstStyle/>
                    <a:p>
                      <a:pPr algn="ctr"/>
                      <a:r>
                        <a:rPr lang="en-GB" sz="1100" dirty="0" err="1">
                          <a:solidFill>
                            <a:schemeClr val="bg1"/>
                          </a:solidFill>
                          <a:latin typeface="Calibri" panose="020F0502020204030204" pitchFamily="34" charset="0"/>
                          <a:cs typeface="Calibri" panose="020F0502020204030204" pitchFamily="34" charset="0"/>
                        </a:rPr>
                        <a:t>Stablecoins</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centralizados</a:t>
                      </a:r>
                      <a:endParaRPr lang="en-GB" sz="1100" dirty="0">
                        <a:solidFill>
                          <a:schemeClr val="bg1"/>
                        </a:solidFill>
                        <a:latin typeface="Calibri" panose="020F0502020204030204" pitchFamily="34" charset="0"/>
                        <a:cs typeface="Calibri" panose="020F0502020204030204" pitchFamily="34" charset="0"/>
                      </a:endParaRPr>
                    </a:p>
                    <a:p>
                      <a:pPr algn="ctr"/>
                      <a:r>
                        <a:rPr lang="en-GB" sz="1100" dirty="0">
                          <a:solidFill>
                            <a:schemeClr val="bg1"/>
                          </a:solidFill>
                          <a:latin typeface="Calibri" panose="020F0502020204030204" pitchFamily="34" charset="0"/>
                          <a:cs typeface="Calibri" panose="020F0502020204030204" pitchFamily="34" charset="0"/>
                        </a:rPr>
                        <a:t>(</a:t>
                      </a:r>
                      <a:r>
                        <a:rPr lang="en-GB" sz="1100" dirty="0" err="1">
                          <a:solidFill>
                            <a:schemeClr val="bg1"/>
                          </a:solidFill>
                          <a:latin typeface="Calibri" panose="020F0502020204030204" pitchFamily="34" charset="0"/>
                          <a:cs typeface="Calibri" panose="020F0502020204030204" pitchFamily="34" charset="0"/>
                        </a:rPr>
                        <a:t>por</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exemplo</a:t>
                      </a:r>
                      <a:r>
                        <a:rPr lang="en-GB" sz="1100" dirty="0">
                          <a:solidFill>
                            <a:schemeClr val="bg1"/>
                          </a:solidFill>
                          <a:latin typeface="Calibri" panose="020F0502020204030204" pitchFamily="34" charset="0"/>
                          <a:cs typeface="Calibri" panose="020F0502020204030204" pitchFamily="34" charset="0"/>
                        </a:rPr>
                        <a:t>, USDC)</a:t>
                      </a:r>
                    </a:p>
                  </a:txBody>
                  <a:tcPr anchor="ctr">
                    <a:solidFill>
                      <a:srgbClr val="F9A835"/>
                    </a:solidFill>
                  </a:tcPr>
                </a:tc>
                <a:tc>
                  <a:txBody>
                    <a:bodyPr/>
                    <a:lstStyle/>
                    <a:p>
                      <a:pPr algn="ctr"/>
                      <a:r>
                        <a:rPr lang="en-GB" sz="1100" dirty="0" err="1">
                          <a:solidFill>
                            <a:schemeClr val="bg1"/>
                          </a:solidFill>
                          <a:latin typeface="Calibri" panose="020F0502020204030204" pitchFamily="34" charset="0"/>
                          <a:cs typeface="Calibri" panose="020F0502020204030204" pitchFamily="34" charset="0"/>
                        </a:rPr>
                        <a:t>DeFi</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Stablecoins</a:t>
                      </a:r>
                      <a:endParaRPr lang="en-GB" sz="1100" dirty="0">
                        <a:solidFill>
                          <a:schemeClr val="bg1"/>
                        </a:solidFill>
                        <a:latin typeface="Calibri" panose="020F0502020204030204" pitchFamily="34" charset="0"/>
                        <a:cs typeface="Calibri" panose="020F0502020204030204" pitchFamily="34" charset="0"/>
                      </a:endParaRPr>
                    </a:p>
                    <a:p>
                      <a:pPr algn="ctr"/>
                      <a:r>
                        <a:rPr lang="en-GB" sz="1100" dirty="0">
                          <a:solidFill>
                            <a:schemeClr val="bg1"/>
                          </a:solidFill>
                          <a:latin typeface="Calibri" panose="020F0502020204030204" pitchFamily="34" charset="0"/>
                          <a:cs typeface="Calibri" panose="020F0502020204030204" pitchFamily="34" charset="0"/>
                        </a:rPr>
                        <a:t>(</a:t>
                      </a:r>
                      <a:r>
                        <a:rPr lang="en-GB" sz="1100" dirty="0" err="1">
                          <a:solidFill>
                            <a:schemeClr val="bg1"/>
                          </a:solidFill>
                          <a:latin typeface="Calibri" panose="020F0502020204030204" pitchFamily="34" charset="0"/>
                          <a:cs typeface="Calibri" panose="020F0502020204030204" pitchFamily="34" charset="0"/>
                        </a:rPr>
                        <a:t>por</a:t>
                      </a:r>
                      <a:r>
                        <a:rPr lang="en-GB" sz="1100" dirty="0">
                          <a:solidFill>
                            <a:schemeClr val="bg1"/>
                          </a:solidFill>
                          <a:latin typeface="Calibri" panose="020F0502020204030204" pitchFamily="34" charset="0"/>
                          <a:cs typeface="Calibri" panose="020F0502020204030204" pitchFamily="34" charset="0"/>
                        </a:rPr>
                        <a:t> </a:t>
                      </a:r>
                      <a:r>
                        <a:rPr lang="en-GB" sz="1100" dirty="0" err="1">
                          <a:solidFill>
                            <a:schemeClr val="bg1"/>
                          </a:solidFill>
                          <a:latin typeface="Calibri" panose="020F0502020204030204" pitchFamily="34" charset="0"/>
                          <a:cs typeface="Calibri" panose="020F0502020204030204" pitchFamily="34" charset="0"/>
                        </a:rPr>
                        <a:t>exemplo</a:t>
                      </a:r>
                      <a:r>
                        <a:rPr lang="en-GB" sz="1100" dirty="0">
                          <a:solidFill>
                            <a:schemeClr val="bg1"/>
                          </a:solidFill>
                          <a:latin typeface="Calibri" panose="020F0502020204030204" pitchFamily="34" charset="0"/>
                          <a:cs typeface="Calibri" panose="020F0502020204030204" pitchFamily="34" charset="0"/>
                        </a:rPr>
                        <a:t>, DAI)</a:t>
                      </a:r>
                    </a:p>
                  </a:txBody>
                  <a:tcPr anchor="ctr">
                    <a:solidFill>
                      <a:srgbClr val="F9A835"/>
                    </a:solidFill>
                  </a:tcPr>
                </a:tc>
                <a:extLst>
                  <a:ext uri="{0D108BD9-81ED-4DB2-BD59-A6C34878D82A}">
                    <a16:rowId xmlns:a16="http://schemas.microsoft.com/office/drawing/2014/main" val="920760328"/>
                  </a:ext>
                </a:extLst>
              </a:tr>
            </a:tbl>
          </a:graphicData>
        </a:graphic>
      </p:graphicFrame>
      <p:grpSp>
        <p:nvGrpSpPr>
          <p:cNvPr id="16" name="Group 15">
            <a:extLst>
              <a:ext uri="{FF2B5EF4-FFF2-40B4-BE49-F238E27FC236}">
                <a16:creationId xmlns:a16="http://schemas.microsoft.com/office/drawing/2014/main" id="{2C5BA20E-433B-4685-D92E-8432BAA081D0}"/>
              </a:ext>
            </a:extLst>
          </p:cNvPr>
          <p:cNvGrpSpPr/>
          <p:nvPr/>
        </p:nvGrpSpPr>
        <p:grpSpPr>
          <a:xfrm flipH="1">
            <a:off x="-172078" y="9078092"/>
            <a:ext cx="1380420" cy="1309652"/>
            <a:chOff x="6346354" y="435340"/>
            <a:chExt cx="1380420" cy="1309652"/>
          </a:xfrm>
        </p:grpSpPr>
        <p:sp>
          <p:nvSpPr>
            <p:cNvPr id="17" name="Freeform 16">
              <a:extLst>
                <a:ext uri="{FF2B5EF4-FFF2-40B4-BE49-F238E27FC236}">
                  <a16:creationId xmlns:a16="http://schemas.microsoft.com/office/drawing/2014/main" id="{0CFB83DC-0AA7-6242-CA89-672203887316}"/>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18" name="Freeform 17">
              <a:extLst>
                <a:ext uri="{FF2B5EF4-FFF2-40B4-BE49-F238E27FC236}">
                  <a16:creationId xmlns:a16="http://schemas.microsoft.com/office/drawing/2014/main" id="{A4081652-46BC-64F9-D2B2-847B103F6F2E}"/>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FE36DA3-16F6-5664-C859-A99ECCF91923}"/>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3A05FC4-D821-AD67-441F-5FE382A4D8D9}"/>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411BCDF-8F54-E30C-4D1D-3BC9AD18BF08}"/>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0415467-80B2-815A-6070-A1B80AD332AC}"/>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3671282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8DDDCD-6BDC-4DAB-EAA6-389F42F8D9D6}"/>
              </a:ext>
            </a:extLst>
          </p:cNvPr>
          <p:cNvSpPr>
            <a:spLocks noGrp="1"/>
          </p:cNvSpPr>
          <p:nvPr>
            <p:ph type="body" sz="quarter" idx="32"/>
          </p:nvPr>
        </p:nvSpPr>
        <p:spPr>
          <a:xfrm>
            <a:off x="773905" y="665164"/>
            <a:ext cx="6011864" cy="569592"/>
          </a:xfrm>
        </p:spPr>
        <p:txBody>
          <a:bodyPr numCol="1"/>
          <a:lstStyle/>
          <a:p>
            <a:r>
              <a:rPr lang="en-GB" dirty="0" err="1"/>
              <a:t>Conforme</a:t>
            </a:r>
            <a:r>
              <a:rPr lang="en-GB" dirty="0"/>
              <a:t> </a:t>
            </a:r>
            <a:r>
              <a:rPr lang="en-GB" dirty="0" err="1"/>
              <a:t>observado</a:t>
            </a:r>
            <a:r>
              <a:rPr lang="en-GB" dirty="0"/>
              <a:t>, </a:t>
            </a:r>
            <a:r>
              <a:rPr lang="en-GB" dirty="0" err="1"/>
              <a:t>os</a:t>
            </a:r>
            <a:r>
              <a:rPr lang="en-GB" dirty="0"/>
              <a:t> </a:t>
            </a:r>
            <a:r>
              <a:rPr lang="en-GB" dirty="0" err="1"/>
              <a:t>DApps</a:t>
            </a:r>
            <a:r>
              <a:rPr lang="en-GB" dirty="0"/>
              <a:t> </a:t>
            </a:r>
            <a:r>
              <a:rPr lang="en-GB" dirty="0" err="1"/>
              <a:t>estão</a:t>
            </a:r>
            <a:r>
              <a:rPr lang="en-GB" dirty="0"/>
              <a:t> </a:t>
            </a:r>
            <a:r>
              <a:rPr lang="en-GB" dirty="0" err="1"/>
              <a:t>atualmente</a:t>
            </a:r>
            <a:r>
              <a:rPr lang="en-GB" dirty="0"/>
              <a:t> </a:t>
            </a:r>
            <a:r>
              <a:rPr lang="en-GB" dirty="0" err="1"/>
              <a:t>disponíveis</a:t>
            </a:r>
            <a:r>
              <a:rPr lang="en-GB" dirty="0"/>
              <a:t> </a:t>
            </a:r>
            <a:r>
              <a:rPr lang="en-GB" dirty="0" err="1"/>
              <a:t>para</a:t>
            </a:r>
            <a:r>
              <a:rPr lang="en-GB" dirty="0"/>
              <a:t> </a:t>
            </a:r>
            <a:r>
              <a:rPr lang="en-GB" dirty="0" err="1"/>
              <a:t>usuários</a:t>
            </a:r>
            <a:r>
              <a:rPr lang="en-GB" dirty="0"/>
              <a:t> </a:t>
            </a:r>
            <a:r>
              <a:rPr lang="en-GB" dirty="0" err="1"/>
              <a:t>em</a:t>
            </a:r>
            <a:r>
              <a:rPr lang="en-GB" dirty="0"/>
              <a:t> </a:t>
            </a:r>
            <a:r>
              <a:rPr lang="en-GB" dirty="0" err="1"/>
              <a:t>serviços</a:t>
            </a:r>
            <a:r>
              <a:rPr lang="en-GB" dirty="0"/>
              <a:t> </a:t>
            </a:r>
            <a:r>
              <a:rPr lang="en-GB" dirty="0" err="1"/>
              <a:t>financeiros</a:t>
            </a:r>
            <a:r>
              <a:rPr lang="en-GB" dirty="0"/>
              <a:t>, </a:t>
            </a:r>
            <a:r>
              <a:rPr lang="en-GB" dirty="0" err="1"/>
              <a:t>como</a:t>
            </a:r>
            <a:r>
              <a:rPr lang="en-GB" dirty="0"/>
              <a:t> </a:t>
            </a:r>
            <a:r>
              <a:rPr lang="en-GB" dirty="0" err="1"/>
              <a:t>soluções</a:t>
            </a:r>
            <a:r>
              <a:rPr lang="en-GB" dirty="0"/>
              <a:t> de </a:t>
            </a:r>
            <a:r>
              <a:rPr lang="en-GB" dirty="0" err="1"/>
              <a:t>negociação</a:t>
            </a:r>
            <a:r>
              <a:rPr lang="en-GB" dirty="0"/>
              <a:t>, </a:t>
            </a:r>
            <a:r>
              <a:rPr lang="en-GB" dirty="0" err="1"/>
              <a:t>empréstimo</a:t>
            </a:r>
            <a:r>
              <a:rPr lang="en-GB" dirty="0"/>
              <a:t>, </a:t>
            </a:r>
            <a:r>
              <a:rPr lang="en-GB" dirty="0" err="1"/>
              <a:t>investimento</a:t>
            </a:r>
            <a:r>
              <a:rPr lang="en-GB" dirty="0"/>
              <a:t>, </a:t>
            </a:r>
            <a:r>
              <a:rPr lang="en-GB" dirty="0" err="1"/>
              <a:t>depósito</a:t>
            </a:r>
            <a:r>
              <a:rPr lang="en-GB" dirty="0"/>
              <a:t> e </a:t>
            </a:r>
            <a:r>
              <a:rPr lang="en-GB" dirty="0" err="1"/>
              <a:t>pagamento</a:t>
            </a:r>
            <a:r>
              <a:rPr lang="en-GB" dirty="0"/>
              <a:t>.</a:t>
            </a:r>
          </a:p>
        </p:txBody>
      </p:sp>
      <p:sp>
        <p:nvSpPr>
          <p:cNvPr id="6" name="Slide Number Placeholder 5">
            <a:extLst>
              <a:ext uri="{FF2B5EF4-FFF2-40B4-BE49-F238E27FC236}">
                <a16:creationId xmlns:a16="http://schemas.microsoft.com/office/drawing/2014/main" id="{F5F2B4A9-9046-5D64-23B5-6D8F6755D5D8}"/>
              </a:ext>
            </a:extLst>
          </p:cNvPr>
          <p:cNvSpPr>
            <a:spLocks noGrp="1"/>
          </p:cNvSpPr>
          <p:nvPr>
            <p:ph type="sldNum" sz="quarter" idx="4"/>
          </p:nvPr>
        </p:nvSpPr>
        <p:spPr/>
        <p:txBody>
          <a:bodyPr/>
          <a:lstStyle/>
          <a:p>
            <a:fld id="{CB2079F2-58AF-ED44-82D7-E04B2F6FD686}" type="slidenum">
              <a:rPr lang="en-US" smtClean="0"/>
              <a:pPr/>
              <a:t>85</a:t>
            </a:fld>
            <a:endParaRPr lang="en-US" dirty="0"/>
          </a:p>
        </p:txBody>
      </p:sp>
      <p:sp>
        <p:nvSpPr>
          <p:cNvPr id="7" name="Text Placeholder 17">
            <a:extLst>
              <a:ext uri="{FF2B5EF4-FFF2-40B4-BE49-F238E27FC236}">
                <a16:creationId xmlns:a16="http://schemas.microsoft.com/office/drawing/2014/main" id="{05BC44A1-00D4-19B7-AB5E-CDD3281E7D2D}"/>
              </a:ext>
            </a:extLst>
          </p:cNvPr>
          <p:cNvSpPr txBox="1">
            <a:spLocks/>
          </p:cNvSpPr>
          <p:nvPr/>
        </p:nvSpPr>
        <p:spPr>
          <a:xfrm>
            <a:off x="2224884" y="1493985"/>
            <a:ext cx="4898725" cy="199230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cs typeface="+mn-cs"/>
              </a:rPr>
              <a:t>Negociação</a:t>
            </a:r>
            <a:r>
              <a:rPr lang="en-US" b="1" dirty="0">
                <a:solidFill>
                  <a:srgbClr val="F79037"/>
                </a:solidFill>
                <a:cs typeface="+mn-cs"/>
              </a:rPr>
              <a:t>:</a:t>
            </a:r>
          </a:p>
          <a:p>
            <a:r>
              <a:rPr lang="en-US" dirty="0">
                <a:cs typeface="+mn-cs"/>
              </a:rPr>
              <a:t>No </a:t>
            </a:r>
            <a:r>
              <a:rPr lang="en-US" dirty="0" err="1">
                <a:cs typeface="+mn-cs"/>
              </a:rPr>
              <a:t>DeFi</a:t>
            </a:r>
            <a:r>
              <a:rPr lang="en-US" dirty="0">
                <a:cs typeface="+mn-cs"/>
              </a:rPr>
              <a:t>, as </a:t>
            </a:r>
            <a:r>
              <a:rPr lang="en-US" dirty="0" err="1">
                <a:cs typeface="+mn-cs"/>
              </a:rPr>
              <a:t>trocas</a:t>
            </a:r>
            <a:r>
              <a:rPr lang="en-US" dirty="0">
                <a:cs typeface="+mn-cs"/>
              </a:rPr>
              <a:t> </a:t>
            </a:r>
            <a:r>
              <a:rPr lang="en-US" dirty="0" err="1">
                <a:cs typeface="+mn-cs"/>
              </a:rPr>
              <a:t>descentralizadas</a:t>
            </a:r>
            <a:r>
              <a:rPr lang="en-US" dirty="0">
                <a:cs typeface="+mn-cs"/>
              </a:rPr>
              <a:t> (DEXs) </a:t>
            </a:r>
            <a:r>
              <a:rPr lang="en-US" dirty="0" err="1">
                <a:cs typeface="+mn-cs"/>
              </a:rPr>
              <a:t>desempenham</a:t>
            </a:r>
            <a:r>
              <a:rPr lang="en-US" dirty="0">
                <a:cs typeface="+mn-cs"/>
              </a:rPr>
              <a:t> a </a:t>
            </a:r>
            <a:r>
              <a:rPr lang="en-US" dirty="0" err="1">
                <a:cs typeface="+mn-cs"/>
              </a:rPr>
              <a:t>função</a:t>
            </a:r>
            <a:r>
              <a:rPr lang="en-US" dirty="0">
                <a:cs typeface="+mn-cs"/>
              </a:rPr>
              <a:t> de </a:t>
            </a:r>
            <a:r>
              <a:rPr lang="en-US" dirty="0" err="1">
                <a:cs typeface="+mn-cs"/>
              </a:rPr>
              <a:t>trocas</a:t>
            </a:r>
            <a:r>
              <a:rPr lang="en-US" dirty="0">
                <a:cs typeface="+mn-cs"/>
              </a:rPr>
              <a:t> </a:t>
            </a:r>
            <a:r>
              <a:rPr lang="en-US" dirty="0" err="1">
                <a:cs typeface="+mn-cs"/>
              </a:rPr>
              <a:t>centralizadas</a:t>
            </a:r>
            <a:r>
              <a:rPr lang="en-US" dirty="0">
                <a:cs typeface="+mn-cs"/>
              </a:rPr>
              <a:t> </a:t>
            </a:r>
            <a:r>
              <a:rPr lang="en-US" dirty="0" err="1">
                <a:cs typeface="+mn-cs"/>
              </a:rPr>
              <a:t>usando</a:t>
            </a:r>
            <a:r>
              <a:rPr lang="en-US" dirty="0">
                <a:cs typeface="+mn-cs"/>
              </a:rPr>
              <a:t> </a:t>
            </a:r>
            <a:r>
              <a:rPr lang="en-US" dirty="0" err="1">
                <a:cs typeface="+mn-cs"/>
              </a:rPr>
              <a:t>contratos</a:t>
            </a:r>
            <a:r>
              <a:rPr lang="en-US" dirty="0">
                <a:cs typeface="+mn-cs"/>
              </a:rPr>
              <a:t> </a:t>
            </a:r>
            <a:r>
              <a:rPr lang="en-US" dirty="0" err="1">
                <a:cs typeface="+mn-cs"/>
              </a:rPr>
              <a:t>inteligentes</a:t>
            </a:r>
            <a:r>
              <a:rPr lang="en-US" dirty="0">
                <a:cs typeface="+mn-cs"/>
              </a:rPr>
              <a:t>. DEXs </a:t>
            </a:r>
            <a:r>
              <a:rPr lang="en-US" dirty="0" err="1">
                <a:cs typeface="+mn-cs"/>
              </a:rPr>
              <a:t>permitem</a:t>
            </a:r>
            <a:r>
              <a:rPr lang="en-US" dirty="0">
                <a:cs typeface="+mn-cs"/>
              </a:rPr>
              <a:t> </a:t>
            </a:r>
            <a:r>
              <a:rPr lang="en-US" dirty="0" err="1">
                <a:cs typeface="+mn-cs"/>
              </a:rPr>
              <a:t>que</a:t>
            </a:r>
            <a:r>
              <a:rPr lang="en-US" dirty="0">
                <a:cs typeface="+mn-cs"/>
              </a:rPr>
              <a:t> </a:t>
            </a:r>
            <a:r>
              <a:rPr lang="en-US" dirty="0" err="1">
                <a:cs typeface="+mn-cs"/>
              </a:rPr>
              <a:t>os</a:t>
            </a:r>
            <a:r>
              <a:rPr lang="en-US" dirty="0">
                <a:cs typeface="+mn-cs"/>
              </a:rPr>
              <a:t> </a:t>
            </a:r>
            <a:r>
              <a:rPr lang="en-US" dirty="0" err="1">
                <a:cs typeface="+mn-cs"/>
              </a:rPr>
              <a:t>usuários</a:t>
            </a:r>
            <a:r>
              <a:rPr lang="en-US" dirty="0">
                <a:cs typeface="+mn-cs"/>
              </a:rPr>
              <a:t> </a:t>
            </a:r>
            <a:r>
              <a:rPr lang="en-US" dirty="0" err="1">
                <a:cs typeface="+mn-cs"/>
              </a:rPr>
              <a:t>troquem</a:t>
            </a:r>
            <a:r>
              <a:rPr lang="en-US" dirty="0">
                <a:cs typeface="+mn-cs"/>
              </a:rPr>
              <a:t> </a:t>
            </a:r>
            <a:r>
              <a:rPr lang="en-US" dirty="0" err="1">
                <a:cs typeface="+mn-cs"/>
              </a:rPr>
              <a:t>ativos</a:t>
            </a:r>
            <a:r>
              <a:rPr lang="en-US" dirty="0">
                <a:cs typeface="+mn-cs"/>
              </a:rPr>
              <a:t> </a:t>
            </a:r>
            <a:r>
              <a:rPr lang="en-US" dirty="0" err="1">
                <a:cs typeface="+mn-cs"/>
              </a:rPr>
              <a:t>digitais</a:t>
            </a:r>
            <a:r>
              <a:rPr lang="en-US" dirty="0">
                <a:cs typeface="+mn-cs"/>
              </a:rPr>
              <a:t> </a:t>
            </a:r>
            <a:r>
              <a:rPr lang="en-US" dirty="0" err="1">
                <a:cs typeface="+mn-cs"/>
              </a:rPr>
              <a:t>sem</a:t>
            </a:r>
            <a:r>
              <a:rPr lang="en-US" dirty="0">
                <a:cs typeface="+mn-cs"/>
              </a:rPr>
              <a:t> </a:t>
            </a:r>
            <a:r>
              <a:rPr lang="en-US" dirty="0" err="1">
                <a:cs typeface="+mn-cs"/>
              </a:rPr>
              <a:t>ter</a:t>
            </a:r>
            <a:r>
              <a:rPr lang="en-US" dirty="0">
                <a:cs typeface="+mn-cs"/>
              </a:rPr>
              <a:t> </a:t>
            </a:r>
            <a:r>
              <a:rPr lang="en-US" dirty="0" err="1">
                <a:cs typeface="+mn-cs"/>
              </a:rPr>
              <a:t>que</a:t>
            </a:r>
            <a:r>
              <a:rPr lang="en-US" dirty="0">
                <a:cs typeface="+mn-cs"/>
              </a:rPr>
              <a:t> </a:t>
            </a:r>
            <a:r>
              <a:rPr lang="en-US" dirty="0" err="1">
                <a:cs typeface="+mn-cs"/>
              </a:rPr>
              <a:t>usar</a:t>
            </a:r>
            <a:r>
              <a:rPr lang="en-US" dirty="0">
                <a:cs typeface="+mn-cs"/>
              </a:rPr>
              <a:t> </a:t>
            </a:r>
            <a:r>
              <a:rPr lang="en-US" dirty="0" err="1">
                <a:cs typeface="+mn-cs"/>
              </a:rPr>
              <a:t>ou</a:t>
            </a:r>
            <a:r>
              <a:rPr lang="en-US" dirty="0">
                <a:cs typeface="+mn-cs"/>
              </a:rPr>
              <a:t> </a:t>
            </a:r>
            <a:r>
              <a:rPr lang="en-US" dirty="0" err="1">
                <a:cs typeface="+mn-cs"/>
              </a:rPr>
              <a:t>confiar</a:t>
            </a:r>
            <a:r>
              <a:rPr lang="en-US" dirty="0">
                <a:cs typeface="+mn-cs"/>
              </a:rPr>
              <a:t> </a:t>
            </a:r>
            <a:r>
              <a:rPr lang="en-US" dirty="0" err="1">
                <a:cs typeface="+mn-cs"/>
              </a:rPr>
              <a:t>em</a:t>
            </a:r>
            <a:r>
              <a:rPr lang="en-US" dirty="0">
                <a:cs typeface="+mn-cs"/>
              </a:rPr>
              <a:t> </a:t>
            </a:r>
            <a:r>
              <a:rPr lang="en-US" dirty="0" err="1">
                <a:cs typeface="+mn-cs"/>
              </a:rPr>
              <a:t>intermediários</a:t>
            </a:r>
            <a:r>
              <a:rPr lang="en-US" dirty="0">
                <a:cs typeface="+mn-cs"/>
              </a:rPr>
              <a:t> </a:t>
            </a:r>
            <a:r>
              <a:rPr lang="en-US" dirty="0" err="1">
                <a:cs typeface="+mn-cs"/>
              </a:rPr>
              <a:t>ou</a:t>
            </a:r>
            <a:r>
              <a:rPr lang="en-US" dirty="0">
                <a:cs typeface="+mn-cs"/>
              </a:rPr>
              <a:t> </a:t>
            </a:r>
            <a:r>
              <a:rPr lang="en-US" dirty="0" err="1">
                <a:cs typeface="+mn-cs"/>
              </a:rPr>
              <a:t>custodiantes</a:t>
            </a:r>
            <a:r>
              <a:rPr lang="en-US" dirty="0">
                <a:cs typeface="+mn-cs"/>
              </a:rPr>
              <a:t>. </a:t>
            </a:r>
            <a:r>
              <a:rPr lang="en-US" dirty="0" err="1">
                <a:cs typeface="+mn-cs"/>
              </a:rPr>
              <a:t>Os</a:t>
            </a:r>
            <a:r>
              <a:rPr lang="en-US" dirty="0">
                <a:cs typeface="+mn-cs"/>
              </a:rPr>
              <a:t> </a:t>
            </a:r>
            <a:r>
              <a:rPr lang="en-US" dirty="0" err="1">
                <a:cs typeface="+mn-cs"/>
              </a:rPr>
              <a:t>principais</a:t>
            </a:r>
            <a:r>
              <a:rPr lang="en-US" dirty="0">
                <a:cs typeface="+mn-cs"/>
              </a:rPr>
              <a:t> </a:t>
            </a:r>
            <a:r>
              <a:rPr lang="en-US" dirty="0" err="1">
                <a:cs typeface="+mn-cs"/>
              </a:rPr>
              <a:t>protocolos</a:t>
            </a:r>
            <a:r>
              <a:rPr lang="en-US" dirty="0">
                <a:cs typeface="+mn-cs"/>
              </a:rPr>
              <a:t> DEX </a:t>
            </a:r>
            <a:r>
              <a:rPr lang="en-US" dirty="0" err="1">
                <a:cs typeface="+mn-cs"/>
              </a:rPr>
              <a:t>incluem</a:t>
            </a:r>
            <a:r>
              <a:rPr lang="en-US" dirty="0">
                <a:cs typeface="+mn-cs"/>
              </a:rPr>
              <a:t> </a:t>
            </a:r>
            <a:r>
              <a:rPr lang="en-US" dirty="0" err="1">
                <a:cs typeface="+mn-cs"/>
              </a:rPr>
              <a:t>Uniswap</a:t>
            </a:r>
            <a:r>
              <a:rPr lang="en-US" dirty="0">
                <a:cs typeface="+mn-cs"/>
              </a:rPr>
              <a:t> e </a:t>
            </a:r>
            <a:r>
              <a:rPr lang="en-US" dirty="0" err="1">
                <a:cs typeface="+mn-cs"/>
              </a:rPr>
              <a:t>Sushiswap</a:t>
            </a:r>
            <a:r>
              <a:rPr lang="en-US" dirty="0">
                <a:cs typeface="+mn-cs"/>
              </a:rPr>
              <a:t>.</a:t>
            </a:r>
          </a:p>
          <a:p>
            <a:endParaRPr lang="en-US" dirty="0">
              <a:solidFill>
                <a:srgbClr val="000000"/>
              </a:solidFill>
              <a:cs typeface="+mn-cs"/>
            </a:endParaRPr>
          </a:p>
          <a:p>
            <a:pPr lvl="0"/>
            <a:r>
              <a:rPr lang="en-US" b="1" dirty="0" err="1">
                <a:solidFill>
                  <a:srgbClr val="F79037"/>
                </a:solidFill>
                <a:cs typeface="+mn-cs"/>
              </a:rPr>
              <a:t>Empréstimo</a:t>
            </a:r>
            <a:r>
              <a:rPr lang="en-US" b="1" dirty="0">
                <a:solidFill>
                  <a:srgbClr val="F79037"/>
                </a:solidFill>
                <a:cs typeface="+mn-cs"/>
              </a:rPr>
              <a:t>:</a:t>
            </a:r>
          </a:p>
          <a:p>
            <a:pPr lvl="0"/>
            <a:r>
              <a:rPr lang="en-US" dirty="0" err="1">
                <a:cs typeface="+mn-cs"/>
              </a:rPr>
              <a:t>Os</a:t>
            </a:r>
            <a:r>
              <a:rPr lang="en-US" dirty="0">
                <a:cs typeface="+mn-cs"/>
              </a:rPr>
              <a:t> </a:t>
            </a:r>
            <a:r>
              <a:rPr lang="en-US" dirty="0" err="1">
                <a:cs typeface="+mn-cs"/>
              </a:rPr>
              <a:t>protocolos</a:t>
            </a:r>
            <a:r>
              <a:rPr lang="en-US" dirty="0">
                <a:cs typeface="+mn-cs"/>
              </a:rPr>
              <a:t> de </a:t>
            </a:r>
            <a:r>
              <a:rPr lang="en-US" dirty="0" err="1">
                <a:cs typeface="+mn-cs"/>
              </a:rPr>
              <a:t>empréstimo</a:t>
            </a:r>
            <a:r>
              <a:rPr lang="en-US" dirty="0">
                <a:cs typeface="+mn-cs"/>
              </a:rPr>
              <a:t> </a:t>
            </a:r>
            <a:r>
              <a:rPr lang="en-US" dirty="0" err="1">
                <a:cs typeface="+mn-cs"/>
              </a:rPr>
              <a:t>DeFi</a:t>
            </a:r>
            <a:r>
              <a:rPr lang="en-US" dirty="0">
                <a:cs typeface="+mn-cs"/>
              </a:rPr>
              <a:t> </a:t>
            </a:r>
            <a:r>
              <a:rPr lang="en-US" dirty="0" err="1">
                <a:cs typeface="+mn-cs"/>
              </a:rPr>
              <a:t>oferecem</a:t>
            </a:r>
            <a:r>
              <a:rPr lang="en-US" dirty="0">
                <a:cs typeface="+mn-cs"/>
              </a:rPr>
              <a:t> </a:t>
            </a:r>
            <a:r>
              <a:rPr lang="en-US" dirty="0" err="1">
                <a:cs typeface="+mn-cs"/>
              </a:rPr>
              <a:t>serviços</a:t>
            </a:r>
            <a:r>
              <a:rPr lang="en-US" dirty="0">
                <a:cs typeface="+mn-cs"/>
              </a:rPr>
              <a:t> de </a:t>
            </a:r>
            <a:r>
              <a:rPr lang="en-US" dirty="0" err="1">
                <a:cs typeface="+mn-cs"/>
              </a:rPr>
              <a:t>empréstimo</a:t>
            </a:r>
            <a:r>
              <a:rPr lang="en-US" dirty="0">
                <a:cs typeface="+mn-cs"/>
              </a:rPr>
              <a:t>. </a:t>
            </a:r>
            <a:r>
              <a:rPr lang="en-US" dirty="0" err="1">
                <a:cs typeface="+mn-cs"/>
              </a:rPr>
              <a:t>Essas</a:t>
            </a:r>
            <a:r>
              <a:rPr lang="en-US" dirty="0">
                <a:cs typeface="+mn-cs"/>
              </a:rPr>
              <a:t> </a:t>
            </a:r>
            <a:r>
              <a:rPr lang="en-US" dirty="0" err="1">
                <a:cs typeface="+mn-cs"/>
              </a:rPr>
              <a:t>soluções</a:t>
            </a:r>
            <a:r>
              <a:rPr lang="en-US" dirty="0">
                <a:cs typeface="+mn-cs"/>
              </a:rPr>
              <a:t> </a:t>
            </a:r>
            <a:r>
              <a:rPr lang="en-US" dirty="0" err="1">
                <a:cs typeface="+mn-cs"/>
              </a:rPr>
              <a:t>normalmente</a:t>
            </a:r>
            <a:r>
              <a:rPr lang="en-US" dirty="0">
                <a:cs typeface="+mn-cs"/>
              </a:rPr>
              <a:t> </a:t>
            </a:r>
            <a:r>
              <a:rPr lang="en-US" dirty="0" err="1">
                <a:cs typeface="+mn-cs"/>
              </a:rPr>
              <a:t>vêm</a:t>
            </a:r>
            <a:r>
              <a:rPr lang="en-US" dirty="0">
                <a:cs typeface="+mn-cs"/>
              </a:rPr>
              <a:t> </a:t>
            </a:r>
            <a:r>
              <a:rPr lang="en-US" dirty="0" err="1">
                <a:cs typeface="+mn-cs"/>
              </a:rPr>
              <a:t>em</a:t>
            </a:r>
            <a:r>
              <a:rPr lang="en-US" dirty="0">
                <a:cs typeface="+mn-cs"/>
              </a:rPr>
              <a:t> </a:t>
            </a:r>
            <a:r>
              <a:rPr lang="en-US" dirty="0" err="1">
                <a:cs typeface="+mn-cs"/>
              </a:rPr>
              <a:t>uma</a:t>
            </a:r>
            <a:r>
              <a:rPr lang="en-US" dirty="0">
                <a:cs typeface="+mn-cs"/>
              </a:rPr>
              <a:t> das </a:t>
            </a:r>
            <a:r>
              <a:rPr lang="en-US" dirty="0" err="1">
                <a:cs typeface="+mn-cs"/>
              </a:rPr>
              <a:t>duas</a:t>
            </a:r>
            <a:r>
              <a:rPr lang="en-US" dirty="0">
                <a:cs typeface="+mn-cs"/>
              </a:rPr>
              <a:t> </a:t>
            </a:r>
            <a:r>
              <a:rPr lang="en-US" dirty="0" err="1">
                <a:cs typeface="+mn-cs"/>
              </a:rPr>
              <a:t>variedades</a:t>
            </a:r>
            <a:r>
              <a:rPr lang="en-US" dirty="0">
                <a:cs typeface="+mn-cs"/>
              </a:rPr>
              <a:t>. Com </a:t>
            </a:r>
            <a:r>
              <a:rPr lang="en-US" dirty="0" err="1">
                <a:cs typeface="+mn-cs"/>
              </a:rPr>
              <a:t>protocolos</a:t>
            </a:r>
            <a:r>
              <a:rPr lang="en-US" dirty="0">
                <a:cs typeface="+mn-cs"/>
              </a:rPr>
              <a:t> de </a:t>
            </a:r>
            <a:r>
              <a:rPr lang="en-US" dirty="0" err="1">
                <a:cs typeface="+mn-cs"/>
              </a:rPr>
              <a:t>empréstimos</a:t>
            </a:r>
            <a:r>
              <a:rPr lang="en-US" dirty="0">
                <a:cs typeface="+mn-cs"/>
              </a:rPr>
              <a:t> </a:t>
            </a:r>
            <a:r>
              <a:rPr lang="en-US" dirty="0" err="1">
                <a:cs typeface="+mn-cs"/>
              </a:rPr>
              <a:t>baseados</a:t>
            </a:r>
            <a:r>
              <a:rPr lang="en-US" dirty="0">
                <a:cs typeface="+mn-cs"/>
              </a:rPr>
              <a:t> </a:t>
            </a:r>
            <a:r>
              <a:rPr lang="en-US" dirty="0" err="1">
                <a:cs typeface="+mn-cs"/>
              </a:rPr>
              <a:t>em</a:t>
            </a:r>
            <a:r>
              <a:rPr lang="en-US" dirty="0">
                <a:cs typeface="+mn-cs"/>
              </a:rPr>
              <a:t> pool, </a:t>
            </a:r>
            <a:r>
              <a:rPr lang="en-US" dirty="0" err="1">
                <a:cs typeface="+mn-cs"/>
              </a:rPr>
              <a:t>os</a:t>
            </a:r>
            <a:r>
              <a:rPr lang="en-US" dirty="0">
                <a:cs typeface="+mn-cs"/>
              </a:rPr>
              <a:t> </a:t>
            </a:r>
            <a:r>
              <a:rPr lang="en-US" dirty="0" err="1">
                <a:cs typeface="+mn-cs"/>
              </a:rPr>
              <a:t>indivíduos</a:t>
            </a:r>
            <a:r>
              <a:rPr lang="en-US" dirty="0">
                <a:cs typeface="+mn-cs"/>
              </a:rPr>
              <a:t> </a:t>
            </a:r>
            <a:r>
              <a:rPr lang="en-US" dirty="0" err="1">
                <a:cs typeface="+mn-cs"/>
              </a:rPr>
              <a:t>interessados</a:t>
            </a:r>
            <a:r>
              <a:rPr lang="en-US" dirty="0">
                <a:cs typeface="+mn-cs"/>
              </a:rPr>
              <a:t> </a:t>
            </a:r>
            <a:r>
              <a:rPr lang="en-US" dirty="0" err="1">
                <a:cs typeface="+mn-cs"/>
              </a:rPr>
              <a:t>fornecem</a:t>
            </a:r>
            <a:r>
              <a:rPr lang="en-US" dirty="0">
                <a:cs typeface="+mn-cs"/>
              </a:rPr>
              <a:t> </a:t>
            </a:r>
            <a:r>
              <a:rPr lang="en-US" dirty="0" err="1">
                <a:cs typeface="+mn-cs"/>
              </a:rPr>
              <a:t>liquidez</a:t>
            </a:r>
            <a:r>
              <a:rPr lang="en-US" dirty="0">
                <a:cs typeface="+mn-cs"/>
              </a:rPr>
              <a:t> </a:t>
            </a:r>
            <a:r>
              <a:rPr lang="en-US" dirty="0" err="1">
                <a:cs typeface="+mn-cs"/>
              </a:rPr>
              <a:t>ou</a:t>
            </a:r>
            <a:r>
              <a:rPr lang="en-US" dirty="0">
                <a:cs typeface="+mn-cs"/>
              </a:rPr>
              <a:t> </a:t>
            </a:r>
            <a:r>
              <a:rPr lang="en-US" dirty="0" err="1">
                <a:cs typeface="+mn-cs"/>
              </a:rPr>
              <a:t>fundos</a:t>
            </a:r>
            <a:r>
              <a:rPr lang="en-US" dirty="0">
                <a:cs typeface="+mn-cs"/>
              </a:rPr>
              <a:t> a um pool do </a:t>
            </a:r>
            <a:r>
              <a:rPr lang="en-US" dirty="0" err="1">
                <a:cs typeface="+mn-cs"/>
              </a:rPr>
              <a:t>qual</a:t>
            </a:r>
            <a:r>
              <a:rPr lang="en-US" dirty="0">
                <a:cs typeface="+mn-cs"/>
              </a:rPr>
              <a:t> outros </a:t>
            </a:r>
            <a:r>
              <a:rPr lang="en-US" dirty="0" err="1">
                <a:cs typeface="+mn-cs"/>
              </a:rPr>
              <a:t>podem</a:t>
            </a:r>
            <a:r>
              <a:rPr lang="en-US" dirty="0">
                <a:cs typeface="+mn-cs"/>
              </a:rPr>
              <a:t> </a:t>
            </a:r>
            <a:r>
              <a:rPr lang="en-US" dirty="0" err="1">
                <a:cs typeface="+mn-cs"/>
              </a:rPr>
              <a:t>tomar</a:t>
            </a:r>
            <a:r>
              <a:rPr lang="en-US" dirty="0">
                <a:cs typeface="+mn-cs"/>
              </a:rPr>
              <a:t> </a:t>
            </a:r>
            <a:r>
              <a:rPr lang="en-US" dirty="0" err="1">
                <a:cs typeface="+mn-cs"/>
              </a:rPr>
              <a:t>empréstimos</a:t>
            </a:r>
            <a:r>
              <a:rPr lang="en-US" dirty="0">
                <a:cs typeface="+mn-cs"/>
              </a:rPr>
              <a:t>.</a:t>
            </a:r>
            <a:endParaRPr lang="x-none" dirty="0">
              <a:cs typeface="+mn-cs"/>
            </a:endParaRPr>
          </a:p>
        </p:txBody>
      </p:sp>
      <p:grpSp>
        <p:nvGrpSpPr>
          <p:cNvPr id="35" name="Graphic 3">
            <a:extLst>
              <a:ext uri="{FF2B5EF4-FFF2-40B4-BE49-F238E27FC236}">
                <a16:creationId xmlns:a16="http://schemas.microsoft.com/office/drawing/2014/main" id="{90EC2C53-A04E-DA29-7102-A2301667F14C}"/>
              </a:ext>
            </a:extLst>
          </p:cNvPr>
          <p:cNvGrpSpPr/>
          <p:nvPr/>
        </p:nvGrpSpPr>
        <p:grpSpPr>
          <a:xfrm>
            <a:off x="1024896" y="1353462"/>
            <a:ext cx="948997" cy="948995"/>
            <a:chOff x="665400" y="3833425"/>
            <a:chExt cx="948997" cy="948995"/>
          </a:xfrm>
          <a:solidFill>
            <a:schemeClr val="bg1"/>
          </a:solidFill>
        </p:grpSpPr>
        <p:sp>
          <p:nvSpPr>
            <p:cNvPr id="36" name="Freeform 35">
              <a:extLst>
                <a:ext uri="{FF2B5EF4-FFF2-40B4-BE49-F238E27FC236}">
                  <a16:creationId xmlns:a16="http://schemas.microsoft.com/office/drawing/2014/main" id="{FF28D264-874C-2A24-4FF3-D4AFA09EE9CB}"/>
                </a:ext>
              </a:extLst>
            </p:cNvPr>
            <p:cNvSpPr/>
            <p:nvPr/>
          </p:nvSpPr>
          <p:spPr>
            <a:xfrm>
              <a:off x="665400" y="3833425"/>
              <a:ext cx="948997" cy="948995"/>
            </a:xfrm>
            <a:custGeom>
              <a:avLst/>
              <a:gdLst>
                <a:gd name="connsiteX0" fmla="*/ 872200 w 948997"/>
                <a:gd name="connsiteY0" fmla="*/ 677462 h 948995"/>
                <a:gd name="connsiteX1" fmla="*/ 641808 w 948997"/>
                <a:gd name="connsiteY1" fmla="*/ 677462 h 948995"/>
                <a:gd name="connsiteX2" fmla="*/ 641808 w 948997"/>
                <a:gd name="connsiteY2" fmla="*/ 320903 h 948995"/>
                <a:gd name="connsiteX3" fmla="*/ 658264 w 948997"/>
                <a:gd name="connsiteY3" fmla="*/ 312675 h 948995"/>
                <a:gd name="connsiteX4" fmla="*/ 713120 w 948997"/>
                <a:gd name="connsiteY4" fmla="*/ 381244 h 948995"/>
                <a:gd name="connsiteX5" fmla="*/ 671978 w 948997"/>
                <a:gd name="connsiteY5" fmla="*/ 477240 h 948995"/>
                <a:gd name="connsiteX6" fmla="*/ 809116 w 948997"/>
                <a:gd name="connsiteY6" fmla="*/ 614379 h 948995"/>
                <a:gd name="connsiteX7" fmla="*/ 946255 w 948997"/>
                <a:gd name="connsiteY7" fmla="*/ 477240 h 948995"/>
                <a:gd name="connsiteX8" fmla="*/ 809116 w 948997"/>
                <a:gd name="connsiteY8" fmla="*/ 340102 h 948995"/>
                <a:gd name="connsiteX9" fmla="*/ 735062 w 948997"/>
                <a:gd name="connsiteY9" fmla="*/ 362045 h 948995"/>
                <a:gd name="connsiteX10" fmla="*/ 680206 w 948997"/>
                <a:gd name="connsiteY10" fmla="*/ 293475 h 948995"/>
                <a:gd name="connsiteX11" fmla="*/ 732319 w 948997"/>
                <a:gd name="connsiteY11" fmla="*/ 186508 h 948995"/>
                <a:gd name="connsiteX12" fmla="*/ 784432 w 948997"/>
                <a:gd name="connsiteY12" fmla="*/ 186508 h 948995"/>
                <a:gd name="connsiteX13" fmla="*/ 814602 w 948997"/>
                <a:gd name="connsiteY13" fmla="*/ 246849 h 948995"/>
                <a:gd name="connsiteX14" fmla="*/ 940769 w 948997"/>
                <a:gd name="connsiteY14" fmla="*/ 246849 h 948995"/>
                <a:gd name="connsiteX15" fmla="*/ 902371 w 948997"/>
                <a:gd name="connsiteY15" fmla="*/ 170051 h 948995"/>
                <a:gd name="connsiteX16" fmla="*/ 940769 w 948997"/>
                <a:gd name="connsiteY16" fmla="*/ 93254 h 948995"/>
                <a:gd name="connsiteX17" fmla="*/ 814602 w 948997"/>
                <a:gd name="connsiteY17" fmla="*/ 93254 h 948995"/>
                <a:gd name="connsiteX18" fmla="*/ 784432 w 948997"/>
                <a:gd name="connsiteY18" fmla="*/ 153594 h 948995"/>
                <a:gd name="connsiteX19" fmla="*/ 732319 w 948997"/>
                <a:gd name="connsiteY19" fmla="*/ 153594 h 948995"/>
                <a:gd name="connsiteX20" fmla="*/ 565010 w 948997"/>
                <a:gd name="connsiteY20" fmla="*/ 0 h 948995"/>
                <a:gd name="connsiteX21" fmla="*/ 458042 w 948997"/>
                <a:gd name="connsiteY21" fmla="*/ 38399 h 948995"/>
                <a:gd name="connsiteX22" fmla="*/ 414158 w 948997"/>
                <a:gd name="connsiteY22" fmla="*/ 0 h 948995"/>
                <a:gd name="connsiteX23" fmla="*/ 230393 w 948997"/>
                <a:gd name="connsiteY23" fmla="*/ 0 h 948995"/>
                <a:gd name="connsiteX24" fmla="*/ 186508 w 948997"/>
                <a:gd name="connsiteY24" fmla="*/ 30170 h 948995"/>
                <a:gd name="connsiteX25" fmla="*/ 76798 w 948997"/>
                <a:gd name="connsiteY25" fmla="*/ 30170 h 948995"/>
                <a:gd name="connsiteX26" fmla="*/ 0 w 948997"/>
                <a:gd name="connsiteY26" fmla="*/ 106968 h 948995"/>
                <a:gd name="connsiteX27" fmla="*/ 0 w 948997"/>
                <a:gd name="connsiteY27" fmla="*/ 872198 h 948995"/>
                <a:gd name="connsiteX28" fmla="*/ 76798 w 948997"/>
                <a:gd name="connsiteY28" fmla="*/ 948995 h 948995"/>
                <a:gd name="connsiteX29" fmla="*/ 565010 w 948997"/>
                <a:gd name="connsiteY29" fmla="*/ 948995 h 948995"/>
                <a:gd name="connsiteX30" fmla="*/ 641808 w 948997"/>
                <a:gd name="connsiteY30" fmla="*/ 872198 h 948995"/>
                <a:gd name="connsiteX31" fmla="*/ 641808 w 948997"/>
                <a:gd name="connsiteY31" fmla="*/ 825571 h 948995"/>
                <a:gd name="connsiteX32" fmla="*/ 872200 w 948997"/>
                <a:gd name="connsiteY32" fmla="*/ 825571 h 948995"/>
                <a:gd name="connsiteX33" fmla="*/ 948998 w 948997"/>
                <a:gd name="connsiteY33" fmla="*/ 748774 h 948995"/>
                <a:gd name="connsiteX34" fmla="*/ 872200 w 948997"/>
                <a:gd name="connsiteY34" fmla="*/ 677462 h 948995"/>
                <a:gd name="connsiteX35" fmla="*/ 872200 w 948997"/>
                <a:gd name="connsiteY35" fmla="*/ 677462 h 948995"/>
                <a:gd name="connsiteX36" fmla="*/ 918827 w 948997"/>
                <a:gd name="connsiteY36" fmla="*/ 477240 h 948995"/>
                <a:gd name="connsiteX37" fmla="*/ 811859 w 948997"/>
                <a:gd name="connsiteY37" fmla="*/ 584208 h 948995"/>
                <a:gd name="connsiteX38" fmla="*/ 704891 w 948997"/>
                <a:gd name="connsiteY38" fmla="*/ 477240 h 948995"/>
                <a:gd name="connsiteX39" fmla="*/ 811859 w 948997"/>
                <a:gd name="connsiteY39" fmla="*/ 370273 h 948995"/>
                <a:gd name="connsiteX40" fmla="*/ 918827 w 948997"/>
                <a:gd name="connsiteY40" fmla="*/ 477240 h 948995"/>
                <a:gd name="connsiteX41" fmla="*/ 918827 w 948997"/>
                <a:gd name="connsiteY41" fmla="*/ 477240 h 948995"/>
                <a:gd name="connsiteX42" fmla="*/ 836544 w 948997"/>
                <a:gd name="connsiteY42" fmla="*/ 216678 h 948995"/>
                <a:gd name="connsiteX43" fmla="*/ 820088 w 948997"/>
                <a:gd name="connsiteY43" fmla="*/ 186508 h 948995"/>
                <a:gd name="connsiteX44" fmla="*/ 877686 w 948997"/>
                <a:gd name="connsiteY44" fmla="*/ 186508 h 948995"/>
                <a:gd name="connsiteX45" fmla="*/ 894142 w 948997"/>
                <a:gd name="connsiteY45" fmla="*/ 216678 h 948995"/>
                <a:gd name="connsiteX46" fmla="*/ 836544 w 948997"/>
                <a:gd name="connsiteY46" fmla="*/ 216678 h 948995"/>
                <a:gd name="connsiteX47" fmla="*/ 836544 w 948997"/>
                <a:gd name="connsiteY47" fmla="*/ 126167 h 948995"/>
                <a:gd name="connsiteX48" fmla="*/ 894142 w 948997"/>
                <a:gd name="connsiteY48" fmla="*/ 126167 h 948995"/>
                <a:gd name="connsiteX49" fmla="*/ 877686 w 948997"/>
                <a:gd name="connsiteY49" fmla="*/ 156337 h 948995"/>
                <a:gd name="connsiteX50" fmla="*/ 820088 w 948997"/>
                <a:gd name="connsiteY50" fmla="*/ 156337 h 948995"/>
                <a:gd name="connsiteX51" fmla="*/ 836544 w 948997"/>
                <a:gd name="connsiteY51" fmla="*/ 126167 h 948995"/>
                <a:gd name="connsiteX52" fmla="*/ 186508 w 948997"/>
                <a:gd name="connsiteY52" fmla="*/ 126167 h 948995"/>
                <a:gd name="connsiteX53" fmla="*/ 230393 w 948997"/>
                <a:gd name="connsiteY53" fmla="*/ 156337 h 948995"/>
                <a:gd name="connsiteX54" fmla="*/ 400444 w 948997"/>
                <a:gd name="connsiteY54" fmla="*/ 156337 h 948995"/>
                <a:gd name="connsiteX55" fmla="*/ 400444 w 948997"/>
                <a:gd name="connsiteY55" fmla="*/ 172794 h 948995"/>
                <a:gd name="connsiteX56" fmla="*/ 455300 w 948997"/>
                <a:gd name="connsiteY56" fmla="*/ 296218 h 948995"/>
                <a:gd name="connsiteX57" fmla="*/ 430615 w 948997"/>
                <a:gd name="connsiteY57" fmla="*/ 326389 h 948995"/>
                <a:gd name="connsiteX58" fmla="*/ 323647 w 948997"/>
                <a:gd name="connsiteY58" fmla="*/ 293475 h 948995"/>
                <a:gd name="connsiteX59" fmla="*/ 126167 w 948997"/>
                <a:gd name="connsiteY59" fmla="*/ 490954 h 948995"/>
                <a:gd name="connsiteX60" fmla="*/ 323647 w 948997"/>
                <a:gd name="connsiteY60" fmla="*/ 688433 h 948995"/>
                <a:gd name="connsiteX61" fmla="*/ 521126 w 948997"/>
                <a:gd name="connsiteY61" fmla="*/ 490954 h 948995"/>
                <a:gd name="connsiteX62" fmla="*/ 455300 w 948997"/>
                <a:gd name="connsiteY62" fmla="*/ 342845 h 948995"/>
                <a:gd name="connsiteX63" fmla="*/ 479984 w 948997"/>
                <a:gd name="connsiteY63" fmla="*/ 312675 h 948995"/>
                <a:gd name="connsiteX64" fmla="*/ 554039 w 948997"/>
                <a:gd name="connsiteY64" fmla="*/ 337360 h 948995"/>
                <a:gd name="connsiteX65" fmla="*/ 554039 w 948997"/>
                <a:gd name="connsiteY65" fmla="*/ 677462 h 948995"/>
                <a:gd name="connsiteX66" fmla="*/ 474499 w 948997"/>
                <a:gd name="connsiteY66" fmla="*/ 677462 h 948995"/>
                <a:gd name="connsiteX67" fmla="*/ 364788 w 948997"/>
                <a:gd name="connsiteY67" fmla="*/ 718604 h 948995"/>
                <a:gd name="connsiteX68" fmla="*/ 340103 w 948997"/>
                <a:gd name="connsiteY68" fmla="*/ 754260 h 948995"/>
                <a:gd name="connsiteX69" fmla="*/ 364788 w 948997"/>
                <a:gd name="connsiteY69" fmla="*/ 789916 h 948995"/>
                <a:gd name="connsiteX70" fmla="*/ 474499 w 948997"/>
                <a:gd name="connsiteY70" fmla="*/ 831057 h 948995"/>
                <a:gd name="connsiteX71" fmla="*/ 554039 w 948997"/>
                <a:gd name="connsiteY71" fmla="*/ 831057 h 948995"/>
                <a:gd name="connsiteX72" fmla="*/ 554039 w 948997"/>
                <a:gd name="connsiteY72" fmla="*/ 861227 h 948995"/>
                <a:gd name="connsiteX73" fmla="*/ 93254 w 948997"/>
                <a:gd name="connsiteY73" fmla="*/ 861227 h 948995"/>
                <a:gd name="connsiteX74" fmla="*/ 93254 w 948997"/>
                <a:gd name="connsiteY74" fmla="*/ 126167 h 948995"/>
                <a:gd name="connsiteX75" fmla="*/ 186508 w 948997"/>
                <a:gd name="connsiteY75" fmla="*/ 126167 h 948995"/>
                <a:gd name="connsiteX76" fmla="*/ 397701 w 948997"/>
                <a:gd name="connsiteY76" fmla="*/ 570495 h 948995"/>
                <a:gd name="connsiteX77" fmla="*/ 367531 w 948997"/>
                <a:gd name="connsiteY77" fmla="*/ 570495 h 948995"/>
                <a:gd name="connsiteX78" fmla="*/ 367531 w 948997"/>
                <a:gd name="connsiteY78" fmla="*/ 447070 h 948995"/>
                <a:gd name="connsiteX79" fmla="*/ 397701 w 948997"/>
                <a:gd name="connsiteY79" fmla="*/ 447070 h 948995"/>
                <a:gd name="connsiteX80" fmla="*/ 397701 w 948997"/>
                <a:gd name="connsiteY80" fmla="*/ 570495 h 948995"/>
                <a:gd name="connsiteX81" fmla="*/ 337360 w 948997"/>
                <a:gd name="connsiteY81" fmla="*/ 570495 h 948995"/>
                <a:gd name="connsiteX82" fmla="*/ 307190 w 948997"/>
                <a:gd name="connsiteY82" fmla="*/ 570495 h 948995"/>
                <a:gd name="connsiteX83" fmla="*/ 307190 w 948997"/>
                <a:gd name="connsiteY83" fmla="*/ 416900 h 948995"/>
                <a:gd name="connsiteX84" fmla="*/ 337360 w 948997"/>
                <a:gd name="connsiteY84" fmla="*/ 416900 h 948995"/>
                <a:gd name="connsiteX85" fmla="*/ 337360 w 948997"/>
                <a:gd name="connsiteY85" fmla="*/ 570495 h 948995"/>
                <a:gd name="connsiteX86" fmla="*/ 277020 w 948997"/>
                <a:gd name="connsiteY86" fmla="*/ 570495 h 948995"/>
                <a:gd name="connsiteX87" fmla="*/ 246849 w 948997"/>
                <a:gd name="connsiteY87" fmla="*/ 570495 h 948995"/>
                <a:gd name="connsiteX88" fmla="*/ 246849 w 948997"/>
                <a:gd name="connsiteY88" fmla="*/ 510154 h 948995"/>
                <a:gd name="connsiteX89" fmla="*/ 277020 w 948997"/>
                <a:gd name="connsiteY89" fmla="*/ 510154 h 948995"/>
                <a:gd name="connsiteX90" fmla="*/ 277020 w 948997"/>
                <a:gd name="connsiteY90" fmla="*/ 570495 h 948995"/>
                <a:gd name="connsiteX91" fmla="*/ 452557 w 948997"/>
                <a:gd name="connsiteY91" fmla="*/ 600665 h 948995"/>
                <a:gd name="connsiteX92" fmla="*/ 323647 w 948997"/>
                <a:gd name="connsiteY92" fmla="*/ 661005 h 948995"/>
                <a:gd name="connsiteX93" fmla="*/ 194737 w 948997"/>
                <a:gd name="connsiteY93" fmla="*/ 600665 h 948995"/>
                <a:gd name="connsiteX94" fmla="*/ 452557 w 948997"/>
                <a:gd name="connsiteY94" fmla="*/ 600665 h 948995"/>
                <a:gd name="connsiteX95" fmla="*/ 471756 w 948997"/>
                <a:gd name="connsiteY95" fmla="*/ 570495 h 948995"/>
                <a:gd name="connsiteX96" fmla="*/ 427872 w 948997"/>
                <a:gd name="connsiteY96" fmla="*/ 570495 h 948995"/>
                <a:gd name="connsiteX97" fmla="*/ 427872 w 948997"/>
                <a:gd name="connsiteY97" fmla="*/ 416900 h 948995"/>
                <a:gd name="connsiteX98" fmla="*/ 367531 w 948997"/>
                <a:gd name="connsiteY98" fmla="*/ 416900 h 948995"/>
                <a:gd name="connsiteX99" fmla="*/ 367531 w 948997"/>
                <a:gd name="connsiteY99" fmla="*/ 386729 h 948995"/>
                <a:gd name="connsiteX100" fmla="*/ 277020 w 948997"/>
                <a:gd name="connsiteY100" fmla="*/ 386729 h 948995"/>
                <a:gd name="connsiteX101" fmla="*/ 277020 w 948997"/>
                <a:gd name="connsiteY101" fmla="*/ 477240 h 948995"/>
                <a:gd name="connsiteX102" fmla="*/ 216679 w 948997"/>
                <a:gd name="connsiteY102" fmla="*/ 477240 h 948995"/>
                <a:gd name="connsiteX103" fmla="*/ 216679 w 948997"/>
                <a:gd name="connsiteY103" fmla="*/ 567752 h 948995"/>
                <a:gd name="connsiteX104" fmla="*/ 172794 w 948997"/>
                <a:gd name="connsiteY104" fmla="*/ 567752 h 948995"/>
                <a:gd name="connsiteX105" fmla="*/ 153595 w 948997"/>
                <a:gd name="connsiteY105" fmla="*/ 490954 h 948995"/>
                <a:gd name="connsiteX106" fmla="*/ 320904 w 948997"/>
                <a:gd name="connsiteY106" fmla="*/ 323646 h 948995"/>
                <a:gd name="connsiteX107" fmla="*/ 488213 w 948997"/>
                <a:gd name="connsiteY107" fmla="*/ 490954 h 948995"/>
                <a:gd name="connsiteX108" fmla="*/ 471756 w 948997"/>
                <a:gd name="connsiteY108" fmla="*/ 570495 h 948995"/>
                <a:gd name="connsiteX109" fmla="*/ 471756 w 948997"/>
                <a:gd name="connsiteY109" fmla="*/ 570495 h 948995"/>
                <a:gd name="connsiteX110" fmla="*/ 373017 w 948997"/>
                <a:gd name="connsiteY110" fmla="*/ 759745 h 948995"/>
                <a:gd name="connsiteX111" fmla="*/ 367531 w 948997"/>
                <a:gd name="connsiteY111" fmla="*/ 754260 h 948995"/>
                <a:gd name="connsiteX112" fmla="*/ 373017 w 948997"/>
                <a:gd name="connsiteY112" fmla="*/ 748774 h 948995"/>
                <a:gd name="connsiteX113" fmla="*/ 460785 w 948997"/>
                <a:gd name="connsiteY113" fmla="*/ 715861 h 948995"/>
                <a:gd name="connsiteX114" fmla="*/ 460785 w 948997"/>
                <a:gd name="connsiteY114" fmla="*/ 795401 h 948995"/>
                <a:gd name="connsiteX115" fmla="*/ 373017 w 948997"/>
                <a:gd name="connsiteY115" fmla="*/ 759745 h 948995"/>
                <a:gd name="connsiteX116" fmla="*/ 490955 w 948997"/>
                <a:gd name="connsiteY116" fmla="*/ 798144 h 948995"/>
                <a:gd name="connsiteX117" fmla="*/ 490955 w 948997"/>
                <a:gd name="connsiteY117" fmla="*/ 767973 h 948995"/>
                <a:gd name="connsiteX118" fmla="*/ 795403 w 948997"/>
                <a:gd name="connsiteY118" fmla="*/ 767973 h 948995"/>
                <a:gd name="connsiteX119" fmla="*/ 795403 w 948997"/>
                <a:gd name="connsiteY119" fmla="*/ 798144 h 948995"/>
                <a:gd name="connsiteX120" fmla="*/ 490955 w 948997"/>
                <a:gd name="connsiteY120" fmla="*/ 798144 h 948995"/>
                <a:gd name="connsiteX121" fmla="*/ 795403 w 948997"/>
                <a:gd name="connsiteY121" fmla="*/ 737803 h 948995"/>
                <a:gd name="connsiteX122" fmla="*/ 490955 w 948997"/>
                <a:gd name="connsiteY122" fmla="*/ 737803 h 948995"/>
                <a:gd name="connsiteX123" fmla="*/ 490955 w 948997"/>
                <a:gd name="connsiteY123" fmla="*/ 707633 h 948995"/>
                <a:gd name="connsiteX124" fmla="*/ 795403 w 948997"/>
                <a:gd name="connsiteY124" fmla="*/ 707633 h 948995"/>
                <a:gd name="connsiteX125" fmla="*/ 795403 w 948997"/>
                <a:gd name="connsiteY125" fmla="*/ 737803 h 948995"/>
                <a:gd name="connsiteX126" fmla="*/ 611637 w 948997"/>
                <a:gd name="connsiteY126" fmla="*/ 677462 h 948995"/>
                <a:gd name="connsiteX127" fmla="*/ 581467 w 948997"/>
                <a:gd name="connsiteY127" fmla="*/ 677462 h 948995"/>
                <a:gd name="connsiteX128" fmla="*/ 581467 w 948997"/>
                <a:gd name="connsiteY128" fmla="*/ 340102 h 948995"/>
                <a:gd name="connsiteX129" fmla="*/ 611637 w 948997"/>
                <a:gd name="connsiteY129" fmla="*/ 334617 h 948995"/>
                <a:gd name="connsiteX130" fmla="*/ 611637 w 948997"/>
                <a:gd name="connsiteY130" fmla="*/ 677462 h 948995"/>
                <a:gd name="connsiteX131" fmla="*/ 567753 w 948997"/>
                <a:gd name="connsiteY131" fmla="*/ 32913 h 948995"/>
                <a:gd name="connsiteX132" fmla="*/ 704891 w 948997"/>
                <a:gd name="connsiteY132" fmla="*/ 156337 h 948995"/>
                <a:gd name="connsiteX133" fmla="*/ 641808 w 948997"/>
                <a:gd name="connsiteY133" fmla="*/ 156337 h 948995"/>
                <a:gd name="connsiteX134" fmla="*/ 567753 w 948997"/>
                <a:gd name="connsiteY134" fmla="*/ 95997 h 948995"/>
                <a:gd name="connsiteX135" fmla="*/ 490955 w 948997"/>
                <a:gd name="connsiteY135" fmla="*/ 172794 h 948995"/>
                <a:gd name="connsiteX136" fmla="*/ 567753 w 948997"/>
                <a:gd name="connsiteY136" fmla="*/ 249591 h 948995"/>
                <a:gd name="connsiteX137" fmla="*/ 641808 w 948997"/>
                <a:gd name="connsiteY137" fmla="*/ 189250 h 948995"/>
                <a:gd name="connsiteX138" fmla="*/ 704891 w 948997"/>
                <a:gd name="connsiteY138" fmla="*/ 189250 h 948995"/>
                <a:gd name="connsiteX139" fmla="*/ 567753 w 948997"/>
                <a:gd name="connsiteY139" fmla="*/ 312675 h 948995"/>
                <a:gd name="connsiteX140" fmla="*/ 430615 w 948997"/>
                <a:gd name="connsiteY140" fmla="*/ 175537 h 948995"/>
                <a:gd name="connsiteX141" fmla="*/ 567753 w 948997"/>
                <a:gd name="connsiteY141" fmla="*/ 32913 h 948995"/>
                <a:gd name="connsiteX142" fmla="*/ 567753 w 948997"/>
                <a:gd name="connsiteY142" fmla="*/ 32913 h 948995"/>
                <a:gd name="connsiteX143" fmla="*/ 608895 w 948997"/>
                <a:gd name="connsiteY143" fmla="*/ 186508 h 948995"/>
                <a:gd name="connsiteX144" fmla="*/ 565010 w 948997"/>
                <a:gd name="connsiteY144" fmla="*/ 216678 h 948995"/>
                <a:gd name="connsiteX145" fmla="*/ 518383 w 948997"/>
                <a:gd name="connsiteY145" fmla="*/ 170051 h 948995"/>
                <a:gd name="connsiteX146" fmla="*/ 565010 w 948997"/>
                <a:gd name="connsiteY146" fmla="*/ 123424 h 948995"/>
                <a:gd name="connsiteX147" fmla="*/ 608895 w 948997"/>
                <a:gd name="connsiteY147" fmla="*/ 153594 h 948995"/>
                <a:gd name="connsiteX148" fmla="*/ 551296 w 948997"/>
                <a:gd name="connsiteY148" fmla="*/ 153594 h 948995"/>
                <a:gd name="connsiteX149" fmla="*/ 551296 w 948997"/>
                <a:gd name="connsiteY149" fmla="*/ 183765 h 948995"/>
                <a:gd name="connsiteX150" fmla="*/ 608895 w 948997"/>
                <a:gd name="connsiteY150" fmla="*/ 183765 h 948995"/>
                <a:gd name="connsiteX151" fmla="*/ 213936 w 948997"/>
                <a:gd name="connsiteY151" fmla="*/ 49370 h 948995"/>
                <a:gd name="connsiteX152" fmla="*/ 230393 w 948997"/>
                <a:gd name="connsiteY152" fmla="*/ 32913 h 948995"/>
                <a:gd name="connsiteX153" fmla="*/ 414158 w 948997"/>
                <a:gd name="connsiteY153" fmla="*/ 32913 h 948995"/>
                <a:gd name="connsiteX154" fmla="*/ 430615 w 948997"/>
                <a:gd name="connsiteY154" fmla="*/ 49370 h 948995"/>
                <a:gd name="connsiteX155" fmla="*/ 430615 w 948997"/>
                <a:gd name="connsiteY155" fmla="*/ 74054 h 948995"/>
                <a:gd name="connsiteX156" fmla="*/ 405930 w 948997"/>
                <a:gd name="connsiteY156" fmla="*/ 123424 h 948995"/>
                <a:gd name="connsiteX157" fmla="*/ 230393 w 948997"/>
                <a:gd name="connsiteY157" fmla="*/ 123424 h 948995"/>
                <a:gd name="connsiteX158" fmla="*/ 213936 w 948997"/>
                <a:gd name="connsiteY158" fmla="*/ 106968 h 948995"/>
                <a:gd name="connsiteX159" fmla="*/ 213936 w 948997"/>
                <a:gd name="connsiteY159" fmla="*/ 49370 h 948995"/>
                <a:gd name="connsiteX160" fmla="*/ 611637 w 948997"/>
                <a:gd name="connsiteY160" fmla="*/ 874941 h 948995"/>
                <a:gd name="connsiteX161" fmla="*/ 565010 w 948997"/>
                <a:gd name="connsiteY161" fmla="*/ 921568 h 948995"/>
                <a:gd name="connsiteX162" fmla="*/ 76798 w 948997"/>
                <a:gd name="connsiteY162" fmla="*/ 921568 h 948995"/>
                <a:gd name="connsiteX163" fmla="*/ 30171 w 948997"/>
                <a:gd name="connsiteY163" fmla="*/ 874941 h 948995"/>
                <a:gd name="connsiteX164" fmla="*/ 30171 w 948997"/>
                <a:gd name="connsiteY164" fmla="*/ 109710 h 948995"/>
                <a:gd name="connsiteX165" fmla="*/ 76798 w 948997"/>
                <a:gd name="connsiteY165" fmla="*/ 63084 h 948995"/>
                <a:gd name="connsiteX166" fmla="*/ 183766 w 948997"/>
                <a:gd name="connsiteY166" fmla="*/ 63084 h 948995"/>
                <a:gd name="connsiteX167" fmla="*/ 183766 w 948997"/>
                <a:gd name="connsiteY167" fmla="*/ 93254 h 948995"/>
                <a:gd name="connsiteX168" fmla="*/ 93254 w 948997"/>
                <a:gd name="connsiteY168" fmla="*/ 93254 h 948995"/>
                <a:gd name="connsiteX169" fmla="*/ 63084 w 948997"/>
                <a:gd name="connsiteY169" fmla="*/ 123424 h 948995"/>
                <a:gd name="connsiteX170" fmla="*/ 63084 w 948997"/>
                <a:gd name="connsiteY170" fmla="*/ 858485 h 948995"/>
                <a:gd name="connsiteX171" fmla="*/ 93254 w 948997"/>
                <a:gd name="connsiteY171" fmla="*/ 888655 h 948995"/>
                <a:gd name="connsiteX172" fmla="*/ 551296 w 948997"/>
                <a:gd name="connsiteY172" fmla="*/ 888655 h 948995"/>
                <a:gd name="connsiteX173" fmla="*/ 581467 w 948997"/>
                <a:gd name="connsiteY173" fmla="*/ 858485 h 948995"/>
                <a:gd name="connsiteX174" fmla="*/ 581467 w 948997"/>
                <a:gd name="connsiteY174" fmla="*/ 828314 h 948995"/>
                <a:gd name="connsiteX175" fmla="*/ 611637 w 948997"/>
                <a:gd name="connsiteY175" fmla="*/ 828314 h 948995"/>
                <a:gd name="connsiteX176" fmla="*/ 611637 w 948997"/>
                <a:gd name="connsiteY176" fmla="*/ 874941 h 948995"/>
                <a:gd name="connsiteX177" fmla="*/ 872200 w 948997"/>
                <a:gd name="connsiteY177" fmla="*/ 798144 h 948995"/>
                <a:gd name="connsiteX178" fmla="*/ 825573 w 948997"/>
                <a:gd name="connsiteY178" fmla="*/ 798144 h 948995"/>
                <a:gd name="connsiteX179" fmla="*/ 825573 w 948997"/>
                <a:gd name="connsiteY179" fmla="*/ 707633 h 948995"/>
                <a:gd name="connsiteX180" fmla="*/ 872200 w 948997"/>
                <a:gd name="connsiteY180" fmla="*/ 707633 h 948995"/>
                <a:gd name="connsiteX181" fmla="*/ 918827 w 948997"/>
                <a:gd name="connsiteY181" fmla="*/ 754260 h 948995"/>
                <a:gd name="connsiteX182" fmla="*/ 872200 w 948997"/>
                <a:gd name="connsiteY182" fmla="*/ 798144 h 948995"/>
                <a:gd name="connsiteX183" fmla="*/ 872200 w 948997"/>
                <a:gd name="connsiteY183" fmla="*/ 798144 h 94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948997" h="948995">
                  <a:moveTo>
                    <a:pt x="872200" y="677462"/>
                  </a:moveTo>
                  <a:lnTo>
                    <a:pt x="641808" y="677462"/>
                  </a:lnTo>
                  <a:lnTo>
                    <a:pt x="641808" y="320903"/>
                  </a:lnTo>
                  <a:cubicBezTo>
                    <a:pt x="647293" y="318160"/>
                    <a:pt x="652779" y="315418"/>
                    <a:pt x="658264" y="312675"/>
                  </a:cubicBezTo>
                  <a:lnTo>
                    <a:pt x="713120" y="381244"/>
                  </a:lnTo>
                  <a:cubicBezTo>
                    <a:pt x="688435" y="405929"/>
                    <a:pt x="671978" y="441584"/>
                    <a:pt x="671978" y="477240"/>
                  </a:cubicBezTo>
                  <a:cubicBezTo>
                    <a:pt x="671978" y="554038"/>
                    <a:pt x="735062" y="614379"/>
                    <a:pt x="809116" y="614379"/>
                  </a:cubicBezTo>
                  <a:cubicBezTo>
                    <a:pt x="883171" y="614379"/>
                    <a:pt x="946255" y="551295"/>
                    <a:pt x="946255" y="477240"/>
                  </a:cubicBezTo>
                  <a:cubicBezTo>
                    <a:pt x="946255" y="400443"/>
                    <a:pt x="883171" y="340102"/>
                    <a:pt x="809116" y="340102"/>
                  </a:cubicBezTo>
                  <a:cubicBezTo>
                    <a:pt x="781689" y="340102"/>
                    <a:pt x="757004" y="348331"/>
                    <a:pt x="735062" y="362045"/>
                  </a:cubicBezTo>
                  <a:lnTo>
                    <a:pt x="680206" y="293475"/>
                  </a:lnTo>
                  <a:cubicBezTo>
                    <a:pt x="707634" y="266048"/>
                    <a:pt x="726833" y="230392"/>
                    <a:pt x="732319" y="186508"/>
                  </a:cubicBezTo>
                  <a:lnTo>
                    <a:pt x="784432" y="186508"/>
                  </a:lnTo>
                  <a:lnTo>
                    <a:pt x="814602" y="246849"/>
                  </a:lnTo>
                  <a:lnTo>
                    <a:pt x="940769" y="246849"/>
                  </a:lnTo>
                  <a:lnTo>
                    <a:pt x="902371" y="170051"/>
                  </a:lnTo>
                  <a:lnTo>
                    <a:pt x="940769" y="93254"/>
                  </a:lnTo>
                  <a:lnTo>
                    <a:pt x="814602" y="93254"/>
                  </a:lnTo>
                  <a:lnTo>
                    <a:pt x="784432" y="153594"/>
                  </a:lnTo>
                  <a:lnTo>
                    <a:pt x="732319" y="153594"/>
                  </a:lnTo>
                  <a:cubicBezTo>
                    <a:pt x="724091" y="68569"/>
                    <a:pt x="652779" y="0"/>
                    <a:pt x="565010" y="0"/>
                  </a:cubicBezTo>
                  <a:cubicBezTo>
                    <a:pt x="523869" y="0"/>
                    <a:pt x="485470" y="13714"/>
                    <a:pt x="458042" y="38399"/>
                  </a:cubicBezTo>
                  <a:cubicBezTo>
                    <a:pt x="455300" y="16456"/>
                    <a:pt x="436100" y="0"/>
                    <a:pt x="414158" y="0"/>
                  </a:cubicBezTo>
                  <a:lnTo>
                    <a:pt x="230393" y="0"/>
                  </a:lnTo>
                  <a:cubicBezTo>
                    <a:pt x="211193" y="0"/>
                    <a:pt x="194737" y="13714"/>
                    <a:pt x="186508" y="30170"/>
                  </a:cubicBezTo>
                  <a:lnTo>
                    <a:pt x="76798" y="30170"/>
                  </a:lnTo>
                  <a:cubicBezTo>
                    <a:pt x="35656" y="30170"/>
                    <a:pt x="0" y="65826"/>
                    <a:pt x="0" y="106968"/>
                  </a:cubicBezTo>
                  <a:lnTo>
                    <a:pt x="0" y="872198"/>
                  </a:lnTo>
                  <a:cubicBezTo>
                    <a:pt x="0" y="913340"/>
                    <a:pt x="35656" y="948995"/>
                    <a:pt x="76798" y="948995"/>
                  </a:cubicBezTo>
                  <a:lnTo>
                    <a:pt x="565010" y="948995"/>
                  </a:lnTo>
                  <a:cubicBezTo>
                    <a:pt x="606152" y="948995"/>
                    <a:pt x="641808" y="913340"/>
                    <a:pt x="641808" y="872198"/>
                  </a:cubicBezTo>
                  <a:lnTo>
                    <a:pt x="641808" y="825571"/>
                  </a:lnTo>
                  <a:lnTo>
                    <a:pt x="872200" y="825571"/>
                  </a:lnTo>
                  <a:cubicBezTo>
                    <a:pt x="913342" y="825571"/>
                    <a:pt x="948998" y="789916"/>
                    <a:pt x="948998" y="748774"/>
                  </a:cubicBezTo>
                  <a:cubicBezTo>
                    <a:pt x="948998" y="707633"/>
                    <a:pt x="913342" y="677462"/>
                    <a:pt x="872200" y="677462"/>
                  </a:cubicBezTo>
                  <a:lnTo>
                    <a:pt x="872200" y="677462"/>
                  </a:lnTo>
                  <a:close/>
                  <a:moveTo>
                    <a:pt x="918827" y="477240"/>
                  </a:moveTo>
                  <a:cubicBezTo>
                    <a:pt x="918827" y="537581"/>
                    <a:pt x="869457" y="584208"/>
                    <a:pt x="811859" y="584208"/>
                  </a:cubicBezTo>
                  <a:cubicBezTo>
                    <a:pt x="754261" y="584208"/>
                    <a:pt x="704891" y="534839"/>
                    <a:pt x="704891" y="477240"/>
                  </a:cubicBezTo>
                  <a:cubicBezTo>
                    <a:pt x="704891" y="416900"/>
                    <a:pt x="754261" y="370273"/>
                    <a:pt x="811859" y="370273"/>
                  </a:cubicBezTo>
                  <a:cubicBezTo>
                    <a:pt x="869457" y="370273"/>
                    <a:pt x="918827" y="419643"/>
                    <a:pt x="918827" y="477240"/>
                  </a:cubicBezTo>
                  <a:lnTo>
                    <a:pt x="918827" y="477240"/>
                  </a:lnTo>
                  <a:close/>
                  <a:moveTo>
                    <a:pt x="836544" y="216678"/>
                  </a:moveTo>
                  <a:lnTo>
                    <a:pt x="820088" y="186508"/>
                  </a:lnTo>
                  <a:lnTo>
                    <a:pt x="877686" y="186508"/>
                  </a:lnTo>
                  <a:lnTo>
                    <a:pt x="894142" y="216678"/>
                  </a:lnTo>
                  <a:lnTo>
                    <a:pt x="836544" y="216678"/>
                  </a:lnTo>
                  <a:close/>
                  <a:moveTo>
                    <a:pt x="836544" y="126167"/>
                  </a:moveTo>
                  <a:lnTo>
                    <a:pt x="894142" y="126167"/>
                  </a:lnTo>
                  <a:lnTo>
                    <a:pt x="877686" y="156337"/>
                  </a:lnTo>
                  <a:lnTo>
                    <a:pt x="820088" y="156337"/>
                  </a:lnTo>
                  <a:lnTo>
                    <a:pt x="836544" y="126167"/>
                  </a:lnTo>
                  <a:close/>
                  <a:moveTo>
                    <a:pt x="186508" y="126167"/>
                  </a:moveTo>
                  <a:cubicBezTo>
                    <a:pt x="191994" y="142624"/>
                    <a:pt x="208450" y="156337"/>
                    <a:pt x="230393" y="156337"/>
                  </a:cubicBezTo>
                  <a:lnTo>
                    <a:pt x="400444" y="156337"/>
                  </a:lnTo>
                  <a:cubicBezTo>
                    <a:pt x="400444" y="161823"/>
                    <a:pt x="400444" y="167308"/>
                    <a:pt x="400444" y="172794"/>
                  </a:cubicBezTo>
                  <a:cubicBezTo>
                    <a:pt x="400444" y="222163"/>
                    <a:pt x="422386" y="266048"/>
                    <a:pt x="455300" y="296218"/>
                  </a:cubicBezTo>
                  <a:lnTo>
                    <a:pt x="430615" y="326389"/>
                  </a:lnTo>
                  <a:cubicBezTo>
                    <a:pt x="400444" y="307189"/>
                    <a:pt x="362045" y="293475"/>
                    <a:pt x="323647" y="293475"/>
                  </a:cubicBezTo>
                  <a:cubicBezTo>
                    <a:pt x="213936" y="293475"/>
                    <a:pt x="126167" y="383987"/>
                    <a:pt x="126167" y="490954"/>
                  </a:cubicBezTo>
                  <a:cubicBezTo>
                    <a:pt x="126167" y="600665"/>
                    <a:pt x="216679" y="688433"/>
                    <a:pt x="323647" y="688433"/>
                  </a:cubicBezTo>
                  <a:cubicBezTo>
                    <a:pt x="433357" y="688433"/>
                    <a:pt x="521126" y="597922"/>
                    <a:pt x="521126" y="490954"/>
                  </a:cubicBezTo>
                  <a:cubicBezTo>
                    <a:pt x="521126" y="433357"/>
                    <a:pt x="496441" y="378501"/>
                    <a:pt x="455300" y="342845"/>
                  </a:cubicBezTo>
                  <a:lnTo>
                    <a:pt x="479984" y="312675"/>
                  </a:lnTo>
                  <a:cubicBezTo>
                    <a:pt x="501927" y="326389"/>
                    <a:pt x="526611" y="334617"/>
                    <a:pt x="554039" y="337360"/>
                  </a:cubicBezTo>
                  <a:lnTo>
                    <a:pt x="554039" y="677462"/>
                  </a:lnTo>
                  <a:lnTo>
                    <a:pt x="474499" y="677462"/>
                  </a:lnTo>
                  <a:lnTo>
                    <a:pt x="364788" y="718604"/>
                  </a:lnTo>
                  <a:cubicBezTo>
                    <a:pt x="351074" y="724089"/>
                    <a:pt x="340103" y="737803"/>
                    <a:pt x="340103" y="754260"/>
                  </a:cubicBezTo>
                  <a:cubicBezTo>
                    <a:pt x="340103" y="770716"/>
                    <a:pt x="351074" y="784430"/>
                    <a:pt x="364788" y="789916"/>
                  </a:cubicBezTo>
                  <a:lnTo>
                    <a:pt x="474499" y="831057"/>
                  </a:lnTo>
                  <a:lnTo>
                    <a:pt x="554039" y="831057"/>
                  </a:lnTo>
                  <a:lnTo>
                    <a:pt x="554039" y="861227"/>
                  </a:lnTo>
                  <a:lnTo>
                    <a:pt x="93254" y="861227"/>
                  </a:lnTo>
                  <a:lnTo>
                    <a:pt x="93254" y="126167"/>
                  </a:lnTo>
                  <a:lnTo>
                    <a:pt x="186508" y="126167"/>
                  </a:lnTo>
                  <a:close/>
                  <a:moveTo>
                    <a:pt x="397701" y="570495"/>
                  </a:moveTo>
                  <a:lnTo>
                    <a:pt x="367531" y="570495"/>
                  </a:lnTo>
                  <a:lnTo>
                    <a:pt x="367531" y="447070"/>
                  </a:lnTo>
                  <a:lnTo>
                    <a:pt x="397701" y="447070"/>
                  </a:lnTo>
                  <a:lnTo>
                    <a:pt x="397701" y="570495"/>
                  </a:lnTo>
                  <a:close/>
                  <a:moveTo>
                    <a:pt x="337360" y="570495"/>
                  </a:moveTo>
                  <a:lnTo>
                    <a:pt x="307190" y="570495"/>
                  </a:lnTo>
                  <a:lnTo>
                    <a:pt x="307190" y="416900"/>
                  </a:lnTo>
                  <a:lnTo>
                    <a:pt x="337360" y="416900"/>
                  </a:lnTo>
                  <a:lnTo>
                    <a:pt x="337360" y="570495"/>
                  </a:lnTo>
                  <a:close/>
                  <a:moveTo>
                    <a:pt x="277020" y="570495"/>
                  </a:moveTo>
                  <a:lnTo>
                    <a:pt x="246849" y="570495"/>
                  </a:lnTo>
                  <a:lnTo>
                    <a:pt x="246849" y="510154"/>
                  </a:lnTo>
                  <a:lnTo>
                    <a:pt x="277020" y="510154"/>
                  </a:lnTo>
                  <a:lnTo>
                    <a:pt x="277020" y="570495"/>
                  </a:lnTo>
                  <a:close/>
                  <a:moveTo>
                    <a:pt x="452557" y="600665"/>
                  </a:moveTo>
                  <a:cubicBezTo>
                    <a:pt x="422386" y="639064"/>
                    <a:pt x="375759" y="661005"/>
                    <a:pt x="323647" y="661005"/>
                  </a:cubicBezTo>
                  <a:cubicBezTo>
                    <a:pt x="271534" y="661005"/>
                    <a:pt x="224907" y="636321"/>
                    <a:pt x="194737" y="600665"/>
                  </a:cubicBezTo>
                  <a:lnTo>
                    <a:pt x="452557" y="600665"/>
                  </a:lnTo>
                  <a:close/>
                  <a:moveTo>
                    <a:pt x="471756" y="570495"/>
                  </a:moveTo>
                  <a:lnTo>
                    <a:pt x="427872" y="570495"/>
                  </a:lnTo>
                  <a:lnTo>
                    <a:pt x="427872" y="416900"/>
                  </a:lnTo>
                  <a:lnTo>
                    <a:pt x="367531" y="416900"/>
                  </a:lnTo>
                  <a:lnTo>
                    <a:pt x="367531" y="386729"/>
                  </a:lnTo>
                  <a:lnTo>
                    <a:pt x="277020" y="386729"/>
                  </a:lnTo>
                  <a:lnTo>
                    <a:pt x="277020" y="477240"/>
                  </a:lnTo>
                  <a:lnTo>
                    <a:pt x="216679" y="477240"/>
                  </a:lnTo>
                  <a:lnTo>
                    <a:pt x="216679" y="567752"/>
                  </a:lnTo>
                  <a:lnTo>
                    <a:pt x="172794" y="567752"/>
                  </a:lnTo>
                  <a:cubicBezTo>
                    <a:pt x="161823" y="545810"/>
                    <a:pt x="153595" y="518382"/>
                    <a:pt x="153595" y="490954"/>
                  </a:cubicBezTo>
                  <a:cubicBezTo>
                    <a:pt x="153595" y="397701"/>
                    <a:pt x="230393" y="323646"/>
                    <a:pt x="320904" y="323646"/>
                  </a:cubicBezTo>
                  <a:cubicBezTo>
                    <a:pt x="411415" y="323646"/>
                    <a:pt x="488213" y="400443"/>
                    <a:pt x="488213" y="490954"/>
                  </a:cubicBezTo>
                  <a:cubicBezTo>
                    <a:pt x="490955" y="521125"/>
                    <a:pt x="482727" y="545810"/>
                    <a:pt x="471756" y="570495"/>
                  </a:cubicBezTo>
                  <a:lnTo>
                    <a:pt x="471756" y="570495"/>
                  </a:lnTo>
                  <a:close/>
                  <a:moveTo>
                    <a:pt x="373017" y="759745"/>
                  </a:moveTo>
                  <a:cubicBezTo>
                    <a:pt x="370274" y="759745"/>
                    <a:pt x="367531" y="757002"/>
                    <a:pt x="367531" y="754260"/>
                  </a:cubicBezTo>
                  <a:cubicBezTo>
                    <a:pt x="367531" y="751517"/>
                    <a:pt x="370274" y="748774"/>
                    <a:pt x="373017" y="748774"/>
                  </a:cubicBezTo>
                  <a:lnTo>
                    <a:pt x="460785" y="715861"/>
                  </a:lnTo>
                  <a:lnTo>
                    <a:pt x="460785" y="795401"/>
                  </a:lnTo>
                  <a:lnTo>
                    <a:pt x="373017" y="759745"/>
                  </a:lnTo>
                  <a:close/>
                  <a:moveTo>
                    <a:pt x="490955" y="798144"/>
                  </a:moveTo>
                  <a:lnTo>
                    <a:pt x="490955" y="767973"/>
                  </a:lnTo>
                  <a:lnTo>
                    <a:pt x="795403" y="767973"/>
                  </a:lnTo>
                  <a:lnTo>
                    <a:pt x="795403" y="798144"/>
                  </a:lnTo>
                  <a:lnTo>
                    <a:pt x="490955" y="798144"/>
                  </a:lnTo>
                  <a:close/>
                  <a:moveTo>
                    <a:pt x="795403" y="737803"/>
                  </a:moveTo>
                  <a:lnTo>
                    <a:pt x="490955" y="737803"/>
                  </a:lnTo>
                  <a:lnTo>
                    <a:pt x="490955" y="707633"/>
                  </a:lnTo>
                  <a:lnTo>
                    <a:pt x="795403" y="707633"/>
                  </a:lnTo>
                  <a:lnTo>
                    <a:pt x="795403" y="737803"/>
                  </a:lnTo>
                  <a:close/>
                  <a:moveTo>
                    <a:pt x="611637" y="677462"/>
                  </a:moveTo>
                  <a:lnTo>
                    <a:pt x="581467" y="677462"/>
                  </a:lnTo>
                  <a:lnTo>
                    <a:pt x="581467" y="340102"/>
                  </a:lnTo>
                  <a:cubicBezTo>
                    <a:pt x="592438" y="340102"/>
                    <a:pt x="603409" y="337360"/>
                    <a:pt x="611637" y="334617"/>
                  </a:cubicBezTo>
                  <a:lnTo>
                    <a:pt x="611637" y="677462"/>
                  </a:lnTo>
                  <a:close/>
                  <a:moveTo>
                    <a:pt x="567753" y="32913"/>
                  </a:moveTo>
                  <a:cubicBezTo>
                    <a:pt x="639065" y="32913"/>
                    <a:pt x="696663" y="87768"/>
                    <a:pt x="704891" y="156337"/>
                  </a:cubicBezTo>
                  <a:lnTo>
                    <a:pt x="641808" y="156337"/>
                  </a:lnTo>
                  <a:cubicBezTo>
                    <a:pt x="633579" y="120681"/>
                    <a:pt x="603409" y="95997"/>
                    <a:pt x="567753" y="95997"/>
                  </a:cubicBezTo>
                  <a:cubicBezTo>
                    <a:pt x="526611" y="95997"/>
                    <a:pt x="490955" y="131653"/>
                    <a:pt x="490955" y="172794"/>
                  </a:cubicBezTo>
                  <a:cubicBezTo>
                    <a:pt x="490955" y="213936"/>
                    <a:pt x="526611" y="249591"/>
                    <a:pt x="567753" y="249591"/>
                  </a:cubicBezTo>
                  <a:cubicBezTo>
                    <a:pt x="603409" y="249591"/>
                    <a:pt x="636322" y="222163"/>
                    <a:pt x="641808" y="189250"/>
                  </a:cubicBezTo>
                  <a:lnTo>
                    <a:pt x="704891" y="189250"/>
                  </a:lnTo>
                  <a:cubicBezTo>
                    <a:pt x="696663" y="257819"/>
                    <a:pt x="639065" y="312675"/>
                    <a:pt x="567753" y="312675"/>
                  </a:cubicBezTo>
                  <a:cubicBezTo>
                    <a:pt x="490955" y="312675"/>
                    <a:pt x="430615" y="249591"/>
                    <a:pt x="430615" y="175537"/>
                  </a:cubicBezTo>
                  <a:cubicBezTo>
                    <a:pt x="427872" y="95997"/>
                    <a:pt x="490955" y="32913"/>
                    <a:pt x="567753" y="32913"/>
                  </a:cubicBezTo>
                  <a:lnTo>
                    <a:pt x="567753" y="32913"/>
                  </a:lnTo>
                  <a:close/>
                  <a:moveTo>
                    <a:pt x="608895" y="186508"/>
                  </a:moveTo>
                  <a:cubicBezTo>
                    <a:pt x="603409" y="202964"/>
                    <a:pt x="586952" y="216678"/>
                    <a:pt x="565010" y="216678"/>
                  </a:cubicBezTo>
                  <a:cubicBezTo>
                    <a:pt x="540325" y="216678"/>
                    <a:pt x="518383" y="194736"/>
                    <a:pt x="518383" y="170051"/>
                  </a:cubicBezTo>
                  <a:cubicBezTo>
                    <a:pt x="518383" y="145366"/>
                    <a:pt x="540325" y="123424"/>
                    <a:pt x="565010" y="123424"/>
                  </a:cubicBezTo>
                  <a:cubicBezTo>
                    <a:pt x="584210" y="123424"/>
                    <a:pt x="600666" y="137138"/>
                    <a:pt x="608895" y="153594"/>
                  </a:cubicBezTo>
                  <a:lnTo>
                    <a:pt x="551296" y="153594"/>
                  </a:lnTo>
                  <a:lnTo>
                    <a:pt x="551296" y="183765"/>
                  </a:lnTo>
                  <a:lnTo>
                    <a:pt x="608895" y="183765"/>
                  </a:lnTo>
                  <a:close/>
                  <a:moveTo>
                    <a:pt x="213936" y="49370"/>
                  </a:moveTo>
                  <a:cubicBezTo>
                    <a:pt x="213936" y="41141"/>
                    <a:pt x="219421" y="32913"/>
                    <a:pt x="230393" y="32913"/>
                  </a:cubicBezTo>
                  <a:lnTo>
                    <a:pt x="414158" y="32913"/>
                  </a:lnTo>
                  <a:cubicBezTo>
                    <a:pt x="422386" y="32913"/>
                    <a:pt x="430615" y="41141"/>
                    <a:pt x="430615" y="49370"/>
                  </a:cubicBezTo>
                  <a:lnTo>
                    <a:pt x="430615" y="74054"/>
                  </a:lnTo>
                  <a:cubicBezTo>
                    <a:pt x="419644" y="90511"/>
                    <a:pt x="411415" y="106968"/>
                    <a:pt x="405930" y="123424"/>
                  </a:cubicBezTo>
                  <a:lnTo>
                    <a:pt x="230393" y="123424"/>
                  </a:lnTo>
                  <a:cubicBezTo>
                    <a:pt x="222164" y="123424"/>
                    <a:pt x="213936" y="115196"/>
                    <a:pt x="213936" y="106968"/>
                  </a:cubicBezTo>
                  <a:lnTo>
                    <a:pt x="213936" y="49370"/>
                  </a:lnTo>
                  <a:close/>
                  <a:moveTo>
                    <a:pt x="611637" y="874941"/>
                  </a:moveTo>
                  <a:cubicBezTo>
                    <a:pt x="611637" y="899626"/>
                    <a:pt x="589695" y="921568"/>
                    <a:pt x="565010" y="921568"/>
                  </a:cubicBezTo>
                  <a:lnTo>
                    <a:pt x="76798" y="921568"/>
                  </a:lnTo>
                  <a:cubicBezTo>
                    <a:pt x="52113" y="921568"/>
                    <a:pt x="30171" y="899626"/>
                    <a:pt x="30171" y="874941"/>
                  </a:cubicBezTo>
                  <a:lnTo>
                    <a:pt x="30171" y="109710"/>
                  </a:lnTo>
                  <a:cubicBezTo>
                    <a:pt x="30171" y="85025"/>
                    <a:pt x="52113" y="63084"/>
                    <a:pt x="76798" y="63084"/>
                  </a:cubicBezTo>
                  <a:lnTo>
                    <a:pt x="183766" y="63084"/>
                  </a:lnTo>
                  <a:lnTo>
                    <a:pt x="183766" y="93254"/>
                  </a:lnTo>
                  <a:lnTo>
                    <a:pt x="93254" y="93254"/>
                  </a:lnTo>
                  <a:cubicBezTo>
                    <a:pt x="76798" y="93254"/>
                    <a:pt x="63084" y="106968"/>
                    <a:pt x="63084" y="123424"/>
                  </a:cubicBezTo>
                  <a:lnTo>
                    <a:pt x="63084" y="858485"/>
                  </a:lnTo>
                  <a:cubicBezTo>
                    <a:pt x="63084" y="874941"/>
                    <a:pt x="76798" y="888655"/>
                    <a:pt x="93254" y="888655"/>
                  </a:cubicBezTo>
                  <a:lnTo>
                    <a:pt x="551296" y="888655"/>
                  </a:lnTo>
                  <a:cubicBezTo>
                    <a:pt x="567753" y="888655"/>
                    <a:pt x="581467" y="874941"/>
                    <a:pt x="581467" y="858485"/>
                  </a:cubicBezTo>
                  <a:lnTo>
                    <a:pt x="581467" y="828314"/>
                  </a:lnTo>
                  <a:lnTo>
                    <a:pt x="611637" y="828314"/>
                  </a:lnTo>
                  <a:lnTo>
                    <a:pt x="611637" y="874941"/>
                  </a:lnTo>
                  <a:close/>
                  <a:moveTo>
                    <a:pt x="872200" y="798144"/>
                  </a:moveTo>
                  <a:lnTo>
                    <a:pt x="825573" y="798144"/>
                  </a:lnTo>
                  <a:lnTo>
                    <a:pt x="825573" y="707633"/>
                  </a:lnTo>
                  <a:lnTo>
                    <a:pt x="872200" y="707633"/>
                  </a:lnTo>
                  <a:cubicBezTo>
                    <a:pt x="896885" y="707633"/>
                    <a:pt x="918827" y="729575"/>
                    <a:pt x="918827" y="754260"/>
                  </a:cubicBezTo>
                  <a:cubicBezTo>
                    <a:pt x="918827" y="778944"/>
                    <a:pt x="896885" y="798144"/>
                    <a:pt x="872200" y="798144"/>
                  </a:cubicBezTo>
                  <a:lnTo>
                    <a:pt x="872200" y="798144"/>
                  </a:ln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F7D6B98-4EC6-7426-C985-44BAE5B6CBDD}"/>
                </a:ext>
              </a:extLst>
            </p:cNvPr>
            <p:cNvSpPr/>
            <p:nvPr/>
          </p:nvSpPr>
          <p:spPr>
            <a:xfrm>
              <a:off x="1400461" y="4233868"/>
              <a:ext cx="156337" cy="153594"/>
            </a:xfrm>
            <a:custGeom>
              <a:avLst/>
              <a:gdLst>
                <a:gd name="connsiteX0" fmla="*/ 0 w 156337"/>
                <a:gd name="connsiteY0" fmla="*/ 112453 h 153594"/>
                <a:gd name="connsiteX1" fmla="*/ 41142 w 156337"/>
                <a:gd name="connsiteY1" fmla="*/ 153595 h 153594"/>
                <a:gd name="connsiteX2" fmla="*/ 60341 w 156337"/>
                <a:gd name="connsiteY2" fmla="*/ 148109 h 153594"/>
                <a:gd name="connsiteX3" fmla="*/ 134396 w 156337"/>
                <a:gd name="connsiteY3" fmla="*/ 112453 h 153594"/>
                <a:gd name="connsiteX4" fmla="*/ 156338 w 156337"/>
                <a:gd name="connsiteY4" fmla="*/ 76797 h 153594"/>
                <a:gd name="connsiteX5" fmla="*/ 134396 w 156337"/>
                <a:gd name="connsiteY5" fmla="*/ 41141 h 153594"/>
                <a:gd name="connsiteX6" fmla="*/ 60341 w 156337"/>
                <a:gd name="connsiteY6" fmla="*/ 5486 h 153594"/>
                <a:gd name="connsiteX7" fmla="*/ 41142 w 156337"/>
                <a:gd name="connsiteY7" fmla="*/ 0 h 153594"/>
                <a:gd name="connsiteX8" fmla="*/ 0 w 156337"/>
                <a:gd name="connsiteY8" fmla="*/ 41141 h 153594"/>
                <a:gd name="connsiteX9" fmla="*/ 0 w 156337"/>
                <a:gd name="connsiteY9" fmla="*/ 112453 h 153594"/>
                <a:gd name="connsiteX10" fmla="*/ 30170 w 156337"/>
                <a:gd name="connsiteY10" fmla="*/ 41141 h 153594"/>
                <a:gd name="connsiteX11" fmla="*/ 38399 w 156337"/>
                <a:gd name="connsiteY11" fmla="*/ 32913 h 153594"/>
                <a:gd name="connsiteX12" fmla="*/ 43884 w 156337"/>
                <a:gd name="connsiteY12" fmla="*/ 32913 h 153594"/>
                <a:gd name="connsiteX13" fmla="*/ 117939 w 156337"/>
                <a:gd name="connsiteY13" fmla="*/ 68569 h 153594"/>
                <a:gd name="connsiteX14" fmla="*/ 123425 w 156337"/>
                <a:gd name="connsiteY14" fmla="*/ 76797 h 153594"/>
                <a:gd name="connsiteX15" fmla="*/ 117939 w 156337"/>
                <a:gd name="connsiteY15" fmla="*/ 85026 h 153594"/>
                <a:gd name="connsiteX16" fmla="*/ 43884 w 156337"/>
                <a:gd name="connsiteY16" fmla="*/ 120682 h 153594"/>
                <a:gd name="connsiteX17" fmla="*/ 30170 w 156337"/>
                <a:gd name="connsiteY17" fmla="*/ 112453 h 153594"/>
                <a:gd name="connsiteX18" fmla="*/ 30170 w 156337"/>
                <a:gd name="connsiteY18" fmla="*/ 41141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6337" h="153594">
                  <a:moveTo>
                    <a:pt x="0" y="112453"/>
                  </a:moveTo>
                  <a:cubicBezTo>
                    <a:pt x="0" y="134396"/>
                    <a:pt x="19199" y="153595"/>
                    <a:pt x="41142" y="153595"/>
                  </a:cubicBezTo>
                  <a:cubicBezTo>
                    <a:pt x="46627" y="153595"/>
                    <a:pt x="54855" y="150852"/>
                    <a:pt x="60341" y="148109"/>
                  </a:cubicBezTo>
                  <a:lnTo>
                    <a:pt x="134396" y="112453"/>
                  </a:lnTo>
                  <a:cubicBezTo>
                    <a:pt x="148109" y="106968"/>
                    <a:pt x="156338" y="93254"/>
                    <a:pt x="156338" y="76797"/>
                  </a:cubicBezTo>
                  <a:cubicBezTo>
                    <a:pt x="156338" y="60341"/>
                    <a:pt x="148109" y="46627"/>
                    <a:pt x="134396" y="41141"/>
                  </a:cubicBezTo>
                  <a:lnTo>
                    <a:pt x="60341" y="5486"/>
                  </a:lnTo>
                  <a:cubicBezTo>
                    <a:pt x="54855" y="2743"/>
                    <a:pt x="49370" y="0"/>
                    <a:pt x="41142" y="0"/>
                  </a:cubicBezTo>
                  <a:cubicBezTo>
                    <a:pt x="19199" y="0"/>
                    <a:pt x="0" y="19200"/>
                    <a:pt x="0" y="41141"/>
                  </a:cubicBezTo>
                  <a:lnTo>
                    <a:pt x="0" y="112453"/>
                  </a:lnTo>
                  <a:close/>
                  <a:moveTo>
                    <a:pt x="30170" y="41141"/>
                  </a:moveTo>
                  <a:cubicBezTo>
                    <a:pt x="30170" y="35656"/>
                    <a:pt x="35656" y="32913"/>
                    <a:pt x="38399" y="32913"/>
                  </a:cubicBezTo>
                  <a:cubicBezTo>
                    <a:pt x="41142" y="32913"/>
                    <a:pt x="41142" y="32913"/>
                    <a:pt x="43884" y="32913"/>
                  </a:cubicBezTo>
                  <a:lnTo>
                    <a:pt x="117939" y="68569"/>
                  </a:lnTo>
                  <a:cubicBezTo>
                    <a:pt x="120682" y="71312"/>
                    <a:pt x="123425" y="74055"/>
                    <a:pt x="123425" y="76797"/>
                  </a:cubicBezTo>
                  <a:cubicBezTo>
                    <a:pt x="123425" y="79540"/>
                    <a:pt x="120682" y="82283"/>
                    <a:pt x="117939" y="85026"/>
                  </a:cubicBezTo>
                  <a:lnTo>
                    <a:pt x="43884" y="120682"/>
                  </a:lnTo>
                  <a:cubicBezTo>
                    <a:pt x="38399" y="123424"/>
                    <a:pt x="30170" y="117939"/>
                    <a:pt x="30170" y="112453"/>
                  </a:cubicBezTo>
                  <a:lnTo>
                    <a:pt x="30170" y="41141"/>
                  </a:lnTo>
                  <a:close/>
                </a:path>
              </a:pathLst>
            </a:custGeom>
            <a:solidFill>
              <a:srgbClr val="F79037"/>
            </a:solidFill>
            <a:ln w="27426" cap="flat">
              <a:noFill/>
              <a:prstDash val="solid"/>
              <a:miter/>
            </a:ln>
          </p:spPr>
          <p:txBody>
            <a:bodyPr rtlCol="0" anchor="ctr"/>
            <a:lstStyle/>
            <a:p>
              <a:endParaRPr lang="en-US"/>
            </a:p>
          </p:txBody>
        </p:sp>
        <p:grpSp>
          <p:nvGrpSpPr>
            <p:cNvPr id="38" name="Graphic 3">
              <a:extLst>
                <a:ext uri="{FF2B5EF4-FFF2-40B4-BE49-F238E27FC236}">
                  <a16:creationId xmlns:a16="http://schemas.microsoft.com/office/drawing/2014/main" id="{73310968-51ED-FC7F-7550-2B4DF3CB7A34}"/>
                </a:ext>
              </a:extLst>
            </p:cNvPr>
            <p:cNvGrpSpPr/>
            <p:nvPr/>
          </p:nvGrpSpPr>
          <p:grpSpPr>
            <a:xfrm>
              <a:off x="788824" y="4019932"/>
              <a:ext cx="244106" cy="641806"/>
              <a:chOff x="788824" y="4019932"/>
              <a:chExt cx="244106" cy="641806"/>
            </a:xfrm>
            <a:grpFill/>
          </p:grpSpPr>
          <p:sp>
            <p:nvSpPr>
              <p:cNvPr id="39" name="Freeform 38">
                <a:extLst>
                  <a:ext uri="{FF2B5EF4-FFF2-40B4-BE49-F238E27FC236}">
                    <a16:creationId xmlns:a16="http://schemas.microsoft.com/office/drawing/2014/main" id="{CE00553D-65E2-1B0E-A759-F303341A76ED}"/>
                  </a:ext>
                </a:extLst>
              </p:cNvPr>
              <p:cNvSpPr/>
              <p:nvPr/>
            </p:nvSpPr>
            <p:spPr>
              <a:xfrm>
                <a:off x="788824" y="457122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F79037"/>
              </a:solidFill>
              <a:ln w="2742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C589BF8-7FB3-0496-4D17-2315A31AFE55}"/>
                  </a:ext>
                </a:extLst>
              </p:cNvPr>
              <p:cNvSpPr/>
              <p:nvPr/>
            </p:nvSpPr>
            <p:spPr>
              <a:xfrm>
                <a:off x="788824" y="463156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F79037"/>
              </a:solidFill>
              <a:ln w="2742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0FC5CE7-27FA-69D9-F741-E6AC8CD4E0C9}"/>
                  </a:ext>
                </a:extLst>
              </p:cNvPr>
              <p:cNvSpPr/>
              <p:nvPr/>
            </p:nvSpPr>
            <p:spPr>
              <a:xfrm>
                <a:off x="788824" y="4019932"/>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F79037"/>
              </a:solidFill>
              <a:ln w="2742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6092FE95-8B36-3A68-5930-2838B9D8DD88}"/>
                  </a:ext>
                </a:extLst>
              </p:cNvPr>
              <p:cNvSpPr/>
              <p:nvPr/>
            </p:nvSpPr>
            <p:spPr>
              <a:xfrm>
                <a:off x="849165" y="4019932"/>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F79037"/>
              </a:solidFill>
              <a:ln w="2742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8F9FF688-0659-EBA4-B9D5-33FF493F1949}"/>
                  </a:ext>
                </a:extLst>
              </p:cNvPr>
              <p:cNvSpPr/>
              <p:nvPr/>
            </p:nvSpPr>
            <p:spPr>
              <a:xfrm>
                <a:off x="788824" y="4080273"/>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F79037"/>
              </a:solidFill>
              <a:ln w="27426"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2698CA86-C0E4-B5A6-C727-2D4A6AB6A273}"/>
                  </a:ext>
                </a:extLst>
              </p:cNvPr>
              <p:cNvSpPr/>
              <p:nvPr/>
            </p:nvSpPr>
            <p:spPr>
              <a:xfrm>
                <a:off x="849165" y="4080273"/>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F79037"/>
              </a:solidFill>
              <a:ln w="27426" cap="flat">
                <a:noFill/>
                <a:prstDash val="solid"/>
                <a:miter/>
              </a:ln>
            </p:spPr>
            <p:txBody>
              <a:bodyPr rtlCol="0" anchor="ctr"/>
              <a:lstStyle/>
              <a:p>
                <a:endParaRPr lang="en-US"/>
              </a:p>
            </p:txBody>
          </p:sp>
        </p:grpSp>
      </p:grpSp>
      <p:grpSp>
        <p:nvGrpSpPr>
          <p:cNvPr id="45" name="Graphic 3">
            <a:extLst>
              <a:ext uri="{FF2B5EF4-FFF2-40B4-BE49-F238E27FC236}">
                <a16:creationId xmlns:a16="http://schemas.microsoft.com/office/drawing/2014/main" id="{02E2F85A-B0A8-3C1B-12EB-2F9F43F2540F}"/>
              </a:ext>
            </a:extLst>
          </p:cNvPr>
          <p:cNvGrpSpPr/>
          <p:nvPr/>
        </p:nvGrpSpPr>
        <p:grpSpPr>
          <a:xfrm>
            <a:off x="973768" y="2428625"/>
            <a:ext cx="951078" cy="948995"/>
            <a:chOff x="10410452" y="410457"/>
            <a:chExt cx="1091621" cy="1089230"/>
          </a:xfrm>
          <a:solidFill>
            <a:schemeClr val="bg1"/>
          </a:solidFill>
        </p:grpSpPr>
        <p:sp>
          <p:nvSpPr>
            <p:cNvPr id="46" name="Freeform 45">
              <a:extLst>
                <a:ext uri="{FF2B5EF4-FFF2-40B4-BE49-F238E27FC236}">
                  <a16:creationId xmlns:a16="http://schemas.microsoft.com/office/drawing/2014/main" id="{D419EAD6-76B9-4327-3449-60015823991C}"/>
                </a:ext>
              </a:extLst>
            </p:cNvPr>
            <p:cNvSpPr/>
            <p:nvPr/>
          </p:nvSpPr>
          <p:spPr>
            <a:xfrm>
              <a:off x="10975462" y="481769"/>
              <a:ext cx="268790" cy="153594"/>
            </a:xfrm>
            <a:custGeom>
              <a:avLst/>
              <a:gdLst>
                <a:gd name="connsiteX0" fmla="*/ 134395 w 268790"/>
                <a:gd name="connsiteY0" fmla="*/ 153595 h 153594"/>
                <a:gd name="connsiteX1" fmla="*/ 208450 w 268790"/>
                <a:gd name="connsiteY1" fmla="*/ 95997 h 153594"/>
                <a:gd name="connsiteX2" fmla="*/ 268791 w 268790"/>
                <a:gd name="connsiteY2" fmla="*/ 95997 h 153594"/>
                <a:gd name="connsiteX3" fmla="*/ 268791 w 268790"/>
                <a:gd name="connsiteY3" fmla="*/ 57598 h 153594"/>
                <a:gd name="connsiteX4" fmla="*/ 208450 w 268790"/>
                <a:gd name="connsiteY4" fmla="*/ 57598 h 153594"/>
                <a:gd name="connsiteX5" fmla="*/ 134395 w 268790"/>
                <a:gd name="connsiteY5" fmla="*/ 0 h 153594"/>
                <a:gd name="connsiteX6" fmla="*/ 60340 w 268790"/>
                <a:gd name="connsiteY6" fmla="*/ 57598 h 153594"/>
                <a:gd name="connsiteX7" fmla="*/ 0 w 268790"/>
                <a:gd name="connsiteY7" fmla="*/ 57598 h 153594"/>
                <a:gd name="connsiteX8" fmla="*/ 0 w 268790"/>
                <a:gd name="connsiteY8" fmla="*/ 95997 h 153594"/>
                <a:gd name="connsiteX9" fmla="*/ 60340 w 268790"/>
                <a:gd name="connsiteY9" fmla="*/ 95997 h 153594"/>
                <a:gd name="connsiteX10" fmla="*/ 134395 w 268790"/>
                <a:gd name="connsiteY10" fmla="*/ 153595 h 153594"/>
                <a:gd name="connsiteX11" fmla="*/ 134395 w 268790"/>
                <a:gd name="connsiteY11" fmla="*/ 153595 h 153594"/>
                <a:gd name="connsiteX12" fmla="*/ 134395 w 268790"/>
                <a:gd name="connsiteY12" fmla="*/ 38399 h 153594"/>
                <a:gd name="connsiteX13" fmla="*/ 170051 w 268790"/>
                <a:gd name="connsiteY13" fmla="*/ 63084 h 153594"/>
                <a:gd name="connsiteX14" fmla="*/ 161823 w 268790"/>
                <a:gd name="connsiteY14" fmla="*/ 104225 h 153594"/>
                <a:gd name="connsiteX15" fmla="*/ 120682 w 268790"/>
                <a:gd name="connsiteY15" fmla="*/ 112453 h 153594"/>
                <a:gd name="connsiteX16" fmla="*/ 95997 w 268790"/>
                <a:gd name="connsiteY16" fmla="*/ 76797 h 153594"/>
                <a:gd name="connsiteX17" fmla="*/ 134395 w 268790"/>
                <a:gd name="connsiteY17" fmla="*/ 38399 h 153594"/>
                <a:gd name="connsiteX18" fmla="*/ 134395 w 268790"/>
                <a:gd name="connsiteY18" fmla="*/ 38399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790" h="153594">
                  <a:moveTo>
                    <a:pt x="134395" y="153595"/>
                  </a:moveTo>
                  <a:cubicBezTo>
                    <a:pt x="170051" y="153595"/>
                    <a:pt x="200222" y="128910"/>
                    <a:pt x="208450" y="95997"/>
                  </a:cubicBezTo>
                  <a:lnTo>
                    <a:pt x="268791" y="95997"/>
                  </a:lnTo>
                  <a:lnTo>
                    <a:pt x="268791" y="57598"/>
                  </a:lnTo>
                  <a:lnTo>
                    <a:pt x="208450" y="57598"/>
                  </a:lnTo>
                  <a:cubicBezTo>
                    <a:pt x="200222" y="24685"/>
                    <a:pt x="170051" y="0"/>
                    <a:pt x="134395" y="0"/>
                  </a:cubicBezTo>
                  <a:cubicBezTo>
                    <a:pt x="98740" y="0"/>
                    <a:pt x="68569" y="24685"/>
                    <a:pt x="60340" y="57598"/>
                  </a:cubicBezTo>
                  <a:lnTo>
                    <a:pt x="0" y="57598"/>
                  </a:lnTo>
                  <a:lnTo>
                    <a:pt x="0" y="95997"/>
                  </a:lnTo>
                  <a:lnTo>
                    <a:pt x="60340" y="95997"/>
                  </a:lnTo>
                  <a:cubicBezTo>
                    <a:pt x="68569" y="128910"/>
                    <a:pt x="98740" y="153595"/>
                    <a:pt x="134395" y="153595"/>
                  </a:cubicBezTo>
                  <a:lnTo>
                    <a:pt x="134395" y="153595"/>
                  </a:lnTo>
                  <a:close/>
                  <a:moveTo>
                    <a:pt x="134395" y="38399"/>
                  </a:moveTo>
                  <a:cubicBezTo>
                    <a:pt x="150852" y="38399"/>
                    <a:pt x="164566" y="46627"/>
                    <a:pt x="170051" y="63084"/>
                  </a:cubicBezTo>
                  <a:cubicBezTo>
                    <a:pt x="175537" y="76797"/>
                    <a:pt x="172794" y="93254"/>
                    <a:pt x="161823" y="104225"/>
                  </a:cubicBezTo>
                  <a:cubicBezTo>
                    <a:pt x="150852" y="115196"/>
                    <a:pt x="134395" y="117939"/>
                    <a:pt x="120682" y="112453"/>
                  </a:cubicBezTo>
                  <a:cubicBezTo>
                    <a:pt x="106968" y="106968"/>
                    <a:pt x="95997" y="93254"/>
                    <a:pt x="95997" y="76797"/>
                  </a:cubicBezTo>
                  <a:cubicBezTo>
                    <a:pt x="95997" y="54855"/>
                    <a:pt x="112454" y="38399"/>
                    <a:pt x="134395" y="38399"/>
                  </a:cubicBezTo>
                  <a:lnTo>
                    <a:pt x="134395" y="38399"/>
                  </a:lnTo>
                  <a:close/>
                </a:path>
              </a:pathLst>
            </a:custGeom>
            <a:solidFill>
              <a:srgbClr val="F79037"/>
            </a:solidFill>
            <a:ln w="27426"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2A09039-CE84-C255-F4E6-4ACB88BDDF06}"/>
                </a:ext>
              </a:extLst>
            </p:cNvPr>
            <p:cNvSpPr/>
            <p:nvPr/>
          </p:nvSpPr>
          <p:spPr>
            <a:xfrm>
              <a:off x="10410452" y="410457"/>
              <a:ext cx="1091621" cy="1089230"/>
            </a:xfrm>
            <a:custGeom>
              <a:avLst/>
              <a:gdLst>
                <a:gd name="connsiteX0" fmla="*/ 1047737 w 1091621"/>
                <a:gd name="connsiteY0" fmla="*/ 822829 h 1089230"/>
                <a:gd name="connsiteX1" fmla="*/ 984653 w 1091621"/>
                <a:gd name="connsiteY1" fmla="*/ 743289 h 1089230"/>
                <a:gd name="connsiteX2" fmla="*/ 916084 w 1091621"/>
                <a:gd name="connsiteY2" fmla="*/ 715861 h 1089230"/>
                <a:gd name="connsiteX3" fmla="*/ 872200 w 1091621"/>
                <a:gd name="connsiteY3" fmla="*/ 693919 h 1089230"/>
                <a:gd name="connsiteX4" fmla="*/ 773461 w 1091621"/>
                <a:gd name="connsiteY4" fmla="*/ 655520 h 1089230"/>
                <a:gd name="connsiteX5" fmla="*/ 759747 w 1091621"/>
                <a:gd name="connsiteY5" fmla="*/ 611636 h 1089230"/>
                <a:gd name="connsiteX6" fmla="*/ 759747 w 1091621"/>
                <a:gd name="connsiteY6" fmla="*/ 562266 h 1089230"/>
                <a:gd name="connsiteX7" fmla="*/ 831058 w 1091621"/>
                <a:gd name="connsiteY7" fmla="*/ 562266 h 1089230"/>
                <a:gd name="connsiteX8" fmla="*/ 948998 w 1091621"/>
                <a:gd name="connsiteY8" fmla="*/ 482726 h 1089230"/>
                <a:gd name="connsiteX9" fmla="*/ 995624 w 1091621"/>
                <a:gd name="connsiteY9" fmla="*/ 370273 h 1089230"/>
                <a:gd name="connsiteX10" fmla="*/ 995624 w 1091621"/>
                <a:gd name="connsiteY10" fmla="*/ 356559 h 1089230"/>
                <a:gd name="connsiteX11" fmla="*/ 995624 w 1091621"/>
                <a:gd name="connsiteY11" fmla="*/ 356559 h 1089230"/>
                <a:gd name="connsiteX12" fmla="*/ 979168 w 1091621"/>
                <a:gd name="connsiteY12" fmla="*/ 345588 h 1089230"/>
                <a:gd name="connsiteX13" fmla="*/ 883171 w 1091621"/>
                <a:gd name="connsiteY13" fmla="*/ 345588 h 1089230"/>
                <a:gd name="connsiteX14" fmla="*/ 770718 w 1091621"/>
                <a:gd name="connsiteY14" fmla="*/ 416900 h 1089230"/>
                <a:gd name="connsiteX15" fmla="*/ 762489 w 1091621"/>
                <a:gd name="connsiteY15" fmla="*/ 433357 h 1089230"/>
                <a:gd name="connsiteX16" fmla="*/ 762489 w 1091621"/>
                <a:gd name="connsiteY16" fmla="*/ 293475 h 1089230"/>
                <a:gd name="connsiteX17" fmla="*/ 943512 w 1091621"/>
                <a:gd name="connsiteY17" fmla="*/ 293475 h 1089230"/>
                <a:gd name="connsiteX18" fmla="*/ 962712 w 1091621"/>
                <a:gd name="connsiteY18" fmla="*/ 274276 h 1089230"/>
                <a:gd name="connsiteX19" fmla="*/ 962712 w 1091621"/>
                <a:gd name="connsiteY19" fmla="*/ 19199 h 1089230"/>
                <a:gd name="connsiteX20" fmla="*/ 943512 w 1091621"/>
                <a:gd name="connsiteY20" fmla="*/ 0 h 1089230"/>
                <a:gd name="connsiteX21" fmla="*/ 471756 w 1091621"/>
                <a:gd name="connsiteY21" fmla="*/ 0 h 1089230"/>
                <a:gd name="connsiteX22" fmla="*/ 452557 w 1091621"/>
                <a:gd name="connsiteY22" fmla="*/ 19199 h 1089230"/>
                <a:gd name="connsiteX23" fmla="*/ 452557 w 1091621"/>
                <a:gd name="connsiteY23" fmla="*/ 274276 h 1089230"/>
                <a:gd name="connsiteX24" fmla="*/ 471756 w 1091621"/>
                <a:gd name="connsiteY24" fmla="*/ 293475 h 1089230"/>
                <a:gd name="connsiteX25" fmla="*/ 652778 w 1091621"/>
                <a:gd name="connsiteY25" fmla="*/ 293475 h 1089230"/>
                <a:gd name="connsiteX26" fmla="*/ 652778 w 1091621"/>
                <a:gd name="connsiteY26" fmla="*/ 433357 h 1089230"/>
                <a:gd name="connsiteX27" fmla="*/ 644550 w 1091621"/>
                <a:gd name="connsiteY27" fmla="*/ 416900 h 1089230"/>
                <a:gd name="connsiteX28" fmla="*/ 532097 w 1091621"/>
                <a:gd name="connsiteY28" fmla="*/ 345588 h 1089230"/>
                <a:gd name="connsiteX29" fmla="*/ 436100 w 1091621"/>
                <a:gd name="connsiteY29" fmla="*/ 345588 h 1089230"/>
                <a:gd name="connsiteX30" fmla="*/ 419643 w 1091621"/>
                <a:gd name="connsiteY30" fmla="*/ 356559 h 1089230"/>
                <a:gd name="connsiteX31" fmla="*/ 419643 w 1091621"/>
                <a:gd name="connsiteY31" fmla="*/ 356559 h 1089230"/>
                <a:gd name="connsiteX32" fmla="*/ 419643 w 1091621"/>
                <a:gd name="connsiteY32" fmla="*/ 370273 h 1089230"/>
                <a:gd name="connsiteX33" fmla="*/ 466270 w 1091621"/>
                <a:gd name="connsiteY33" fmla="*/ 482726 h 1089230"/>
                <a:gd name="connsiteX34" fmla="*/ 584209 w 1091621"/>
                <a:gd name="connsiteY34" fmla="*/ 562266 h 1089230"/>
                <a:gd name="connsiteX35" fmla="*/ 655521 w 1091621"/>
                <a:gd name="connsiteY35" fmla="*/ 562266 h 1089230"/>
                <a:gd name="connsiteX36" fmla="*/ 655521 w 1091621"/>
                <a:gd name="connsiteY36" fmla="*/ 614379 h 1089230"/>
                <a:gd name="connsiteX37" fmla="*/ 641807 w 1091621"/>
                <a:gd name="connsiteY37" fmla="*/ 652778 h 1089230"/>
                <a:gd name="connsiteX38" fmla="*/ 518383 w 1091621"/>
                <a:gd name="connsiteY38" fmla="*/ 696662 h 1089230"/>
                <a:gd name="connsiteX39" fmla="*/ 479984 w 1091621"/>
                <a:gd name="connsiteY39" fmla="*/ 718604 h 1089230"/>
                <a:gd name="connsiteX40" fmla="*/ 422386 w 1091621"/>
                <a:gd name="connsiteY40" fmla="*/ 743289 h 1089230"/>
                <a:gd name="connsiteX41" fmla="*/ 364788 w 1091621"/>
                <a:gd name="connsiteY41" fmla="*/ 817343 h 1089230"/>
                <a:gd name="connsiteX42" fmla="*/ 345589 w 1091621"/>
                <a:gd name="connsiteY42" fmla="*/ 817343 h 1089230"/>
                <a:gd name="connsiteX43" fmla="*/ 345589 w 1091621"/>
                <a:gd name="connsiteY43" fmla="*/ 798144 h 1089230"/>
                <a:gd name="connsiteX44" fmla="*/ 326389 w 1091621"/>
                <a:gd name="connsiteY44" fmla="*/ 778945 h 1089230"/>
                <a:gd name="connsiteX45" fmla="*/ 19200 w 1091621"/>
                <a:gd name="connsiteY45" fmla="*/ 778945 h 1089230"/>
                <a:gd name="connsiteX46" fmla="*/ 0 w 1091621"/>
                <a:gd name="connsiteY46" fmla="*/ 798144 h 1089230"/>
                <a:gd name="connsiteX47" fmla="*/ 0 w 1091621"/>
                <a:gd name="connsiteY47" fmla="*/ 1069677 h 1089230"/>
                <a:gd name="connsiteX48" fmla="*/ 19200 w 1091621"/>
                <a:gd name="connsiteY48" fmla="*/ 1088877 h 1089230"/>
                <a:gd name="connsiteX49" fmla="*/ 326389 w 1091621"/>
                <a:gd name="connsiteY49" fmla="*/ 1088877 h 1089230"/>
                <a:gd name="connsiteX50" fmla="*/ 345589 w 1091621"/>
                <a:gd name="connsiteY50" fmla="*/ 1069677 h 1089230"/>
                <a:gd name="connsiteX51" fmla="*/ 345589 w 1091621"/>
                <a:gd name="connsiteY51" fmla="*/ 1053221 h 1089230"/>
                <a:gd name="connsiteX52" fmla="*/ 386730 w 1091621"/>
                <a:gd name="connsiteY52" fmla="*/ 1064192 h 1089230"/>
                <a:gd name="connsiteX53" fmla="*/ 789917 w 1091621"/>
                <a:gd name="connsiteY53" fmla="*/ 1066935 h 1089230"/>
                <a:gd name="connsiteX54" fmla="*/ 932541 w 1091621"/>
                <a:gd name="connsiteY54" fmla="*/ 1034021 h 1089230"/>
                <a:gd name="connsiteX55" fmla="*/ 938027 w 1091621"/>
                <a:gd name="connsiteY55" fmla="*/ 1031279 h 1089230"/>
                <a:gd name="connsiteX56" fmla="*/ 1064193 w 1091621"/>
                <a:gd name="connsiteY56" fmla="*/ 938025 h 1089230"/>
                <a:gd name="connsiteX57" fmla="*/ 1091621 w 1091621"/>
                <a:gd name="connsiteY57" fmla="*/ 885912 h 1089230"/>
                <a:gd name="connsiteX58" fmla="*/ 1091621 w 1091621"/>
                <a:gd name="connsiteY58" fmla="*/ 885912 h 1089230"/>
                <a:gd name="connsiteX59" fmla="*/ 1047737 w 1091621"/>
                <a:gd name="connsiteY59" fmla="*/ 822829 h 1089230"/>
                <a:gd name="connsiteX60" fmla="*/ 1047737 w 1091621"/>
                <a:gd name="connsiteY60" fmla="*/ 822829 h 1089230"/>
                <a:gd name="connsiteX61" fmla="*/ 798145 w 1091621"/>
                <a:gd name="connsiteY61" fmla="*/ 430614 h 1089230"/>
                <a:gd name="connsiteX62" fmla="*/ 880429 w 1091621"/>
                <a:gd name="connsiteY62" fmla="*/ 381244 h 1089230"/>
                <a:gd name="connsiteX63" fmla="*/ 948998 w 1091621"/>
                <a:gd name="connsiteY63" fmla="*/ 381244 h 1089230"/>
                <a:gd name="connsiteX64" fmla="*/ 913341 w 1091621"/>
                <a:gd name="connsiteY64" fmla="*/ 469012 h 1089230"/>
                <a:gd name="connsiteX65" fmla="*/ 828316 w 1091621"/>
                <a:gd name="connsiteY65" fmla="*/ 526610 h 1089230"/>
                <a:gd name="connsiteX66" fmla="*/ 781689 w 1091621"/>
                <a:gd name="connsiteY66" fmla="*/ 526610 h 1089230"/>
                <a:gd name="connsiteX67" fmla="*/ 896885 w 1091621"/>
                <a:gd name="connsiteY67" fmla="*/ 427871 h 1089230"/>
                <a:gd name="connsiteX68" fmla="*/ 866715 w 1091621"/>
                <a:gd name="connsiteY68" fmla="*/ 405929 h 1089230"/>
                <a:gd name="connsiteX69" fmla="*/ 762489 w 1091621"/>
                <a:gd name="connsiteY69" fmla="*/ 493697 h 1089230"/>
                <a:gd name="connsiteX70" fmla="*/ 798145 w 1091621"/>
                <a:gd name="connsiteY70" fmla="*/ 430614 h 1089230"/>
                <a:gd name="connsiteX71" fmla="*/ 504669 w 1091621"/>
                <a:gd name="connsiteY71" fmla="*/ 181022 h 1089230"/>
                <a:gd name="connsiteX72" fmla="*/ 485470 w 1091621"/>
                <a:gd name="connsiteY72" fmla="*/ 181022 h 1089230"/>
                <a:gd name="connsiteX73" fmla="*/ 485470 w 1091621"/>
                <a:gd name="connsiteY73" fmla="*/ 109710 h 1089230"/>
                <a:gd name="connsiteX74" fmla="*/ 504669 w 1091621"/>
                <a:gd name="connsiteY74" fmla="*/ 109710 h 1089230"/>
                <a:gd name="connsiteX75" fmla="*/ 559524 w 1091621"/>
                <a:gd name="connsiteY75" fmla="*/ 54855 h 1089230"/>
                <a:gd name="connsiteX76" fmla="*/ 559524 w 1091621"/>
                <a:gd name="connsiteY76" fmla="*/ 35656 h 1089230"/>
                <a:gd name="connsiteX77" fmla="*/ 850258 w 1091621"/>
                <a:gd name="connsiteY77" fmla="*/ 35656 h 1089230"/>
                <a:gd name="connsiteX78" fmla="*/ 850258 w 1091621"/>
                <a:gd name="connsiteY78" fmla="*/ 54855 h 1089230"/>
                <a:gd name="connsiteX79" fmla="*/ 905113 w 1091621"/>
                <a:gd name="connsiteY79" fmla="*/ 109710 h 1089230"/>
                <a:gd name="connsiteX80" fmla="*/ 924313 w 1091621"/>
                <a:gd name="connsiteY80" fmla="*/ 109710 h 1089230"/>
                <a:gd name="connsiteX81" fmla="*/ 924313 w 1091621"/>
                <a:gd name="connsiteY81" fmla="*/ 181022 h 1089230"/>
                <a:gd name="connsiteX82" fmla="*/ 905113 w 1091621"/>
                <a:gd name="connsiteY82" fmla="*/ 181022 h 1089230"/>
                <a:gd name="connsiteX83" fmla="*/ 850258 w 1091621"/>
                <a:gd name="connsiteY83" fmla="*/ 235878 h 1089230"/>
                <a:gd name="connsiteX84" fmla="*/ 850258 w 1091621"/>
                <a:gd name="connsiteY84" fmla="*/ 255077 h 1089230"/>
                <a:gd name="connsiteX85" fmla="*/ 559524 w 1091621"/>
                <a:gd name="connsiteY85" fmla="*/ 255077 h 1089230"/>
                <a:gd name="connsiteX86" fmla="*/ 559524 w 1091621"/>
                <a:gd name="connsiteY86" fmla="*/ 235878 h 1089230"/>
                <a:gd name="connsiteX87" fmla="*/ 504669 w 1091621"/>
                <a:gd name="connsiteY87" fmla="*/ 181022 h 1089230"/>
                <a:gd name="connsiteX88" fmla="*/ 504669 w 1091621"/>
                <a:gd name="connsiteY88" fmla="*/ 181022 h 1089230"/>
                <a:gd name="connsiteX89" fmla="*/ 885914 w 1091621"/>
                <a:gd name="connsiteY89" fmla="*/ 255077 h 1089230"/>
                <a:gd name="connsiteX90" fmla="*/ 885914 w 1091621"/>
                <a:gd name="connsiteY90" fmla="*/ 235878 h 1089230"/>
                <a:gd name="connsiteX91" fmla="*/ 905113 w 1091621"/>
                <a:gd name="connsiteY91" fmla="*/ 216678 h 1089230"/>
                <a:gd name="connsiteX92" fmla="*/ 924313 w 1091621"/>
                <a:gd name="connsiteY92" fmla="*/ 216678 h 1089230"/>
                <a:gd name="connsiteX93" fmla="*/ 924313 w 1091621"/>
                <a:gd name="connsiteY93" fmla="*/ 252334 h 1089230"/>
                <a:gd name="connsiteX94" fmla="*/ 885914 w 1091621"/>
                <a:gd name="connsiteY94" fmla="*/ 252334 h 1089230"/>
                <a:gd name="connsiteX95" fmla="*/ 921570 w 1091621"/>
                <a:gd name="connsiteY95" fmla="*/ 74054 h 1089230"/>
                <a:gd name="connsiteX96" fmla="*/ 902370 w 1091621"/>
                <a:gd name="connsiteY96" fmla="*/ 74054 h 1089230"/>
                <a:gd name="connsiteX97" fmla="*/ 883171 w 1091621"/>
                <a:gd name="connsiteY97" fmla="*/ 54855 h 1089230"/>
                <a:gd name="connsiteX98" fmla="*/ 883171 w 1091621"/>
                <a:gd name="connsiteY98" fmla="*/ 35656 h 1089230"/>
                <a:gd name="connsiteX99" fmla="*/ 918827 w 1091621"/>
                <a:gd name="connsiteY99" fmla="*/ 35656 h 1089230"/>
                <a:gd name="connsiteX100" fmla="*/ 918827 w 1091621"/>
                <a:gd name="connsiteY100" fmla="*/ 74054 h 1089230"/>
                <a:gd name="connsiteX101" fmla="*/ 521126 w 1091621"/>
                <a:gd name="connsiteY101" fmla="*/ 35656 h 1089230"/>
                <a:gd name="connsiteX102" fmla="*/ 521126 w 1091621"/>
                <a:gd name="connsiteY102" fmla="*/ 54855 h 1089230"/>
                <a:gd name="connsiteX103" fmla="*/ 501926 w 1091621"/>
                <a:gd name="connsiteY103" fmla="*/ 74054 h 1089230"/>
                <a:gd name="connsiteX104" fmla="*/ 482727 w 1091621"/>
                <a:gd name="connsiteY104" fmla="*/ 74054 h 1089230"/>
                <a:gd name="connsiteX105" fmla="*/ 482727 w 1091621"/>
                <a:gd name="connsiteY105" fmla="*/ 38399 h 1089230"/>
                <a:gd name="connsiteX106" fmla="*/ 521126 w 1091621"/>
                <a:gd name="connsiteY106" fmla="*/ 38399 h 1089230"/>
                <a:gd name="connsiteX107" fmla="*/ 485470 w 1091621"/>
                <a:gd name="connsiteY107" fmla="*/ 219421 h 1089230"/>
                <a:gd name="connsiteX108" fmla="*/ 504669 w 1091621"/>
                <a:gd name="connsiteY108" fmla="*/ 219421 h 1089230"/>
                <a:gd name="connsiteX109" fmla="*/ 523869 w 1091621"/>
                <a:gd name="connsiteY109" fmla="*/ 238620 h 1089230"/>
                <a:gd name="connsiteX110" fmla="*/ 523869 w 1091621"/>
                <a:gd name="connsiteY110" fmla="*/ 257820 h 1089230"/>
                <a:gd name="connsiteX111" fmla="*/ 488212 w 1091621"/>
                <a:gd name="connsiteY111" fmla="*/ 257820 h 1089230"/>
                <a:gd name="connsiteX112" fmla="*/ 488212 w 1091621"/>
                <a:gd name="connsiteY112" fmla="*/ 219421 h 1089230"/>
                <a:gd name="connsiteX113" fmla="*/ 721348 w 1091621"/>
                <a:gd name="connsiteY113" fmla="*/ 290733 h 1089230"/>
                <a:gd name="connsiteX114" fmla="*/ 721348 w 1091621"/>
                <a:gd name="connsiteY114" fmla="*/ 617122 h 1089230"/>
                <a:gd name="connsiteX115" fmla="*/ 721348 w 1091621"/>
                <a:gd name="connsiteY115" fmla="*/ 622607 h 1089230"/>
                <a:gd name="connsiteX116" fmla="*/ 732319 w 1091621"/>
                <a:gd name="connsiteY116" fmla="*/ 652778 h 1089230"/>
                <a:gd name="connsiteX117" fmla="*/ 713120 w 1091621"/>
                <a:gd name="connsiteY117" fmla="*/ 652778 h 1089230"/>
                <a:gd name="connsiteX118" fmla="*/ 671978 w 1091621"/>
                <a:gd name="connsiteY118" fmla="*/ 652778 h 1089230"/>
                <a:gd name="connsiteX119" fmla="*/ 682949 w 1091621"/>
                <a:gd name="connsiteY119" fmla="*/ 622607 h 1089230"/>
                <a:gd name="connsiteX120" fmla="*/ 682949 w 1091621"/>
                <a:gd name="connsiteY120" fmla="*/ 617122 h 1089230"/>
                <a:gd name="connsiteX121" fmla="*/ 682949 w 1091621"/>
                <a:gd name="connsiteY121" fmla="*/ 290733 h 1089230"/>
                <a:gd name="connsiteX122" fmla="*/ 721348 w 1091621"/>
                <a:gd name="connsiteY122" fmla="*/ 290733 h 1089230"/>
                <a:gd name="connsiteX123" fmla="*/ 493698 w 1091621"/>
                <a:gd name="connsiteY123" fmla="*/ 469012 h 1089230"/>
                <a:gd name="connsiteX124" fmla="*/ 458042 w 1091621"/>
                <a:gd name="connsiteY124" fmla="*/ 381244 h 1089230"/>
                <a:gd name="connsiteX125" fmla="*/ 526612 w 1091621"/>
                <a:gd name="connsiteY125" fmla="*/ 381244 h 1089230"/>
                <a:gd name="connsiteX126" fmla="*/ 608895 w 1091621"/>
                <a:gd name="connsiteY126" fmla="*/ 430614 h 1089230"/>
                <a:gd name="connsiteX127" fmla="*/ 639064 w 1091621"/>
                <a:gd name="connsiteY127" fmla="*/ 493697 h 1089230"/>
                <a:gd name="connsiteX128" fmla="*/ 534840 w 1091621"/>
                <a:gd name="connsiteY128" fmla="*/ 405929 h 1089230"/>
                <a:gd name="connsiteX129" fmla="*/ 504669 w 1091621"/>
                <a:gd name="connsiteY129" fmla="*/ 427871 h 1089230"/>
                <a:gd name="connsiteX130" fmla="*/ 619866 w 1091621"/>
                <a:gd name="connsiteY130" fmla="*/ 526610 h 1089230"/>
                <a:gd name="connsiteX131" fmla="*/ 573238 w 1091621"/>
                <a:gd name="connsiteY131" fmla="*/ 526610 h 1089230"/>
                <a:gd name="connsiteX132" fmla="*/ 493698 w 1091621"/>
                <a:gd name="connsiteY132" fmla="*/ 469012 h 1089230"/>
                <a:gd name="connsiteX133" fmla="*/ 493698 w 1091621"/>
                <a:gd name="connsiteY133" fmla="*/ 469012 h 1089230"/>
                <a:gd name="connsiteX134" fmla="*/ 433357 w 1091621"/>
                <a:gd name="connsiteY134" fmla="*/ 776202 h 1089230"/>
                <a:gd name="connsiteX135" fmla="*/ 490955 w 1091621"/>
                <a:gd name="connsiteY135" fmla="*/ 751517 h 1089230"/>
                <a:gd name="connsiteX136" fmla="*/ 534840 w 1091621"/>
                <a:gd name="connsiteY136" fmla="*/ 726832 h 1089230"/>
                <a:gd name="connsiteX137" fmla="*/ 644550 w 1091621"/>
                <a:gd name="connsiteY137" fmla="*/ 691176 h 1089230"/>
                <a:gd name="connsiteX138" fmla="*/ 715862 w 1091621"/>
                <a:gd name="connsiteY138" fmla="*/ 691176 h 1089230"/>
                <a:gd name="connsiteX139" fmla="*/ 855744 w 1091621"/>
                <a:gd name="connsiteY139" fmla="*/ 729575 h 1089230"/>
                <a:gd name="connsiteX140" fmla="*/ 905113 w 1091621"/>
                <a:gd name="connsiteY140" fmla="*/ 754260 h 1089230"/>
                <a:gd name="connsiteX141" fmla="*/ 973682 w 1091621"/>
                <a:gd name="connsiteY141" fmla="*/ 781687 h 1089230"/>
                <a:gd name="connsiteX142" fmla="*/ 1009338 w 1091621"/>
                <a:gd name="connsiteY142" fmla="*/ 820086 h 1089230"/>
                <a:gd name="connsiteX143" fmla="*/ 962712 w 1091621"/>
                <a:gd name="connsiteY143" fmla="*/ 833800 h 1089230"/>
                <a:gd name="connsiteX144" fmla="*/ 863972 w 1091621"/>
                <a:gd name="connsiteY144" fmla="*/ 891398 h 1089230"/>
                <a:gd name="connsiteX145" fmla="*/ 855744 w 1091621"/>
                <a:gd name="connsiteY145" fmla="*/ 894140 h 1089230"/>
                <a:gd name="connsiteX146" fmla="*/ 817344 w 1091621"/>
                <a:gd name="connsiteY146" fmla="*/ 894140 h 1089230"/>
                <a:gd name="connsiteX147" fmla="*/ 817344 w 1091621"/>
                <a:gd name="connsiteY147" fmla="*/ 822829 h 1089230"/>
                <a:gd name="connsiteX148" fmla="*/ 754261 w 1091621"/>
                <a:gd name="connsiteY148" fmla="*/ 787173 h 1089230"/>
                <a:gd name="connsiteX149" fmla="*/ 523869 w 1091621"/>
                <a:gd name="connsiteY149" fmla="*/ 787173 h 1089230"/>
                <a:gd name="connsiteX150" fmla="*/ 438843 w 1091621"/>
                <a:gd name="connsiteY150" fmla="*/ 806372 h 1089230"/>
                <a:gd name="connsiteX151" fmla="*/ 405929 w 1091621"/>
                <a:gd name="connsiteY151" fmla="*/ 822829 h 1089230"/>
                <a:gd name="connsiteX152" fmla="*/ 394958 w 1091621"/>
                <a:gd name="connsiteY152" fmla="*/ 822829 h 1089230"/>
                <a:gd name="connsiteX153" fmla="*/ 433357 w 1091621"/>
                <a:gd name="connsiteY153" fmla="*/ 776202 h 1089230"/>
                <a:gd name="connsiteX154" fmla="*/ 433357 w 1091621"/>
                <a:gd name="connsiteY154" fmla="*/ 776202 h 1089230"/>
                <a:gd name="connsiteX155" fmla="*/ 32914 w 1091621"/>
                <a:gd name="connsiteY155" fmla="*/ 817343 h 1089230"/>
                <a:gd name="connsiteX156" fmla="*/ 213936 w 1091621"/>
                <a:gd name="connsiteY156" fmla="*/ 817343 h 1089230"/>
                <a:gd name="connsiteX157" fmla="*/ 213936 w 1091621"/>
                <a:gd name="connsiteY157" fmla="*/ 1053221 h 1089230"/>
                <a:gd name="connsiteX158" fmla="*/ 32914 w 1091621"/>
                <a:gd name="connsiteY158" fmla="*/ 1053221 h 1089230"/>
                <a:gd name="connsiteX159" fmla="*/ 32914 w 1091621"/>
                <a:gd name="connsiteY159" fmla="*/ 817343 h 1089230"/>
                <a:gd name="connsiteX160" fmla="*/ 304447 w 1091621"/>
                <a:gd name="connsiteY160" fmla="*/ 1053221 h 1089230"/>
                <a:gd name="connsiteX161" fmla="*/ 249592 w 1091621"/>
                <a:gd name="connsiteY161" fmla="*/ 1053221 h 1089230"/>
                <a:gd name="connsiteX162" fmla="*/ 249592 w 1091621"/>
                <a:gd name="connsiteY162" fmla="*/ 817343 h 1089230"/>
                <a:gd name="connsiteX163" fmla="*/ 304447 w 1091621"/>
                <a:gd name="connsiteY163" fmla="*/ 817343 h 1089230"/>
                <a:gd name="connsiteX164" fmla="*/ 304447 w 1091621"/>
                <a:gd name="connsiteY164" fmla="*/ 1053221 h 1089230"/>
                <a:gd name="connsiteX165" fmla="*/ 1047737 w 1091621"/>
                <a:gd name="connsiteY165" fmla="*/ 883169 h 1089230"/>
                <a:gd name="connsiteX166" fmla="*/ 1036766 w 1091621"/>
                <a:gd name="connsiteY166" fmla="*/ 907854 h 1089230"/>
                <a:gd name="connsiteX167" fmla="*/ 913341 w 1091621"/>
                <a:gd name="connsiteY167" fmla="*/ 1001108 h 1089230"/>
                <a:gd name="connsiteX168" fmla="*/ 773461 w 1091621"/>
                <a:gd name="connsiteY168" fmla="*/ 1034021 h 1089230"/>
                <a:gd name="connsiteX169" fmla="*/ 389473 w 1091621"/>
                <a:gd name="connsiteY169" fmla="*/ 1031279 h 1089230"/>
                <a:gd name="connsiteX170" fmla="*/ 345589 w 1091621"/>
                <a:gd name="connsiteY170" fmla="*/ 1020307 h 1089230"/>
                <a:gd name="connsiteX171" fmla="*/ 340103 w 1091621"/>
                <a:gd name="connsiteY171" fmla="*/ 1020307 h 1089230"/>
                <a:gd name="connsiteX172" fmla="*/ 340103 w 1091621"/>
                <a:gd name="connsiteY172" fmla="*/ 855742 h 1089230"/>
                <a:gd name="connsiteX173" fmla="*/ 411415 w 1091621"/>
                <a:gd name="connsiteY173" fmla="*/ 855742 h 1089230"/>
                <a:gd name="connsiteX174" fmla="*/ 419643 w 1091621"/>
                <a:gd name="connsiteY174" fmla="*/ 852999 h 1089230"/>
                <a:gd name="connsiteX175" fmla="*/ 455300 w 1091621"/>
                <a:gd name="connsiteY175" fmla="*/ 833800 h 1089230"/>
                <a:gd name="connsiteX176" fmla="*/ 523869 w 1091621"/>
                <a:gd name="connsiteY176" fmla="*/ 817343 h 1089230"/>
                <a:gd name="connsiteX177" fmla="*/ 754261 w 1091621"/>
                <a:gd name="connsiteY177" fmla="*/ 817343 h 1089230"/>
                <a:gd name="connsiteX178" fmla="*/ 778946 w 1091621"/>
                <a:gd name="connsiteY178" fmla="*/ 828314 h 1089230"/>
                <a:gd name="connsiteX179" fmla="*/ 789917 w 1091621"/>
                <a:gd name="connsiteY179" fmla="*/ 852999 h 1089230"/>
                <a:gd name="connsiteX180" fmla="*/ 778946 w 1091621"/>
                <a:gd name="connsiteY180" fmla="*/ 877684 h 1089230"/>
                <a:gd name="connsiteX181" fmla="*/ 754261 w 1091621"/>
                <a:gd name="connsiteY181" fmla="*/ 888655 h 1089230"/>
                <a:gd name="connsiteX182" fmla="*/ 630837 w 1091621"/>
                <a:gd name="connsiteY182" fmla="*/ 888655 h 1089230"/>
                <a:gd name="connsiteX183" fmla="*/ 630837 w 1091621"/>
                <a:gd name="connsiteY183" fmla="*/ 924311 h 1089230"/>
                <a:gd name="connsiteX184" fmla="*/ 858486 w 1091621"/>
                <a:gd name="connsiteY184" fmla="*/ 924311 h 1089230"/>
                <a:gd name="connsiteX185" fmla="*/ 858486 w 1091621"/>
                <a:gd name="connsiteY185" fmla="*/ 924311 h 1089230"/>
                <a:gd name="connsiteX186" fmla="*/ 883171 w 1091621"/>
                <a:gd name="connsiteY186" fmla="*/ 918825 h 1089230"/>
                <a:gd name="connsiteX187" fmla="*/ 883171 w 1091621"/>
                <a:gd name="connsiteY187" fmla="*/ 918825 h 1089230"/>
                <a:gd name="connsiteX188" fmla="*/ 981910 w 1091621"/>
                <a:gd name="connsiteY188" fmla="*/ 861227 h 1089230"/>
                <a:gd name="connsiteX189" fmla="*/ 1017567 w 1091621"/>
                <a:gd name="connsiteY189" fmla="*/ 850256 h 1089230"/>
                <a:gd name="connsiteX190" fmla="*/ 1017567 w 1091621"/>
                <a:gd name="connsiteY190" fmla="*/ 850256 h 1089230"/>
                <a:gd name="connsiteX191" fmla="*/ 1047737 w 1091621"/>
                <a:gd name="connsiteY191" fmla="*/ 883169 h 1089230"/>
                <a:gd name="connsiteX192" fmla="*/ 1047737 w 1091621"/>
                <a:gd name="connsiteY192" fmla="*/ 883169 h 10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91621" h="1089230">
                  <a:moveTo>
                    <a:pt x="1047737" y="822829"/>
                  </a:moveTo>
                  <a:cubicBezTo>
                    <a:pt x="1042252" y="787173"/>
                    <a:pt x="1020310" y="757002"/>
                    <a:pt x="984653" y="743289"/>
                  </a:cubicBezTo>
                  <a:lnTo>
                    <a:pt x="916084" y="715861"/>
                  </a:lnTo>
                  <a:cubicBezTo>
                    <a:pt x="899627" y="710375"/>
                    <a:pt x="885914" y="702147"/>
                    <a:pt x="872200" y="693919"/>
                  </a:cubicBezTo>
                  <a:cubicBezTo>
                    <a:pt x="842030" y="674719"/>
                    <a:pt x="809116" y="663748"/>
                    <a:pt x="773461" y="655520"/>
                  </a:cubicBezTo>
                  <a:lnTo>
                    <a:pt x="759747" y="611636"/>
                  </a:lnTo>
                  <a:lnTo>
                    <a:pt x="759747" y="562266"/>
                  </a:lnTo>
                  <a:lnTo>
                    <a:pt x="831058" y="562266"/>
                  </a:lnTo>
                  <a:cubicBezTo>
                    <a:pt x="883171" y="562266"/>
                    <a:pt x="929798" y="532096"/>
                    <a:pt x="948998" y="482726"/>
                  </a:cubicBezTo>
                  <a:lnTo>
                    <a:pt x="995624" y="370273"/>
                  </a:lnTo>
                  <a:cubicBezTo>
                    <a:pt x="998367" y="364787"/>
                    <a:pt x="998367" y="362045"/>
                    <a:pt x="995624" y="356559"/>
                  </a:cubicBezTo>
                  <a:lnTo>
                    <a:pt x="995624" y="356559"/>
                  </a:lnTo>
                  <a:cubicBezTo>
                    <a:pt x="992882" y="351074"/>
                    <a:pt x="987396" y="345588"/>
                    <a:pt x="979168" y="345588"/>
                  </a:cubicBezTo>
                  <a:lnTo>
                    <a:pt x="883171" y="345588"/>
                  </a:lnTo>
                  <a:cubicBezTo>
                    <a:pt x="833801" y="345588"/>
                    <a:pt x="789917" y="373016"/>
                    <a:pt x="770718" y="416900"/>
                  </a:cubicBezTo>
                  <a:lnTo>
                    <a:pt x="762489" y="433357"/>
                  </a:lnTo>
                  <a:lnTo>
                    <a:pt x="762489" y="293475"/>
                  </a:lnTo>
                  <a:lnTo>
                    <a:pt x="943512" y="293475"/>
                  </a:lnTo>
                  <a:cubicBezTo>
                    <a:pt x="954483" y="293475"/>
                    <a:pt x="962712" y="285247"/>
                    <a:pt x="962712" y="274276"/>
                  </a:cubicBezTo>
                  <a:lnTo>
                    <a:pt x="962712" y="19199"/>
                  </a:lnTo>
                  <a:cubicBezTo>
                    <a:pt x="962712" y="8228"/>
                    <a:pt x="954483" y="0"/>
                    <a:pt x="943512" y="0"/>
                  </a:cubicBezTo>
                  <a:lnTo>
                    <a:pt x="471756" y="0"/>
                  </a:lnTo>
                  <a:cubicBezTo>
                    <a:pt x="460785" y="0"/>
                    <a:pt x="452557" y="8228"/>
                    <a:pt x="452557" y="19199"/>
                  </a:cubicBezTo>
                  <a:lnTo>
                    <a:pt x="452557" y="274276"/>
                  </a:lnTo>
                  <a:cubicBezTo>
                    <a:pt x="452557" y="285247"/>
                    <a:pt x="460785" y="293475"/>
                    <a:pt x="471756" y="293475"/>
                  </a:cubicBezTo>
                  <a:lnTo>
                    <a:pt x="652778" y="293475"/>
                  </a:lnTo>
                  <a:lnTo>
                    <a:pt x="652778" y="433357"/>
                  </a:lnTo>
                  <a:lnTo>
                    <a:pt x="644550" y="416900"/>
                  </a:lnTo>
                  <a:cubicBezTo>
                    <a:pt x="622609" y="373016"/>
                    <a:pt x="578724" y="345588"/>
                    <a:pt x="532097" y="345588"/>
                  </a:cubicBezTo>
                  <a:lnTo>
                    <a:pt x="436100" y="345588"/>
                  </a:lnTo>
                  <a:cubicBezTo>
                    <a:pt x="427872" y="345588"/>
                    <a:pt x="422386" y="351074"/>
                    <a:pt x="419643" y="356559"/>
                  </a:cubicBezTo>
                  <a:lnTo>
                    <a:pt x="419643" y="356559"/>
                  </a:lnTo>
                  <a:cubicBezTo>
                    <a:pt x="416901" y="362045"/>
                    <a:pt x="416901" y="364787"/>
                    <a:pt x="419643" y="370273"/>
                  </a:cubicBezTo>
                  <a:lnTo>
                    <a:pt x="466270" y="482726"/>
                  </a:lnTo>
                  <a:cubicBezTo>
                    <a:pt x="485470" y="532096"/>
                    <a:pt x="532097" y="562266"/>
                    <a:pt x="584209" y="562266"/>
                  </a:cubicBezTo>
                  <a:lnTo>
                    <a:pt x="655521" y="562266"/>
                  </a:lnTo>
                  <a:lnTo>
                    <a:pt x="655521" y="614379"/>
                  </a:lnTo>
                  <a:lnTo>
                    <a:pt x="641807" y="652778"/>
                  </a:lnTo>
                  <a:cubicBezTo>
                    <a:pt x="597923" y="655520"/>
                    <a:pt x="554039" y="669234"/>
                    <a:pt x="518383" y="696662"/>
                  </a:cubicBezTo>
                  <a:cubicBezTo>
                    <a:pt x="507412" y="704890"/>
                    <a:pt x="493698" y="713118"/>
                    <a:pt x="479984" y="718604"/>
                  </a:cubicBezTo>
                  <a:lnTo>
                    <a:pt x="422386" y="743289"/>
                  </a:lnTo>
                  <a:cubicBezTo>
                    <a:pt x="392215" y="757002"/>
                    <a:pt x="370274" y="784430"/>
                    <a:pt x="364788" y="817343"/>
                  </a:cubicBezTo>
                  <a:lnTo>
                    <a:pt x="345589" y="817343"/>
                  </a:lnTo>
                  <a:lnTo>
                    <a:pt x="345589" y="798144"/>
                  </a:lnTo>
                  <a:cubicBezTo>
                    <a:pt x="345589" y="787173"/>
                    <a:pt x="337360" y="778945"/>
                    <a:pt x="326389" y="778945"/>
                  </a:cubicBezTo>
                  <a:lnTo>
                    <a:pt x="19200" y="778945"/>
                  </a:lnTo>
                  <a:cubicBezTo>
                    <a:pt x="8228" y="778945"/>
                    <a:pt x="0" y="787173"/>
                    <a:pt x="0" y="798144"/>
                  </a:cubicBezTo>
                  <a:lnTo>
                    <a:pt x="0" y="1069677"/>
                  </a:lnTo>
                  <a:cubicBezTo>
                    <a:pt x="0" y="1080648"/>
                    <a:pt x="8228" y="1088877"/>
                    <a:pt x="19200" y="1088877"/>
                  </a:cubicBezTo>
                  <a:lnTo>
                    <a:pt x="326389" y="1088877"/>
                  </a:lnTo>
                  <a:cubicBezTo>
                    <a:pt x="337360" y="1088877"/>
                    <a:pt x="345589" y="1080648"/>
                    <a:pt x="345589" y="1069677"/>
                  </a:cubicBezTo>
                  <a:lnTo>
                    <a:pt x="345589" y="1053221"/>
                  </a:lnTo>
                  <a:lnTo>
                    <a:pt x="386730" y="1064192"/>
                  </a:lnTo>
                  <a:cubicBezTo>
                    <a:pt x="518383" y="1097105"/>
                    <a:pt x="655521" y="1097105"/>
                    <a:pt x="789917" y="1066935"/>
                  </a:cubicBezTo>
                  <a:lnTo>
                    <a:pt x="932541" y="1034021"/>
                  </a:lnTo>
                  <a:cubicBezTo>
                    <a:pt x="935284" y="1034021"/>
                    <a:pt x="938027" y="1031279"/>
                    <a:pt x="938027" y="1031279"/>
                  </a:cubicBezTo>
                  <a:lnTo>
                    <a:pt x="1064193" y="938025"/>
                  </a:lnTo>
                  <a:cubicBezTo>
                    <a:pt x="1080650" y="924311"/>
                    <a:pt x="1091621" y="905112"/>
                    <a:pt x="1091621" y="885912"/>
                  </a:cubicBezTo>
                  <a:lnTo>
                    <a:pt x="1091621" y="885912"/>
                  </a:lnTo>
                  <a:cubicBezTo>
                    <a:pt x="1083393" y="858485"/>
                    <a:pt x="1069679" y="833800"/>
                    <a:pt x="1047737" y="822829"/>
                  </a:cubicBezTo>
                  <a:lnTo>
                    <a:pt x="1047737" y="822829"/>
                  </a:lnTo>
                  <a:close/>
                  <a:moveTo>
                    <a:pt x="798145" y="430614"/>
                  </a:moveTo>
                  <a:cubicBezTo>
                    <a:pt x="814602" y="400443"/>
                    <a:pt x="844772" y="381244"/>
                    <a:pt x="880429" y="381244"/>
                  </a:cubicBezTo>
                  <a:lnTo>
                    <a:pt x="948998" y="381244"/>
                  </a:lnTo>
                  <a:lnTo>
                    <a:pt x="913341" y="469012"/>
                  </a:lnTo>
                  <a:cubicBezTo>
                    <a:pt x="899627" y="504668"/>
                    <a:pt x="866715" y="526610"/>
                    <a:pt x="828316" y="526610"/>
                  </a:cubicBezTo>
                  <a:lnTo>
                    <a:pt x="781689" y="526610"/>
                  </a:lnTo>
                  <a:cubicBezTo>
                    <a:pt x="828316" y="501926"/>
                    <a:pt x="866715" y="469012"/>
                    <a:pt x="896885" y="427871"/>
                  </a:cubicBezTo>
                  <a:lnTo>
                    <a:pt x="866715" y="405929"/>
                  </a:lnTo>
                  <a:cubicBezTo>
                    <a:pt x="839287" y="441585"/>
                    <a:pt x="803631" y="471755"/>
                    <a:pt x="762489" y="493697"/>
                  </a:cubicBezTo>
                  <a:lnTo>
                    <a:pt x="798145" y="430614"/>
                  </a:lnTo>
                  <a:close/>
                  <a:moveTo>
                    <a:pt x="504669" y="181022"/>
                  </a:moveTo>
                  <a:lnTo>
                    <a:pt x="485470" y="181022"/>
                  </a:lnTo>
                  <a:lnTo>
                    <a:pt x="485470" y="109710"/>
                  </a:lnTo>
                  <a:lnTo>
                    <a:pt x="504669" y="109710"/>
                  </a:lnTo>
                  <a:cubicBezTo>
                    <a:pt x="534840" y="109710"/>
                    <a:pt x="559524" y="85026"/>
                    <a:pt x="559524" y="54855"/>
                  </a:cubicBezTo>
                  <a:lnTo>
                    <a:pt x="559524" y="35656"/>
                  </a:lnTo>
                  <a:lnTo>
                    <a:pt x="850258" y="35656"/>
                  </a:lnTo>
                  <a:lnTo>
                    <a:pt x="850258" y="54855"/>
                  </a:lnTo>
                  <a:cubicBezTo>
                    <a:pt x="850258" y="85026"/>
                    <a:pt x="874943" y="109710"/>
                    <a:pt x="905113" y="109710"/>
                  </a:cubicBezTo>
                  <a:lnTo>
                    <a:pt x="924313" y="109710"/>
                  </a:lnTo>
                  <a:lnTo>
                    <a:pt x="924313" y="181022"/>
                  </a:lnTo>
                  <a:lnTo>
                    <a:pt x="905113" y="181022"/>
                  </a:lnTo>
                  <a:cubicBezTo>
                    <a:pt x="874943" y="181022"/>
                    <a:pt x="850258" y="205707"/>
                    <a:pt x="850258" y="235878"/>
                  </a:cubicBezTo>
                  <a:lnTo>
                    <a:pt x="850258" y="255077"/>
                  </a:lnTo>
                  <a:lnTo>
                    <a:pt x="559524" y="255077"/>
                  </a:lnTo>
                  <a:lnTo>
                    <a:pt x="559524" y="235878"/>
                  </a:lnTo>
                  <a:cubicBezTo>
                    <a:pt x="559524" y="205707"/>
                    <a:pt x="534840" y="181022"/>
                    <a:pt x="504669" y="181022"/>
                  </a:cubicBezTo>
                  <a:lnTo>
                    <a:pt x="504669" y="181022"/>
                  </a:lnTo>
                  <a:close/>
                  <a:moveTo>
                    <a:pt x="885914" y="255077"/>
                  </a:moveTo>
                  <a:lnTo>
                    <a:pt x="885914" y="235878"/>
                  </a:lnTo>
                  <a:cubicBezTo>
                    <a:pt x="885914" y="224906"/>
                    <a:pt x="894142" y="216678"/>
                    <a:pt x="905113" y="216678"/>
                  </a:cubicBezTo>
                  <a:lnTo>
                    <a:pt x="924313" y="216678"/>
                  </a:lnTo>
                  <a:lnTo>
                    <a:pt x="924313" y="252334"/>
                  </a:lnTo>
                  <a:lnTo>
                    <a:pt x="885914" y="252334"/>
                  </a:lnTo>
                  <a:close/>
                  <a:moveTo>
                    <a:pt x="921570" y="74054"/>
                  </a:moveTo>
                  <a:lnTo>
                    <a:pt x="902370" y="74054"/>
                  </a:lnTo>
                  <a:cubicBezTo>
                    <a:pt x="891399" y="74054"/>
                    <a:pt x="883171" y="65826"/>
                    <a:pt x="883171" y="54855"/>
                  </a:cubicBezTo>
                  <a:lnTo>
                    <a:pt x="883171" y="35656"/>
                  </a:lnTo>
                  <a:lnTo>
                    <a:pt x="918827" y="35656"/>
                  </a:lnTo>
                  <a:lnTo>
                    <a:pt x="918827" y="74054"/>
                  </a:lnTo>
                  <a:close/>
                  <a:moveTo>
                    <a:pt x="521126" y="35656"/>
                  </a:moveTo>
                  <a:lnTo>
                    <a:pt x="521126" y="54855"/>
                  </a:lnTo>
                  <a:cubicBezTo>
                    <a:pt x="521126" y="65826"/>
                    <a:pt x="512898" y="74054"/>
                    <a:pt x="501926" y="74054"/>
                  </a:cubicBezTo>
                  <a:lnTo>
                    <a:pt x="482727" y="74054"/>
                  </a:lnTo>
                  <a:lnTo>
                    <a:pt x="482727" y="38399"/>
                  </a:lnTo>
                  <a:lnTo>
                    <a:pt x="521126" y="38399"/>
                  </a:lnTo>
                  <a:close/>
                  <a:moveTo>
                    <a:pt x="485470" y="219421"/>
                  </a:moveTo>
                  <a:lnTo>
                    <a:pt x="504669" y="219421"/>
                  </a:lnTo>
                  <a:cubicBezTo>
                    <a:pt x="515640" y="219421"/>
                    <a:pt x="523869" y="227649"/>
                    <a:pt x="523869" y="238620"/>
                  </a:cubicBezTo>
                  <a:lnTo>
                    <a:pt x="523869" y="257820"/>
                  </a:lnTo>
                  <a:lnTo>
                    <a:pt x="488212" y="257820"/>
                  </a:lnTo>
                  <a:lnTo>
                    <a:pt x="488212" y="219421"/>
                  </a:lnTo>
                  <a:close/>
                  <a:moveTo>
                    <a:pt x="721348" y="290733"/>
                  </a:moveTo>
                  <a:lnTo>
                    <a:pt x="721348" y="617122"/>
                  </a:lnTo>
                  <a:cubicBezTo>
                    <a:pt x="721348" y="619864"/>
                    <a:pt x="721348" y="619864"/>
                    <a:pt x="721348" y="622607"/>
                  </a:cubicBezTo>
                  <a:lnTo>
                    <a:pt x="732319" y="652778"/>
                  </a:lnTo>
                  <a:cubicBezTo>
                    <a:pt x="726833" y="652778"/>
                    <a:pt x="721348" y="652778"/>
                    <a:pt x="713120" y="652778"/>
                  </a:cubicBezTo>
                  <a:lnTo>
                    <a:pt x="671978" y="652778"/>
                  </a:lnTo>
                  <a:lnTo>
                    <a:pt x="682949" y="622607"/>
                  </a:lnTo>
                  <a:cubicBezTo>
                    <a:pt x="682949" y="619864"/>
                    <a:pt x="682949" y="619864"/>
                    <a:pt x="682949" y="617122"/>
                  </a:cubicBezTo>
                  <a:lnTo>
                    <a:pt x="682949" y="290733"/>
                  </a:lnTo>
                  <a:lnTo>
                    <a:pt x="721348" y="290733"/>
                  </a:lnTo>
                  <a:close/>
                  <a:moveTo>
                    <a:pt x="493698" y="469012"/>
                  </a:moveTo>
                  <a:lnTo>
                    <a:pt x="458042" y="381244"/>
                  </a:lnTo>
                  <a:lnTo>
                    <a:pt x="526612" y="381244"/>
                  </a:lnTo>
                  <a:cubicBezTo>
                    <a:pt x="562267" y="381244"/>
                    <a:pt x="592438" y="400443"/>
                    <a:pt x="608895" y="430614"/>
                  </a:cubicBezTo>
                  <a:lnTo>
                    <a:pt x="639064" y="493697"/>
                  </a:lnTo>
                  <a:cubicBezTo>
                    <a:pt x="597923" y="471755"/>
                    <a:pt x="562267" y="441585"/>
                    <a:pt x="534840" y="405929"/>
                  </a:cubicBezTo>
                  <a:lnTo>
                    <a:pt x="504669" y="427871"/>
                  </a:lnTo>
                  <a:cubicBezTo>
                    <a:pt x="534840" y="469012"/>
                    <a:pt x="575981" y="501926"/>
                    <a:pt x="619866" y="526610"/>
                  </a:cubicBezTo>
                  <a:lnTo>
                    <a:pt x="573238" y="526610"/>
                  </a:lnTo>
                  <a:cubicBezTo>
                    <a:pt x="540326" y="526610"/>
                    <a:pt x="507412" y="504668"/>
                    <a:pt x="493698" y="469012"/>
                  </a:cubicBezTo>
                  <a:lnTo>
                    <a:pt x="493698" y="469012"/>
                  </a:lnTo>
                  <a:close/>
                  <a:moveTo>
                    <a:pt x="433357" y="776202"/>
                  </a:moveTo>
                  <a:lnTo>
                    <a:pt x="490955" y="751517"/>
                  </a:lnTo>
                  <a:cubicBezTo>
                    <a:pt x="507412" y="746031"/>
                    <a:pt x="521126" y="735060"/>
                    <a:pt x="534840" y="726832"/>
                  </a:cubicBezTo>
                  <a:cubicBezTo>
                    <a:pt x="565010" y="702147"/>
                    <a:pt x="603409" y="691176"/>
                    <a:pt x="644550" y="691176"/>
                  </a:cubicBezTo>
                  <a:lnTo>
                    <a:pt x="715862" y="691176"/>
                  </a:lnTo>
                  <a:cubicBezTo>
                    <a:pt x="765232" y="691176"/>
                    <a:pt x="811859" y="704890"/>
                    <a:pt x="855744" y="729575"/>
                  </a:cubicBezTo>
                  <a:cubicBezTo>
                    <a:pt x="872200" y="737803"/>
                    <a:pt x="888656" y="746031"/>
                    <a:pt x="905113" y="754260"/>
                  </a:cubicBezTo>
                  <a:lnTo>
                    <a:pt x="973682" y="781687"/>
                  </a:lnTo>
                  <a:cubicBezTo>
                    <a:pt x="990139" y="787173"/>
                    <a:pt x="1003853" y="803629"/>
                    <a:pt x="1009338" y="820086"/>
                  </a:cubicBezTo>
                  <a:cubicBezTo>
                    <a:pt x="992882" y="820086"/>
                    <a:pt x="979168" y="825571"/>
                    <a:pt x="962712" y="833800"/>
                  </a:cubicBezTo>
                  <a:lnTo>
                    <a:pt x="863972" y="891398"/>
                  </a:lnTo>
                  <a:cubicBezTo>
                    <a:pt x="861229" y="891398"/>
                    <a:pt x="858486" y="894140"/>
                    <a:pt x="855744" y="894140"/>
                  </a:cubicBezTo>
                  <a:lnTo>
                    <a:pt x="817344" y="894140"/>
                  </a:lnTo>
                  <a:cubicBezTo>
                    <a:pt x="831058" y="872198"/>
                    <a:pt x="831058" y="844771"/>
                    <a:pt x="817344" y="822829"/>
                  </a:cubicBezTo>
                  <a:cubicBezTo>
                    <a:pt x="803631" y="800887"/>
                    <a:pt x="781689" y="787173"/>
                    <a:pt x="754261" y="787173"/>
                  </a:cubicBezTo>
                  <a:lnTo>
                    <a:pt x="523869" y="787173"/>
                  </a:lnTo>
                  <a:cubicBezTo>
                    <a:pt x="493698" y="787173"/>
                    <a:pt x="466270" y="795401"/>
                    <a:pt x="438843" y="806372"/>
                  </a:cubicBezTo>
                  <a:lnTo>
                    <a:pt x="405929" y="822829"/>
                  </a:lnTo>
                  <a:lnTo>
                    <a:pt x="394958" y="822829"/>
                  </a:lnTo>
                  <a:cubicBezTo>
                    <a:pt x="403187" y="798144"/>
                    <a:pt x="414158" y="784430"/>
                    <a:pt x="433357" y="776202"/>
                  </a:cubicBezTo>
                  <a:lnTo>
                    <a:pt x="433357" y="776202"/>
                  </a:lnTo>
                  <a:close/>
                  <a:moveTo>
                    <a:pt x="32914" y="817343"/>
                  </a:moveTo>
                  <a:lnTo>
                    <a:pt x="213936" y="817343"/>
                  </a:lnTo>
                  <a:lnTo>
                    <a:pt x="213936" y="1053221"/>
                  </a:lnTo>
                  <a:lnTo>
                    <a:pt x="32914" y="1053221"/>
                  </a:lnTo>
                  <a:lnTo>
                    <a:pt x="32914" y="817343"/>
                  </a:lnTo>
                  <a:close/>
                  <a:moveTo>
                    <a:pt x="304447" y="1053221"/>
                  </a:moveTo>
                  <a:lnTo>
                    <a:pt x="249592" y="1053221"/>
                  </a:lnTo>
                  <a:lnTo>
                    <a:pt x="249592" y="817343"/>
                  </a:lnTo>
                  <a:lnTo>
                    <a:pt x="304447" y="817343"/>
                  </a:lnTo>
                  <a:lnTo>
                    <a:pt x="304447" y="1053221"/>
                  </a:lnTo>
                  <a:close/>
                  <a:moveTo>
                    <a:pt x="1047737" y="883169"/>
                  </a:moveTo>
                  <a:cubicBezTo>
                    <a:pt x="1047737" y="891398"/>
                    <a:pt x="1042252" y="902369"/>
                    <a:pt x="1036766" y="907854"/>
                  </a:cubicBezTo>
                  <a:lnTo>
                    <a:pt x="913341" y="1001108"/>
                  </a:lnTo>
                  <a:lnTo>
                    <a:pt x="773461" y="1034021"/>
                  </a:lnTo>
                  <a:cubicBezTo>
                    <a:pt x="647293" y="1064192"/>
                    <a:pt x="515640" y="1061449"/>
                    <a:pt x="389473" y="1031279"/>
                  </a:cubicBezTo>
                  <a:lnTo>
                    <a:pt x="345589" y="1020307"/>
                  </a:lnTo>
                  <a:cubicBezTo>
                    <a:pt x="342846" y="1020307"/>
                    <a:pt x="342846" y="1020307"/>
                    <a:pt x="340103" y="1020307"/>
                  </a:cubicBezTo>
                  <a:lnTo>
                    <a:pt x="340103" y="855742"/>
                  </a:lnTo>
                  <a:lnTo>
                    <a:pt x="411415" y="855742"/>
                  </a:lnTo>
                  <a:cubicBezTo>
                    <a:pt x="414158" y="855742"/>
                    <a:pt x="416901" y="855742"/>
                    <a:pt x="419643" y="852999"/>
                  </a:cubicBezTo>
                  <a:lnTo>
                    <a:pt x="455300" y="833800"/>
                  </a:lnTo>
                  <a:cubicBezTo>
                    <a:pt x="477241" y="822829"/>
                    <a:pt x="499184" y="817343"/>
                    <a:pt x="523869" y="817343"/>
                  </a:cubicBezTo>
                  <a:lnTo>
                    <a:pt x="754261" y="817343"/>
                  </a:lnTo>
                  <a:cubicBezTo>
                    <a:pt x="765232" y="817343"/>
                    <a:pt x="773461" y="820086"/>
                    <a:pt x="778946" y="828314"/>
                  </a:cubicBezTo>
                  <a:cubicBezTo>
                    <a:pt x="784432" y="833800"/>
                    <a:pt x="789917" y="844771"/>
                    <a:pt x="789917" y="852999"/>
                  </a:cubicBezTo>
                  <a:cubicBezTo>
                    <a:pt x="789917" y="863970"/>
                    <a:pt x="787175" y="872198"/>
                    <a:pt x="778946" y="877684"/>
                  </a:cubicBezTo>
                  <a:cubicBezTo>
                    <a:pt x="773461" y="883169"/>
                    <a:pt x="762489" y="888655"/>
                    <a:pt x="754261" y="888655"/>
                  </a:cubicBezTo>
                  <a:lnTo>
                    <a:pt x="630837" y="888655"/>
                  </a:lnTo>
                  <a:lnTo>
                    <a:pt x="630837" y="924311"/>
                  </a:lnTo>
                  <a:lnTo>
                    <a:pt x="858486" y="924311"/>
                  </a:lnTo>
                  <a:lnTo>
                    <a:pt x="858486" y="924311"/>
                  </a:lnTo>
                  <a:cubicBezTo>
                    <a:pt x="866715" y="924311"/>
                    <a:pt x="874943" y="921568"/>
                    <a:pt x="883171" y="918825"/>
                  </a:cubicBezTo>
                  <a:cubicBezTo>
                    <a:pt x="883171" y="918825"/>
                    <a:pt x="883171" y="918825"/>
                    <a:pt x="883171" y="918825"/>
                  </a:cubicBezTo>
                  <a:lnTo>
                    <a:pt x="981910" y="861227"/>
                  </a:lnTo>
                  <a:cubicBezTo>
                    <a:pt x="992882" y="855742"/>
                    <a:pt x="1006596" y="850256"/>
                    <a:pt x="1017567" y="850256"/>
                  </a:cubicBezTo>
                  <a:lnTo>
                    <a:pt x="1017567" y="850256"/>
                  </a:lnTo>
                  <a:cubicBezTo>
                    <a:pt x="1036766" y="852999"/>
                    <a:pt x="1047737" y="866713"/>
                    <a:pt x="1047737" y="883169"/>
                  </a:cubicBezTo>
                  <a:lnTo>
                    <a:pt x="1047737" y="883169"/>
                  </a:lnTo>
                  <a:close/>
                </a:path>
              </a:pathLst>
            </a:custGeom>
            <a:grpFill/>
            <a:ln w="27426" cap="flat">
              <a:noFill/>
              <a:prstDash val="solid"/>
              <a:miter/>
            </a:ln>
          </p:spPr>
          <p:txBody>
            <a:bodyPr rtlCol="0" anchor="ctr"/>
            <a:lstStyle/>
            <a:p>
              <a:endParaRPr lang="en-US"/>
            </a:p>
          </p:txBody>
        </p:sp>
      </p:grpSp>
      <p:sp>
        <p:nvSpPr>
          <p:cNvPr id="48" name="Text Placeholder 1">
            <a:extLst>
              <a:ext uri="{FF2B5EF4-FFF2-40B4-BE49-F238E27FC236}">
                <a16:creationId xmlns:a16="http://schemas.microsoft.com/office/drawing/2014/main" id="{C5EACAF6-44CD-CAE2-3E86-77CF66A17389}"/>
              </a:ext>
            </a:extLst>
          </p:cNvPr>
          <p:cNvSpPr txBox="1">
            <a:spLocks/>
          </p:cNvSpPr>
          <p:nvPr/>
        </p:nvSpPr>
        <p:spPr>
          <a:xfrm>
            <a:off x="773905" y="3588474"/>
            <a:ext cx="6349704" cy="56959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err="1"/>
              <a:t>Os</a:t>
            </a:r>
            <a:r>
              <a:rPr lang="en-GB" dirty="0"/>
              <a:t> </a:t>
            </a:r>
            <a:r>
              <a:rPr lang="en-GB" dirty="0" err="1"/>
              <a:t>usuários</a:t>
            </a:r>
            <a:r>
              <a:rPr lang="en-GB" dirty="0"/>
              <a:t> </a:t>
            </a:r>
            <a:r>
              <a:rPr lang="en-GB" dirty="0" err="1"/>
              <a:t>que</a:t>
            </a:r>
            <a:r>
              <a:rPr lang="en-GB" dirty="0"/>
              <a:t> </a:t>
            </a:r>
            <a:r>
              <a:rPr lang="en-GB" dirty="0" err="1"/>
              <a:t>colocam</a:t>
            </a:r>
            <a:r>
              <a:rPr lang="en-GB" dirty="0"/>
              <a:t> </a:t>
            </a:r>
            <a:r>
              <a:rPr lang="en-GB" dirty="0" err="1"/>
              <a:t>os</a:t>
            </a:r>
            <a:r>
              <a:rPr lang="en-GB" dirty="0"/>
              <a:t> </a:t>
            </a:r>
            <a:r>
              <a:rPr lang="en-GB" dirty="0" err="1"/>
              <a:t>seus</a:t>
            </a:r>
            <a:r>
              <a:rPr lang="en-GB" dirty="0"/>
              <a:t> </a:t>
            </a:r>
            <a:r>
              <a:rPr lang="en-GB" dirty="0" err="1"/>
              <a:t>ativos</a:t>
            </a:r>
            <a:r>
              <a:rPr lang="en-GB" dirty="0"/>
              <a:t> no pool </a:t>
            </a:r>
            <a:r>
              <a:rPr lang="en-GB" dirty="0" err="1"/>
              <a:t>podem</a:t>
            </a:r>
            <a:r>
              <a:rPr lang="en-GB" dirty="0"/>
              <a:t> </a:t>
            </a:r>
            <a:r>
              <a:rPr lang="en-GB" dirty="0" err="1"/>
              <a:t>obter</a:t>
            </a:r>
            <a:r>
              <a:rPr lang="en-GB" dirty="0"/>
              <a:t> </a:t>
            </a:r>
            <a:r>
              <a:rPr lang="en-GB" dirty="0" err="1"/>
              <a:t>uma</a:t>
            </a:r>
            <a:r>
              <a:rPr lang="en-GB" dirty="0"/>
              <a:t> </a:t>
            </a:r>
            <a:r>
              <a:rPr lang="en-GB" dirty="0" err="1"/>
              <a:t>receita</a:t>
            </a:r>
            <a:r>
              <a:rPr lang="en-GB" dirty="0"/>
              <a:t> </a:t>
            </a:r>
            <a:r>
              <a:rPr lang="en-GB" dirty="0" err="1"/>
              <a:t>semelhante</a:t>
            </a:r>
            <a:r>
              <a:rPr lang="en-GB" dirty="0"/>
              <a:t> a </a:t>
            </a:r>
            <a:r>
              <a:rPr lang="en-GB" dirty="0" err="1"/>
              <a:t>juros</a:t>
            </a:r>
            <a:r>
              <a:rPr lang="en-GB" dirty="0"/>
              <a:t> </a:t>
            </a:r>
            <a:r>
              <a:rPr lang="en-GB" dirty="0" err="1"/>
              <a:t>em</a:t>
            </a:r>
            <a:r>
              <a:rPr lang="en-GB" dirty="0"/>
              <a:t> </a:t>
            </a:r>
            <a:r>
              <a:rPr lang="en-GB" dirty="0" err="1"/>
              <a:t>troca</a:t>
            </a:r>
            <a:r>
              <a:rPr lang="en-GB" dirty="0"/>
              <a:t>. Com o </a:t>
            </a:r>
            <a:r>
              <a:rPr lang="en-GB" dirty="0" err="1"/>
              <a:t>empréstimo</a:t>
            </a:r>
            <a:r>
              <a:rPr lang="en-GB" dirty="0"/>
              <a:t> </a:t>
            </a:r>
            <a:r>
              <a:rPr lang="en-GB" dirty="0" err="1"/>
              <a:t>baseado</a:t>
            </a:r>
            <a:r>
              <a:rPr lang="en-GB" dirty="0"/>
              <a:t> </a:t>
            </a:r>
            <a:r>
              <a:rPr lang="en-GB" dirty="0" err="1"/>
              <a:t>em</a:t>
            </a:r>
            <a:r>
              <a:rPr lang="en-GB" dirty="0"/>
              <a:t> </a:t>
            </a:r>
            <a:r>
              <a:rPr lang="en-GB" dirty="0" err="1"/>
              <a:t>ponto</a:t>
            </a:r>
            <a:r>
              <a:rPr lang="en-GB" dirty="0"/>
              <a:t> a </a:t>
            </a:r>
            <a:r>
              <a:rPr lang="en-GB" dirty="0" err="1"/>
              <a:t>ponto</a:t>
            </a:r>
            <a:r>
              <a:rPr lang="en-GB" dirty="0"/>
              <a:t>, </a:t>
            </a:r>
            <a:r>
              <a:rPr lang="en-GB" dirty="0" err="1"/>
              <a:t>os</a:t>
            </a:r>
            <a:r>
              <a:rPr lang="en-GB" dirty="0"/>
              <a:t> </a:t>
            </a:r>
            <a:r>
              <a:rPr lang="en-GB" dirty="0" err="1"/>
              <a:t>indivíduos</a:t>
            </a:r>
            <a:r>
              <a:rPr lang="en-GB" dirty="0"/>
              <a:t> </a:t>
            </a:r>
            <a:r>
              <a:rPr lang="en-GB" dirty="0" err="1"/>
              <a:t>tomam</a:t>
            </a:r>
            <a:r>
              <a:rPr lang="en-GB" dirty="0"/>
              <a:t> </a:t>
            </a:r>
            <a:r>
              <a:rPr lang="en-GB" dirty="0" err="1"/>
              <a:t>emprestado</a:t>
            </a:r>
            <a:r>
              <a:rPr lang="en-GB" dirty="0"/>
              <a:t> </a:t>
            </a:r>
            <a:r>
              <a:rPr lang="en-GB" dirty="0" err="1"/>
              <a:t>diretamente</a:t>
            </a:r>
            <a:r>
              <a:rPr lang="en-GB" dirty="0"/>
              <a:t> de um </a:t>
            </a:r>
            <a:r>
              <a:rPr lang="en-GB" dirty="0" err="1"/>
              <a:t>credor</a:t>
            </a:r>
            <a:r>
              <a:rPr lang="en-GB" dirty="0"/>
              <a:t> </a:t>
            </a:r>
            <a:r>
              <a:rPr lang="en-GB" dirty="0" err="1"/>
              <a:t>específico</a:t>
            </a:r>
            <a:r>
              <a:rPr lang="en-GB" dirty="0"/>
              <a:t>. </a:t>
            </a:r>
            <a:r>
              <a:rPr lang="en-GB" dirty="0" err="1"/>
              <a:t>Nesse</a:t>
            </a:r>
            <a:r>
              <a:rPr lang="en-GB" dirty="0"/>
              <a:t> </a:t>
            </a:r>
            <a:r>
              <a:rPr lang="en-GB" dirty="0" err="1"/>
              <a:t>caso</a:t>
            </a:r>
            <a:r>
              <a:rPr lang="en-GB" dirty="0"/>
              <a:t>, </a:t>
            </a:r>
            <a:r>
              <a:rPr lang="en-GB" dirty="0" err="1"/>
              <a:t>os</a:t>
            </a:r>
            <a:r>
              <a:rPr lang="en-GB" dirty="0"/>
              <a:t> </a:t>
            </a:r>
            <a:r>
              <a:rPr lang="en-GB" dirty="0" err="1"/>
              <a:t>protocolos</a:t>
            </a:r>
            <a:r>
              <a:rPr lang="en-GB" dirty="0"/>
              <a:t> de </a:t>
            </a:r>
            <a:r>
              <a:rPr lang="en-GB" dirty="0" err="1"/>
              <a:t>empréstimos</a:t>
            </a:r>
            <a:r>
              <a:rPr lang="en-GB" dirty="0"/>
              <a:t> </a:t>
            </a:r>
            <a:r>
              <a:rPr lang="en-GB" dirty="0" err="1"/>
              <a:t>descentralizados</a:t>
            </a:r>
            <a:r>
              <a:rPr lang="en-GB" dirty="0"/>
              <a:t> </a:t>
            </a:r>
            <a:r>
              <a:rPr lang="en-GB" dirty="0" err="1"/>
              <a:t>permitem</a:t>
            </a:r>
            <a:r>
              <a:rPr lang="en-GB" dirty="0"/>
              <a:t> </a:t>
            </a:r>
            <a:r>
              <a:rPr lang="en-GB" dirty="0" err="1"/>
              <a:t>que</a:t>
            </a:r>
            <a:r>
              <a:rPr lang="en-GB" dirty="0"/>
              <a:t> </a:t>
            </a:r>
            <a:r>
              <a:rPr lang="en-GB" dirty="0" err="1"/>
              <a:t>os</a:t>
            </a:r>
            <a:r>
              <a:rPr lang="en-GB" dirty="0"/>
              <a:t> </a:t>
            </a:r>
            <a:r>
              <a:rPr lang="en-GB" dirty="0" err="1"/>
              <a:t>mutuários</a:t>
            </a:r>
            <a:r>
              <a:rPr lang="en-GB" dirty="0"/>
              <a:t> </a:t>
            </a:r>
            <a:r>
              <a:rPr lang="en-GB" dirty="0" err="1"/>
              <a:t>contraiam</a:t>
            </a:r>
            <a:r>
              <a:rPr lang="en-GB" dirty="0"/>
              <a:t> </a:t>
            </a:r>
            <a:r>
              <a:rPr lang="en-GB" dirty="0" err="1"/>
              <a:t>empréstimos</a:t>
            </a:r>
            <a:r>
              <a:rPr lang="en-GB" dirty="0"/>
              <a:t> com </a:t>
            </a:r>
            <a:r>
              <a:rPr lang="en-GB" dirty="0" err="1"/>
              <a:t>barreiras</a:t>
            </a:r>
            <a:r>
              <a:rPr lang="en-GB" dirty="0"/>
              <a:t> </a:t>
            </a:r>
            <a:r>
              <a:rPr lang="en-GB" dirty="0" err="1"/>
              <a:t>mínimas</a:t>
            </a:r>
            <a:r>
              <a:rPr lang="en-GB" dirty="0"/>
              <a:t>. </a:t>
            </a:r>
            <a:r>
              <a:rPr lang="en-GB" dirty="0" err="1"/>
              <a:t>Os</a:t>
            </a:r>
            <a:r>
              <a:rPr lang="en-GB" dirty="0"/>
              <a:t> </a:t>
            </a:r>
            <a:r>
              <a:rPr lang="en-GB" dirty="0" err="1"/>
              <a:t>principais</a:t>
            </a:r>
            <a:r>
              <a:rPr lang="en-GB" dirty="0"/>
              <a:t> </a:t>
            </a:r>
            <a:r>
              <a:rPr lang="en-GB" dirty="0" err="1"/>
              <a:t>protocolos</a:t>
            </a:r>
            <a:r>
              <a:rPr lang="en-GB" dirty="0"/>
              <a:t> de </a:t>
            </a:r>
            <a:r>
              <a:rPr lang="en-GB" dirty="0" err="1"/>
              <a:t>empréstimo</a:t>
            </a:r>
            <a:r>
              <a:rPr lang="en-GB" dirty="0"/>
              <a:t> </a:t>
            </a:r>
            <a:r>
              <a:rPr lang="en-GB" dirty="0" err="1"/>
              <a:t>DeFi</a:t>
            </a:r>
            <a:r>
              <a:rPr lang="en-GB" dirty="0"/>
              <a:t> </a:t>
            </a:r>
            <a:r>
              <a:rPr lang="en-GB" dirty="0" err="1"/>
              <a:t>incluem</a:t>
            </a:r>
            <a:r>
              <a:rPr lang="en-GB" dirty="0"/>
              <a:t> </a:t>
            </a:r>
            <a:r>
              <a:rPr lang="en-GB" dirty="0" err="1"/>
              <a:t>Aave</a:t>
            </a:r>
            <a:r>
              <a:rPr lang="en-GB" dirty="0"/>
              <a:t>, Maker e Compound.</a:t>
            </a:r>
          </a:p>
        </p:txBody>
      </p:sp>
      <p:sp>
        <p:nvSpPr>
          <p:cNvPr id="49" name="Text Placeholder 17">
            <a:extLst>
              <a:ext uri="{FF2B5EF4-FFF2-40B4-BE49-F238E27FC236}">
                <a16:creationId xmlns:a16="http://schemas.microsoft.com/office/drawing/2014/main" id="{6793AE86-D03A-2BB0-78F1-FEA564DDECE2}"/>
              </a:ext>
            </a:extLst>
          </p:cNvPr>
          <p:cNvSpPr txBox="1">
            <a:spLocks/>
          </p:cNvSpPr>
          <p:nvPr/>
        </p:nvSpPr>
        <p:spPr>
          <a:xfrm>
            <a:off x="773905" y="4811028"/>
            <a:ext cx="6349704" cy="5503853"/>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cs typeface="+mn-cs"/>
              </a:rPr>
              <a:t>Investir</a:t>
            </a:r>
            <a:endParaRPr lang="x-none" b="1" dirty="0">
              <a:solidFill>
                <a:srgbClr val="F79037"/>
              </a:solidFill>
              <a:cs typeface="+mn-cs"/>
            </a:endParaRPr>
          </a:p>
          <a:p>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DeFi</a:t>
            </a:r>
            <a:r>
              <a:rPr lang="en-US" dirty="0">
                <a:solidFill>
                  <a:srgbClr val="000000"/>
                </a:solidFill>
                <a:cs typeface="+mn-cs"/>
              </a:rPr>
              <a:t> </a:t>
            </a:r>
            <a:r>
              <a:rPr lang="en-US" dirty="0" err="1">
                <a:solidFill>
                  <a:srgbClr val="000000"/>
                </a:solidFill>
                <a:cs typeface="+mn-cs"/>
              </a:rPr>
              <a:t>DApps</a:t>
            </a:r>
            <a:r>
              <a:rPr lang="en-US" dirty="0">
                <a:solidFill>
                  <a:srgbClr val="000000"/>
                </a:solidFill>
                <a:cs typeface="+mn-cs"/>
              </a:rPr>
              <a:t> </a:t>
            </a:r>
            <a:r>
              <a:rPr lang="en-US" dirty="0" err="1">
                <a:solidFill>
                  <a:srgbClr val="000000"/>
                </a:solidFill>
                <a:cs typeface="+mn-cs"/>
              </a:rPr>
              <a:t>também</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ser</a:t>
            </a:r>
            <a:r>
              <a:rPr lang="en-US" dirty="0">
                <a:solidFill>
                  <a:srgbClr val="000000"/>
                </a:solidFill>
                <a:cs typeface="+mn-cs"/>
              </a:rPr>
              <a:t> </a:t>
            </a:r>
            <a:r>
              <a:rPr lang="en-US" dirty="0" err="1">
                <a:solidFill>
                  <a:srgbClr val="000000"/>
                </a:solidFill>
                <a:cs typeface="+mn-cs"/>
              </a:rPr>
              <a:t>usados</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executar</a:t>
            </a:r>
            <a:r>
              <a:rPr lang="en-US" dirty="0">
                <a:solidFill>
                  <a:srgbClr val="000000"/>
                </a:solidFill>
                <a:cs typeface="+mn-cs"/>
              </a:rPr>
              <a:t> </a:t>
            </a:r>
            <a:r>
              <a:rPr lang="en-US" dirty="0" err="1">
                <a:solidFill>
                  <a:srgbClr val="000000"/>
                </a:solidFill>
                <a:cs typeface="+mn-cs"/>
              </a:rPr>
              <a:t>estratégias</a:t>
            </a:r>
            <a:r>
              <a:rPr lang="en-US" dirty="0">
                <a:solidFill>
                  <a:srgbClr val="000000"/>
                </a:solidFill>
                <a:cs typeface="+mn-cs"/>
              </a:rPr>
              <a:t> de </a:t>
            </a:r>
            <a:r>
              <a:rPr lang="en-US" dirty="0" err="1">
                <a:solidFill>
                  <a:srgbClr val="000000"/>
                </a:solidFill>
                <a:cs typeface="+mn-cs"/>
              </a:rPr>
              <a:t>negociação</a:t>
            </a:r>
            <a:r>
              <a:rPr lang="en-US" dirty="0">
                <a:solidFill>
                  <a:srgbClr val="000000"/>
                </a:solidFill>
                <a:cs typeface="+mn-cs"/>
              </a:rPr>
              <a:t> </a:t>
            </a:r>
            <a:r>
              <a:rPr lang="en-US" dirty="0" err="1">
                <a:solidFill>
                  <a:srgbClr val="000000"/>
                </a:solidFill>
                <a:cs typeface="+mn-cs"/>
              </a:rPr>
              <a:t>automatizadas</a:t>
            </a:r>
            <a:r>
              <a:rPr lang="en-US" dirty="0">
                <a:solidFill>
                  <a:srgbClr val="000000"/>
                </a:solidFill>
                <a:cs typeface="+mn-cs"/>
              </a:rPr>
              <a:t>. </a:t>
            </a:r>
            <a:r>
              <a:rPr lang="en-US" dirty="0" err="1">
                <a:solidFill>
                  <a:srgbClr val="000000"/>
                </a:solidFill>
                <a:cs typeface="+mn-cs"/>
              </a:rPr>
              <a:t>Por</a:t>
            </a:r>
            <a:r>
              <a:rPr lang="en-US" dirty="0">
                <a:solidFill>
                  <a:srgbClr val="000000"/>
                </a:solidFill>
                <a:cs typeface="+mn-cs"/>
              </a:rPr>
              <a:t> </a:t>
            </a:r>
            <a:r>
              <a:rPr lang="en-US" dirty="0" err="1">
                <a:solidFill>
                  <a:srgbClr val="000000"/>
                </a:solidFill>
                <a:cs typeface="+mn-cs"/>
              </a:rPr>
              <a:t>exemplo</a:t>
            </a:r>
            <a:r>
              <a:rPr lang="en-US" dirty="0">
                <a:solidFill>
                  <a:srgbClr val="000000"/>
                </a:solidFill>
                <a:cs typeface="+mn-cs"/>
              </a:rPr>
              <a:t>, </a:t>
            </a:r>
            <a:r>
              <a:rPr lang="en-US" dirty="0" err="1">
                <a:solidFill>
                  <a:srgbClr val="000000"/>
                </a:solidFill>
                <a:cs typeface="+mn-cs"/>
              </a:rPr>
              <a:t>TokenSets</a:t>
            </a:r>
            <a:r>
              <a:rPr lang="en-US" dirty="0">
                <a:solidFill>
                  <a:srgbClr val="000000"/>
                </a:solidFill>
                <a:cs typeface="+mn-cs"/>
              </a:rPr>
              <a:t> </a:t>
            </a:r>
            <a:r>
              <a:rPr lang="en-US" dirty="0" err="1">
                <a:solidFill>
                  <a:srgbClr val="000000"/>
                </a:solidFill>
                <a:cs typeface="+mn-cs"/>
              </a:rPr>
              <a:t>é</a:t>
            </a:r>
            <a:r>
              <a:rPr lang="en-US" dirty="0">
                <a:solidFill>
                  <a:srgbClr val="000000"/>
                </a:solidFill>
                <a:cs typeface="+mn-cs"/>
              </a:rPr>
              <a:t> </a:t>
            </a:r>
            <a:r>
              <a:rPr lang="en-US" dirty="0" err="1">
                <a:solidFill>
                  <a:srgbClr val="000000"/>
                </a:solidFill>
                <a:cs typeface="+mn-cs"/>
              </a:rPr>
              <a:t>uma</a:t>
            </a:r>
            <a:r>
              <a:rPr lang="en-US" dirty="0">
                <a:solidFill>
                  <a:srgbClr val="000000"/>
                </a:solidFill>
                <a:cs typeface="+mn-cs"/>
              </a:rPr>
              <a:t> </a:t>
            </a:r>
            <a:r>
              <a:rPr lang="en-US" dirty="0" err="1">
                <a:solidFill>
                  <a:srgbClr val="000000"/>
                </a:solidFill>
                <a:cs typeface="+mn-cs"/>
              </a:rPr>
              <a:t>plataforma</a:t>
            </a:r>
            <a:r>
              <a:rPr lang="en-US" dirty="0">
                <a:solidFill>
                  <a:srgbClr val="000000"/>
                </a:solidFill>
                <a:cs typeface="+mn-cs"/>
              </a:rPr>
              <a:t> </a:t>
            </a:r>
            <a:r>
              <a:rPr lang="en-US" dirty="0" err="1">
                <a:solidFill>
                  <a:srgbClr val="000000"/>
                </a:solidFill>
                <a:cs typeface="+mn-cs"/>
              </a:rPr>
              <a:t>baseada</a:t>
            </a:r>
            <a:r>
              <a:rPr lang="en-US" dirty="0">
                <a:solidFill>
                  <a:srgbClr val="000000"/>
                </a:solidFill>
                <a:cs typeface="+mn-cs"/>
              </a:rPr>
              <a:t> </a:t>
            </a:r>
            <a:r>
              <a:rPr lang="en-US" dirty="0" err="1">
                <a:solidFill>
                  <a:srgbClr val="000000"/>
                </a:solidFill>
                <a:cs typeface="+mn-cs"/>
              </a:rPr>
              <a:t>em</a:t>
            </a:r>
            <a:r>
              <a:rPr lang="en-US" dirty="0">
                <a:solidFill>
                  <a:srgbClr val="000000"/>
                </a:solidFill>
                <a:cs typeface="+mn-cs"/>
              </a:rPr>
              <a:t> </a:t>
            </a:r>
            <a:r>
              <a:rPr lang="en-US" dirty="0" err="1">
                <a:solidFill>
                  <a:srgbClr val="000000"/>
                </a:solidFill>
                <a:cs typeface="+mn-cs"/>
              </a:rPr>
              <a:t>DApp</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gerenciamento</a:t>
            </a:r>
            <a:r>
              <a:rPr lang="en-US" dirty="0">
                <a:solidFill>
                  <a:srgbClr val="000000"/>
                </a:solidFill>
                <a:cs typeface="+mn-cs"/>
              </a:rPr>
              <a:t> de </a:t>
            </a:r>
            <a:r>
              <a:rPr lang="en-US" dirty="0" err="1">
                <a:solidFill>
                  <a:srgbClr val="000000"/>
                </a:solidFill>
                <a:cs typeface="+mn-cs"/>
              </a:rPr>
              <a:t>portfólio</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usuários</a:t>
            </a:r>
            <a:r>
              <a:rPr lang="en-US" dirty="0">
                <a:solidFill>
                  <a:srgbClr val="000000"/>
                </a:solidFill>
                <a:cs typeface="+mn-cs"/>
              </a:rPr>
              <a:t> </a:t>
            </a:r>
            <a:r>
              <a:rPr lang="en-US" dirty="0" err="1">
                <a:solidFill>
                  <a:srgbClr val="000000"/>
                </a:solidFill>
                <a:cs typeface="+mn-cs"/>
              </a:rPr>
              <a:t>fornecem</a:t>
            </a:r>
            <a:r>
              <a:rPr lang="en-US" dirty="0">
                <a:solidFill>
                  <a:srgbClr val="000000"/>
                </a:solidFill>
                <a:cs typeface="+mn-cs"/>
              </a:rPr>
              <a:t> as </a:t>
            </a:r>
            <a:r>
              <a:rPr lang="en-US" dirty="0" err="1">
                <a:solidFill>
                  <a:srgbClr val="000000"/>
                </a:solidFill>
                <a:cs typeface="+mn-cs"/>
              </a:rPr>
              <a:t>condições</a:t>
            </a:r>
            <a:r>
              <a:rPr lang="en-US" dirty="0">
                <a:solidFill>
                  <a:srgbClr val="000000"/>
                </a:solidFill>
                <a:cs typeface="+mn-cs"/>
              </a:rPr>
              <a:t> de </a:t>
            </a:r>
            <a:r>
              <a:rPr lang="en-US" dirty="0" err="1">
                <a:solidFill>
                  <a:srgbClr val="000000"/>
                </a:solidFill>
                <a:cs typeface="+mn-cs"/>
              </a:rPr>
              <a:t>limite</a:t>
            </a:r>
            <a:r>
              <a:rPr lang="en-US" dirty="0">
                <a:solidFill>
                  <a:srgbClr val="000000"/>
                </a:solidFill>
                <a:cs typeface="+mn-cs"/>
              </a:rPr>
              <a:t> e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objetivos</a:t>
            </a:r>
            <a:r>
              <a:rPr lang="en-US" dirty="0">
                <a:solidFill>
                  <a:srgbClr val="000000"/>
                </a:solidFill>
                <a:cs typeface="+mn-cs"/>
              </a:rPr>
              <a:t> de </a:t>
            </a:r>
            <a:r>
              <a:rPr lang="en-US" dirty="0" err="1">
                <a:solidFill>
                  <a:srgbClr val="000000"/>
                </a:solidFill>
                <a:cs typeface="+mn-cs"/>
              </a:rPr>
              <a:t>investimento</a:t>
            </a:r>
            <a:r>
              <a:rPr lang="en-US" dirty="0">
                <a:solidFill>
                  <a:srgbClr val="000000"/>
                </a:solidFill>
                <a:cs typeface="+mn-cs"/>
              </a:rPr>
              <a:t> e, </a:t>
            </a:r>
            <a:r>
              <a:rPr lang="en-US" dirty="0" err="1">
                <a:solidFill>
                  <a:srgbClr val="000000"/>
                </a:solidFill>
                <a:cs typeface="+mn-cs"/>
              </a:rPr>
              <a:t>em</a:t>
            </a:r>
            <a:r>
              <a:rPr lang="en-US" dirty="0">
                <a:solidFill>
                  <a:srgbClr val="000000"/>
                </a:solidFill>
                <a:cs typeface="+mn-cs"/>
              </a:rPr>
              <a:t> </a:t>
            </a:r>
            <a:r>
              <a:rPr lang="en-US" dirty="0" err="1">
                <a:solidFill>
                  <a:srgbClr val="000000"/>
                </a:solidFill>
                <a:cs typeface="+mn-cs"/>
              </a:rPr>
              <a:t>seguida</a:t>
            </a:r>
            <a:r>
              <a:rPr lang="en-US" dirty="0">
                <a:solidFill>
                  <a:srgbClr val="000000"/>
                </a:solidFill>
                <a:cs typeface="+mn-cs"/>
              </a:rPr>
              <a:t>, o </a:t>
            </a:r>
            <a:r>
              <a:rPr lang="en-US" dirty="0" err="1">
                <a:solidFill>
                  <a:srgbClr val="000000"/>
                </a:solidFill>
                <a:cs typeface="+mn-cs"/>
              </a:rPr>
              <a:t>TokenSets</a:t>
            </a:r>
            <a:r>
              <a:rPr lang="en-US" dirty="0">
                <a:solidFill>
                  <a:srgbClr val="000000"/>
                </a:solidFill>
                <a:cs typeface="+mn-cs"/>
              </a:rPr>
              <a:t> </a:t>
            </a:r>
            <a:r>
              <a:rPr lang="en-US" dirty="0" err="1">
                <a:solidFill>
                  <a:srgbClr val="000000"/>
                </a:solidFill>
                <a:cs typeface="+mn-cs"/>
              </a:rPr>
              <a:t>negocia</a:t>
            </a:r>
            <a:r>
              <a:rPr lang="en-US" dirty="0">
                <a:solidFill>
                  <a:srgbClr val="000000"/>
                </a:solidFill>
                <a:cs typeface="+mn-cs"/>
              </a:rPr>
              <a:t>, </a:t>
            </a:r>
            <a:r>
              <a:rPr lang="en-US" dirty="0" err="1">
                <a:solidFill>
                  <a:srgbClr val="000000"/>
                </a:solidFill>
                <a:cs typeface="+mn-cs"/>
              </a:rPr>
              <a:t>equilibra</a:t>
            </a:r>
            <a:r>
              <a:rPr lang="en-US" dirty="0">
                <a:solidFill>
                  <a:srgbClr val="000000"/>
                </a:solidFill>
                <a:cs typeface="+mn-cs"/>
              </a:rPr>
              <a:t> e </a:t>
            </a:r>
            <a:r>
              <a:rPr lang="en-US" dirty="0" err="1">
                <a:solidFill>
                  <a:srgbClr val="000000"/>
                </a:solidFill>
                <a:cs typeface="+mn-cs"/>
              </a:rPr>
              <a:t>implementa</a:t>
            </a:r>
            <a:r>
              <a:rPr lang="en-US" dirty="0">
                <a:solidFill>
                  <a:srgbClr val="000000"/>
                </a:solidFill>
                <a:cs typeface="+mn-cs"/>
              </a:rPr>
              <a:t> </a:t>
            </a:r>
            <a:r>
              <a:rPr lang="en-US" dirty="0" err="1">
                <a:solidFill>
                  <a:srgbClr val="000000"/>
                </a:solidFill>
                <a:cs typeface="+mn-cs"/>
              </a:rPr>
              <a:t>estratégias</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atingir</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objetivos</a:t>
            </a:r>
            <a:r>
              <a:rPr lang="en-US" dirty="0">
                <a:solidFill>
                  <a:srgbClr val="000000"/>
                </a:solidFill>
                <a:cs typeface="+mn-cs"/>
              </a:rPr>
              <a:t> dos </a:t>
            </a:r>
            <a:r>
              <a:rPr lang="en-US" dirty="0" err="1">
                <a:solidFill>
                  <a:srgbClr val="000000"/>
                </a:solidFill>
                <a:cs typeface="+mn-cs"/>
              </a:rPr>
              <a:t>usuários</a:t>
            </a:r>
            <a:r>
              <a:rPr lang="en-US" dirty="0">
                <a:solidFill>
                  <a:srgbClr val="000000"/>
                </a:solidFill>
                <a:cs typeface="+mn-cs"/>
              </a:rPr>
              <a:t> </a:t>
            </a:r>
            <a:r>
              <a:rPr lang="en-US" dirty="0" err="1">
                <a:solidFill>
                  <a:srgbClr val="000000"/>
                </a:solidFill>
                <a:cs typeface="+mn-cs"/>
              </a:rPr>
              <a:t>automaticamente</a:t>
            </a:r>
            <a:r>
              <a:rPr lang="en-US" dirty="0">
                <a:solidFill>
                  <a:srgbClr val="000000"/>
                </a:solidFill>
                <a:cs typeface="+mn-cs"/>
              </a:rPr>
              <a:t>. </a:t>
            </a:r>
            <a:r>
              <a:rPr lang="en-US" dirty="0" err="1">
                <a:solidFill>
                  <a:srgbClr val="000000"/>
                </a:solidFill>
                <a:cs typeface="+mn-cs"/>
              </a:rPr>
              <a:t>Isso</a:t>
            </a:r>
            <a:r>
              <a:rPr lang="en-US" dirty="0">
                <a:solidFill>
                  <a:srgbClr val="000000"/>
                </a:solidFill>
                <a:cs typeface="+mn-cs"/>
              </a:rPr>
              <a:t> </a:t>
            </a:r>
            <a:r>
              <a:rPr lang="en-US" dirty="0" err="1">
                <a:solidFill>
                  <a:srgbClr val="000000"/>
                </a:solidFill>
                <a:cs typeface="+mn-cs"/>
              </a:rPr>
              <a:t>permite</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usuários</a:t>
            </a:r>
            <a:r>
              <a:rPr lang="en-US" dirty="0">
                <a:solidFill>
                  <a:srgbClr val="000000"/>
                </a:solidFill>
                <a:cs typeface="+mn-cs"/>
              </a:rPr>
              <a:t> </a:t>
            </a:r>
            <a:r>
              <a:rPr lang="en-US" dirty="0" err="1">
                <a:solidFill>
                  <a:srgbClr val="000000"/>
                </a:solidFill>
                <a:cs typeface="+mn-cs"/>
              </a:rPr>
              <a:t>obtenham</a:t>
            </a:r>
            <a:r>
              <a:rPr lang="en-US" dirty="0">
                <a:solidFill>
                  <a:srgbClr val="000000"/>
                </a:solidFill>
                <a:cs typeface="+mn-cs"/>
              </a:rPr>
              <a:t> </a:t>
            </a:r>
            <a:r>
              <a:rPr lang="en-US" dirty="0" err="1">
                <a:solidFill>
                  <a:srgbClr val="000000"/>
                </a:solidFill>
                <a:cs typeface="+mn-cs"/>
              </a:rPr>
              <a:t>exposição</a:t>
            </a:r>
            <a:r>
              <a:rPr lang="en-US" dirty="0">
                <a:solidFill>
                  <a:srgbClr val="000000"/>
                </a:solidFill>
                <a:cs typeface="+mn-cs"/>
              </a:rPr>
              <a:t> a </a:t>
            </a:r>
            <a:r>
              <a:rPr lang="en-US" dirty="0" err="1">
                <a:solidFill>
                  <a:srgbClr val="000000"/>
                </a:solidFill>
                <a:cs typeface="+mn-cs"/>
              </a:rPr>
              <a:t>uma</a:t>
            </a:r>
            <a:r>
              <a:rPr lang="en-US" dirty="0">
                <a:solidFill>
                  <a:srgbClr val="000000"/>
                </a:solidFill>
                <a:cs typeface="+mn-cs"/>
              </a:rPr>
              <a:t> </a:t>
            </a:r>
            <a:r>
              <a:rPr lang="en-US" dirty="0" err="1">
                <a:solidFill>
                  <a:srgbClr val="000000"/>
                </a:solidFill>
                <a:cs typeface="+mn-cs"/>
              </a:rPr>
              <a:t>cesta</a:t>
            </a:r>
            <a:r>
              <a:rPr lang="en-US" dirty="0">
                <a:solidFill>
                  <a:srgbClr val="000000"/>
                </a:solidFill>
                <a:cs typeface="+mn-cs"/>
              </a:rPr>
              <a:t> de </a:t>
            </a:r>
            <a:r>
              <a:rPr lang="en-US" dirty="0" err="1">
                <a:solidFill>
                  <a:srgbClr val="000000"/>
                </a:solidFill>
                <a:cs typeface="+mn-cs"/>
              </a:rPr>
              <a:t>ativos</a:t>
            </a:r>
            <a:r>
              <a:rPr lang="en-US" dirty="0">
                <a:solidFill>
                  <a:srgbClr val="000000"/>
                </a:solidFill>
                <a:cs typeface="+mn-cs"/>
              </a:rPr>
              <a:t> </a:t>
            </a:r>
            <a:r>
              <a:rPr lang="en-US" dirty="0" err="1">
                <a:solidFill>
                  <a:srgbClr val="000000"/>
                </a:solidFill>
                <a:cs typeface="+mn-cs"/>
              </a:rPr>
              <a:t>digitais</a:t>
            </a:r>
            <a:r>
              <a:rPr lang="en-US" dirty="0">
                <a:solidFill>
                  <a:srgbClr val="000000"/>
                </a:solidFill>
                <a:cs typeface="+mn-cs"/>
              </a:rPr>
              <a:t>, </a:t>
            </a:r>
            <a:r>
              <a:rPr lang="en-US" dirty="0" err="1">
                <a:solidFill>
                  <a:srgbClr val="000000"/>
                </a:solidFill>
                <a:cs typeface="+mn-cs"/>
              </a:rPr>
              <a:t>sem</a:t>
            </a:r>
            <a:r>
              <a:rPr lang="en-US" dirty="0">
                <a:solidFill>
                  <a:srgbClr val="000000"/>
                </a:solidFill>
                <a:cs typeface="+mn-cs"/>
              </a:rPr>
              <a:t> a </a:t>
            </a:r>
            <a:r>
              <a:rPr lang="en-US" dirty="0" err="1">
                <a:solidFill>
                  <a:srgbClr val="000000"/>
                </a:solidFill>
                <a:cs typeface="+mn-cs"/>
              </a:rPr>
              <a:t>necessidade</a:t>
            </a:r>
            <a:r>
              <a:rPr lang="en-US" dirty="0">
                <a:solidFill>
                  <a:srgbClr val="000000"/>
                </a:solidFill>
                <a:cs typeface="+mn-cs"/>
              </a:rPr>
              <a:t> de </a:t>
            </a:r>
            <a:r>
              <a:rPr lang="en-US" dirty="0" err="1">
                <a:solidFill>
                  <a:srgbClr val="000000"/>
                </a:solidFill>
                <a:cs typeface="+mn-cs"/>
              </a:rPr>
              <a:t>comprar</a:t>
            </a:r>
            <a:r>
              <a:rPr lang="en-US" dirty="0">
                <a:solidFill>
                  <a:srgbClr val="000000"/>
                </a:solidFill>
                <a:cs typeface="+mn-cs"/>
              </a:rPr>
              <a:t> </a:t>
            </a:r>
            <a:r>
              <a:rPr lang="en-US" dirty="0" err="1">
                <a:solidFill>
                  <a:srgbClr val="000000"/>
                </a:solidFill>
                <a:cs typeface="+mn-cs"/>
              </a:rPr>
              <a:t>ativos</a:t>
            </a:r>
            <a:r>
              <a:rPr lang="en-US" dirty="0">
                <a:solidFill>
                  <a:srgbClr val="000000"/>
                </a:solidFill>
                <a:cs typeface="+mn-cs"/>
              </a:rPr>
              <a:t> </a:t>
            </a:r>
            <a:r>
              <a:rPr lang="en-US" dirty="0" err="1">
                <a:solidFill>
                  <a:srgbClr val="000000"/>
                </a:solidFill>
                <a:cs typeface="+mn-cs"/>
              </a:rPr>
              <a:t>individuais</a:t>
            </a:r>
            <a:r>
              <a:rPr lang="en-US" dirty="0">
                <a:solidFill>
                  <a:srgbClr val="000000"/>
                </a:solidFill>
                <a:cs typeface="+mn-cs"/>
              </a:rPr>
              <a:t>.</a:t>
            </a:r>
          </a:p>
          <a:p>
            <a:r>
              <a:rPr lang="en-US" dirty="0">
                <a:solidFill>
                  <a:srgbClr val="000000"/>
                </a:solidFill>
                <a:cs typeface="+mn-cs"/>
              </a:rPr>
              <a:t> </a:t>
            </a:r>
            <a:endParaRPr lang="x-none" dirty="0">
              <a:solidFill>
                <a:srgbClr val="000000"/>
              </a:solidFill>
              <a:cs typeface="+mn-cs"/>
            </a:endParaRPr>
          </a:p>
          <a:p>
            <a:r>
              <a:rPr lang="en-US" b="1" dirty="0" err="1">
                <a:solidFill>
                  <a:srgbClr val="F79037"/>
                </a:solidFill>
                <a:cs typeface="+mn-cs"/>
              </a:rPr>
              <a:t>Depósitos</a:t>
            </a:r>
            <a:r>
              <a:rPr lang="en-US" b="1" dirty="0">
                <a:solidFill>
                  <a:srgbClr val="F79037"/>
                </a:solidFill>
                <a:cs typeface="+mn-cs"/>
              </a:rPr>
              <a:t> (Staking)</a:t>
            </a:r>
          </a:p>
          <a:p>
            <a:r>
              <a:rPr lang="en-US" dirty="0" err="1">
                <a:solidFill>
                  <a:srgbClr val="000000"/>
                </a:solidFill>
                <a:cs typeface="+mn-cs"/>
              </a:rPr>
              <a:t>Embora</a:t>
            </a:r>
            <a:r>
              <a:rPr lang="en-US" dirty="0">
                <a:solidFill>
                  <a:srgbClr val="000000"/>
                </a:solidFill>
                <a:cs typeface="+mn-cs"/>
              </a:rPr>
              <a:t> </a:t>
            </a:r>
            <a:r>
              <a:rPr lang="en-US" dirty="0" err="1">
                <a:solidFill>
                  <a:srgbClr val="000000"/>
                </a:solidFill>
                <a:cs typeface="+mn-cs"/>
              </a:rPr>
              <a:t>não</a:t>
            </a:r>
            <a:r>
              <a:rPr lang="en-US" dirty="0">
                <a:solidFill>
                  <a:srgbClr val="000000"/>
                </a:solidFill>
                <a:cs typeface="+mn-cs"/>
              </a:rPr>
              <a:t> </a:t>
            </a:r>
            <a:r>
              <a:rPr lang="en-US" dirty="0" err="1">
                <a:solidFill>
                  <a:srgbClr val="000000"/>
                </a:solidFill>
                <a:cs typeface="+mn-cs"/>
              </a:rPr>
              <a:t>haja</a:t>
            </a:r>
            <a:r>
              <a:rPr lang="en-US" dirty="0">
                <a:solidFill>
                  <a:srgbClr val="000000"/>
                </a:solidFill>
                <a:cs typeface="+mn-cs"/>
              </a:rPr>
              <a:t> </a:t>
            </a:r>
            <a:r>
              <a:rPr lang="en-US" dirty="0" err="1">
                <a:solidFill>
                  <a:srgbClr val="000000"/>
                </a:solidFill>
                <a:cs typeface="+mn-cs"/>
              </a:rPr>
              <a:t>depósitos</a:t>
            </a:r>
            <a:r>
              <a:rPr lang="en-US" dirty="0">
                <a:solidFill>
                  <a:srgbClr val="000000"/>
                </a:solidFill>
                <a:cs typeface="+mn-cs"/>
              </a:rPr>
              <a:t> no </a:t>
            </a:r>
            <a:r>
              <a:rPr lang="en-US" dirty="0" err="1">
                <a:solidFill>
                  <a:srgbClr val="000000"/>
                </a:solidFill>
                <a:cs typeface="+mn-cs"/>
              </a:rPr>
              <a:t>sentido</a:t>
            </a:r>
            <a:r>
              <a:rPr lang="en-US" dirty="0">
                <a:solidFill>
                  <a:srgbClr val="000000"/>
                </a:solidFill>
                <a:cs typeface="+mn-cs"/>
              </a:rPr>
              <a:t> </a:t>
            </a:r>
            <a:r>
              <a:rPr lang="en-US" dirty="0" err="1">
                <a:solidFill>
                  <a:srgbClr val="000000"/>
                </a:solidFill>
                <a:cs typeface="+mn-cs"/>
              </a:rPr>
              <a:t>tradicional</a:t>
            </a:r>
            <a:r>
              <a:rPr lang="en-US" dirty="0">
                <a:solidFill>
                  <a:srgbClr val="000000"/>
                </a:solidFill>
                <a:cs typeface="+mn-cs"/>
              </a:rPr>
              <a:t> no </a:t>
            </a:r>
            <a:r>
              <a:rPr lang="en-US" dirty="0" err="1">
                <a:solidFill>
                  <a:srgbClr val="000000"/>
                </a:solidFill>
                <a:cs typeface="+mn-cs"/>
              </a:rPr>
              <a:t>ecossistema</a:t>
            </a:r>
            <a:r>
              <a:rPr lang="en-US" dirty="0">
                <a:solidFill>
                  <a:srgbClr val="000000"/>
                </a:solidFill>
                <a:cs typeface="+mn-cs"/>
              </a:rPr>
              <a:t> </a:t>
            </a:r>
            <a:r>
              <a:rPr lang="en-US" dirty="0" err="1">
                <a:solidFill>
                  <a:srgbClr val="000000"/>
                </a:solidFill>
                <a:cs typeface="+mn-cs"/>
              </a:rPr>
              <a:t>DeFi</a:t>
            </a:r>
            <a:r>
              <a:rPr lang="en-US" dirty="0">
                <a:solidFill>
                  <a:srgbClr val="000000"/>
                </a:solidFill>
                <a:cs typeface="+mn-cs"/>
              </a:rPr>
              <a:t>, </a:t>
            </a:r>
            <a:r>
              <a:rPr lang="en-US" dirty="0" err="1">
                <a:solidFill>
                  <a:srgbClr val="000000"/>
                </a:solidFill>
                <a:cs typeface="+mn-cs"/>
              </a:rPr>
              <a:t>existe</a:t>
            </a:r>
            <a:r>
              <a:rPr lang="en-US" dirty="0">
                <a:solidFill>
                  <a:srgbClr val="000000"/>
                </a:solidFill>
                <a:cs typeface="+mn-cs"/>
              </a:rPr>
              <a:t> um </a:t>
            </a:r>
            <a:r>
              <a:rPr lang="en-US" dirty="0" err="1">
                <a:solidFill>
                  <a:srgbClr val="000000"/>
                </a:solidFill>
                <a:cs typeface="+mn-cs"/>
              </a:rPr>
              <a:t>mecanismo</a:t>
            </a:r>
            <a:r>
              <a:rPr lang="en-US" dirty="0">
                <a:solidFill>
                  <a:srgbClr val="000000"/>
                </a:solidFill>
                <a:cs typeface="+mn-cs"/>
              </a:rPr>
              <a:t> </a:t>
            </a:r>
            <a:r>
              <a:rPr lang="en-US" dirty="0" err="1">
                <a:solidFill>
                  <a:srgbClr val="000000"/>
                </a:solidFill>
                <a:cs typeface="+mn-cs"/>
              </a:rPr>
              <a:t>muito</a:t>
            </a:r>
            <a:r>
              <a:rPr lang="en-US" dirty="0">
                <a:solidFill>
                  <a:srgbClr val="000000"/>
                </a:solidFill>
                <a:cs typeface="+mn-cs"/>
              </a:rPr>
              <a:t> </a:t>
            </a:r>
            <a:r>
              <a:rPr lang="en-US" dirty="0" err="1">
                <a:solidFill>
                  <a:srgbClr val="000000"/>
                </a:solidFill>
                <a:cs typeface="+mn-cs"/>
              </a:rPr>
              <a:t>semelhante</a:t>
            </a:r>
            <a:r>
              <a:rPr lang="en-US" dirty="0">
                <a:solidFill>
                  <a:srgbClr val="000000"/>
                </a:solidFill>
                <a:cs typeface="+mn-cs"/>
              </a:rPr>
              <a:t> (</a:t>
            </a:r>
            <a:r>
              <a:rPr lang="en-US" dirty="0" err="1">
                <a:solidFill>
                  <a:srgbClr val="000000"/>
                </a:solidFill>
                <a:cs typeface="+mn-cs"/>
              </a:rPr>
              <a:t>chamado</a:t>
            </a:r>
            <a:r>
              <a:rPr lang="en-US" dirty="0">
                <a:solidFill>
                  <a:srgbClr val="000000"/>
                </a:solidFill>
                <a:cs typeface="+mn-cs"/>
              </a:rPr>
              <a:t> de staking). Staking </a:t>
            </a:r>
            <a:r>
              <a:rPr lang="en-US" dirty="0" err="1">
                <a:solidFill>
                  <a:srgbClr val="000000"/>
                </a:solidFill>
                <a:cs typeface="+mn-cs"/>
              </a:rPr>
              <a:t>é</a:t>
            </a:r>
            <a:r>
              <a:rPr lang="en-US" dirty="0">
                <a:solidFill>
                  <a:srgbClr val="000000"/>
                </a:solidFill>
                <a:cs typeface="+mn-cs"/>
              </a:rPr>
              <a:t> o </a:t>
            </a:r>
            <a:r>
              <a:rPr lang="en-US" dirty="0" err="1">
                <a:solidFill>
                  <a:srgbClr val="000000"/>
                </a:solidFill>
                <a:cs typeface="+mn-cs"/>
              </a:rPr>
              <a:t>processo</a:t>
            </a:r>
            <a:r>
              <a:rPr lang="en-US" dirty="0">
                <a:solidFill>
                  <a:srgbClr val="000000"/>
                </a:solidFill>
                <a:cs typeface="+mn-cs"/>
              </a:rPr>
              <a:t> de </a:t>
            </a:r>
            <a:r>
              <a:rPr lang="en-US" dirty="0" err="1">
                <a:solidFill>
                  <a:srgbClr val="000000"/>
                </a:solidFill>
                <a:cs typeface="+mn-cs"/>
              </a:rPr>
              <a:t>bloqueio</a:t>
            </a:r>
            <a:r>
              <a:rPr lang="en-US" dirty="0">
                <a:solidFill>
                  <a:srgbClr val="000000"/>
                </a:solidFill>
                <a:cs typeface="+mn-cs"/>
              </a:rPr>
              <a:t> de </a:t>
            </a:r>
            <a:r>
              <a:rPr lang="en-US" dirty="0" err="1">
                <a:solidFill>
                  <a:srgbClr val="000000"/>
                </a:solidFill>
                <a:cs typeface="+mn-cs"/>
              </a:rPr>
              <a:t>ativos</a:t>
            </a:r>
            <a:r>
              <a:rPr lang="en-US" dirty="0">
                <a:solidFill>
                  <a:srgbClr val="000000"/>
                </a:solidFill>
                <a:cs typeface="+mn-cs"/>
              </a:rPr>
              <a:t> </a:t>
            </a:r>
            <a:r>
              <a:rPr lang="en-US" dirty="0" err="1">
                <a:solidFill>
                  <a:srgbClr val="000000"/>
                </a:solidFill>
                <a:cs typeface="+mn-cs"/>
              </a:rPr>
              <a:t>digitais</a:t>
            </a:r>
            <a:r>
              <a:rPr lang="en-US" dirty="0">
                <a:solidFill>
                  <a:srgbClr val="000000"/>
                </a:solidFill>
                <a:cs typeface="+mn-cs"/>
              </a:rPr>
              <a:t> </a:t>
            </a:r>
            <a:r>
              <a:rPr lang="en-US" dirty="0" err="1">
                <a:solidFill>
                  <a:srgbClr val="000000"/>
                </a:solidFill>
                <a:cs typeface="+mn-cs"/>
              </a:rPr>
              <a:t>por</a:t>
            </a:r>
            <a:r>
              <a:rPr lang="en-US" dirty="0">
                <a:solidFill>
                  <a:srgbClr val="000000"/>
                </a:solidFill>
                <a:cs typeface="+mn-cs"/>
              </a:rPr>
              <a:t> </a:t>
            </a:r>
            <a:r>
              <a:rPr lang="en-US" dirty="0" err="1">
                <a:solidFill>
                  <a:srgbClr val="000000"/>
                </a:solidFill>
                <a:cs typeface="+mn-cs"/>
              </a:rPr>
              <a:t>uma</a:t>
            </a:r>
            <a:r>
              <a:rPr lang="en-US" dirty="0">
                <a:solidFill>
                  <a:srgbClr val="000000"/>
                </a:solidFill>
                <a:cs typeface="+mn-cs"/>
              </a:rPr>
              <a:t> taxa. </a:t>
            </a:r>
            <a:r>
              <a:rPr lang="en-US" dirty="0" err="1">
                <a:solidFill>
                  <a:srgbClr val="000000"/>
                </a:solidFill>
                <a:cs typeface="+mn-cs"/>
              </a:rPr>
              <a:t>É</a:t>
            </a:r>
            <a:r>
              <a:rPr lang="en-US" dirty="0">
                <a:solidFill>
                  <a:srgbClr val="000000"/>
                </a:solidFill>
                <a:cs typeface="+mn-cs"/>
              </a:rPr>
              <a:t>, </a:t>
            </a:r>
            <a:r>
              <a:rPr lang="en-US" dirty="0" err="1">
                <a:solidFill>
                  <a:srgbClr val="000000"/>
                </a:solidFill>
                <a:cs typeface="+mn-cs"/>
              </a:rPr>
              <a:t>portanto</a:t>
            </a:r>
            <a:r>
              <a:rPr lang="en-US" dirty="0">
                <a:solidFill>
                  <a:srgbClr val="000000"/>
                </a:solidFill>
                <a:cs typeface="+mn-cs"/>
              </a:rPr>
              <a:t>, </a:t>
            </a:r>
            <a:r>
              <a:rPr lang="en-US" dirty="0" err="1">
                <a:solidFill>
                  <a:srgbClr val="000000"/>
                </a:solidFill>
                <a:cs typeface="+mn-cs"/>
              </a:rPr>
              <a:t>comparável</a:t>
            </a:r>
            <a:r>
              <a:rPr lang="en-US" dirty="0">
                <a:solidFill>
                  <a:srgbClr val="000000"/>
                </a:solidFill>
                <a:cs typeface="+mn-cs"/>
              </a:rPr>
              <a:t> a </a:t>
            </a:r>
            <a:r>
              <a:rPr lang="en-US" dirty="0" err="1">
                <a:solidFill>
                  <a:srgbClr val="000000"/>
                </a:solidFill>
                <a:cs typeface="+mn-cs"/>
              </a:rPr>
              <a:t>depositar</a:t>
            </a:r>
            <a:r>
              <a:rPr lang="en-US" dirty="0">
                <a:solidFill>
                  <a:srgbClr val="000000"/>
                </a:solidFill>
                <a:cs typeface="+mn-cs"/>
              </a:rPr>
              <a:t> </a:t>
            </a:r>
            <a:r>
              <a:rPr lang="en-US" dirty="0" err="1">
                <a:solidFill>
                  <a:srgbClr val="000000"/>
                </a:solidFill>
                <a:cs typeface="+mn-cs"/>
              </a:rPr>
              <a:t>dinheiro</a:t>
            </a:r>
            <a:r>
              <a:rPr lang="en-US" dirty="0">
                <a:solidFill>
                  <a:srgbClr val="000000"/>
                </a:solidFill>
                <a:cs typeface="+mn-cs"/>
              </a:rPr>
              <a:t> </a:t>
            </a:r>
            <a:r>
              <a:rPr lang="en-US" dirty="0" err="1">
                <a:solidFill>
                  <a:srgbClr val="000000"/>
                </a:solidFill>
                <a:cs typeface="+mn-cs"/>
              </a:rPr>
              <a:t>num</a:t>
            </a:r>
            <a:r>
              <a:rPr lang="en-US" dirty="0">
                <a:solidFill>
                  <a:srgbClr val="000000"/>
                </a:solidFill>
                <a:cs typeface="+mn-cs"/>
              </a:rPr>
              <a:t> </a:t>
            </a:r>
            <a:r>
              <a:rPr lang="en-US" dirty="0" err="1">
                <a:solidFill>
                  <a:srgbClr val="000000"/>
                </a:solidFill>
                <a:cs typeface="+mn-cs"/>
              </a:rPr>
              <a:t>banco</a:t>
            </a:r>
            <a:r>
              <a:rPr lang="en-US" dirty="0">
                <a:solidFill>
                  <a:srgbClr val="000000"/>
                </a:solidFill>
                <a:cs typeface="+mn-cs"/>
              </a:rPr>
              <a:t> regular. </a:t>
            </a:r>
            <a:r>
              <a:rPr lang="en-US" dirty="0" err="1">
                <a:solidFill>
                  <a:srgbClr val="000000"/>
                </a:solidFill>
                <a:cs typeface="+mn-cs"/>
              </a:rPr>
              <a:t>Assim</a:t>
            </a:r>
            <a:r>
              <a:rPr lang="en-US" dirty="0">
                <a:solidFill>
                  <a:srgbClr val="000000"/>
                </a:solidFill>
                <a:cs typeface="+mn-cs"/>
              </a:rPr>
              <a:t> </a:t>
            </a:r>
            <a:r>
              <a:rPr lang="en-US" dirty="0" err="1">
                <a:solidFill>
                  <a:srgbClr val="000000"/>
                </a:solidFill>
                <a:cs typeface="+mn-cs"/>
              </a:rPr>
              <a:t>como</a:t>
            </a:r>
            <a:r>
              <a:rPr lang="en-US" dirty="0">
                <a:solidFill>
                  <a:srgbClr val="000000"/>
                </a:solidFill>
                <a:cs typeface="+mn-cs"/>
              </a:rPr>
              <a:t> um </a:t>
            </a:r>
            <a:r>
              <a:rPr lang="en-US" dirty="0" err="1">
                <a:solidFill>
                  <a:srgbClr val="000000"/>
                </a:solidFill>
                <a:cs typeface="+mn-cs"/>
              </a:rPr>
              <a:t>depósito</a:t>
            </a:r>
            <a:r>
              <a:rPr lang="en-US" dirty="0">
                <a:solidFill>
                  <a:srgbClr val="000000"/>
                </a:solidFill>
                <a:cs typeface="+mn-cs"/>
              </a:rPr>
              <a:t> </a:t>
            </a:r>
            <a:r>
              <a:rPr lang="en-US" dirty="0" err="1">
                <a:solidFill>
                  <a:srgbClr val="000000"/>
                </a:solidFill>
                <a:cs typeface="+mn-cs"/>
              </a:rPr>
              <a:t>bancário</a:t>
            </a:r>
            <a:r>
              <a:rPr lang="en-US" dirty="0">
                <a:solidFill>
                  <a:srgbClr val="000000"/>
                </a:solidFill>
                <a:cs typeface="+mn-cs"/>
              </a:rPr>
              <a:t> </a:t>
            </a:r>
            <a:r>
              <a:rPr lang="en-US" dirty="0" err="1">
                <a:solidFill>
                  <a:srgbClr val="000000"/>
                </a:solidFill>
                <a:cs typeface="+mn-cs"/>
              </a:rPr>
              <a:t>representa</a:t>
            </a:r>
            <a:r>
              <a:rPr lang="en-US" dirty="0">
                <a:solidFill>
                  <a:srgbClr val="000000"/>
                </a:solidFill>
                <a:cs typeface="+mn-cs"/>
              </a:rPr>
              <a:t> um </a:t>
            </a:r>
            <a:r>
              <a:rPr lang="en-US" dirty="0" err="1">
                <a:solidFill>
                  <a:srgbClr val="000000"/>
                </a:solidFill>
                <a:cs typeface="+mn-cs"/>
              </a:rPr>
              <a:t>empréstimo</a:t>
            </a:r>
            <a:r>
              <a:rPr lang="en-US" dirty="0">
                <a:solidFill>
                  <a:srgbClr val="000000"/>
                </a:solidFill>
                <a:cs typeface="+mn-cs"/>
              </a:rPr>
              <a:t> de </a:t>
            </a:r>
            <a:r>
              <a:rPr lang="en-US" dirty="0" err="1">
                <a:solidFill>
                  <a:srgbClr val="000000"/>
                </a:solidFill>
                <a:cs typeface="+mn-cs"/>
              </a:rPr>
              <a:t>curto</a:t>
            </a:r>
            <a:r>
              <a:rPr lang="en-US" dirty="0">
                <a:solidFill>
                  <a:srgbClr val="000000"/>
                </a:solidFill>
                <a:cs typeface="+mn-cs"/>
              </a:rPr>
              <a:t> </a:t>
            </a:r>
            <a:r>
              <a:rPr lang="en-US" dirty="0" err="1">
                <a:solidFill>
                  <a:srgbClr val="000000"/>
                </a:solidFill>
                <a:cs typeface="+mn-cs"/>
              </a:rPr>
              <a:t>prazo</a:t>
            </a:r>
            <a:r>
              <a:rPr lang="en-US" dirty="0">
                <a:solidFill>
                  <a:srgbClr val="000000"/>
                </a:solidFill>
                <a:cs typeface="+mn-cs"/>
              </a:rPr>
              <a:t> </a:t>
            </a:r>
            <a:r>
              <a:rPr lang="en-US" dirty="0" err="1">
                <a:solidFill>
                  <a:srgbClr val="000000"/>
                </a:solidFill>
                <a:cs typeface="+mn-cs"/>
              </a:rPr>
              <a:t>concedido</a:t>
            </a:r>
            <a:r>
              <a:rPr lang="en-US" dirty="0">
                <a:solidFill>
                  <a:srgbClr val="000000"/>
                </a:solidFill>
                <a:cs typeface="+mn-cs"/>
              </a:rPr>
              <a:t> </a:t>
            </a:r>
            <a:r>
              <a:rPr lang="en-US" dirty="0" err="1">
                <a:solidFill>
                  <a:srgbClr val="000000"/>
                </a:solidFill>
                <a:cs typeface="+mn-cs"/>
              </a:rPr>
              <a:t>ao</a:t>
            </a:r>
            <a:r>
              <a:rPr lang="en-US" dirty="0">
                <a:solidFill>
                  <a:srgbClr val="000000"/>
                </a:solidFill>
                <a:cs typeface="+mn-cs"/>
              </a:rPr>
              <a:t> </a:t>
            </a:r>
            <a:r>
              <a:rPr lang="en-US" dirty="0" err="1">
                <a:solidFill>
                  <a:srgbClr val="000000"/>
                </a:solidFill>
                <a:cs typeface="+mn-cs"/>
              </a:rPr>
              <a:t>banco</a:t>
            </a:r>
            <a:r>
              <a:rPr lang="en-US" dirty="0">
                <a:solidFill>
                  <a:srgbClr val="000000"/>
                </a:solidFill>
                <a:cs typeface="+mn-cs"/>
              </a:rPr>
              <a:t>, as </a:t>
            </a:r>
            <a:r>
              <a:rPr lang="en-US" dirty="0" err="1">
                <a:solidFill>
                  <a:srgbClr val="000000"/>
                </a:solidFill>
                <a:cs typeface="+mn-cs"/>
              </a:rPr>
              <a:t>criptomoedas</a:t>
            </a:r>
            <a:r>
              <a:rPr lang="en-US" dirty="0">
                <a:solidFill>
                  <a:srgbClr val="000000"/>
                </a:solidFill>
                <a:cs typeface="+mn-cs"/>
              </a:rPr>
              <a:t> </a:t>
            </a:r>
            <a:r>
              <a:rPr lang="en-US" dirty="0" err="1">
                <a:solidFill>
                  <a:srgbClr val="000000"/>
                </a:solidFill>
                <a:cs typeface="+mn-cs"/>
              </a:rPr>
              <a:t>apostadas</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ser</a:t>
            </a:r>
            <a:r>
              <a:rPr lang="en-US" dirty="0">
                <a:solidFill>
                  <a:srgbClr val="000000"/>
                </a:solidFill>
                <a:cs typeface="+mn-cs"/>
              </a:rPr>
              <a:t> vistas </a:t>
            </a:r>
            <a:r>
              <a:rPr lang="en-US" dirty="0" err="1">
                <a:solidFill>
                  <a:srgbClr val="000000"/>
                </a:solidFill>
                <a:cs typeface="+mn-cs"/>
              </a:rPr>
              <a:t>como</a:t>
            </a:r>
            <a:r>
              <a:rPr lang="en-US" dirty="0">
                <a:solidFill>
                  <a:srgbClr val="000000"/>
                </a:solidFill>
                <a:cs typeface="+mn-cs"/>
              </a:rPr>
              <a:t> um </a:t>
            </a:r>
            <a:r>
              <a:rPr lang="en-US" dirty="0" err="1">
                <a:solidFill>
                  <a:srgbClr val="000000"/>
                </a:solidFill>
                <a:cs typeface="+mn-cs"/>
              </a:rPr>
              <a:t>empréstimo</a:t>
            </a:r>
            <a:r>
              <a:rPr lang="en-US" dirty="0">
                <a:solidFill>
                  <a:srgbClr val="000000"/>
                </a:solidFill>
                <a:cs typeface="+mn-cs"/>
              </a:rPr>
              <a:t> de </a:t>
            </a:r>
            <a:r>
              <a:rPr lang="en-US" dirty="0" err="1">
                <a:solidFill>
                  <a:srgbClr val="000000"/>
                </a:solidFill>
                <a:cs typeface="+mn-cs"/>
              </a:rPr>
              <a:t>curto</a:t>
            </a:r>
            <a:r>
              <a:rPr lang="en-US" dirty="0">
                <a:solidFill>
                  <a:srgbClr val="000000"/>
                </a:solidFill>
                <a:cs typeface="+mn-cs"/>
              </a:rPr>
              <a:t> </a:t>
            </a:r>
            <a:r>
              <a:rPr lang="en-US" dirty="0" err="1">
                <a:solidFill>
                  <a:srgbClr val="000000"/>
                </a:solidFill>
                <a:cs typeface="+mn-cs"/>
              </a:rPr>
              <a:t>prazo</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um </a:t>
            </a:r>
            <a:r>
              <a:rPr lang="en-US" dirty="0" err="1">
                <a:solidFill>
                  <a:srgbClr val="000000"/>
                </a:solidFill>
                <a:cs typeface="+mn-cs"/>
              </a:rPr>
              <a:t>protocolo</a:t>
            </a:r>
            <a:r>
              <a:rPr lang="en-US" dirty="0">
                <a:solidFill>
                  <a:srgbClr val="000000"/>
                </a:solidFill>
                <a:cs typeface="+mn-cs"/>
              </a:rPr>
              <a:t>. Durante o tempo </a:t>
            </a:r>
            <a:r>
              <a:rPr lang="en-US" dirty="0" err="1">
                <a:solidFill>
                  <a:srgbClr val="000000"/>
                </a:solidFill>
                <a:cs typeface="+mn-cs"/>
              </a:rPr>
              <a:t>em</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ativos</a:t>
            </a:r>
            <a:r>
              <a:rPr lang="en-US" dirty="0">
                <a:solidFill>
                  <a:srgbClr val="000000"/>
                </a:solidFill>
                <a:cs typeface="+mn-cs"/>
              </a:rPr>
              <a:t> são </a:t>
            </a:r>
            <a:r>
              <a:rPr lang="en-US" dirty="0" err="1">
                <a:solidFill>
                  <a:srgbClr val="000000"/>
                </a:solidFill>
                <a:cs typeface="+mn-cs"/>
              </a:rPr>
              <a:t>apostados</a:t>
            </a:r>
            <a:r>
              <a:rPr lang="en-US" dirty="0">
                <a:solidFill>
                  <a:srgbClr val="000000"/>
                </a:solidFill>
                <a:cs typeface="+mn-cs"/>
              </a:rPr>
              <a:t>, </a:t>
            </a:r>
            <a:r>
              <a:rPr lang="en-US" dirty="0" err="1">
                <a:solidFill>
                  <a:srgbClr val="000000"/>
                </a:solidFill>
                <a:cs typeface="+mn-cs"/>
              </a:rPr>
              <a:t>eles</a:t>
            </a:r>
            <a:r>
              <a:rPr lang="en-US" dirty="0">
                <a:solidFill>
                  <a:srgbClr val="000000"/>
                </a:solidFill>
                <a:cs typeface="+mn-cs"/>
              </a:rPr>
              <a:t> </a:t>
            </a:r>
            <a:r>
              <a:rPr lang="en-US" dirty="0" err="1">
                <a:solidFill>
                  <a:srgbClr val="000000"/>
                </a:solidFill>
                <a:cs typeface="+mn-cs"/>
              </a:rPr>
              <a:t>ganham</a:t>
            </a:r>
            <a:r>
              <a:rPr lang="en-US" dirty="0">
                <a:solidFill>
                  <a:srgbClr val="000000"/>
                </a:solidFill>
                <a:cs typeface="+mn-cs"/>
              </a:rPr>
              <a:t> </a:t>
            </a:r>
            <a:r>
              <a:rPr lang="en-US" dirty="0" err="1">
                <a:solidFill>
                  <a:srgbClr val="000000"/>
                </a:solidFill>
                <a:cs typeface="+mn-cs"/>
              </a:rPr>
              <a:t>uma</a:t>
            </a:r>
            <a:r>
              <a:rPr lang="en-US" dirty="0">
                <a:solidFill>
                  <a:srgbClr val="000000"/>
                </a:solidFill>
                <a:cs typeface="+mn-cs"/>
              </a:rPr>
              <a:t> </a:t>
            </a:r>
            <a:r>
              <a:rPr lang="en-US" dirty="0" err="1">
                <a:solidFill>
                  <a:srgbClr val="000000"/>
                </a:solidFill>
                <a:cs typeface="+mn-cs"/>
              </a:rPr>
              <a:t>pequena</a:t>
            </a:r>
            <a:r>
              <a:rPr lang="en-US" dirty="0">
                <a:solidFill>
                  <a:srgbClr val="000000"/>
                </a:solidFill>
                <a:cs typeface="+mn-cs"/>
              </a:rPr>
              <a:t> </a:t>
            </a:r>
            <a:r>
              <a:rPr lang="en-US" dirty="0" err="1">
                <a:solidFill>
                  <a:srgbClr val="000000"/>
                </a:solidFill>
                <a:cs typeface="+mn-cs"/>
              </a:rPr>
              <a:t>renda</a:t>
            </a:r>
            <a:r>
              <a:rPr lang="en-US" dirty="0">
                <a:solidFill>
                  <a:srgbClr val="000000"/>
                </a:solidFill>
                <a:cs typeface="+mn-cs"/>
              </a:rPr>
              <a:t>. No </a:t>
            </a:r>
            <a:r>
              <a:rPr lang="en-US" dirty="0" err="1">
                <a:solidFill>
                  <a:srgbClr val="000000"/>
                </a:solidFill>
                <a:cs typeface="+mn-cs"/>
              </a:rPr>
              <a:t>entanto</a:t>
            </a:r>
            <a:r>
              <a:rPr lang="en-US" dirty="0">
                <a:solidFill>
                  <a:srgbClr val="000000"/>
                </a:solidFill>
                <a:cs typeface="+mn-cs"/>
              </a:rPr>
              <a:t>, </a:t>
            </a:r>
            <a:r>
              <a:rPr lang="en-US" dirty="0" err="1">
                <a:solidFill>
                  <a:srgbClr val="000000"/>
                </a:solidFill>
                <a:cs typeface="+mn-cs"/>
              </a:rPr>
              <a:t>eles</a:t>
            </a:r>
            <a:r>
              <a:rPr lang="en-US" dirty="0">
                <a:solidFill>
                  <a:srgbClr val="000000"/>
                </a:solidFill>
                <a:cs typeface="+mn-cs"/>
              </a:rPr>
              <a:t> </a:t>
            </a:r>
            <a:r>
              <a:rPr lang="en-US" dirty="0" err="1">
                <a:solidFill>
                  <a:srgbClr val="000000"/>
                </a:solidFill>
                <a:cs typeface="+mn-cs"/>
              </a:rPr>
              <a:t>não</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ser</a:t>
            </a:r>
            <a:r>
              <a:rPr lang="en-US" dirty="0">
                <a:solidFill>
                  <a:srgbClr val="000000"/>
                </a:solidFill>
                <a:cs typeface="+mn-cs"/>
              </a:rPr>
              <a:t> </a:t>
            </a:r>
            <a:r>
              <a:rPr lang="en-US" dirty="0" err="1">
                <a:solidFill>
                  <a:srgbClr val="000000"/>
                </a:solidFill>
                <a:cs typeface="+mn-cs"/>
              </a:rPr>
              <a:t>vendidos</a:t>
            </a:r>
            <a:r>
              <a:rPr lang="en-US" dirty="0">
                <a:solidFill>
                  <a:srgbClr val="000000"/>
                </a:solidFill>
                <a:cs typeface="+mn-cs"/>
              </a:rPr>
              <a:t> </a:t>
            </a:r>
            <a:r>
              <a:rPr lang="en-US" dirty="0" err="1">
                <a:solidFill>
                  <a:srgbClr val="000000"/>
                </a:solidFill>
                <a:cs typeface="+mn-cs"/>
              </a:rPr>
              <a:t>ou</a:t>
            </a:r>
            <a:r>
              <a:rPr lang="en-US" dirty="0">
                <a:solidFill>
                  <a:srgbClr val="000000"/>
                </a:solidFill>
                <a:cs typeface="+mn-cs"/>
              </a:rPr>
              <a:t> </a:t>
            </a:r>
            <a:r>
              <a:rPr lang="en-US" dirty="0" err="1">
                <a:solidFill>
                  <a:srgbClr val="000000"/>
                </a:solidFill>
                <a:cs typeface="+mn-cs"/>
              </a:rPr>
              <a:t>usados</a:t>
            </a:r>
            <a:r>
              <a:rPr lang="en-US" dirty="0">
                <a:solidFill>
                  <a:srgbClr val="000000"/>
                </a:solidFill>
                <a:cs typeface="+mn-cs"/>
              </a:rPr>
              <a:t> </a:t>
            </a:r>
            <a:r>
              <a:rPr lang="en-US" dirty="0" err="1">
                <a:solidFill>
                  <a:srgbClr val="000000"/>
                </a:solidFill>
                <a:cs typeface="+mn-cs"/>
              </a:rPr>
              <a:t>por</a:t>
            </a:r>
            <a:r>
              <a:rPr lang="en-US" dirty="0">
                <a:solidFill>
                  <a:srgbClr val="000000"/>
                </a:solidFill>
                <a:cs typeface="+mn-cs"/>
              </a:rPr>
              <a:t> </a:t>
            </a:r>
            <a:r>
              <a:rPr lang="en-US" dirty="0" err="1">
                <a:solidFill>
                  <a:srgbClr val="000000"/>
                </a:solidFill>
                <a:cs typeface="+mn-cs"/>
              </a:rPr>
              <a:t>seus</a:t>
            </a:r>
            <a:r>
              <a:rPr lang="en-US" dirty="0">
                <a:solidFill>
                  <a:srgbClr val="000000"/>
                </a:solidFill>
                <a:cs typeface="+mn-cs"/>
              </a:rPr>
              <a:t> </a:t>
            </a:r>
            <a:r>
              <a:rPr lang="en-US" dirty="0" err="1">
                <a:solidFill>
                  <a:srgbClr val="000000"/>
                </a:solidFill>
                <a:cs typeface="+mn-cs"/>
              </a:rPr>
              <a:t>proprietários</a:t>
            </a:r>
            <a:r>
              <a:rPr lang="en-US" dirty="0">
                <a:solidFill>
                  <a:srgbClr val="000000"/>
                </a:solidFill>
                <a:cs typeface="+mn-cs"/>
              </a:rPr>
              <a:t> </a:t>
            </a:r>
            <a:r>
              <a:rPr lang="en-US" dirty="0" err="1">
                <a:solidFill>
                  <a:srgbClr val="000000"/>
                </a:solidFill>
                <a:cs typeface="+mn-cs"/>
              </a:rPr>
              <a:t>durante</a:t>
            </a:r>
            <a:r>
              <a:rPr lang="en-US" dirty="0">
                <a:solidFill>
                  <a:srgbClr val="000000"/>
                </a:solidFill>
                <a:cs typeface="+mn-cs"/>
              </a:rPr>
              <a:t> </a:t>
            </a:r>
            <a:r>
              <a:rPr lang="en-US" dirty="0" err="1">
                <a:solidFill>
                  <a:srgbClr val="000000"/>
                </a:solidFill>
                <a:cs typeface="+mn-cs"/>
              </a:rPr>
              <a:t>esse</a:t>
            </a:r>
            <a:r>
              <a:rPr lang="en-US" dirty="0">
                <a:solidFill>
                  <a:srgbClr val="000000"/>
                </a:solidFill>
                <a:cs typeface="+mn-cs"/>
              </a:rPr>
              <a:t> </a:t>
            </a:r>
            <a:r>
              <a:rPr lang="en-US" dirty="0" err="1">
                <a:solidFill>
                  <a:srgbClr val="000000"/>
                </a:solidFill>
                <a:cs typeface="+mn-cs"/>
              </a:rPr>
              <a:t>período</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ativos</a:t>
            </a:r>
            <a:r>
              <a:rPr lang="en-US" dirty="0">
                <a:solidFill>
                  <a:srgbClr val="000000"/>
                </a:solidFill>
                <a:cs typeface="+mn-cs"/>
              </a:rPr>
              <a:t> </a:t>
            </a:r>
            <a:r>
              <a:rPr lang="en-US" dirty="0" err="1">
                <a:solidFill>
                  <a:srgbClr val="000000"/>
                </a:solidFill>
                <a:cs typeface="+mn-cs"/>
              </a:rPr>
              <a:t>digitais</a:t>
            </a:r>
            <a:r>
              <a:rPr lang="en-US" dirty="0">
                <a:solidFill>
                  <a:srgbClr val="000000"/>
                </a:solidFill>
                <a:cs typeface="+mn-cs"/>
              </a:rPr>
              <a:t> </a:t>
            </a:r>
            <a:r>
              <a:rPr lang="en-US" dirty="0" err="1">
                <a:solidFill>
                  <a:srgbClr val="000000"/>
                </a:solidFill>
                <a:cs typeface="+mn-cs"/>
              </a:rPr>
              <a:t>bloqueados</a:t>
            </a:r>
            <a:r>
              <a:rPr lang="en-US" dirty="0">
                <a:solidFill>
                  <a:srgbClr val="000000"/>
                </a:solidFill>
                <a:cs typeface="+mn-cs"/>
              </a:rPr>
              <a:t> </a:t>
            </a:r>
            <a:r>
              <a:rPr lang="en-US" dirty="0" err="1">
                <a:solidFill>
                  <a:srgbClr val="000000"/>
                </a:solidFill>
                <a:cs typeface="+mn-cs"/>
              </a:rPr>
              <a:t>dessa</a:t>
            </a:r>
            <a:r>
              <a:rPr lang="en-US" dirty="0">
                <a:solidFill>
                  <a:srgbClr val="000000"/>
                </a:solidFill>
                <a:cs typeface="+mn-cs"/>
              </a:rPr>
              <a:t> </a:t>
            </a:r>
            <a:r>
              <a:rPr lang="en-US" dirty="0" err="1">
                <a:solidFill>
                  <a:srgbClr val="000000"/>
                </a:solidFill>
                <a:cs typeface="+mn-cs"/>
              </a:rPr>
              <a:t>maneira</a:t>
            </a:r>
            <a:r>
              <a:rPr lang="en-US" dirty="0">
                <a:solidFill>
                  <a:srgbClr val="000000"/>
                </a:solidFill>
                <a:cs typeface="+mn-cs"/>
              </a:rPr>
              <a:t> </a:t>
            </a:r>
            <a:r>
              <a:rPr lang="en-US" dirty="0" err="1">
                <a:solidFill>
                  <a:srgbClr val="000000"/>
                </a:solidFill>
                <a:cs typeface="+mn-cs"/>
              </a:rPr>
              <a:t>geralmente</a:t>
            </a:r>
            <a:r>
              <a:rPr lang="en-US" dirty="0">
                <a:solidFill>
                  <a:srgbClr val="000000"/>
                </a:solidFill>
                <a:cs typeface="+mn-cs"/>
              </a:rPr>
              <a:t> são </a:t>
            </a:r>
            <a:r>
              <a:rPr lang="en-US" dirty="0" err="1">
                <a:solidFill>
                  <a:srgbClr val="000000"/>
                </a:solidFill>
                <a:cs typeface="+mn-cs"/>
              </a:rPr>
              <a:t>usados</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processos</a:t>
            </a:r>
            <a:r>
              <a:rPr lang="en-US" dirty="0">
                <a:solidFill>
                  <a:srgbClr val="000000"/>
                </a:solidFill>
                <a:cs typeface="+mn-cs"/>
              </a:rPr>
              <a:t> </a:t>
            </a:r>
            <a:r>
              <a:rPr lang="en-US" dirty="0" err="1">
                <a:solidFill>
                  <a:srgbClr val="000000"/>
                </a:solidFill>
                <a:cs typeface="+mn-cs"/>
              </a:rPr>
              <a:t>adjacentes</a:t>
            </a:r>
            <a:r>
              <a:rPr lang="en-US" dirty="0">
                <a:solidFill>
                  <a:srgbClr val="000000"/>
                </a:solidFill>
                <a:cs typeface="+mn-cs"/>
              </a:rPr>
              <a:t> (</a:t>
            </a:r>
            <a:r>
              <a:rPr lang="en-US" dirty="0" err="1">
                <a:solidFill>
                  <a:srgbClr val="000000"/>
                </a:solidFill>
                <a:cs typeface="+mn-cs"/>
              </a:rPr>
              <a:t>por</a:t>
            </a:r>
            <a:r>
              <a:rPr lang="en-US" dirty="0">
                <a:solidFill>
                  <a:srgbClr val="000000"/>
                </a:solidFill>
                <a:cs typeface="+mn-cs"/>
              </a:rPr>
              <a:t> </a:t>
            </a:r>
            <a:r>
              <a:rPr lang="en-US" dirty="0" err="1">
                <a:solidFill>
                  <a:srgbClr val="000000"/>
                </a:solidFill>
                <a:cs typeface="+mn-cs"/>
              </a:rPr>
              <a:t>exemplo</a:t>
            </a:r>
            <a:r>
              <a:rPr lang="en-US" dirty="0">
                <a:solidFill>
                  <a:srgbClr val="000000"/>
                </a:solidFill>
                <a:cs typeface="+mn-cs"/>
              </a:rPr>
              <a:t>, </a:t>
            </a:r>
            <a:r>
              <a:rPr lang="en-US" dirty="0" err="1">
                <a:solidFill>
                  <a:srgbClr val="000000"/>
                </a:solidFill>
                <a:cs typeface="+mn-cs"/>
              </a:rPr>
              <a:t>suporte</a:t>
            </a:r>
            <a:r>
              <a:rPr lang="en-US" dirty="0">
                <a:solidFill>
                  <a:srgbClr val="000000"/>
                </a:solidFill>
                <a:cs typeface="+mn-cs"/>
              </a:rPr>
              <a:t> </a:t>
            </a:r>
            <a:r>
              <a:rPr lang="en-US" dirty="0" err="1">
                <a:solidFill>
                  <a:srgbClr val="000000"/>
                </a:solidFill>
                <a:cs typeface="+mn-cs"/>
              </a:rPr>
              <a:t>ao</a:t>
            </a:r>
            <a:r>
              <a:rPr lang="en-US" dirty="0">
                <a:solidFill>
                  <a:srgbClr val="000000"/>
                </a:solidFill>
                <a:cs typeface="+mn-cs"/>
              </a:rPr>
              <a:t> </a:t>
            </a:r>
            <a:r>
              <a:rPr lang="en-US" dirty="0" err="1">
                <a:solidFill>
                  <a:srgbClr val="000000"/>
                </a:solidFill>
                <a:cs typeface="+mn-cs"/>
              </a:rPr>
              <a:t>mecanismo</a:t>
            </a:r>
            <a:r>
              <a:rPr lang="en-US" dirty="0">
                <a:solidFill>
                  <a:srgbClr val="000000"/>
                </a:solidFill>
                <a:cs typeface="+mn-cs"/>
              </a:rPr>
              <a:t> de </a:t>
            </a:r>
            <a:r>
              <a:rPr lang="en-US" dirty="0" err="1">
                <a:solidFill>
                  <a:srgbClr val="000000"/>
                </a:solidFill>
                <a:cs typeface="+mn-cs"/>
              </a:rPr>
              <a:t>validação</a:t>
            </a:r>
            <a:r>
              <a:rPr lang="en-US" dirty="0">
                <a:solidFill>
                  <a:srgbClr val="000000"/>
                </a:solidFill>
                <a:cs typeface="+mn-cs"/>
              </a:rPr>
              <a:t> de </a:t>
            </a:r>
            <a:r>
              <a:rPr lang="en-US" dirty="0" err="1">
                <a:solidFill>
                  <a:srgbClr val="000000"/>
                </a:solidFill>
                <a:cs typeface="+mn-cs"/>
              </a:rPr>
              <a:t>transação</a:t>
            </a:r>
            <a:r>
              <a:rPr lang="en-US" dirty="0">
                <a:solidFill>
                  <a:srgbClr val="000000"/>
                </a:solidFill>
                <a:cs typeface="+mn-cs"/>
              </a:rPr>
              <a:t> da </a:t>
            </a:r>
            <a:r>
              <a:rPr lang="en-US" dirty="0" err="1">
                <a:solidFill>
                  <a:srgbClr val="000000"/>
                </a:solidFill>
                <a:cs typeface="+mn-cs"/>
              </a:rPr>
              <a:t>rede</a:t>
            </a:r>
            <a:r>
              <a:rPr lang="en-US" dirty="0">
                <a:solidFill>
                  <a:srgbClr val="000000"/>
                </a:solidFill>
                <a:cs typeface="+mn-cs"/>
              </a:rPr>
              <a:t> </a:t>
            </a:r>
            <a:r>
              <a:rPr lang="en-US" dirty="0" err="1">
                <a:solidFill>
                  <a:srgbClr val="000000"/>
                </a:solidFill>
                <a:cs typeface="+mn-cs"/>
              </a:rPr>
              <a:t>blockchain</a:t>
            </a:r>
            <a:r>
              <a:rPr lang="en-US" dirty="0">
                <a:solidFill>
                  <a:srgbClr val="000000"/>
                </a:solidFill>
                <a:cs typeface="+mn-cs"/>
              </a:rPr>
              <a:t> </a:t>
            </a:r>
            <a:r>
              <a:rPr lang="en-US" dirty="0" err="1">
                <a:solidFill>
                  <a:srgbClr val="000000"/>
                </a:solidFill>
                <a:cs typeface="+mn-cs"/>
              </a:rPr>
              <a:t>subjacente</a:t>
            </a:r>
            <a:r>
              <a:rPr lang="en-US" dirty="0">
                <a:solidFill>
                  <a:srgbClr val="000000"/>
                </a:solidFill>
                <a:cs typeface="+mn-cs"/>
              </a:rPr>
              <a:t>).</a:t>
            </a:r>
          </a:p>
          <a:p>
            <a:r>
              <a:rPr lang="en-US" b="1" dirty="0" err="1">
                <a:solidFill>
                  <a:srgbClr val="F79037"/>
                </a:solidFill>
                <a:cs typeface="+mn-cs"/>
              </a:rPr>
              <a:t>Pagamentos</a:t>
            </a:r>
            <a:r>
              <a:rPr lang="en-US" b="1" dirty="0">
                <a:solidFill>
                  <a:srgbClr val="F79037"/>
                </a:solidFill>
                <a:cs typeface="+mn-cs"/>
              </a:rPr>
              <a:t> e </a:t>
            </a:r>
            <a:r>
              <a:rPr lang="en-US" b="1" dirty="0" err="1">
                <a:solidFill>
                  <a:srgbClr val="F79037"/>
                </a:solidFill>
                <a:cs typeface="+mn-cs"/>
              </a:rPr>
              <a:t>stablecoins</a:t>
            </a:r>
            <a:endParaRPr lang="en-US" b="1" dirty="0">
              <a:solidFill>
                <a:srgbClr val="F79037"/>
              </a:solidFill>
              <a:cs typeface="+mn-cs"/>
            </a:endParaRPr>
          </a:p>
          <a:p>
            <a:r>
              <a:rPr lang="en-US" dirty="0">
                <a:solidFill>
                  <a:srgbClr val="000000"/>
                </a:solidFill>
                <a:cs typeface="+mn-cs"/>
              </a:rPr>
              <a:t>A </a:t>
            </a:r>
            <a:r>
              <a:rPr lang="en-US" dirty="0" err="1">
                <a:solidFill>
                  <a:srgbClr val="000000"/>
                </a:solidFill>
                <a:cs typeface="+mn-cs"/>
              </a:rPr>
              <a:t>alta</a:t>
            </a:r>
            <a:r>
              <a:rPr lang="en-US" dirty="0">
                <a:solidFill>
                  <a:srgbClr val="000000"/>
                </a:solidFill>
                <a:cs typeface="+mn-cs"/>
              </a:rPr>
              <a:t> </a:t>
            </a:r>
            <a:r>
              <a:rPr lang="en-US" dirty="0" err="1">
                <a:solidFill>
                  <a:srgbClr val="000000"/>
                </a:solidFill>
                <a:cs typeface="+mn-cs"/>
              </a:rPr>
              <a:t>volatilidade</a:t>
            </a:r>
            <a:r>
              <a:rPr lang="en-US" dirty="0">
                <a:solidFill>
                  <a:srgbClr val="000000"/>
                </a:solidFill>
                <a:cs typeface="+mn-cs"/>
              </a:rPr>
              <a:t> de </a:t>
            </a:r>
            <a:r>
              <a:rPr lang="en-US" dirty="0" err="1">
                <a:solidFill>
                  <a:srgbClr val="000000"/>
                </a:solidFill>
                <a:cs typeface="+mn-cs"/>
              </a:rPr>
              <a:t>criptomoedas</a:t>
            </a:r>
            <a:r>
              <a:rPr lang="en-US" dirty="0">
                <a:solidFill>
                  <a:srgbClr val="000000"/>
                </a:solidFill>
                <a:cs typeface="+mn-cs"/>
              </a:rPr>
              <a:t> </a:t>
            </a:r>
            <a:r>
              <a:rPr lang="en-US" dirty="0" err="1">
                <a:solidFill>
                  <a:srgbClr val="000000"/>
                </a:solidFill>
                <a:cs typeface="+mn-cs"/>
              </a:rPr>
              <a:t>como</a:t>
            </a:r>
            <a:r>
              <a:rPr lang="en-US" dirty="0">
                <a:solidFill>
                  <a:srgbClr val="000000"/>
                </a:solidFill>
                <a:cs typeface="+mn-cs"/>
              </a:rPr>
              <a:t> </a:t>
            </a:r>
            <a:r>
              <a:rPr lang="en-US" dirty="0" err="1">
                <a:solidFill>
                  <a:srgbClr val="000000"/>
                </a:solidFill>
                <a:cs typeface="+mn-cs"/>
              </a:rPr>
              <a:t>Bitcoin</a:t>
            </a:r>
            <a:r>
              <a:rPr lang="en-US" dirty="0">
                <a:solidFill>
                  <a:srgbClr val="000000"/>
                </a:solidFill>
                <a:cs typeface="+mn-cs"/>
              </a:rPr>
              <a:t> e Ether </a:t>
            </a:r>
            <a:r>
              <a:rPr lang="en-US" dirty="0" err="1">
                <a:solidFill>
                  <a:srgbClr val="000000"/>
                </a:solidFill>
                <a:cs typeface="+mn-cs"/>
              </a:rPr>
              <a:t>dificulta</a:t>
            </a:r>
            <a:r>
              <a:rPr lang="en-US" dirty="0">
                <a:solidFill>
                  <a:srgbClr val="000000"/>
                </a:solidFill>
                <a:cs typeface="+mn-cs"/>
              </a:rPr>
              <a:t> o </a:t>
            </a:r>
            <a:r>
              <a:rPr lang="en-US" dirty="0" err="1">
                <a:solidFill>
                  <a:srgbClr val="000000"/>
                </a:solidFill>
                <a:cs typeface="+mn-cs"/>
              </a:rPr>
              <a:t>seu</a:t>
            </a:r>
            <a:r>
              <a:rPr lang="en-US" dirty="0">
                <a:solidFill>
                  <a:srgbClr val="000000"/>
                </a:solidFill>
                <a:cs typeface="+mn-cs"/>
              </a:rPr>
              <a:t> </a:t>
            </a:r>
            <a:r>
              <a:rPr lang="en-US" dirty="0" err="1">
                <a:solidFill>
                  <a:srgbClr val="000000"/>
                </a:solidFill>
                <a:cs typeface="+mn-cs"/>
              </a:rPr>
              <a:t>uso</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fins de </a:t>
            </a:r>
            <a:r>
              <a:rPr lang="en-US" dirty="0" err="1">
                <a:solidFill>
                  <a:srgbClr val="000000"/>
                </a:solidFill>
                <a:cs typeface="+mn-cs"/>
              </a:rPr>
              <a:t>pagamento</a:t>
            </a:r>
            <a:r>
              <a:rPr lang="en-US" dirty="0">
                <a:solidFill>
                  <a:srgbClr val="000000"/>
                </a:solidFill>
                <a:cs typeface="+mn-cs"/>
              </a:rPr>
              <a:t>. </a:t>
            </a:r>
            <a:r>
              <a:rPr lang="en-US" dirty="0" err="1">
                <a:solidFill>
                  <a:srgbClr val="000000"/>
                </a:solidFill>
                <a:cs typeface="+mn-cs"/>
              </a:rPr>
              <a:t>É</a:t>
            </a:r>
            <a:r>
              <a:rPr lang="en-US" dirty="0">
                <a:solidFill>
                  <a:srgbClr val="000000"/>
                </a:solidFill>
                <a:cs typeface="+mn-cs"/>
              </a:rPr>
              <a:t> </a:t>
            </a:r>
            <a:r>
              <a:rPr lang="en-US" dirty="0" err="1">
                <a:solidFill>
                  <a:srgbClr val="000000"/>
                </a:solidFill>
                <a:cs typeface="+mn-cs"/>
              </a:rPr>
              <a:t>aqui</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entram</a:t>
            </a:r>
            <a:r>
              <a:rPr lang="en-US" dirty="0">
                <a:solidFill>
                  <a:srgbClr val="000000"/>
                </a:solidFill>
                <a:cs typeface="+mn-cs"/>
              </a:rPr>
              <a:t> as </a:t>
            </a:r>
            <a:r>
              <a:rPr lang="en-US" dirty="0" err="1">
                <a:solidFill>
                  <a:srgbClr val="000000"/>
                </a:solidFill>
                <a:cs typeface="+mn-cs"/>
              </a:rPr>
              <a:t>stablecoins</a:t>
            </a:r>
            <a:r>
              <a:rPr lang="en-US" dirty="0">
                <a:solidFill>
                  <a:srgbClr val="000000"/>
                </a:solidFill>
                <a:cs typeface="+mn-cs"/>
              </a:rPr>
              <a:t>. </a:t>
            </a:r>
            <a:r>
              <a:rPr lang="en-US" dirty="0" err="1">
                <a:solidFill>
                  <a:srgbClr val="000000"/>
                </a:solidFill>
                <a:cs typeface="+mn-cs"/>
              </a:rPr>
              <a:t>Stablecoins</a:t>
            </a:r>
            <a:r>
              <a:rPr lang="en-US" dirty="0">
                <a:solidFill>
                  <a:srgbClr val="000000"/>
                </a:solidFill>
                <a:cs typeface="+mn-cs"/>
              </a:rPr>
              <a:t> são </a:t>
            </a:r>
            <a:r>
              <a:rPr lang="en-US" dirty="0" err="1">
                <a:solidFill>
                  <a:srgbClr val="000000"/>
                </a:solidFill>
                <a:cs typeface="+mn-cs"/>
              </a:rPr>
              <a:t>ativos</a:t>
            </a:r>
            <a:r>
              <a:rPr lang="en-US" dirty="0">
                <a:solidFill>
                  <a:srgbClr val="000000"/>
                </a:solidFill>
                <a:cs typeface="+mn-cs"/>
              </a:rPr>
              <a:t> </a:t>
            </a:r>
            <a:r>
              <a:rPr lang="en-US" dirty="0" err="1">
                <a:solidFill>
                  <a:srgbClr val="000000"/>
                </a:solidFill>
                <a:cs typeface="+mn-cs"/>
              </a:rPr>
              <a:t>digitais</a:t>
            </a:r>
            <a:r>
              <a:rPr lang="en-US" dirty="0">
                <a:solidFill>
                  <a:srgbClr val="000000"/>
                </a:solidFill>
                <a:cs typeface="+mn-cs"/>
              </a:rPr>
              <a:t> </a:t>
            </a:r>
            <a:r>
              <a:rPr lang="en-US" dirty="0" err="1">
                <a:solidFill>
                  <a:srgbClr val="000000"/>
                </a:solidFill>
                <a:cs typeface="+mn-cs"/>
              </a:rPr>
              <a:t>atrelados</a:t>
            </a:r>
            <a:r>
              <a:rPr lang="en-US" dirty="0">
                <a:solidFill>
                  <a:srgbClr val="000000"/>
                </a:solidFill>
                <a:cs typeface="+mn-cs"/>
              </a:rPr>
              <a:t> a (</a:t>
            </a:r>
            <a:r>
              <a:rPr lang="en-US" dirty="0" err="1">
                <a:solidFill>
                  <a:srgbClr val="000000"/>
                </a:solidFill>
                <a:cs typeface="+mn-cs"/>
              </a:rPr>
              <a:t>uma</a:t>
            </a:r>
            <a:r>
              <a:rPr lang="en-US" dirty="0">
                <a:solidFill>
                  <a:srgbClr val="000000"/>
                </a:solidFill>
                <a:cs typeface="+mn-cs"/>
              </a:rPr>
              <a:t> </a:t>
            </a:r>
            <a:r>
              <a:rPr lang="en-US" dirty="0" err="1">
                <a:solidFill>
                  <a:srgbClr val="000000"/>
                </a:solidFill>
                <a:cs typeface="+mn-cs"/>
              </a:rPr>
              <a:t>cesta</a:t>
            </a:r>
            <a:r>
              <a:rPr lang="en-US" dirty="0">
                <a:solidFill>
                  <a:srgbClr val="000000"/>
                </a:solidFill>
                <a:cs typeface="+mn-cs"/>
              </a:rPr>
              <a:t> de) </a:t>
            </a:r>
            <a:r>
              <a:rPr lang="en-US" dirty="0" err="1">
                <a:solidFill>
                  <a:srgbClr val="000000"/>
                </a:solidFill>
                <a:cs typeface="+mn-cs"/>
              </a:rPr>
              <a:t>moedas</a:t>
            </a:r>
            <a:r>
              <a:rPr lang="en-US" dirty="0">
                <a:solidFill>
                  <a:srgbClr val="000000"/>
                </a:solidFill>
                <a:cs typeface="+mn-cs"/>
              </a:rPr>
              <a:t> </a:t>
            </a:r>
            <a:r>
              <a:rPr lang="en-US" dirty="0" err="1">
                <a:solidFill>
                  <a:srgbClr val="000000"/>
                </a:solidFill>
                <a:cs typeface="+mn-cs"/>
              </a:rPr>
              <a:t>fiduciárias</a:t>
            </a:r>
            <a:r>
              <a:rPr lang="en-US" dirty="0">
                <a:solidFill>
                  <a:srgbClr val="000000"/>
                </a:solidFill>
                <a:cs typeface="+mn-cs"/>
              </a:rPr>
              <a:t> </a:t>
            </a:r>
            <a:r>
              <a:rPr lang="en-US" dirty="0" err="1">
                <a:solidFill>
                  <a:srgbClr val="000000"/>
                </a:solidFill>
                <a:cs typeface="+mn-cs"/>
              </a:rPr>
              <a:t>ou</a:t>
            </a:r>
            <a:r>
              <a:rPr lang="en-US" dirty="0">
                <a:solidFill>
                  <a:srgbClr val="000000"/>
                </a:solidFill>
                <a:cs typeface="+mn-cs"/>
              </a:rPr>
              <a:t> </a:t>
            </a:r>
            <a:r>
              <a:rPr lang="en-US" dirty="0" err="1">
                <a:solidFill>
                  <a:srgbClr val="000000"/>
                </a:solidFill>
                <a:cs typeface="+mn-cs"/>
              </a:rPr>
              <a:t>algum</a:t>
            </a:r>
            <a:r>
              <a:rPr lang="en-US" dirty="0">
                <a:solidFill>
                  <a:srgbClr val="000000"/>
                </a:solidFill>
                <a:cs typeface="+mn-cs"/>
              </a:rPr>
              <a:t> outro </a:t>
            </a:r>
            <a:r>
              <a:rPr lang="en-US" dirty="0" err="1">
                <a:solidFill>
                  <a:srgbClr val="000000"/>
                </a:solidFill>
                <a:cs typeface="+mn-cs"/>
              </a:rPr>
              <a:t>ativo</a:t>
            </a:r>
            <a:r>
              <a:rPr lang="en-US" dirty="0">
                <a:solidFill>
                  <a:srgbClr val="000000"/>
                </a:solidFill>
                <a:cs typeface="+mn-cs"/>
              </a:rPr>
              <a:t> </a:t>
            </a:r>
            <a:r>
              <a:rPr lang="en-US" dirty="0" err="1">
                <a:solidFill>
                  <a:srgbClr val="000000"/>
                </a:solidFill>
                <a:cs typeface="+mn-cs"/>
              </a:rPr>
              <a:t>estável</a:t>
            </a:r>
            <a:r>
              <a:rPr lang="en-US" dirty="0">
                <a:solidFill>
                  <a:srgbClr val="000000"/>
                </a:solidFill>
                <a:cs typeface="+mn-cs"/>
              </a:rPr>
              <a:t>. </a:t>
            </a:r>
            <a:r>
              <a:rPr lang="en-US" dirty="0" err="1">
                <a:solidFill>
                  <a:srgbClr val="000000"/>
                </a:solidFill>
                <a:cs typeface="+mn-cs"/>
              </a:rPr>
              <a:t>Eles</a:t>
            </a:r>
            <a:r>
              <a:rPr lang="en-US" dirty="0">
                <a:solidFill>
                  <a:srgbClr val="000000"/>
                </a:solidFill>
                <a:cs typeface="+mn-cs"/>
              </a:rPr>
              <a:t> </a:t>
            </a:r>
            <a:r>
              <a:rPr lang="en-US" dirty="0" err="1">
                <a:solidFill>
                  <a:srgbClr val="000000"/>
                </a:solidFill>
                <a:cs typeface="+mn-cs"/>
              </a:rPr>
              <a:t>pretendem</a:t>
            </a:r>
            <a:r>
              <a:rPr lang="en-US" dirty="0">
                <a:solidFill>
                  <a:srgbClr val="000000"/>
                </a:solidFill>
                <a:cs typeface="+mn-cs"/>
              </a:rPr>
              <a:t> </a:t>
            </a:r>
            <a:r>
              <a:rPr lang="en-US" dirty="0" err="1">
                <a:solidFill>
                  <a:srgbClr val="000000"/>
                </a:solidFill>
                <a:cs typeface="+mn-cs"/>
              </a:rPr>
              <a:t>ser</a:t>
            </a:r>
            <a:r>
              <a:rPr lang="en-US" dirty="0">
                <a:solidFill>
                  <a:srgbClr val="000000"/>
                </a:solidFill>
                <a:cs typeface="+mn-cs"/>
              </a:rPr>
              <a:t> um </a:t>
            </a:r>
            <a:r>
              <a:rPr lang="en-US" dirty="0" err="1">
                <a:solidFill>
                  <a:srgbClr val="000000"/>
                </a:solidFill>
                <a:cs typeface="+mn-cs"/>
              </a:rPr>
              <a:t>meio</a:t>
            </a:r>
            <a:r>
              <a:rPr lang="en-US" dirty="0">
                <a:solidFill>
                  <a:srgbClr val="000000"/>
                </a:solidFill>
                <a:cs typeface="+mn-cs"/>
              </a:rPr>
              <a:t> de </a:t>
            </a:r>
            <a:r>
              <a:rPr lang="en-US" dirty="0" err="1">
                <a:solidFill>
                  <a:srgbClr val="000000"/>
                </a:solidFill>
                <a:cs typeface="+mn-cs"/>
              </a:rPr>
              <a:t>pagamento</a:t>
            </a:r>
            <a:r>
              <a:rPr lang="en-US" dirty="0">
                <a:solidFill>
                  <a:srgbClr val="000000"/>
                </a:solidFill>
                <a:cs typeface="+mn-cs"/>
              </a:rPr>
              <a:t> com </a:t>
            </a:r>
            <a:r>
              <a:rPr lang="en-US" dirty="0" err="1">
                <a:solidFill>
                  <a:srgbClr val="000000"/>
                </a:solidFill>
                <a:cs typeface="+mn-cs"/>
              </a:rPr>
              <a:t>volatilidade</a:t>
            </a:r>
            <a:r>
              <a:rPr lang="en-US" dirty="0">
                <a:solidFill>
                  <a:srgbClr val="000000"/>
                </a:solidFill>
                <a:cs typeface="+mn-cs"/>
              </a:rPr>
              <a:t> </a:t>
            </a:r>
            <a:r>
              <a:rPr lang="en-US" dirty="0" err="1">
                <a:solidFill>
                  <a:srgbClr val="000000"/>
                </a:solidFill>
                <a:cs typeface="+mn-cs"/>
              </a:rPr>
              <a:t>semelhante</a:t>
            </a:r>
            <a:r>
              <a:rPr lang="en-US" dirty="0">
                <a:solidFill>
                  <a:srgbClr val="000000"/>
                </a:solidFill>
                <a:cs typeface="+mn-cs"/>
              </a:rPr>
              <a:t> </a:t>
            </a:r>
            <a:r>
              <a:rPr lang="en-US" dirty="0" err="1">
                <a:solidFill>
                  <a:srgbClr val="000000"/>
                </a:solidFill>
                <a:cs typeface="+mn-cs"/>
              </a:rPr>
              <a:t>às</a:t>
            </a:r>
            <a:r>
              <a:rPr lang="en-US" dirty="0">
                <a:solidFill>
                  <a:srgbClr val="000000"/>
                </a:solidFill>
                <a:cs typeface="+mn-cs"/>
              </a:rPr>
              <a:t> </a:t>
            </a:r>
            <a:r>
              <a:rPr lang="en-US" dirty="0" err="1">
                <a:solidFill>
                  <a:srgbClr val="000000"/>
                </a:solidFill>
                <a:cs typeface="+mn-cs"/>
              </a:rPr>
              <a:t>moedas</a:t>
            </a:r>
            <a:r>
              <a:rPr lang="en-US" dirty="0">
                <a:solidFill>
                  <a:srgbClr val="000000"/>
                </a:solidFill>
                <a:cs typeface="+mn-cs"/>
              </a:rPr>
              <a:t> </a:t>
            </a:r>
            <a:r>
              <a:rPr lang="en-US" dirty="0" err="1">
                <a:solidFill>
                  <a:srgbClr val="000000"/>
                </a:solidFill>
                <a:cs typeface="+mn-cs"/>
              </a:rPr>
              <a:t>fiduciárias</a:t>
            </a:r>
            <a:r>
              <a:rPr lang="en-US" dirty="0">
                <a:solidFill>
                  <a:srgbClr val="000000"/>
                </a:solidFill>
                <a:cs typeface="+mn-cs"/>
              </a:rPr>
              <a:t>. Como as </a:t>
            </a:r>
            <a:r>
              <a:rPr lang="en-US" dirty="0" err="1">
                <a:solidFill>
                  <a:srgbClr val="000000"/>
                </a:solidFill>
                <a:cs typeface="+mn-cs"/>
              </a:rPr>
              <a:t>stablecoins</a:t>
            </a:r>
            <a:r>
              <a:rPr lang="en-US" dirty="0">
                <a:solidFill>
                  <a:srgbClr val="000000"/>
                </a:solidFill>
                <a:cs typeface="+mn-cs"/>
              </a:rPr>
              <a:t> são </a:t>
            </a:r>
            <a:r>
              <a:rPr lang="en-US" dirty="0" err="1">
                <a:solidFill>
                  <a:srgbClr val="000000"/>
                </a:solidFill>
                <a:cs typeface="+mn-cs"/>
              </a:rPr>
              <a:t>ativos</a:t>
            </a:r>
            <a:r>
              <a:rPr lang="en-US" dirty="0">
                <a:solidFill>
                  <a:srgbClr val="000000"/>
                </a:solidFill>
                <a:cs typeface="+mn-cs"/>
              </a:rPr>
              <a:t> </a:t>
            </a:r>
            <a:r>
              <a:rPr lang="en-US" dirty="0" err="1">
                <a:solidFill>
                  <a:srgbClr val="000000"/>
                </a:solidFill>
                <a:cs typeface="+mn-cs"/>
              </a:rPr>
              <a:t>digitais</a:t>
            </a:r>
            <a:r>
              <a:rPr lang="en-US" dirty="0">
                <a:solidFill>
                  <a:srgbClr val="000000"/>
                </a:solidFill>
                <a:cs typeface="+mn-cs"/>
              </a:rPr>
              <a:t>, </a:t>
            </a:r>
            <a:r>
              <a:rPr lang="en-US" dirty="0" err="1">
                <a:solidFill>
                  <a:srgbClr val="000000"/>
                </a:solidFill>
                <a:cs typeface="+mn-cs"/>
              </a:rPr>
              <a:t>elas</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ser</a:t>
            </a:r>
            <a:r>
              <a:rPr lang="en-US" dirty="0">
                <a:solidFill>
                  <a:srgbClr val="000000"/>
                </a:solidFill>
                <a:cs typeface="+mn-cs"/>
              </a:rPr>
              <a:t> </a:t>
            </a:r>
            <a:r>
              <a:rPr lang="en-US" dirty="0" err="1">
                <a:solidFill>
                  <a:srgbClr val="000000"/>
                </a:solidFill>
                <a:cs typeface="+mn-cs"/>
              </a:rPr>
              <a:t>perfeitamente</a:t>
            </a:r>
            <a:r>
              <a:rPr lang="en-US" dirty="0">
                <a:solidFill>
                  <a:srgbClr val="000000"/>
                </a:solidFill>
                <a:cs typeface="+mn-cs"/>
              </a:rPr>
              <a:t> </a:t>
            </a:r>
            <a:r>
              <a:rPr lang="en-US" dirty="0" err="1">
                <a:solidFill>
                  <a:srgbClr val="000000"/>
                </a:solidFill>
                <a:cs typeface="+mn-cs"/>
              </a:rPr>
              <a:t>integradas</a:t>
            </a:r>
            <a:r>
              <a:rPr lang="en-US" dirty="0">
                <a:solidFill>
                  <a:srgbClr val="000000"/>
                </a:solidFill>
                <a:cs typeface="+mn-cs"/>
              </a:rPr>
              <a:t> a outros </a:t>
            </a:r>
            <a:r>
              <a:rPr lang="en-US" dirty="0" err="1">
                <a:solidFill>
                  <a:srgbClr val="000000"/>
                </a:solidFill>
                <a:cs typeface="+mn-cs"/>
              </a:rPr>
              <a:t>aplicativos</a:t>
            </a:r>
            <a:r>
              <a:rPr lang="en-US" dirty="0">
                <a:solidFill>
                  <a:srgbClr val="000000"/>
                </a:solidFill>
                <a:cs typeface="+mn-cs"/>
              </a:rPr>
              <a:t> </a:t>
            </a:r>
            <a:r>
              <a:rPr lang="en-US" dirty="0" err="1">
                <a:solidFill>
                  <a:srgbClr val="000000"/>
                </a:solidFill>
                <a:cs typeface="+mn-cs"/>
              </a:rPr>
              <a:t>DeFi</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usuários</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realizar</a:t>
            </a:r>
            <a:r>
              <a:rPr lang="en-US" dirty="0">
                <a:solidFill>
                  <a:srgbClr val="000000"/>
                </a:solidFill>
                <a:cs typeface="+mn-cs"/>
              </a:rPr>
              <a:t> </a:t>
            </a:r>
            <a:r>
              <a:rPr lang="en-US" dirty="0" err="1">
                <a:solidFill>
                  <a:srgbClr val="000000"/>
                </a:solidFill>
                <a:cs typeface="+mn-cs"/>
              </a:rPr>
              <a:t>transações</a:t>
            </a:r>
            <a:r>
              <a:rPr lang="en-US" dirty="0">
                <a:solidFill>
                  <a:srgbClr val="000000"/>
                </a:solidFill>
                <a:cs typeface="+mn-cs"/>
              </a:rPr>
              <a:t> on-chain com </a:t>
            </a:r>
            <a:r>
              <a:rPr lang="en-US" dirty="0" err="1">
                <a:solidFill>
                  <a:srgbClr val="000000"/>
                </a:solidFill>
                <a:cs typeface="+mn-cs"/>
              </a:rPr>
              <a:t>essas</a:t>
            </a:r>
            <a:r>
              <a:rPr lang="en-US" dirty="0">
                <a:solidFill>
                  <a:srgbClr val="000000"/>
                </a:solidFill>
                <a:cs typeface="+mn-cs"/>
              </a:rPr>
              <a:t> </a:t>
            </a:r>
            <a:r>
              <a:rPr lang="en-US" dirty="0" err="1">
                <a:solidFill>
                  <a:srgbClr val="000000"/>
                </a:solidFill>
                <a:cs typeface="+mn-cs"/>
              </a:rPr>
              <a:t>moedas</a:t>
            </a:r>
            <a:r>
              <a:rPr lang="en-US" dirty="0">
                <a:solidFill>
                  <a:srgbClr val="000000"/>
                </a:solidFill>
                <a:cs typeface="+mn-cs"/>
              </a:rPr>
              <a:t> </a:t>
            </a:r>
            <a:r>
              <a:rPr lang="en-US" dirty="0" err="1">
                <a:solidFill>
                  <a:srgbClr val="000000"/>
                </a:solidFill>
                <a:cs typeface="+mn-cs"/>
              </a:rPr>
              <a:t>sem</a:t>
            </a:r>
            <a:r>
              <a:rPr lang="en-US" dirty="0">
                <a:solidFill>
                  <a:srgbClr val="000000"/>
                </a:solidFill>
                <a:cs typeface="+mn-cs"/>
              </a:rPr>
              <a:t> a </a:t>
            </a:r>
            <a:r>
              <a:rPr lang="en-US" dirty="0" err="1">
                <a:solidFill>
                  <a:srgbClr val="000000"/>
                </a:solidFill>
                <a:cs typeface="+mn-cs"/>
              </a:rPr>
              <a:t>necessidade</a:t>
            </a:r>
            <a:r>
              <a:rPr lang="en-US" dirty="0">
                <a:solidFill>
                  <a:srgbClr val="000000"/>
                </a:solidFill>
                <a:cs typeface="+mn-cs"/>
              </a:rPr>
              <a:t> de </a:t>
            </a:r>
            <a:r>
              <a:rPr lang="en-US" dirty="0" err="1">
                <a:solidFill>
                  <a:srgbClr val="000000"/>
                </a:solidFill>
                <a:cs typeface="+mn-cs"/>
              </a:rPr>
              <a:t>usar</a:t>
            </a:r>
            <a:r>
              <a:rPr lang="en-US" dirty="0">
                <a:solidFill>
                  <a:srgbClr val="000000"/>
                </a:solidFill>
                <a:cs typeface="+mn-cs"/>
              </a:rPr>
              <a:t> </a:t>
            </a:r>
            <a:r>
              <a:rPr lang="en-US" dirty="0" err="1">
                <a:solidFill>
                  <a:srgbClr val="000000"/>
                </a:solidFill>
                <a:cs typeface="+mn-cs"/>
              </a:rPr>
              <a:t>infraestruturas</a:t>
            </a:r>
            <a:r>
              <a:rPr lang="en-US" dirty="0">
                <a:solidFill>
                  <a:srgbClr val="000000"/>
                </a:solidFill>
                <a:cs typeface="+mn-cs"/>
              </a:rPr>
              <a:t> </a:t>
            </a:r>
            <a:r>
              <a:rPr lang="en-US" dirty="0" err="1">
                <a:solidFill>
                  <a:srgbClr val="000000"/>
                </a:solidFill>
                <a:cs typeface="+mn-cs"/>
              </a:rPr>
              <a:t>financeiras</a:t>
            </a:r>
            <a:r>
              <a:rPr lang="en-US" dirty="0">
                <a:solidFill>
                  <a:srgbClr val="000000"/>
                </a:solidFill>
                <a:cs typeface="+mn-cs"/>
              </a:rPr>
              <a:t> </a:t>
            </a:r>
            <a:r>
              <a:rPr lang="en-US" dirty="0" err="1">
                <a:solidFill>
                  <a:srgbClr val="000000"/>
                </a:solidFill>
                <a:cs typeface="+mn-cs"/>
              </a:rPr>
              <a:t>tradicionais</a:t>
            </a:r>
            <a:r>
              <a:rPr lang="en-US" dirty="0">
                <a:solidFill>
                  <a:srgbClr val="000000"/>
                </a:solidFill>
                <a:cs typeface="+mn-cs"/>
              </a:rPr>
              <a:t> </a:t>
            </a:r>
            <a:r>
              <a:rPr lang="en-US" dirty="0" err="1">
                <a:solidFill>
                  <a:srgbClr val="000000"/>
                </a:solidFill>
                <a:cs typeface="+mn-cs"/>
              </a:rPr>
              <a:t>em</a:t>
            </a:r>
            <a:r>
              <a:rPr lang="en-US" dirty="0">
                <a:solidFill>
                  <a:srgbClr val="000000"/>
                </a:solidFill>
                <a:cs typeface="+mn-cs"/>
              </a:rPr>
              <a:t> </a:t>
            </a:r>
            <a:r>
              <a:rPr lang="en-US" dirty="0" err="1">
                <a:solidFill>
                  <a:srgbClr val="000000"/>
                </a:solidFill>
                <a:cs typeface="+mn-cs"/>
              </a:rPr>
              <a:t>questão</a:t>
            </a:r>
            <a:r>
              <a:rPr lang="en-US" dirty="0">
                <a:solidFill>
                  <a:srgbClr val="000000"/>
                </a:solidFill>
                <a:cs typeface="+mn-cs"/>
              </a:rPr>
              <a:t> de </a:t>
            </a:r>
            <a:r>
              <a:rPr lang="en-US" dirty="0" err="1">
                <a:solidFill>
                  <a:srgbClr val="000000"/>
                </a:solidFill>
                <a:cs typeface="+mn-cs"/>
              </a:rPr>
              <a:t>segundos</a:t>
            </a:r>
            <a:r>
              <a:rPr lang="en-US" dirty="0">
                <a:solidFill>
                  <a:srgbClr val="000000"/>
                </a:solidFill>
                <a:cs typeface="+mn-cs"/>
              </a:rPr>
              <a:t>. </a:t>
            </a:r>
            <a:r>
              <a:rPr lang="en-US" dirty="0" err="1">
                <a:solidFill>
                  <a:srgbClr val="000000"/>
                </a:solidFill>
                <a:cs typeface="+mn-cs"/>
              </a:rPr>
              <a:t>Stablecoins</a:t>
            </a:r>
            <a:r>
              <a:rPr lang="en-US" dirty="0">
                <a:solidFill>
                  <a:srgbClr val="000000"/>
                </a:solidFill>
                <a:cs typeface="+mn-cs"/>
              </a:rPr>
              <a:t> </a:t>
            </a:r>
            <a:r>
              <a:rPr lang="en-US" dirty="0" err="1">
                <a:solidFill>
                  <a:srgbClr val="000000"/>
                </a:solidFill>
                <a:cs typeface="+mn-cs"/>
              </a:rPr>
              <a:t>vêm</a:t>
            </a:r>
            <a:r>
              <a:rPr lang="en-US" dirty="0">
                <a:solidFill>
                  <a:srgbClr val="000000"/>
                </a:solidFill>
                <a:cs typeface="+mn-cs"/>
              </a:rPr>
              <a:t> </a:t>
            </a:r>
            <a:r>
              <a:rPr lang="en-US" dirty="0" err="1">
                <a:solidFill>
                  <a:srgbClr val="000000"/>
                </a:solidFill>
                <a:cs typeface="+mn-cs"/>
              </a:rPr>
              <a:t>em</a:t>
            </a:r>
            <a:r>
              <a:rPr lang="en-US" dirty="0">
                <a:solidFill>
                  <a:srgbClr val="000000"/>
                </a:solidFill>
                <a:cs typeface="+mn-cs"/>
              </a:rPr>
              <a:t> </a:t>
            </a:r>
            <a:r>
              <a:rPr lang="en-US" dirty="0" err="1">
                <a:solidFill>
                  <a:srgbClr val="000000"/>
                </a:solidFill>
                <a:cs typeface="+mn-cs"/>
              </a:rPr>
              <a:t>diferentes</a:t>
            </a:r>
            <a:r>
              <a:rPr lang="en-US" dirty="0">
                <a:solidFill>
                  <a:srgbClr val="000000"/>
                </a:solidFill>
                <a:cs typeface="+mn-cs"/>
              </a:rPr>
              <a:t> </a:t>
            </a:r>
            <a:r>
              <a:rPr lang="en-US" dirty="0" err="1">
                <a:solidFill>
                  <a:srgbClr val="000000"/>
                </a:solidFill>
                <a:cs typeface="+mn-cs"/>
              </a:rPr>
              <a:t>variedades</a:t>
            </a:r>
            <a:r>
              <a:rPr lang="en-US" dirty="0">
                <a:solidFill>
                  <a:srgbClr val="000000"/>
                </a:solidFill>
                <a:cs typeface="+mn-cs"/>
              </a:rPr>
              <a:t>:</a:t>
            </a:r>
          </a:p>
          <a:p>
            <a:r>
              <a:rPr lang="en-US" dirty="0">
                <a:solidFill>
                  <a:srgbClr val="000000"/>
                </a:solidFill>
                <a:cs typeface="+mn-cs"/>
              </a:rPr>
              <a:t>As </a:t>
            </a:r>
            <a:r>
              <a:rPr lang="en-US" dirty="0" err="1">
                <a:solidFill>
                  <a:srgbClr val="000000"/>
                </a:solidFill>
                <a:cs typeface="+mn-cs"/>
              </a:rPr>
              <a:t>stablecoins</a:t>
            </a:r>
            <a:r>
              <a:rPr lang="en-US" dirty="0">
                <a:solidFill>
                  <a:srgbClr val="000000"/>
                </a:solidFill>
                <a:cs typeface="+mn-cs"/>
              </a:rPr>
              <a:t> </a:t>
            </a:r>
            <a:r>
              <a:rPr lang="en-US" dirty="0" err="1">
                <a:solidFill>
                  <a:srgbClr val="000000"/>
                </a:solidFill>
                <a:cs typeface="+mn-cs"/>
              </a:rPr>
              <a:t>lastreadas</a:t>
            </a:r>
            <a:r>
              <a:rPr lang="en-US" dirty="0">
                <a:solidFill>
                  <a:srgbClr val="000000"/>
                </a:solidFill>
                <a:cs typeface="+mn-cs"/>
              </a:rPr>
              <a:t> </a:t>
            </a:r>
            <a:r>
              <a:rPr lang="en-US" dirty="0" err="1">
                <a:solidFill>
                  <a:srgbClr val="000000"/>
                </a:solidFill>
                <a:cs typeface="+mn-cs"/>
              </a:rPr>
              <a:t>em</a:t>
            </a:r>
            <a:r>
              <a:rPr lang="en-US" dirty="0">
                <a:solidFill>
                  <a:srgbClr val="000000"/>
                </a:solidFill>
                <a:cs typeface="+mn-cs"/>
              </a:rPr>
              <a:t> </a:t>
            </a:r>
            <a:r>
              <a:rPr lang="en-US" dirty="0" err="1">
                <a:solidFill>
                  <a:srgbClr val="000000"/>
                </a:solidFill>
                <a:cs typeface="+mn-cs"/>
              </a:rPr>
              <a:t>ativos</a:t>
            </a:r>
            <a:r>
              <a:rPr lang="en-US" dirty="0">
                <a:solidFill>
                  <a:srgbClr val="000000"/>
                </a:solidFill>
                <a:cs typeface="+mn-cs"/>
              </a:rPr>
              <a:t> são tokens </a:t>
            </a:r>
            <a:r>
              <a:rPr lang="en-US" dirty="0" err="1">
                <a:solidFill>
                  <a:srgbClr val="000000"/>
                </a:solidFill>
                <a:cs typeface="+mn-cs"/>
              </a:rPr>
              <a:t>baseados</a:t>
            </a:r>
            <a:r>
              <a:rPr lang="en-US" dirty="0">
                <a:solidFill>
                  <a:srgbClr val="000000"/>
                </a:solidFill>
                <a:cs typeface="+mn-cs"/>
              </a:rPr>
              <a:t> </a:t>
            </a:r>
            <a:r>
              <a:rPr lang="en-US" dirty="0" err="1">
                <a:solidFill>
                  <a:srgbClr val="000000"/>
                </a:solidFill>
                <a:cs typeface="+mn-cs"/>
              </a:rPr>
              <a:t>em</a:t>
            </a:r>
            <a:r>
              <a:rPr lang="en-US" dirty="0">
                <a:solidFill>
                  <a:srgbClr val="000000"/>
                </a:solidFill>
                <a:cs typeface="+mn-cs"/>
              </a:rPr>
              <a:t> </a:t>
            </a:r>
            <a:r>
              <a:rPr lang="en-US" dirty="0" err="1">
                <a:solidFill>
                  <a:srgbClr val="000000"/>
                </a:solidFill>
                <a:cs typeface="+mn-cs"/>
              </a:rPr>
              <a:t>blockchain</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têm</a:t>
            </a:r>
            <a:r>
              <a:rPr lang="en-US" dirty="0">
                <a:solidFill>
                  <a:srgbClr val="000000"/>
                </a:solidFill>
                <a:cs typeface="+mn-cs"/>
              </a:rPr>
              <a:t> </a:t>
            </a:r>
            <a:r>
              <a:rPr lang="en-US" dirty="0" err="1">
                <a:solidFill>
                  <a:srgbClr val="000000"/>
                </a:solidFill>
                <a:cs typeface="+mn-cs"/>
              </a:rPr>
              <a:t>seu</a:t>
            </a:r>
            <a:r>
              <a:rPr lang="en-US" dirty="0">
                <a:solidFill>
                  <a:srgbClr val="000000"/>
                </a:solidFill>
                <a:cs typeface="+mn-cs"/>
              </a:rPr>
              <a:t> valor </a:t>
            </a:r>
            <a:r>
              <a:rPr lang="en-US" dirty="0" err="1">
                <a:solidFill>
                  <a:srgbClr val="000000"/>
                </a:solidFill>
                <a:cs typeface="+mn-cs"/>
              </a:rPr>
              <a:t>atrelado</a:t>
            </a:r>
            <a:r>
              <a:rPr lang="en-US" dirty="0">
                <a:solidFill>
                  <a:srgbClr val="000000"/>
                </a:solidFill>
                <a:cs typeface="+mn-cs"/>
              </a:rPr>
              <a:t> a um </a:t>
            </a:r>
            <a:r>
              <a:rPr lang="en-US" dirty="0" err="1">
                <a:solidFill>
                  <a:srgbClr val="000000"/>
                </a:solidFill>
                <a:cs typeface="+mn-cs"/>
              </a:rPr>
              <a:t>ativo</a:t>
            </a:r>
            <a:r>
              <a:rPr lang="en-US" dirty="0">
                <a:solidFill>
                  <a:srgbClr val="000000"/>
                </a:solidFill>
                <a:cs typeface="+mn-cs"/>
              </a:rPr>
              <a:t> de </a:t>
            </a:r>
            <a:r>
              <a:rPr lang="en-US" dirty="0" err="1">
                <a:solidFill>
                  <a:srgbClr val="000000"/>
                </a:solidFill>
                <a:cs typeface="+mn-cs"/>
              </a:rPr>
              <a:t>reserva</a:t>
            </a:r>
            <a:r>
              <a:rPr lang="en-US" dirty="0">
                <a:solidFill>
                  <a:srgbClr val="000000"/>
                </a:solidFill>
                <a:cs typeface="+mn-cs"/>
              </a:rPr>
              <a:t>, </a:t>
            </a:r>
            <a:r>
              <a:rPr lang="en-US" dirty="0" err="1">
                <a:solidFill>
                  <a:srgbClr val="000000"/>
                </a:solidFill>
                <a:cs typeface="+mn-cs"/>
              </a:rPr>
              <a:t>como</a:t>
            </a:r>
            <a:r>
              <a:rPr lang="en-US" dirty="0">
                <a:solidFill>
                  <a:srgbClr val="000000"/>
                </a:solidFill>
                <a:cs typeface="+mn-cs"/>
              </a:rPr>
              <a:t> </a:t>
            </a:r>
            <a:r>
              <a:rPr lang="en-US" dirty="0" err="1">
                <a:solidFill>
                  <a:srgbClr val="000000"/>
                </a:solidFill>
                <a:cs typeface="+mn-cs"/>
              </a:rPr>
              <a:t>outra</a:t>
            </a:r>
            <a:r>
              <a:rPr lang="en-US" dirty="0">
                <a:solidFill>
                  <a:srgbClr val="000000"/>
                </a:solidFill>
                <a:cs typeface="+mn-cs"/>
              </a:rPr>
              <a:t> </a:t>
            </a:r>
            <a:r>
              <a:rPr lang="en-US" dirty="0" err="1">
                <a:solidFill>
                  <a:srgbClr val="000000"/>
                </a:solidFill>
                <a:cs typeface="+mn-cs"/>
              </a:rPr>
              <a:t>moeda</a:t>
            </a:r>
            <a:r>
              <a:rPr lang="en-US" dirty="0">
                <a:solidFill>
                  <a:srgbClr val="000000"/>
                </a:solidFill>
                <a:cs typeface="+mn-cs"/>
              </a:rPr>
              <a:t> digital, </a:t>
            </a:r>
            <a:r>
              <a:rPr lang="en-US" dirty="0" err="1">
                <a:solidFill>
                  <a:srgbClr val="000000"/>
                </a:solidFill>
                <a:cs typeface="+mn-cs"/>
              </a:rPr>
              <a:t>moeda</a:t>
            </a:r>
            <a:r>
              <a:rPr lang="en-US" dirty="0">
                <a:solidFill>
                  <a:srgbClr val="000000"/>
                </a:solidFill>
                <a:cs typeface="+mn-cs"/>
              </a:rPr>
              <a:t> </a:t>
            </a:r>
            <a:r>
              <a:rPr lang="en-US" dirty="0" err="1">
                <a:solidFill>
                  <a:srgbClr val="000000"/>
                </a:solidFill>
                <a:cs typeface="+mn-cs"/>
              </a:rPr>
              <a:t>fiduciária</a:t>
            </a:r>
            <a:r>
              <a:rPr lang="en-US" dirty="0">
                <a:solidFill>
                  <a:srgbClr val="000000"/>
                </a:solidFill>
                <a:cs typeface="+mn-cs"/>
              </a:rPr>
              <a:t> </a:t>
            </a:r>
            <a:r>
              <a:rPr lang="en-US" dirty="0" err="1">
                <a:solidFill>
                  <a:srgbClr val="000000"/>
                </a:solidFill>
                <a:cs typeface="+mn-cs"/>
              </a:rPr>
              <a:t>ou</a:t>
            </a:r>
            <a:r>
              <a:rPr lang="en-US" dirty="0">
                <a:solidFill>
                  <a:srgbClr val="000000"/>
                </a:solidFill>
                <a:cs typeface="+mn-cs"/>
              </a:rPr>
              <a:t> </a:t>
            </a:r>
            <a:r>
              <a:rPr lang="en-US" dirty="0" err="1">
                <a:solidFill>
                  <a:srgbClr val="000000"/>
                </a:solidFill>
                <a:cs typeface="+mn-cs"/>
              </a:rPr>
              <a:t>uma</a:t>
            </a:r>
            <a:r>
              <a:rPr lang="en-US" dirty="0">
                <a:solidFill>
                  <a:srgbClr val="000000"/>
                </a:solidFill>
                <a:cs typeface="+mn-cs"/>
              </a:rPr>
              <a:t> commodity. </a:t>
            </a:r>
            <a:r>
              <a:rPr lang="en-US" dirty="0" err="1">
                <a:solidFill>
                  <a:srgbClr val="000000"/>
                </a:solidFill>
                <a:cs typeface="+mn-cs"/>
              </a:rPr>
              <a:t>Em</a:t>
            </a:r>
            <a:r>
              <a:rPr lang="en-US" dirty="0">
                <a:solidFill>
                  <a:srgbClr val="000000"/>
                </a:solidFill>
                <a:cs typeface="+mn-cs"/>
              </a:rPr>
              <a:t> </a:t>
            </a:r>
            <a:r>
              <a:rPr lang="en-US" dirty="0" err="1">
                <a:solidFill>
                  <a:srgbClr val="000000"/>
                </a:solidFill>
                <a:cs typeface="+mn-cs"/>
              </a:rPr>
              <a:t>contraste</a:t>
            </a:r>
            <a:r>
              <a:rPr lang="en-US" dirty="0">
                <a:solidFill>
                  <a:srgbClr val="000000"/>
                </a:solidFill>
                <a:cs typeface="+mn-cs"/>
              </a:rPr>
              <a:t>, as </a:t>
            </a:r>
            <a:r>
              <a:rPr lang="en-US" dirty="0" err="1">
                <a:solidFill>
                  <a:srgbClr val="000000"/>
                </a:solidFill>
                <a:cs typeface="+mn-cs"/>
              </a:rPr>
              <a:t>stablecoins</a:t>
            </a:r>
            <a:r>
              <a:rPr lang="en-US" dirty="0">
                <a:solidFill>
                  <a:srgbClr val="000000"/>
                </a:solidFill>
                <a:cs typeface="+mn-cs"/>
              </a:rPr>
              <a:t> </a:t>
            </a:r>
            <a:r>
              <a:rPr lang="en-US" dirty="0" err="1">
                <a:solidFill>
                  <a:srgbClr val="000000"/>
                </a:solidFill>
                <a:cs typeface="+mn-cs"/>
              </a:rPr>
              <a:t>algorítmicas</a:t>
            </a:r>
            <a:r>
              <a:rPr lang="en-US" dirty="0">
                <a:solidFill>
                  <a:srgbClr val="000000"/>
                </a:solidFill>
                <a:cs typeface="+mn-cs"/>
              </a:rPr>
              <a:t> </a:t>
            </a:r>
            <a:r>
              <a:rPr lang="en-US" dirty="0" err="1">
                <a:solidFill>
                  <a:srgbClr val="000000"/>
                </a:solidFill>
                <a:cs typeface="+mn-cs"/>
              </a:rPr>
              <a:t>tentam</a:t>
            </a:r>
            <a:r>
              <a:rPr lang="en-US" dirty="0">
                <a:solidFill>
                  <a:srgbClr val="000000"/>
                </a:solidFill>
                <a:cs typeface="+mn-cs"/>
              </a:rPr>
              <a:t> </a:t>
            </a:r>
            <a:r>
              <a:rPr lang="en-US" dirty="0" err="1">
                <a:solidFill>
                  <a:srgbClr val="000000"/>
                </a:solidFill>
                <a:cs typeface="+mn-cs"/>
              </a:rPr>
              <a:t>manter</a:t>
            </a:r>
            <a:r>
              <a:rPr lang="en-US" dirty="0">
                <a:solidFill>
                  <a:srgbClr val="000000"/>
                </a:solidFill>
                <a:cs typeface="+mn-cs"/>
              </a:rPr>
              <a:t> um valor </a:t>
            </a:r>
            <a:r>
              <a:rPr lang="en-US" dirty="0" err="1">
                <a:solidFill>
                  <a:srgbClr val="000000"/>
                </a:solidFill>
                <a:cs typeface="+mn-cs"/>
              </a:rPr>
              <a:t>estável</a:t>
            </a:r>
            <a:r>
              <a:rPr lang="en-US" dirty="0">
                <a:solidFill>
                  <a:srgbClr val="000000"/>
                </a:solidFill>
                <a:cs typeface="+mn-cs"/>
              </a:rPr>
              <a:t> </a:t>
            </a:r>
            <a:r>
              <a:rPr lang="en-US" dirty="0" err="1">
                <a:solidFill>
                  <a:srgbClr val="000000"/>
                </a:solidFill>
                <a:cs typeface="+mn-cs"/>
              </a:rPr>
              <a:t>gerenciando</a:t>
            </a:r>
            <a:r>
              <a:rPr lang="en-US" dirty="0">
                <a:solidFill>
                  <a:srgbClr val="000000"/>
                </a:solidFill>
                <a:cs typeface="+mn-cs"/>
              </a:rPr>
              <a:t> o </a:t>
            </a:r>
            <a:r>
              <a:rPr lang="en-US" dirty="0" err="1">
                <a:solidFill>
                  <a:srgbClr val="000000"/>
                </a:solidFill>
                <a:cs typeface="+mn-cs"/>
              </a:rPr>
              <a:t>fornecimento</a:t>
            </a:r>
            <a:r>
              <a:rPr lang="en-US" dirty="0">
                <a:solidFill>
                  <a:srgbClr val="000000"/>
                </a:solidFill>
                <a:cs typeface="+mn-cs"/>
              </a:rPr>
              <a:t> da </a:t>
            </a:r>
            <a:r>
              <a:rPr lang="en-US" dirty="0" err="1">
                <a:solidFill>
                  <a:srgbClr val="000000"/>
                </a:solidFill>
                <a:cs typeface="+mn-cs"/>
              </a:rPr>
              <a:t>moeda</a:t>
            </a:r>
            <a:r>
              <a:rPr lang="en-US" dirty="0">
                <a:solidFill>
                  <a:srgbClr val="000000"/>
                </a:solidFill>
                <a:cs typeface="+mn-cs"/>
              </a:rPr>
              <a:t> com base </a:t>
            </a:r>
            <a:r>
              <a:rPr lang="en-US" dirty="0" err="1">
                <a:solidFill>
                  <a:srgbClr val="000000"/>
                </a:solidFill>
                <a:cs typeface="+mn-cs"/>
              </a:rPr>
              <a:t>na</a:t>
            </a:r>
            <a:r>
              <a:rPr lang="en-US" dirty="0">
                <a:solidFill>
                  <a:srgbClr val="000000"/>
                </a:solidFill>
                <a:cs typeface="+mn-cs"/>
              </a:rPr>
              <a:t> </a:t>
            </a:r>
            <a:r>
              <a:rPr lang="en-US" dirty="0" err="1">
                <a:solidFill>
                  <a:srgbClr val="000000"/>
                </a:solidFill>
                <a:cs typeface="+mn-cs"/>
              </a:rPr>
              <a:t>procura</a:t>
            </a:r>
            <a:r>
              <a:rPr lang="en-US" dirty="0">
                <a:solidFill>
                  <a:srgbClr val="000000"/>
                </a:solidFill>
                <a:cs typeface="+mn-cs"/>
              </a:rPr>
              <a:t> dos </a:t>
            </a:r>
            <a:r>
              <a:rPr lang="en-US" dirty="0" err="1">
                <a:solidFill>
                  <a:srgbClr val="000000"/>
                </a:solidFill>
                <a:cs typeface="+mn-cs"/>
              </a:rPr>
              <a:t>usuários</a:t>
            </a:r>
            <a:r>
              <a:rPr lang="en-US" dirty="0">
                <a:solidFill>
                  <a:srgbClr val="000000"/>
                </a:solidFill>
                <a:cs typeface="+mn-cs"/>
              </a:rPr>
              <a:t>. No </a:t>
            </a:r>
            <a:r>
              <a:rPr lang="en-US" dirty="0" err="1">
                <a:solidFill>
                  <a:srgbClr val="000000"/>
                </a:solidFill>
                <a:cs typeface="+mn-cs"/>
              </a:rPr>
              <a:t>entanto</a:t>
            </a:r>
            <a:r>
              <a:rPr lang="en-US" dirty="0">
                <a:solidFill>
                  <a:srgbClr val="000000"/>
                </a:solidFill>
                <a:cs typeface="+mn-cs"/>
              </a:rPr>
              <a:t>, o </a:t>
            </a:r>
            <a:r>
              <a:rPr lang="en-US" dirty="0" err="1">
                <a:solidFill>
                  <a:srgbClr val="000000"/>
                </a:solidFill>
                <a:cs typeface="+mn-cs"/>
              </a:rPr>
              <a:t>recente</a:t>
            </a:r>
            <a:r>
              <a:rPr lang="en-US" dirty="0">
                <a:solidFill>
                  <a:srgbClr val="000000"/>
                </a:solidFill>
                <a:cs typeface="+mn-cs"/>
              </a:rPr>
              <a:t> </a:t>
            </a:r>
            <a:r>
              <a:rPr lang="en-US" dirty="0" err="1">
                <a:solidFill>
                  <a:srgbClr val="000000"/>
                </a:solidFill>
                <a:cs typeface="+mn-cs"/>
              </a:rPr>
              <a:t>colapso</a:t>
            </a:r>
            <a:r>
              <a:rPr lang="en-US" dirty="0">
                <a:solidFill>
                  <a:srgbClr val="000000"/>
                </a:solidFill>
                <a:cs typeface="+mn-cs"/>
              </a:rPr>
              <a:t> do Terra (Luna) </a:t>
            </a:r>
            <a:r>
              <a:rPr lang="en-US" dirty="0" err="1">
                <a:solidFill>
                  <a:srgbClr val="000000"/>
                </a:solidFill>
                <a:cs typeface="+mn-cs"/>
              </a:rPr>
              <a:t>provou</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as </a:t>
            </a:r>
            <a:r>
              <a:rPr lang="en-US" dirty="0" err="1">
                <a:solidFill>
                  <a:srgbClr val="000000"/>
                </a:solidFill>
                <a:cs typeface="+mn-cs"/>
              </a:rPr>
              <a:t>stablecoins</a:t>
            </a:r>
            <a:r>
              <a:rPr lang="en-US" dirty="0">
                <a:solidFill>
                  <a:srgbClr val="000000"/>
                </a:solidFill>
                <a:cs typeface="+mn-cs"/>
              </a:rPr>
              <a:t> </a:t>
            </a:r>
            <a:r>
              <a:rPr lang="en-US" dirty="0" err="1">
                <a:solidFill>
                  <a:srgbClr val="000000"/>
                </a:solidFill>
                <a:cs typeface="+mn-cs"/>
              </a:rPr>
              <a:t>algorítmicas</a:t>
            </a:r>
            <a:r>
              <a:rPr lang="en-US" dirty="0">
                <a:solidFill>
                  <a:srgbClr val="000000"/>
                </a:solidFill>
                <a:cs typeface="+mn-cs"/>
              </a:rPr>
              <a:t> </a:t>
            </a:r>
            <a:r>
              <a:rPr lang="en-US" dirty="0" err="1">
                <a:solidFill>
                  <a:srgbClr val="000000"/>
                </a:solidFill>
                <a:cs typeface="+mn-cs"/>
              </a:rPr>
              <a:t>têm</a:t>
            </a:r>
            <a:r>
              <a:rPr lang="en-US" dirty="0">
                <a:solidFill>
                  <a:srgbClr val="000000"/>
                </a:solidFill>
                <a:cs typeface="+mn-cs"/>
              </a:rPr>
              <a:t> </a:t>
            </a:r>
            <a:r>
              <a:rPr lang="en-US" dirty="0" err="1">
                <a:solidFill>
                  <a:srgbClr val="000000"/>
                </a:solidFill>
                <a:cs typeface="+mn-cs"/>
              </a:rPr>
              <a:t>dificuldade</a:t>
            </a:r>
            <a:r>
              <a:rPr lang="en-US" dirty="0">
                <a:solidFill>
                  <a:srgbClr val="000000"/>
                </a:solidFill>
                <a:cs typeface="+mn-cs"/>
              </a:rPr>
              <a:t> </a:t>
            </a:r>
            <a:r>
              <a:rPr lang="en-US" dirty="0" err="1">
                <a:solidFill>
                  <a:srgbClr val="000000"/>
                </a:solidFill>
                <a:cs typeface="+mn-cs"/>
              </a:rPr>
              <a:t>em</a:t>
            </a:r>
            <a:r>
              <a:rPr lang="en-US" dirty="0">
                <a:solidFill>
                  <a:srgbClr val="000000"/>
                </a:solidFill>
                <a:cs typeface="+mn-cs"/>
              </a:rPr>
              <a:t> </a:t>
            </a:r>
            <a:r>
              <a:rPr lang="en-US" dirty="0" err="1">
                <a:solidFill>
                  <a:srgbClr val="000000"/>
                </a:solidFill>
                <a:cs typeface="+mn-cs"/>
              </a:rPr>
              <a:t>reter</a:t>
            </a:r>
            <a:r>
              <a:rPr lang="en-US" dirty="0">
                <a:solidFill>
                  <a:srgbClr val="000000"/>
                </a:solidFill>
                <a:cs typeface="+mn-cs"/>
              </a:rPr>
              <a:t> o </a:t>
            </a:r>
            <a:r>
              <a:rPr lang="en-US" dirty="0" err="1">
                <a:solidFill>
                  <a:srgbClr val="000000"/>
                </a:solidFill>
                <a:cs typeface="+mn-cs"/>
              </a:rPr>
              <a:t>seu</a:t>
            </a:r>
            <a:r>
              <a:rPr lang="en-US" dirty="0">
                <a:solidFill>
                  <a:srgbClr val="000000"/>
                </a:solidFill>
                <a:cs typeface="+mn-cs"/>
              </a:rPr>
              <a:t> valor e são </a:t>
            </a:r>
            <a:r>
              <a:rPr lang="en-US" dirty="0" err="1">
                <a:solidFill>
                  <a:srgbClr val="000000"/>
                </a:solidFill>
                <a:cs typeface="+mn-cs"/>
              </a:rPr>
              <a:t>bastante</a:t>
            </a:r>
            <a:r>
              <a:rPr lang="en-US" dirty="0">
                <a:solidFill>
                  <a:srgbClr val="000000"/>
                </a:solidFill>
                <a:cs typeface="+mn-cs"/>
              </a:rPr>
              <a:t> </a:t>
            </a:r>
            <a:r>
              <a:rPr lang="en-US" dirty="0" err="1">
                <a:solidFill>
                  <a:srgbClr val="000000"/>
                </a:solidFill>
                <a:cs typeface="+mn-cs"/>
              </a:rPr>
              <a:t>inadequadas</a:t>
            </a:r>
            <a:r>
              <a:rPr lang="en-US" dirty="0">
                <a:solidFill>
                  <a:srgbClr val="000000"/>
                </a:solidFill>
                <a:cs typeface="+mn-cs"/>
              </a:rPr>
              <a:t> </a:t>
            </a:r>
            <a:r>
              <a:rPr lang="en-US" dirty="0" err="1">
                <a:solidFill>
                  <a:srgbClr val="000000"/>
                </a:solidFill>
                <a:cs typeface="+mn-cs"/>
              </a:rPr>
              <a:t>como</a:t>
            </a:r>
            <a:r>
              <a:rPr lang="en-US" dirty="0">
                <a:solidFill>
                  <a:srgbClr val="000000"/>
                </a:solidFill>
                <a:cs typeface="+mn-cs"/>
              </a:rPr>
              <a:t> </a:t>
            </a:r>
            <a:r>
              <a:rPr lang="en-US" dirty="0" err="1">
                <a:solidFill>
                  <a:srgbClr val="000000"/>
                </a:solidFill>
                <a:cs typeface="+mn-cs"/>
              </a:rPr>
              <a:t>meio</a:t>
            </a:r>
            <a:r>
              <a:rPr lang="en-US" dirty="0">
                <a:solidFill>
                  <a:srgbClr val="000000"/>
                </a:solidFill>
                <a:cs typeface="+mn-cs"/>
              </a:rPr>
              <a:t> de </a:t>
            </a:r>
            <a:r>
              <a:rPr lang="en-US" dirty="0" err="1">
                <a:solidFill>
                  <a:srgbClr val="000000"/>
                </a:solidFill>
                <a:cs typeface="+mn-cs"/>
              </a:rPr>
              <a:t>pagamento</a:t>
            </a:r>
            <a:r>
              <a:rPr lang="en-US" dirty="0">
                <a:solidFill>
                  <a:srgbClr val="000000"/>
                </a:solidFill>
                <a:cs typeface="+mn-cs"/>
              </a:rPr>
              <a:t>. </a:t>
            </a:r>
          </a:p>
        </p:txBody>
      </p:sp>
    </p:spTree>
    <p:extLst>
      <p:ext uri="{BB962C8B-B14F-4D97-AF65-F5344CB8AC3E}">
        <p14:creationId xmlns:p14="http://schemas.microsoft.com/office/powerpoint/2010/main" val="1909702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86</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81"/>
          <a:stretch/>
        </p:blipFill>
        <p:spPr>
          <a:xfrm>
            <a:off x="4004841" y="0"/>
            <a:ext cx="3568659" cy="4988689"/>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03871" y="5601650"/>
            <a:ext cx="6545951" cy="4300848"/>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rPr>
              <a:t>Trocas</a:t>
            </a:r>
            <a:r>
              <a:rPr lang="en-US" b="1" dirty="0">
                <a:solidFill>
                  <a:srgbClr val="F79037"/>
                </a:solidFill>
              </a:rPr>
              <a:t> </a:t>
            </a:r>
            <a:r>
              <a:rPr lang="en-US" b="1" dirty="0" err="1">
                <a:solidFill>
                  <a:srgbClr val="F79037"/>
                </a:solidFill>
              </a:rPr>
              <a:t>descentralizadas</a:t>
            </a:r>
            <a:endParaRPr lang="en-US" b="1" dirty="0">
              <a:solidFill>
                <a:srgbClr val="F79037"/>
              </a:solidFill>
            </a:endParaRPr>
          </a:p>
          <a:p>
            <a:r>
              <a:rPr lang="en-US" dirty="0"/>
              <a:t>Uma das </a:t>
            </a:r>
            <a:r>
              <a:rPr lang="en-US" dirty="0" err="1"/>
              <a:t>áreas</a:t>
            </a:r>
            <a:r>
              <a:rPr lang="en-US" dirty="0"/>
              <a:t> de </a:t>
            </a:r>
            <a:r>
              <a:rPr lang="en-US" dirty="0" err="1"/>
              <a:t>crescimento</a:t>
            </a:r>
            <a:r>
              <a:rPr lang="en-US" dirty="0"/>
              <a:t> </a:t>
            </a:r>
            <a:r>
              <a:rPr lang="en-US" dirty="0" err="1"/>
              <a:t>mais</a:t>
            </a:r>
            <a:r>
              <a:rPr lang="en-US" dirty="0"/>
              <a:t> </a:t>
            </a:r>
            <a:r>
              <a:rPr lang="en-US" dirty="0" err="1"/>
              <a:t>rápido</a:t>
            </a:r>
            <a:r>
              <a:rPr lang="en-US" dirty="0"/>
              <a:t> </a:t>
            </a:r>
            <a:r>
              <a:rPr lang="en-US" dirty="0" err="1"/>
              <a:t>em</a:t>
            </a:r>
            <a:r>
              <a:rPr lang="en-US" dirty="0"/>
              <a:t> </a:t>
            </a:r>
            <a:r>
              <a:rPr lang="en-US" dirty="0" err="1"/>
              <a:t>DeFi</a:t>
            </a:r>
            <a:r>
              <a:rPr lang="en-US" dirty="0"/>
              <a:t> são as </a:t>
            </a:r>
            <a:r>
              <a:rPr lang="en-US" dirty="0" err="1"/>
              <a:t>trocas</a:t>
            </a:r>
            <a:r>
              <a:rPr lang="en-US" dirty="0"/>
              <a:t> </a:t>
            </a:r>
            <a:r>
              <a:rPr lang="en-US" dirty="0" err="1"/>
              <a:t>descentralizadas</a:t>
            </a:r>
            <a:r>
              <a:rPr lang="en-US" dirty="0"/>
              <a:t> (DEX). Com o </a:t>
            </a:r>
            <a:r>
              <a:rPr lang="en-US" dirty="0" err="1"/>
              <a:t>aumento</a:t>
            </a:r>
            <a:r>
              <a:rPr lang="en-US" dirty="0"/>
              <a:t> das </a:t>
            </a:r>
            <a:r>
              <a:rPr lang="en-US" dirty="0" err="1"/>
              <a:t>criptomoedas</a:t>
            </a:r>
            <a:r>
              <a:rPr lang="en-US" dirty="0"/>
              <a:t> e outros </a:t>
            </a:r>
            <a:r>
              <a:rPr lang="en-US" dirty="0" err="1"/>
              <a:t>ativos</a:t>
            </a:r>
            <a:r>
              <a:rPr lang="en-US" dirty="0"/>
              <a:t> </a:t>
            </a:r>
            <a:r>
              <a:rPr lang="en-US" dirty="0" err="1"/>
              <a:t>digitais</a:t>
            </a:r>
            <a:r>
              <a:rPr lang="en-US" dirty="0"/>
              <a:t> </a:t>
            </a:r>
            <a:r>
              <a:rPr lang="en-US" dirty="0" err="1"/>
              <a:t>após</a:t>
            </a:r>
            <a:r>
              <a:rPr lang="en-US" dirty="0"/>
              <a:t> a </a:t>
            </a:r>
            <a:r>
              <a:rPr lang="en-US" dirty="0" err="1"/>
              <a:t>crise</a:t>
            </a:r>
            <a:r>
              <a:rPr lang="en-US" dirty="0"/>
              <a:t> </a:t>
            </a:r>
            <a:r>
              <a:rPr lang="en-US" dirty="0" err="1"/>
              <a:t>financeira</a:t>
            </a:r>
            <a:r>
              <a:rPr lang="en-US" dirty="0"/>
              <a:t> de 2008, </a:t>
            </a:r>
            <a:r>
              <a:rPr lang="en-US" dirty="0" err="1"/>
              <a:t>os</a:t>
            </a:r>
            <a:r>
              <a:rPr lang="en-US" dirty="0"/>
              <a:t> </a:t>
            </a:r>
            <a:r>
              <a:rPr lang="en-US" dirty="0" err="1"/>
              <a:t>usuários</a:t>
            </a:r>
            <a:r>
              <a:rPr lang="en-US" dirty="0"/>
              <a:t> </a:t>
            </a:r>
            <a:r>
              <a:rPr lang="en-US" dirty="0" err="1"/>
              <a:t>procuravam</a:t>
            </a:r>
            <a:r>
              <a:rPr lang="en-US" dirty="0"/>
              <a:t> </a:t>
            </a:r>
            <a:r>
              <a:rPr lang="en-US" dirty="0" err="1"/>
              <a:t>ofertas</a:t>
            </a:r>
            <a:r>
              <a:rPr lang="en-US" dirty="0"/>
              <a:t> de </a:t>
            </a:r>
            <a:r>
              <a:rPr lang="en-US" dirty="0" err="1"/>
              <a:t>serviços</a:t>
            </a:r>
            <a:r>
              <a:rPr lang="en-US" dirty="0"/>
              <a:t> </a:t>
            </a:r>
            <a:r>
              <a:rPr lang="en-US" dirty="0" err="1"/>
              <a:t>que</a:t>
            </a:r>
            <a:r>
              <a:rPr lang="en-US" dirty="0"/>
              <a:t> </a:t>
            </a:r>
            <a:r>
              <a:rPr lang="en-US" dirty="0" err="1"/>
              <a:t>permitissem</a:t>
            </a:r>
            <a:r>
              <a:rPr lang="en-US" dirty="0"/>
              <a:t> </a:t>
            </a:r>
            <a:r>
              <a:rPr lang="en-US" dirty="0" err="1"/>
              <a:t>negociar</a:t>
            </a:r>
            <a:r>
              <a:rPr lang="en-US" dirty="0"/>
              <a:t> </a:t>
            </a:r>
            <a:r>
              <a:rPr lang="en-US" dirty="0" err="1"/>
              <a:t>essas</a:t>
            </a:r>
            <a:r>
              <a:rPr lang="en-US" dirty="0"/>
              <a:t> </a:t>
            </a:r>
            <a:r>
              <a:rPr lang="en-US" dirty="0" err="1"/>
              <a:t>novas</a:t>
            </a:r>
            <a:r>
              <a:rPr lang="en-US" dirty="0"/>
              <a:t> classes de </a:t>
            </a:r>
            <a:r>
              <a:rPr lang="en-US" dirty="0" err="1"/>
              <a:t>ativos</a:t>
            </a:r>
            <a:r>
              <a:rPr lang="en-US" dirty="0"/>
              <a:t>. </a:t>
            </a:r>
            <a:r>
              <a:rPr lang="en-US" dirty="0" err="1"/>
              <a:t>Os</a:t>
            </a:r>
            <a:r>
              <a:rPr lang="en-US" dirty="0"/>
              <a:t> </a:t>
            </a:r>
            <a:r>
              <a:rPr lang="en-US" dirty="0" err="1"/>
              <a:t>provedores</a:t>
            </a:r>
            <a:r>
              <a:rPr lang="en-US" dirty="0"/>
              <a:t> de </a:t>
            </a:r>
            <a:r>
              <a:rPr lang="en-US" dirty="0" err="1"/>
              <a:t>serviços</a:t>
            </a:r>
            <a:r>
              <a:rPr lang="en-US" dirty="0"/>
              <a:t> </a:t>
            </a:r>
            <a:r>
              <a:rPr lang="en-US" dirty="0" err="1"/>
              <a:t>financeiros</a:t>
            </a:r>
            <a:r>
              <a:rPr lang="en-US" dirty="0"/>
              <a:t> </a:t>
            </a:r>
            <a:r>
              <a:rPr lang="en-US" dirty="0" err="1"/>
              <a:t>tradicionais</a:t>
            </a:r>
            <a:r>
              <a:rPr lang="en-US" dirty="0"/>
              <a:t> </a:t>
            </a:r>
            <a:r>
              <a:rPr lang="en-US" dirty="0" err="1"/>
              <a:t>não</a:t>
            </a:r>
            <a:r>
              <a:rPr lang="en-US" dirty="0"/>
              <a:t> </a:t>
            </a:r>
            <a:r>
              <a:rPr lang="en-US" dirty="0" err="1"/>
              <a:t>ofereciam</a:t>
            </a:r>
            <a:r>
              <a:rPr lang="en-US" dirty="0"/>
              <a:t> </a:t>
            </a:r>
            <a:r>
              <a:rPr lang="en-US" dirty="0" err="1"/>
              <a:t>serviços</a:t>
            </a:r>
            <a:r>
              <a:rPr lang="en-US" dirty="0"/>
              <a:t> de </a:t>
            </a:r>
            <a:r>
              <a:rPr lang="en-US" dirty="0" err="1"/>
              <a:t>negociação</a:t>
            </a:r>
            <a:r>
              <a:rPr lang="en-US" dirty="0"/>
              <a:t> </a:t>
            </a:r>
            <a:r>
              <a:rPr lang="en-US" dirty="0" err="1"/>
              <a:t>para</a:t>
            </a:r>
            <a:r>
              <a:rPr lang="en-US" dirty="0"/>
              <a:t> </a:t>
            </a:r>
            <a:r>
              <a:rPr lang="en-US" dirty="0" err="1"/>
              <a:t>proprietários</a:t>
            </a:r>
            <a:r>
              <a:rPr lang="en-US" dirty="0"/>
              <a:t> de </a:t>
            </a:r>
            <a:r>
              <a:rPr lang="en-US" dirty="0" err="1"/>
              <a:t>ativos</a:t>
            </a:r>
            <a:r>
              <a:rPr lang="en-US" dirty="0"/>
              <a:t> </a:t>
            </a:r>
            <a:r>
              <a:rPr lang="en-US" dirty="0" err="1"/>
              <a:t>digitais</a:t>
            </a:r>
            <a:r>
              <a:rPr lang="en-US" dirty="0"/>
              <a:t>. Como </a:t>
            </a:r>
            <a:r>
              <a:rPr lang="en-US" dirty="0" err="1"/>
              <a:t>resultado</a:t>
            </a:r>
            <a:r>
              <a:rPr lang="en-US" dirty="0"/>
              <a:t>, </a:t>
            </a:r>
            <a:r>
              <a:rPr lang="en-US" dirty="0" err="1"/>
              <a:t>surgiu</a:t>
            </a:r>
            <a:r>
              <a:rPr lang="en-US" dirty="0"/>
              <a:t> </a:t>
            </a:r>
            <a:r>
              <a:rPr lang="en-US" dirty="0" err="1"/>
              <a:t>uma</a:t>
            </a:r>
            <a:r>
              <a:rPr lang="en-US" dirty="0"/>
              <a:t> nova </a:t>
            </a:r>
            <a:r>
              <a:rPr lang="en-US" dirty="0" err="1"/>
              <a:t>classe</a:t>
            </a:r>
            <a:r>
              <a:rPr lang="en-US" dirty="0"/>
              <a:t> de </a:t>
            </a:r>
            <a:r>
              <a:rPr lang="en-US" dirty="0" err="1"/>
              <a:t>intermediários</a:t>
            </a:r>
            <a:r>
              <a:rPr lang="en-US" dirty="0"/>
              <a:t> </a:t>
            </a:r>
            <a:r>
              <a:rPr lang="en-US" dirty="0" err="1"/>
              <a:t>financeiros</a:t>
            </a:r>
            <a:r>
              <a:rPr lang="en-US" dirty="0"/>
              <a:t>. Na </a:t>
            </a:r>
            <a:r>
              <a:rPr lang="en-US" dirty="0" err="1"/>
              <a:t>fase</a:t>
            </a:r>
            <a:r>
              <a:rPr lang="en-US" dirty="0"/>
              <a:t> </a:t>
            </a:r>
            <a:r>
              <a:rPr lang="en-US" dirty="0" err="1"/>
              <a:t>inicial</a:t>
            </a:r>
            <a:r>
              <a:rPr lang="en-US" dirty="0"/>
              <a:t>, </a:t>
            </a:r>
            <a:r>
              <a:rPr lang="en-US" dirty="0" err="1"/>
              <a:t>isso</a:t>
            </a:r>
            <a:r>
              <a:rPr lang="en-US" dirty="0"/>
              <a:t> </a:t>
            </a:r>
            <a:r>
              <a:rPr lang="en-US" dirty="0" err="1"/>
              <a:t>concretizou</a:t>
            </a:r>
            <a:r>
              <a:rPr lang="en-US" dirty="0"/>
              <a:t>-se </a:t>
            </a:r>
            <a:r>
              <a:rPr lang="en-US" dirty="0" err="1"/>
              <a:t>nas</a:t>
            </a:r>
            <a:r>
              <a:rPr lang="en-US" dirty="0"/>
              <a:t> </a:t>
            </a:r>
            <a:r>
              <a:rPr lang="en-US" dirty="0" err="1"/>
              <a:t>centrais</a:t>
            </a:r>
            <a:r>
              <a:rPr lang="en-US" dirty="0"/>
              <a:t> </a:t>
            </a:r>
            <a:r>
              <a:rPr lang="en-US" dirty="0" err="1"/>
              <a:t>centralizadas</a:t>
            </a:r>
            <a:r>
              <a:rPr lang="en-US" dirty="0"/>
              <a:t> (CEXs). CEXs </a:t>
            </a:r>
            <a:r>
              <a:rPr lang="en-US" dirty="0" err="1"/>
              <a:t>replicam</a:t>
            </a:r>
            <a:r>
              <a:rPr lang="en-US" dirty="0"/>
              <a:t> </a:t>
            </a:r>
            <a:r>
              <a:rPr lang="en-US" dirty="0" err="1"/>
              <a:t>ofertas</a:t>
            </a:r>
            <a:r>
              <a:rPr lang="en-US" dirty="0"/>
              <a:t> da </a:t>
            </a:r>
            <a:r>
              <a:rPr lang="en-US" dirty="0" err="1"/>
              <a:t>TradFi</a:t>
            </a:r>
            <a:r>
              <a:rPr lang="en-US" dirty="0"/>
              <a:t> no </a:t>
            </a:r>
            <a:r>
              <a:rPr lang="en-US" dirty="0" err="1"/>
              <a:t>mundo</a:t>
            </a:r>
            <a:r>
              <a:rPr lang="en-US" dirty="0"/>
              <a:t> </a:t>
            </a:r>
            <a:r>
              <a:rPr lang="en-US" dirty="0" err="1"/>
              <a:t>CeFi</a:t>
            </a:r>
            <a:r>
              <a:rPr lang="en-US" dirty="0"/>
              <a:t>. Para </a:t>
            </a:r>
            <a:r>
              <a:rPr lang="en-US" dirty="0" err="1"/>
              <a:t>usar</a:t>
            </a:r>
            <a:r>
              <a:rPr lang="en-US" dirty="0"/>
              <a:t> </a:t>
            </a:r>
            <a:r>
              <a:rPr lang="en-US" dirty="0" err="1"/>
              <a:t>os</a:t>
            </a:r>
            <a:r>
              <a:rPr lang="en-US" dirty="0"/>
              <a:t> </a:t>
            </a:r>
            <a:r>
              <a:rPr lang="en-US" dirty="0" err="1"/>
              <a:t>serviços</a:t>
            </a:r>
            <a:r>
              <a:rPr lang="en-US" dirty="0"/>
              <a:t> de um CEX, um </a:t>
            </a:r>
            <a:r>
              <a:rPr lang="en-US" dirty="0" err="1"/>
              <a:t>usuário</a:t>
            </a:r>
            <a:r>
              <a:rPr lang="en-US" dirty="0"/>
              <a:t> se </a:t>
            </a:r>
            <a:r>
              <a:rPr lang="en-US" dirty="0" err="1"/>
              <a:t>registra</a:t>
            </a:r>
            <a:r>
              <a:rPr lang="en-US" dirty="0"/>
              <a:t> no CEX (</a:t>
            </a:r>
            <a:r>
              <a:rPr lang="en-US" dirty="0" err="1"/>
              <a:t>ou</a:t>
            </a:r>
            <a:r>
              <a:rPr lang="en-US" dirty="0"/>
              <a:t> </a:t>
            </a:r>
            <a:r>
              <a:rPr lang="en-US" dirty="0" err="1"/>
              <a:t>seja</a:t>
            </a:r>
            <a:r>
              <a:rPr lang="en-US" dirty="0"/>
              <a:t>, </a:t>
            </a:r>
            <a:r>
              <a:rPr lang="en-US" dirty="0" err="1"/>
              <a:t>processos</a:t>
            </a:r>
            <a:r>
              <a:rPr lang="en-US" dirty="0"/>
              <a:t> KYC e AML) e, antes de </a:t>
            </a:r>
            <a:r>
              <a:rPr lang="en-US" dirty="0" err="1"/>
              <a:t>comprar</a:t>
            </a:r>
            <a:r>
              <a:rPr lang="en-US" dirty="0"/>
              <a:t> </a:t>
            </a:r>
            <a:r>
              <a:rPr lang="en-US" dirty="0" err="1"/>
              <a:t>ou</a:t>
            </a:r>
            <a:r>
              <a:rPr lang="en-US" dirty="0"/>
              <a:t> vender </a:t>
            </a:r>
            <a:r>
              <a:rPr lang="en-US" dirty="0" err="1"/>
              <a:t>ativos</a:t>
            </a:r>
            <a:r>
              <a:rPr lang="en-US" dirty="0"/>
              <a:t> </a:t>
            </a:r>
            <a:r>
              <a:rPr lang="en-US" dirty="0" err="1"/>
              <a:t>digitais</a:t>
            </a:r>
            <a:r>
              <a:rPr lang="en-US" dirty="0"/>
              <a:t>, o </a:t>
            </a:r>
            <a:r>
              <a:rPr lang="en-US" dirty="0" err="1"/>
              <a:t>usuário</a:t>
            </a:r>
            <a:r>
              <a:rPr lang="en-US" dirty="0"/>
              <a:t> </a:t>
            </a:r>
            <a:r>
              <a:rPr lang="en-US" dirty="0" err="1"/>
              <a:t>deve</a:t>
            </a:r>
            <a:r>
              <a:rPr lang="en-US" dirty="0"/>
              <a:t> </a:t>
            </a:r>
            <a:r>
              <a:rPr lang="en-US" dirty="0" err="1"/>
              <a:t>depositar</a:t>
            </a:r>
            <a:r>
              <a:rPr lang="en-US" dirty="0"/>
              <a:t> </a:t>
            </a:r>
            <a:r>
              <a:rPr lang="en-US" dirty="0" err="1"/>
              <a:t>na</a:t>
            </a:r>
            <a:r>
              <a:rPr lang="en-US" dirty="0"/>
              <a:t> </a:t>
            </a:r>
            <a:r>
              <a:rPr lang="en-US" dirty="0" err="1"/>
              <a:t>sua</a:t>
            </a:r>
            <a:r>
              <a:rPr lang="en-US" dirty="0"/>
              <a:t> </a:t>
            </a:r>
            <a:r>
              <a:rPr lang="en-US" dirty="0" err="1"/>
              <a:t>conta</a:t>
            </a:r>
            <a:r>
              <a:rPr lang="en-US" dirty="0"/>
              <a:t> </a:t>
            </a:r>
            <a:r>
              <a:rPr lang="en-US" dirty="0" err="1"/>
              <a:t>usando</a:t>
            </a:r>
            <a:r>
              <a:rPr lang="en-US" dirty="0"/>
              <a:t> </a:t>
            </a:r>
            <a:r>
              <a:rPr lang="en-US" dirty="0" err="1"/>
              <a:t>criptomoedas</a:t>
            </a:r>
            <a:r>
              <a:rPr lang="en-US" dirty="0"/>
              <a:t> (</a:t>
            </a:r>
            <a:r>
              <a:rPr lang="en-US" dirty="0" err="1"/>
              <a:t>por</a:t>
            </a:r>
            <a:r>
              <a:rPr lang="en-US" dirty="0"/>
              <a:t> </a:t>
            </a:r>
            <a:r>
              <a:rPr lang="en-US" dirty="0" err="1"/>
              <a:t>exemplo</a:t>
            </a:r>
            <a:r>
              <a:rPr lang="en-US" dirty="0"/>
              <a:t>, </a:t>
            </a:r>
            <a:r>
              <a:rPr lang="en-US" dirty="0" err="1"/>
              <a:t>Bitcoin</a:t>
            </a:r>
            <a:r>
              <a:rPr lang="en-US" dirty="0"/>
              <a:t>) </a:t>
            </a:r>
            <a:r>
              <a:rPr lang="en-US" dirty="0" err="1"/>
              <a:t>ou</a:t>
            </a:r>
            <a:r>
              <a:rPr lang="en-US" dirty="0"/>
              <a:t> </a:t>
            </a:r>
            <a:r>
              <a:rPr lang="en-US" dirty="0" err="1"/>
              <a:t>algumas</a:t>
            </a:r>
            <a:r>
              <a:rPr lang="en-US" dirty="0"/>
              <a:t> </a:t>
            </a:r>
            <a:r>
              <a:rPr lang="en-US" dirty="0" err="1"/>
              <a:t>tradicionais</a:t>
            </a:r>
            <a:r>
              <a:rPr lang="en-US" dirty="0"/>
              <a:t> forma de </a:t>
            </a:r>
            <a:r>
              <a:rPr lang="en-US" dirty="0" err="1"/>
              <a:t>pagamento</a:t>
            </a:r>
            <a:r>
              <a:rPr lang="en-US" dirty="0"/>
              <a:t> (</a:t>
            </a:r>
            <a:r>
              <a:rPr lang="en-US" dirty="0" err="1"/>
              <a:t>por</a:t>
            </a:r>
            <a:r>
              <a:rPr lang="en-US" dirty="0"/>
              <a:t> </a:t>
            </a:r>
            <a:r>
              <a:rPr lang="en-US" dirty="0" err="1"/>
              <a:t>exemplo</a:t>
            </a:r>
            <a:r>
              <a:rPr lang="en-US" dirty="0"/>
              <a:t>, </a:t>
            </a:r>
            <a:r>
              <a:rPr lang="en-US" dirty="0" err="1"/>
              <a:t>transferência</a:t>
            </a:r>
            <a:r>
              <a:rPr lang="en-US" dirty="0"/>
              <a:t> </a:t>
            </a:r>
            <a:r>
              <a:rPr lang="en-US" dirty="0" err="1"/>
              <a:t>bancária</a:t>
            </a:r>
            <a:r>
              <a:rPr lang="en-US" dirty="0"/>
              <a:t>). </a:t>
            </a:r>
            <a:r>
              <a:rPr lang="en-US" dirty="0" err="1"/>
              <a:t>Essa</a:t>
            </a:r>
            <a:r>
              <a:rPr lang="en-US" dirty="0"/>
              <a:t> </a:t>
            </a:r>
            <a:r>
              <a:rPr lang="en-US" dirty="0" err="1"/>
              <a:t>abordagem</a:t>
            </a:r>
            <a:r>
              <a:rPr lang="en-US" dirty="0"/>
              <a:t> </a:t>
            </a:r>
            <a:r>
              <a:rPr lang="en-US" dirty="0" err="1"/>
              <a:t>recentralizada</a:t>
            </a:r>
            <a:r>
              <a:rPr lang="en-US" dirty="0"/>
              <a:t> </a:t>
            </a:r>
            <a:r>
              <a:rPr lang="en-US" dirty="0" err="1"/>
              <a:t>para</a:t>
            </a:r>
            <a:r>
              <a:rPr lang="en-US" dirty="0"/>
              <a:t> </a:t>
            </a:r>
            <a:r>
              <a:rPr lang="en-US" dirty="0" err="1"/>
              <a:t>DeFi</a:t>
            </a:r>
            <a:r>
              <a:rPr lang="en-US" dirty="0"/>
              <a:t> </a:t>
            </a:r>
            <a:r>
              <a:rPr lang="en-US" dirty="0" err="1"/>
              <a:t>significa</a:t>
            </a:r>
            <a:r>
              <a:rPr lang="en-US" dirty="0"/>
              <a:t> </a:t>
            </a:r>
            <a:r>
              <a:rPr lang="en-US" dirty="0" err="1"/>
              <a:t>abrir</a:t>
            </a:r>
            <a:r>
              <a:rPr lang="en-US" dirty="0"/>
              <a:t> </a:t>
            </a:r>
            <a:r>
              <a:rPr lang="en-US" dirty="0" err="1"/>
              <a:t>mão</a:t>
            </a:r>
            <a:r>
              <a:rPr lang="en-US" dirty="0"/>
              <a:t> do </a:t>
            </a:r>
            <a:r>
              <a:rPr lang="en-US" dirty="0" err="1"/>
              <a:t>controle</a:t>
            </a:r>
            <a:r>
              <a:rPr lang="en-US" dirty="0"/>
              <a:t> </a:t>
            </a:r>
            <a:r>
              <a:rPr lang="en-US" dirty="0" err="1"/>
              <a:t>sobre</a:t>
            </a:r>
            <a:r>
              <a:rPr lang="en-US" dirty="0"/>
              <a:t> </a:t>
            </a:r>
            <a:r>
              <a:rPr lang="en-US" dirty="0" err="1"/>
              <a:t>quaisquer</a:t>
            </a:r>
            <a:r>
              <a:rPr lang="en-US" dirty="0"/>
              <a:t> </a:t>
            </a:r>
            <a:r>
              <a:rPr lang="en-US" dirty="0" err="1"/>
              <a:t>ativos</a:t>
            </a:r>
            <a:r>
              <a:rPr lang="en-US" dirty="0"/>
              <a:t>. </a:t>
            </a:r>
            <a:r>
              <a:rPr lang="en-US" dirty="0" err="1"/>
              <a:t>Essencialmente</a:t>
            </a:r>
            <a:r>
              <a:rPr lang="en-US" dirty="0"/>
              <a:t>, o CEX </a:t>
            </a:r>
            <a:r>
              <a:rPr lang="en-US" dirty="0" err="1"/>
              <a:t>controla</a:t>
            </a:r>
            <a:r>
              <a:rPr lang="en-US" dirty="0"/>
              <a:t> a </a:t>
            </a:r>
            <a:r>
              <a:rPr lang="en-US" dirty="0" err="1"/>
              <a:t>conta</a:t>
            </a:r>
            <a:r>
              <a:rPr lang="en-US" dirty="0"/>
              <a:t> do </a:t>
            </a:r>
            <a:r>
              <a:rPr lang="en-US" dirty="0" err="1"/>
              <a:t>usuário</a:t>
            </a:r>
            <a:r>
              <a:rPr lang="en-US" dirty="0"/>
              <a:t>.</a:t>
            </a:r>
          </a:p>
          <a:p>
            <a:r>
              <a:rPr lang="en-US" dirty="0"/>
              <a:t> </a:t>
            </a:r>
          </a:p>
          <a:p>
            <a:r>
              <a:rPr lang="en-US" dirty="0"/>
              <a:t>No </a:t>
            </a:r>
            <a:r>
              <a:rPr lang="en-US" dirty="0" err="1"/>
              <a:t>contexto</a:t>
            </a:r>
            <a:r>
              <a:rPr lang="en-US" dirty="0"/>
              <a:t> das CEXs, </a:t>
            </a:r>
            <a:r>
              <a:rPr lang="en-US" dirty="0" err="1"/>
              <a:t>os</a:t>
            </a:r>
            <a:r>
              <a:rPr lang="en-US" dirty="0"/>
              <a:t> </a:t>
            </a:r>
            <a:r>
              <a:rPr lang="en-US" dirty="0" err="1"/>
              <a:t>usuários</a:t>
            </a:r>
            <a:r>
              <a:rPr lang="en-US" dirty="0"/>
              <a:t> </a:t>
            </a:r>
            <a:r>
              <a:rPr lang="en-US" dirty="0" err="1"/>
              <a:t>precisam</a:t>
            </a:r>
            <a:r>
              <a:rPr lang="en-US" dirty="0"/>
              <a:t> de </a:t>
            </a:r>
            <a:r>
              <a:rPr lang="en-US" dirty="0" err="1"/>
              <a:t>confiar</a:t>
            </a:r>
            <a:r>
              <a:rPr lang="en-US" dirty="0"/>
              <a:t> o </a:t>
            </a:r>
            <a:r>
              <a:rPr lang="en-US" dirty="0" err="1"/>
              <a:t>seu</a:t>
            </a:r>
            <a:r>
              <a:rPr lang="en-US" dirty="0"/>
              <a:t> </a:t>
            </a:r>
            <a:r>
              <a:rPr lang="en-US" dirty="0" err="1"/>
              <a:t>dinheiro</a:t>
            </a:r>
            <a:r>
              <a:rPr lang="en-US" dirty="0"/>
              <a:t> </a:t>
            </a:r>
            <a:r>
              <a:rPr lang="en-US" dirty="0" err="1"/>
              <a:t>na</a:t>
            </a:r>
            <a:r>
              <a:rPr lang="en-US" dirty="0"/>
              <a:t> </a:t>
            </a:r>
            <a:r>
              <a:rPr lang="en-US" dirty="0" err="1"/>
              <a:t>troca</a:t>
            </a:r>
            <a:r>
              <a:rPr lang="en-US" dirty="0"/>
              <a:t>. </a:t>
            </a:r>
            <a:r>
              <a:rPr lang="en-US" dirty="0" err="1"/>
              <a:t>Isso</a:t>
            </a:r>
            <a:r>
              <a:rPr lang="en-US" dirty="0"/>
              <a:t> </a:t>
            </a:r>
            <a:r>
              <a:rPr lang="en-US" dirty="0" err="1"/>
              <a:t>torna-os</a:t>
            </a:r>
            <a:r>
              <a:rPr lang="en-US" dirty="0"/>
              <a:t> </a:t>
            </a:r>
            <a:r>
              <a:rPr lang="en-US" dirty="0" err="1"/>
              <a:t>vulneráveis</a:t>
            </a:r>
            <a:r>
              <a:rPr lang="en-US" dirty="0"/>
              <a:t> a um </a:t>
            </a:r>
            <a:r>
              <a:rPr lang="en-US" dirty="0" err="1"/>
              <a:t>certo</a:t>
            </a:r>
            <a:r>
              <a:rPr lang="en-US" dirty="0"/>
              <a:t> </a:t>
            </a:r>
            <a:r>
              <a:rPr lang="en-US" dirty="0" err="1"/>
              <a:t>grau</a:t>
            </a:r>
            <a:r>
              <a:rPr lang="en-US" dirty="0"/>
              <a:t> de </a:t>
            </a:r>
            <a:r>
              <a:rPr lang="en-US" dirty="0" err="1"/>
              <a:t>risco</a:t>
            </a:r>
            <a:r>
              <a:rPr lang="en-US" dirty="0"/>
              <a:t> de </a:t>
            </a:r>
            <a:r>
              <a:rPr lang="en-US" dirty="0" err="1"/>
              <a:t>contraparte</a:t>
            </a:r>
            <a:r>
              <a:rPr lang="en-US" dirty="0"/>
              <a:t>. No </a:t>
            </a:r>
            <a:r>
              <a:rPr lang="en-US" dirty="0" err="1"/>
              <a:t>início</a:t>
            </a:r>
            <a:r>
              <a:rPr lang="en-US" dirty="0"/>
              <a:t>, </a:t>
            </a:r>
            <a:r>
              <a:rPr lang="en-US" dirty="0" err="1"/>
              <a:t>isso</a:t>
            </a:r>
            <a:r>
              <a:rPr lang="en-US" dirty="0"/>
              <a:t> era </a:t>
            </a:r>
            <a:r>
              <a:rPr lang="en-US" dirty="0" err="1"/>
              <a:t>especialmente</a:t>
            </a:r>
            <a:r>
              <a:rPr lang="en-US" dirty="0"/>
              <a:t> </a:t>
            </a:r>
            <a:r>
              <a:rPr lang="en-US" dirty="0" err="1"/>
              <a:t>problemático</a:t>
            </a:r>
            <a:r>
              <a:rPr lang="en-US" dirty="0"/>
              <a:t>, </a:t>
            </a:r>
            <a:r>
              <a:rPr lang="en-US" dirty="0" err="1"/>
              <a:t>visto</a:t>
            </a:r>
            <a:r>
              <a:rPr lang="en-US" dirty="0"/>
              <a:t> </a:t>
            </a:r>
            <a:r>
              <a:rPr lang="en-US" dirty="0" err="1"/>
              <a:t>que</a:t>
            </a:r>
            <a:r>
              <a:rPr lang="en-US" dirty="0"/>
              <a:t> a </a:t>
            </a:r>
            <a:r>
              <a:rPr lang="en-US" dirty="0" err="1"/>
              <a:t>maioria</a:t>
            </a:r>
            <a:r>
              <a:rPr lang="en-US" dirty="0"/>
              <a:t> dos CEXs </a:t>
            </a:r>
            <a:r>
              <a:rPr lang="en-US" dirty="0" err="1"/>
              <a:t>eram</a:t>
            </a:r>
            <a:r>
              <a:rPr lang="en-US" dirty="0"/>
              <a:t> </a:t>
            </a:r>
            <a:r>
              <a:rPr lang="en-US" dirty="0" err="1"/>
              <a:t>entidades</a:t>
            </a:r>
            <a:r>
              <a:rPr lang="en-US" dirty="0"/>
              <a:t> </a:t>
            </a:r>
            <a:r>
              <a:rPr lang="en-US" dirty="0" err="1"/>
              <a:t>recém-estabelecidas</a:t>
            </a:r>
            <a:r>
              <a:rPr lang="en-US" dirty="0"/>
              <a:t> com </a:t>
            </a:r>
            <a:r>
              <a:rPr lang="en-US" dirty="0" err="1"/>
              <a:t>operações</a:t>
            </a:r>
            <a:r>
              <a:rPr lang="en-US" dirty="0"/>
              <a:t> </a:t>
            </a:r>
            <a:r>
              <a:rPr lang="en-US" dirty="0" err="1"/>
              <a:t>não</a:t>
            </a:r>
            <a:r>
              <a:rPr lang="en-US" dirty="0"/>
              <a:t> </a:t>
            </a:r>
            <a:r>
              <a:rPr lang="en-US" dirty="0" err="1"/>
              <a:t>testadas</a:t>
            </a:r>
            <a:r>
              <a:rPr lang="en-US" dirty="0"/>
              <a:t> e </a:t>
            </a:r>
            <a:r>
              <a:rPr lang="en-US" dirty="0" err="1"/>
              <a:t>supervisão</a:t>
            </a:r>
            <a:r>
              <a:rPr lang="en-US" dirty="0"/>
              <a:t> </a:t>
            </a:r>
            <a:r>
              <a:rPr lang="en-US" dirty="0" err="1"/>
              <a:t>mínima</a:t>
            </a:r>
            <a:r>
              <a:rPr lang="en-US" dirty="0"/>
              <a:t> </a:t>
            </a:r>
            <a:r>
              <a:rPr lang="en-US" dirty="0" err="1"/>
              <a:t>ou</a:t>
            </a:r>
            <a:r>
              <a:rPr lang="en-US" dirty="0"/>
              <a:t> </a:t>
            </a:r>
            <a:r>
              <a:rPr lang="en-US" dirty="0" err="1"/>
              <a:t>nula</a:t>
            </a:r>
            <a:r>
              <a:rPr lang="en-US" dirty="0"/>
              <a:t> das </a:t>
            </a:r>
            <a:r>
              <a:rPr lang="en-US" dirty="0" err="1"/>
              <a:t>autoridades</a:t>
            </a:r>
            <a:r>
              <a:rPr lang="en-US" dirty="0"/>
              <a:t> dos </a:t>
            </a:r>
            <a:r>
              <a:rPr lang="en-US" dirty="0" err="1"/>
              <a:t>mercados</a:t>
            </a:r>
            <a:r>
              <a:rPr lang="en-US" dirty="0"/>
              <a:t> </a:t>
            </a:r>
            <a:r>
              <a:rPr lang="en-US" dirty="0" err="1"/>
              <a:t>financeiros</a:t>
            </a:r>
            <a:r>
              <a:rPr lang="en-US" dirty="0"/>
              <a:t>. Como </a:t>
            </a:r>
            <a:r>
              <a:rPr lang="en-US" dirty="0" err="1"/>
              <a:t>resultado</a:t>
            </a:r>
            <a:r>
              <a:rPr lang="en-US" dirty="0"/>
              <a:t>, hacks, </a:t>
            </a:r>
            <a:r>
              <a:rPr lang="en-US" dirty="0" err="1"/>
              <a:t>golpes</a:t>
            </a:r>
            <a:r>
              <a:rPr lang="en-US" dirty="0"/>
              <a:t> e </a:t>
            </a:r>
            <a:r>
              <a:rPr lang="en-US" dirty="0" err="1"/>
              <a:t>outras</a:t>
            </a:r>
            <a:r>
              <a:rPr lang="en-US" dirty="0"/>
              <a:t> </a:t>
            </a:r>
            <a:r>
              <a:rPr lang="en-US" dirty="0" err="1"/>
              <a:t>atividades</a:t>
            </a:r>
            <a:r>
              <a:rPr lang="en-US" dirty="0"/>
              <a:t> </a:t>
            </a:r>
            <a:r>
              <a:rPr lang="en-US" dirty="0" err="1"/>
              <a:t>ilegais</a:t>
            </a:r>
            <a:r>
              <a:rPr lang="en-US" dirty="0"/>
              <a:t> </a:t>
            </a:r>
            <a:r>
              <a:rPr lang="en-US" dirty="0" err="1"/>
              <a:t>foram</a:t>
            </a:r>
            <a:r>
              <a:rPr lang="en-US" dirty="0"/>
              <a:t> </a:t>
            </a:r>
            <a:r>
              <a:rPr lang="en-US" dirty="0" err="1"/>
              <a:t>comuns</a:t>
            </a:r>
            <a:r>
              <a:rPr lang="en-US" dirty="0"/>
              <a:t> </a:t>
            </a:r>
            <a:r>
              <a:rPr lang="en-US" dirty="0" err="1"/>
              <a:t>nos</a:t>
            </a:r>
            <a:r>
              <a:rPr lang="en-US" dirty="0"/>
              <a:t> </a:t>
            </a:r>
            <a:r>
              <a:rPr lang="en-US" dirty="0" err="1"/>
              <a:t>primeiros</a:t>
            </a:r>
            <a:r>
              <a:rPr lang="en-US" dirty="0"/>
              <a:t> </a:t>
            </a:r>
            <a:r>
              <a:rPr lang="en-US" dirty="0" err="1"/>
              <a:t>anos</a:t>
            </a:r>
            <a:r>
              <a:rPr lang="en-US" dirty="0"/>
              <a:t> do </a:t>
            </a:r>
            <a:r>
              <a:rPr lang="en-US" dirty="0" err="1"/>
              <a:t>espaço</a:t>
            </a:r>
            <a:r>
              <a:rPr lang="en-US" dirty="0"/>
              <a:t> </a:t>
            </a:r>
            <a:r>
              <a:rPr lang="en-US" dirty="0" err="1"/>
              <a:t>CeFi</a:t>
            </a:r>
            <a:r>
              <a:rPr lang="en-US" dirty="0"/>
              <a:t>, </a:t>
            </a:r>
            <a:r>
              <a:rPr lang="en-US" dirty="0" err="1"/>
              <a:t>muitas</a:t>
            </a:r>
            <a:r>
              <a:rPr lang="en-US" dirty="0"/>
              <a:t> </a:t>
            </a:r>
            <a:r>
              <a:rPr lang="en-US" dirty="0" err="1"/>
              <a:t>vezes</a:t>
            </a:r>
            <a:r>
              <a:rPr lang="en-US" dirty="0"/>
              <a:t> </a:t>
            </a:r>
            <a:r>
              <a:rPr lang="en-US" dirty="0" err="1"/>
              <a:t>levando</a:t>
            </a:r>
            <a:r>
              <a:rPr lang="en-US" dirty="0"/>
              <a:t> a </a:t>
            </a:r>
            <a:r>
              <a:rPr lang="en-US" dirty="0" err="1"/>
              <a:t>uma</a:t>
            </a:r>
            <a:r>
              <a:rPr lang="en-US" dirty="0"/>
              <a:t> </a:t>
            </a:r>
            <a:r>
              <a:rPr lang="en-US" dirty="0" err="1"/>
              <a:t>perda</a:t>
            </a:r>
            <a:r>
              <a:rPr lang="en-US" dirty="0"/>
              <a:t> de capital </a:t>
            </a:r>
            <a:r>
              <a:rPr lang="en-US" dirty="0" err="1"/>
              <a:t>para</a:t>
            </a:r>
            <a:r>
              <a:rPr lang="en-US" dirty="0"/>
              <a:t> </a:t>
            </a:r>
            <a:r>
              <a:rPr lang="en-US" dirty="0" err="1"/>
              <a:t>os</a:t>
            </a:r>
            <a:r>
              <a:rPr lang="en-US" dirty="0"/>
              <a:t> </a:t>
            </a:r>
            <a:r>
              <a:rPr lang="en-US" dirty="0" err="1"/>
              <a:t>usuários</a:t>
            </a:r>
            <a:r>
              <a:rPr lang="en-US" dirty="0"/>
              <a:t> </a:t>
            </a:r>
            <a:r>
              <a:rPr lang="en-US" dirty="0" err="1"/>
              <a:t>desses</a:t>
            </a:r>
            <a:r>
              <a:rPr lang="en-US" dirty="0"/>
              <a:t> </a:t>
            </a:r>
            <a:r>
              <a:rPr lang="en-US" dirty="0" err="1"/>
              <a:t>serviços</a:t>
            </a:r>
            <a:r>
              <a:rPr lang="en-US" dirty="0"/>
              <a:t>. </a:t>
            </a:r>
            <a:r>
              <a:rPr lang="en-US" dirty="0" err="1"/>
              <a:t>Irá</a:t>
            </a:r>
            <a:r>
              <a:rPr lang="en-US" dirty="0"/>
              <a:t> </a:t>
            </a:r>
            <a:r>
              <a:rPr lang="en-US" dirty="0" err="1"/>
              <a:t>aprender</a:t>
            </a:r>
            <a:r>
              <a:rPr lang="en-US" dirty="0"/>
              <a:t> </a:t>
            </a:r>
            <a:r>
              <a:rPr lang="en-US" dirty="0" err="1"/>
              <a:t>mais</a:t>
            </a:r>
            <a:r>
              <a:rPr lang="en-US" dirty="0"/>
              <a:t> </a:t>
            </a:r>
            <a:r>
              <a:rPr lang="en-US" dirty="0" err="1"/>
              <a:t>sobre</a:t>
            </a:r>
            <a:r>
              <a:rPr lang="en-US" dirty="0"/>
              <a:t> as </a:t>
            </a:r>
            <a:r>
              <a:rPr lang="en-US" dirty="0" err="1"/>
              <a:t>fases</a:t>
            </a:r>
            <a:r>
              <a:rPr lang="en-US" dirty="0"/>
              <a:t> </a:t>
            </a:r>
            <a:r>
              <a:rPr lang="en-US" dirty="0" err="1"/>
              <a:t>iniciais</a:t>
            </a:r>
            <a:r>
              <a:rPr lang="en-US" dirty="0"/>
              <a:t> das </a:t>
            </a:r>
            <a:r>
              <a:rPr lang="en-US" dirty="0" err="1"/>
              <a:t>trocas</a:t>
            </a:r>
            <a:r>
              <a:rPr lang="en-US" dirty="0"/>
              <a:t> </a:t>
            </a:r>
            <a:r>
              <a:rPr lang="en-US" dirty="0" err="1"/>
              <a:t>num</a:t>
            </a:r>
            <a:r>
              <a:rPr lang="en-US" dirty="0"/>
              <a:t> </a:t>
            </a:r>
            <a:r>
              <a:rPr lang="en-US" dirty="0" err="1"/>
              <a:t>módulo</a:t>
            </a:r>
            <a:r>
              <a:rPr lang="en-US" dirty="0"/>
              <a:t> posterior. Para resolver </a:t>
            </a:r>
            <a:r>
              <a:rPr lang="en-US" dirty="0" err="1"/>
              <a:t>esse</a:t>
            </a:r>
            <a:r>
              <a:rPr lang="en-US" dirty="0"/>
              <a:t> </a:t>
            </a:r>
            <a:r>
              <a:rPr lang="en-US" dirty="0" err="1"/>
              <a:t>problema</a:t>
            </a:r>
            <a:r>
              <a:rPr lang="en-US" dirty="0"/>
              <a:t>, </a:t>
            </a:r>
            <a:r>
              <a:rPr lang="en-US" dirty="0" err="1"/>
              <a:t>surgiram</a:t>
            </a:r>
            <a:r>
              <a:rPr lang="en-US" dirty="0"/>
              <a:t> as </a:t>
            </a:r>
            <a:r>
              <a:rPr lang="en-US" dirty="0" err="1"/>
              <a:t>trocas</a:t>
            </a:r>
            <a:r>
              <a:rPr lang="en-US" dirty="0"/>
              <a:t> </a:t>
            </a:r>
            <a:r>
              <a:rPr lang="en-US" dirty="0" err="1"/>
              <a:t>descentralizadas</a:t>
            </a:r>
            <a:r>
              <a:rPr lang="en-US" dirty="0"/>
              <a:t> (DEX). O </a:t>
            </a:r>
            <a:r>
              <a:rPr lang="en-US" dirty="0" err="1"/>
              <a:t>objetivo</a:t>
            </a:r>
            <a:r>
              <a:rPr lang="en-US" dirty="0"/>
              <a:t> principal de um DEX </a:t>
            </a:r>
            <a:r>
              <a:rPr lang="en-US" dirty="0" err="1"/>
              <a:t>é</a:t>
            </a:r>
            <a:r>
              <a:rPr lang="en-US" dirty="0"/>
              <a:t> a </a:t>
            </a:r>
            <a:r>
              <a:rPr lang="en-US" dirty="0" err="1"/>
              <a:t>desintermediação</a:t>
            </a:r>
            <a:r>
              <a:rPr lang="en-US" dirty="0"/>
              <a:t> total </a:t>
            </a:r>
            <a:r>
              <a:rPr lang="en-US" dirty="0" err="1"/>
              <a:t>por</a:t>
            </a:r>
            <a:r>
              <a:rPr lang="en-US" dirty="0"/>
              <a:t> </a:t>
            </a:r>
            <a:r>
              <a:rPr lang="en-US" dirty="0" err="1"/>
              <a:t>meio</a:t>
            </a:r>
            <a:r>
              <a:rPr lang="en-US" dirty="0"/>
              <a:t> da </a:t>
            </a:r>
            <a:r>
              <a:rPr lang="en-US" dirty="0" err="1"/>
              <a:t>eliminação</a:t>
            </a:r>
            <a:r>
              <a:rPr lang="en-US" dirty="0"/>
              <a:t> de </a:t>
            </a:r>
            <a:r>
              <a:rPr lang="en-US" dirty="0" err="1"/>
              <a:t>intermediários</a:t>
            </a:r>
            <a:r>
              <a:rPr lang="en-US" dirty="0"/>
              <a:t> e </a:t>
            </a:r>
            <a:r>
              <a:rPr lang="en-US" dirty="0" err="1"/>
              <a:t>permitindo</a:t>
            </a:r>
            <a:r>
              <a:rPr lang="en-US" dirty="0"/>
              <a:t> </a:t>
            </a:r>
            <a:r>
              <a:rPr lang="en-US" dirty="0" err="1"/>
              <a:t>que</a:t>
            </a:r>
            <a:r>
              <a:rPr lang="en-US" dirty="0"/>
              <a:t> </a:t>
            </a:r>
            <a:r>
              <a:rPr lang="en-US" dirty="0" err="1"/>
              <a:t>cada</a:t>
            </a:r>
            <a:r>
              <a:rPr lang="en-US" dirty="0"/>
              <a:t> </a:t>
            </a:r>
            <a:r>
              <a:rPr lang="en-US" dirty="0" err="1"/>
              <a:t>usuário</a:t>
            </a:r>
            <a:r>
              <a:rPr lang="en-US" dirty="0"/>
              <a:t> </a:t>
            </a:r>
            <a:r>
              <a:rPr lang="en-US" dirty="0" err="1"/>
              <a:t>lide</a:t>
            </a:r>
            <a:r>
              <a:rPr lang="en-US" dirty="0"/>
              <a:t> </a:t>
            </a:r>
            <a:r>
              <a:rPr lang="en-US" dirty="0" err="1"/>
              <a:t>diretamente</a:t>
            </a:r>
            <a:r>
              <a:rPr lang="en-US" dirty="0"/>
              <a:t> com outros </a:t>
            </a:r>
            <a:r>
              <a:rPr lang="en-US" dirty="0" err="1"/>
              <a:t>usuários</a:t>
            </a:r>
            <a:r>
              <a:rPr lang="en-US" dirty="0"/>
              <a:t> </a:t>
            </a:r>
            <a:r>
              <a:rPr lang="en-US" dirty="0" err="1"/>
              <a:t>numa</a:t>
            </a:r>
            <a:r>
              <a:rPr lang="en-US" dirty="0"/>
              <a:t> base </a:t>
            </a:r>
            <a:r>
              <a:rPr lang="en-US" dirty="0" err="1"/>
              <a:t>ponto</a:t>
            </a:r>
            <a:r>
              <a:rPr lang="en-US" dirty="0"/>
              <a:t> a </a:t>
            </a:r>
            <a:r>
              <a:rPr lang="en-US" dirty="0" err="1"/>
              <a:t>ponto</a:t>
            </a:r>
            <a:r>
              <a:rPr lang="en-US" dirty="0"/>
              <a:t>. </a:t>
            </a:r>
            <a:r>
              <a:rPr lang="en-US" dirty="0" err="1"/>
              <a:t>Ao</a:t>
            </a:r>
            <a:r>
              <a:rPr lang="en-US" dirty="0"/>
              <a:t> </a:t>
            </a:r>
            <a:r>
              <a:rPr lang="en-US" dirty="0" err="1"/>
              <a:t>migrar</a:t>
            </a:r>
            <a:r>
              <a:rPr lang="en-US" dirty="0"/>
              <a:t> a </a:t>
            </a:r>
            <a:r>
              <a:rPr lang="en-US" dirty="0" err="1"/>
              <a:t>funcionalidade</a:t>
            </a:r>
            <a:r>
              <a:rPr lang="en-US" dirty="0"/>
              <a:t> de </a:t>
            </a:r>
            <a:r>
              <a:rPr lang="en-US" dirty="0" err="1"/>
              <a:t>negociação</a:t>
            </a:r>
            <a:r>
              <a:rPr lang="en-US" dirty="0"/>
              <a:t> </a:t>
            </a:r>
            <a:r>
              <a:rPr lang="en-US" dirty="0" err="1"/>
              <a:t>diretamente</a:t>
            </a:r>
            <a:r>
              <a:rPr lang="en-US" dirty="0"/>
              <a:t> </a:t>
            </a:r>
            <a:r>
              <a:rPr lang="en-US" dirty="0" err="1"/>
              <a:t>para</a:t>
            </a:r>
            <a:r>
              <a:rPr lang="en-US" dirty="0"/>
              <a:t> o </a:t>
            </a:r>
            <a:r>
              <a:rPr lang="en-US" dirty="0" err="1"/>
              <a:t>blockchain</a:t>
            </a:r>
            <a:r>
              <a:rPr lang="en-US" dirty="0"/>
              <a:t> </a:t>
            </a:r>
            <a:r>
              <a:rPr lang="en-US" dirty="0" err="1"/>
              <a:t>por</a:t>
            </a:r>
            <a:r>
              <a:rPr lang="en-US" dirty="0"/>
              <a:t> </a:t>
            </a:r>
            <a:r>
              <a:rPr lang="en-US" dirty="0" err="1"/>
              <a:t>meio</a:t>
            </a:r>
            <a:r>
              <a:rPr lang="en-US" dirty="0"/>
              <a:t> de </a:t>
            </a:r>
            <a:r>
              <a:rPr lang="en-US" dirty="0" err="1"/>
              <a:t>contratos</a:t>
            </a:r>
            <a:r>
              <a:rPr lang="en-US" dirty="0"/>
              <a:t> </a:t>
            </a:r>
            <a:r>
              <a:rPr lang="en-US" dirty="0" err="1"/>
              <a:t>inteligentes</a:t>
            </a:r>
            <a:r>
              <a:rPr lang="en-US" dirty="0"/>
              <a:t>, um DEX serve </a:t>
            </a:r>
            <a:r>
              <a:rPr lang="en-US" dirty="0" err="1"/>
              <a:t>como</a:t>
            </a:r>
            <a:r>
              <a:rPr lang="en-US" dirty="0"/>
              <a:t> </a:t>
            </a:r>
            <a:r>
              <a:rPr lang="en-US" dirty="0" err="1"/>
              <a:t>uma</a:t>
            </a:r>
            <a:r>
              <a:rPr lang="en-US" dirty="0"/>
              <a:t> </a:t>
            </a:r>
            <a:r>
              <a:rPr lang="en-US" dirty="0" err="1"/>
              <a:t>plataforma</a:t>
            </a:r>
            <a:r>
              <a:rPr lang="en-US" dirty="0"/>
              <a:t> </a:t>
            </a:r>
            <a:r>
              <a:rPr lang="en-US" dirty="0" err="1"/>
              <a:t>confiável</a:t>
            </a:r>
            <a:r>
              <a:rPr lang="en-US" dirty="0"/>
              <a:t> </a:t>
            </a:r>
            <a:r>
              <a:rPr lang="en-US" dirty="0" err="1"/>
              <a:t>para</a:t>
            </a:r>
            <a:r>
              <a:rPr lang="en-US" dirty="0"/>
              <a:t> a </a:t>
            </a:r>
            <a:r>
              <a:rPr lang="en-US" dirty="0" err="1"/>
              <a:t>negociação</a:t>
            </a:r>
            <a:r>
              <a:rPr lang="en-US" dirty="0"/>
              <a:t> de </a:t>
            </a:r>
            <a:r>
              <a:rPr lang="en-US" dirty="0" err="1"/>
              <a:t>ativos</a:t>
            </a:r>
            <a:r>
              <a:rPr lang="en-US" dirty="0"/>
              <a:t> </a:t>
            </a:r>
            <a:r>
              <a:rPr lang="en-US" dirty="0" err="1"/>
              <a:t>digitais</a:t>
            </a:r>
            <a:r>
              <a:rPr lang="en-US" dirty="0"/>
              <a:t>. </a:t>
            </a:r>
            <a:r>
              <a:rPr lang="en-US" dirty="0" err="1"/>
              <a:t>Assim</a:t>
            </a:r>
            <a:r>
              <a:rPr lang="en-US" dirty="0"/>
              <a:t> </a:t>
            </a:r>
            <a:r>
              <a:rPr lang="en-US" dirty="0" err="1"/>
              <a:t>como</a:t>
            </a:r>
            <a:r>
              <a:rPr lang="en-US" dirty="0"/>
              <a:t> as </a:t>
            </a:r>
            <a:r>
              <a:rPr lang="en-US" dirty="0" err="1"/>
              <a:t>bolsas</a:t>
            </a:r>
            <a:r>
              <a:rPr lang="en-US" dirty="0"/>
              <a:t> </a:t>
            </a:r>
            <a:r>
              <a:rPr lang="en-US" dirty="0" err="1"/>
              <a:t>tradicionais</a:t>
            </a:r>
            <a:r>
              <a:rPr lang="en-US" dirty="0"/>
              <a:t> e CEX, </a:t>
            </a:r>
            <a:r>
              <a:rPr lang="en-US" dirty="0" err="1"/>
              <a:t>essas</a:t>
            </a:r>
            <a:r>
              <a:rPr lang="en-US" dirty="0"/>
              <a:t> </a:t>
            </a:r>
            <a:r>
              <a:rPr lang="en-US" dirty="0" err="1"/>
              <a:t>plataformas</a:t>
            </a:r>
            <a:r>
              <a:rPr lang="en-US" dirty="0"/>
              <a:t> </a:t>
            </a:r>
            <a:r>
              <a:rPr lang="en-US" dirty="0" err="1"/>
              <a:t>coordenam</a:t>
            </a:r>
            <a:r>
              <a:rPr lang="en-US" dirty="0"/>
              <a:t> a </a:t>
            </a:r>
            <a:r>
              <a:rPr lang="en-US" dirty="0" err="1"/>
              <a:t>oferta</a:t>
            </a:r>
            <a:r>
              <a:rPr lang="en-US" dirty="0"/>
              <a:t> e a </a:t>
            </a:r>
            <a:r>
              <a:rPr lang="en-US" dirty="0" err="1"/>
              <a:t>procura</a:t>
            </a:r>
            <a:r>
              <a:rPr lang="en-US" dirty="0"/>
              <a:t> de </a:t>
            </a:r>
            <a:r>
              <a:rPr lang="en-US" dirty="0" err="1"/>
              <a:t>muitos</a:t>
            </a:r>
            <a:r>
              <a:rPr lang="en-US" dirty="0"/>
              <a:t> </a:t>
            </a:r>
            <a:r>
              <a:rPr lang="en-US" dirty="0" err="1"/>
              <a:t>usuários</a:t>
            </a:r>
            <a:r>
              <a:rPr lang="en-US" dirty="0"/>
              <a:t>. No </a:t>
            </a:r>
            <a:r>
              <a:rPr lang="en-US" dirty="0" err="1"/>
              <a:t>entanto</a:t>
            </a:r>
            <a:r>
              <a:rPr lang="en-US" dirty="0"/>
              <a:t>, </a:t>
            </a:r>
            <a:r>
              <a:rPr lang="en-US" dirty="0" err="1"/>
              <a:t>os</a:t>
            </a:r>
            <a:r>
              <a:rPr lang="en-US" dirty="0"/>
              <a:t> </a:t>
            </a:r>
            <a:r>
              <a:rPr lang="en-US" dirty="0" err="1"/>
              <a:t>ativos</a:t>
            </a:r>
            <a:r>
              <a:rPr lang="en-US" dirty="0"/>
              <a:t> </a:t>
            </a:r>
            <a:r>
              <a:rPr lang="en-US" dirty="0" err="1"/>
              <a:t>permanecem</a:t>
            </a:r>
            <a:r>
              <a:rPr lang="en-US" dirty="0"/>
              <a:t> sob </a:t>
            </a:r>
            <a:r>
              <a:rPr lang="en-US" dirty="0" err="1"/>
              <a:t>custódia</a:t>
            </a:r>
            <a:r>
              <a:rPr lang="en-US" dirty="0"/>
              <a:t> do </a:t>
            </a:r>
            <a:r>
              <a:rPr lang="en-US" dirty="0" err="1"/>
              <a:t>usuário</a:t>
            </a:r>
            <a:r>
              <a:rPr lang="en-US" dirty="0"/>
              <a:t> </a:t>
            </a:r>
            <a:r>
              <a:rPr lang="en-US" dirty="0" err="1"/>
              <a:t>ou</a:t>
            </a:r>
            <a:r>
              <a:rPr lang="en-US" dirty="0"/>
              <a:t> (</a:t>
            </a:r>
            <a:r>
              <a:rPr lang="en-US" dirty="0" err="1"/>
              <a:t>por</a:t>
            </a:r>
            <a:r>
              <a:rPr lang="en-US" dirty="0"/>
              <a:t> um tempo </a:t>
            </a:r>
            <a:r>
              <a:rPr lang="en-US" dirty="0" err="1"/>
              <a:t>limitado</a:t>
            </a:r>
            <a:r>
              <a:rPr lang="en-US" dirty="0"/>
              <a:t>) </a:t>
            </a:r>
            <a:r>
              <a:rPr lang="en-US" dirty="0" err="1"/>
              <a:t>numa</a:t>
            </a:r>
            <a:r>
              <a:rPr lang="en-US" dirty="0"/>
              <a:t> </a:t>
            </a:r>
            <a:r>
              <a:rPr lang="en-US" dirty="0" err="1"/>
              <a:t>conta</a:t>
            </a:r>
            <a:r>
              <a:rPr lang="en-US" dirty="0"/>
              <a:t> de </a:t>
            </a:r>
            <a:r>
              <a:rPr lang="en-US" dirty="0" err="1"/>
              <a:t>garantia</a:t>
            </a:r>
            <a:r>
              <a:rPr lang="en-US" dirty="0"/>
              <a:t> do </a:t>
            </a:r>
            <a:r>
              <a:rPr lang="en-US" dirty="0" err="1"/>
              <a:t>contrato</a:t>
            </a:r>
            <a:r>
              <a:rPr lang="en-US" dirty="0"/>
              <a:t> </a:t>
            </a:r>
            <a:r>
              <a:rPr lang="en-US" dirty="0" err="1"/>
              <a:t>inteligente</a:t>
            </a:r>
            <a:r>
              <a:rPr lang="en-US" dirty="0"/>
              <a:t> </a:t>
            </a:r>
            <a:r>
              <a:rPr lang="en-US" dirty="0" err="1"/>
              <a:t>totalmente</a:t>
            </a:r>
            <a:r>
              <a:rPr lang="en-US" dirty="0"/>
              <a:t> </a:t>
            </a:r>
            <a:r>
              <a:rPr lang="en-US" dirty="0" err="1"/>
              <a:t>automatizado</a:t>
            </a:r>
            <a:r>
              <a:rPr lang="en-US" dirty="0"/>
              <a:t>.</a:t>
            </a: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3049154" cy="432352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err="1">
                <a:solidFill>
                  <a:srgbClr val="000000"/>
                </a:solidFill>
                <a:latin typeface="Calibri" panose="020F0502020204030204" pitchFamily="34" charset="0"/>
              </a:rPr>
              <a:t>Além</a:t>
            </a:r>
            <a:r>
              <a:rPr lang="en-US" sz="1100" dirty="0">
                <a:solidFill>
                  <a:srgbClr val="000000"/>
                </a:solidFill>
                <a:latin typeface="Calibri" panose="020F0502020204030204" pitchFamily="34" charset="0"/>
              </a:rPr>
              <a:t> disso, a </a:t>
            </a:r>
            <a:r>
              <a:rPr lang="en-US" sz="1100" dirty="0" err="1">
                <a:solidFill>
                  <a:srgbClr val="000000"/>
                </a:solidFill>
                <a:latin typeface="Calibri" panose="020F0502020204030204" pitchFamily="34" charset="0"/>
              </a:rPr>
              <a:t>adequação</a:t>
            </a:r>
            <a:r>
              <a:rPr lang="en-US" sz="1100" dirty="0">
                <a:solidFill>
                  <a:srgbClr val="000000"/>
                </a:solidFill>
                <a:latin typeface="Calibri" panose="020F0502020204030204" pitchFamily="34" charset="0"/>
              </a:rPr>
              <a:t> das </a:t>
            </a:r>
            <a:r>
              <a:rPr lang="en-US" sz="1100" dirty="0" err="1">
                <a:solidFill>
                  <a:srgbClr val="000000"/>
                </a:solidFill>
                <a:latin typeface="Calibri" panose="020F0502020204030204" pitchFamily="34" charset="0"/>
              </a:rPr>
              <a:t>reservas</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projetos</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stablecoin</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lastreados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ativos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foi</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recentemente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contestada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publicamente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Algumas</a:t>
            </a:r>
            <a:r>
              <a:rPr lang="en-US" sz="1100" dirty="0">
                <a:solidFill>
                  <a:srgbClr val="000000"/>
                </a:solidFill>
                <a:latin typeface="Calibri" panose="020F0502020204030204" pitchFamily="34" charset="0"/>
              </a:rPr>
              <a:t> das </a:t>
            </a:r>
            <a:r>
              <a:rPr lang="en-US" sz="1100" dirty="0" err="1">
                <a:solidFill>
                  <a:srgbClr val="000000"/>
                </a:solidFill>
                <a:latin typeface="Calibri" panose="020F0502020204030204" pitchFamily="34" charset="0"/>
              </a:rPr>
              <a:t>stablecoins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mais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populares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incluem</a:t>
            </a:r>
            <a:r>
              <a:rPr lang="en-US" sz="1100" dirty="0">
                <a:solidFill>
                  <a:srgbClr val="000000"/>
                </a:solidFill>
                <a:latin typeface="Calibri" panose="020F0502020204030204" pitchFamily="34" charset="0"/>
              </a:rPr>
              <a:t> USD Coin (USDC), </a:t>
            </a:r>
            <a:r>
              <a:rPr lang="en-US" sz="1100" dirty="0" err="1">
                <a:solidFill>
                  <a:srgbClr val="000000"/>
                </a:solidFill>
                <a:latin typeface="Calibri" panose="020F0502020204030204" pitchFamily="34" charset="0"/>
              </a:rPr>
              <a:t>Binance</a:t>
            </a:r>
            <a:r>
              <a:rPr lang="en-US" sz="1100" dirty="0">
                <a:solidFill>
                  <a:srgbClr val="000000"/>
                </a:solidFill>
                <a:latin typeface="Calibri" panose="020F0502020204030204" pitchFamily="34" charset="0"/>
              </a:rPr>
              <a:t> USD (BUSD) e Dai (DAI). </a:t>
            </a:r>
            <a:r>
              <a:rPr lang="en-US" sz="1100" dirty="0" err="1">
                <a:solidFill>
                  <a:srgbClr val="000000"/>
                </a:solidFill>
                <a:latin typeface="Calibri" panose="020F0502020204030204" pitchFamily="34" charset="0"/>
              </a:rPr>
              <a:t>Além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dessas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stablecoins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impulsionadas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pelo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setor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privado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bancos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centrais</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todo</a:t>
            </a:r>
            <a:r>
              <a:rPr lang="en-US" sz="1100" dirty="0">
                <a:solidFill>
                  <a:srgbClr val="000000"/>
                </a:solidFill>
                <a:latin typeface="Calibri" panose="020F0502020204030204" pitchFamily="34" charset="0"/>
              </a:rPr>
              <a:t> o </a:t>
            </a:r>
            <a:r>
              <a:rPr lang="en-US" sz="1100" dirty="0" err="1">
                <a:solidFill>
                  <a:srgbClr val="000000"/>
                </a:solidFill>
                <a:latin typeface="Calibri" panose="020F0502020204030204" pitchFamily="34" charset="0"/>
              </a:rPr>
              <a:t>mundo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estão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analisando</a:t>
            </a:r>
            <a:r>
              <a:rPr lang="en-US" sz="1100" dirty="0">
                <a:solidFill>
                  <a:srgbClr val="000000"/>
                </a:solidFill>
                <a:latin typeface="Calibri" panose="020F0502020204030204" pitchFamily="34" charset="0"/>
              </a:rPr>
              <a:t> as </a:t>
            </a:r>
            <a:r>
              <a:rPr lang="en-US" sz="1100" dirty="0" err="1">
                <a:solidFill>
                  <a:srgbClr val="000000"/>
                </a:solidFill>
                <a:latin typeface="Calibri" panose="020F0502020204030204" pitchFamily="34" charset="0"/>
              </a:rPr>
              <a:t>oportunidades</a:t>
            </a:r>
            <a:r>
              <a:rPr lang="en-US" sz="1100" dirty="0">
                <a:solidFill>
                  <a:srgbClr val="000000"/>
                </a:solidFill>
                <a:latin typeface="Calibri" panose="020F0502020204030204" pitchFamily="34" charset="0"/>
              </a:rPr>
              <a:t> das </a:t>
            </a:r>
            <a:r>
              <a:rPr lang="en-US" sz="1100" dirty="0" err="1">
                <a:solidFill>
                  <a:srgbClr val="000000"/>
                </a:solidFill>
                <a:latin typeface="Calibri" panose="020F0502020204030204" pitchFamily="34" charset="0"/>
              </a:rPr>
              <a:t>Moedas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Digitais</a:t>
            </a:r>
            <a:r>
              <a:rPr lang="en-US" sz="1100" dirty="0">
                <a:solidFill>
                  <a:srgbClr val="000000"/>
                </a:solidFill>
                <a:latin typeface="Calibri" panose="020F0502020204030204" pitchFamily="34" charset="0"/>
              </a:rPr>
              <a:t> do </a:t>
            </a:r>
            <a:r>
              <a:rPr lang="en-US" sz="1100" dirty="0" err="1">
                <a:solidFill>
                  <a:srgbClr val="000000"/>
                </a:solidFill>
                <a:latin typeface="Calibri" panose="020F0502020204030204" pitchFamily="34" charset="0"/>
              </a:rPr>
              <a:t>Banco</a:t>
            </a:r>
            <a:r>
              <a:rPr lang="en-US" sz="1100" dirty="0">
                <a:solidFill>
                  <a:srgbClr val="000000"/>
                </a:solidFill>
                <a:latin typeface="Calibri" panose="020F0502020204030204" pitchFamily="34" charset="0"/>
              </a:rPr>
              <a:t> Central (CBDC), </a:t>
            </a:r>
            <a:r>
              <a:rPr lang="en-US" sz="1100" dirty="0" err="1">
                <a:solidFill>
                  <a:srgbClr val="000000"/>
                </a:solidFill>
                <a:latin typeface="Calibri" panose="020F0502020204030204" pitchFamily="34" charset="0"/>
              </a:rPr>
              <a:t>que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podem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incluir</a:t>
            </a:r>
            <a:r>
              <a:rPr lang="en-US" sz="1100" dirty="0">
                <a:solidFill>
                  <a:srgbClr val="000000"/>
                </a:solidFill>
                <a:latin typeface="Calibri" panose="020F0502020204030204" pitchFamily="34" charset="0"/>
              </a:rPr>
              <a:t> o </a:t>
            </a:r>
            <a:r>
              <a:rPr lang="en-US" sz="1100" dirty="0" err="1">
                <a:solidFill>
                  <a:srgbClr val="000000"/>
                </a:solidFill>
                <a:latin typeface="Calibri" panose="020F0502020204030204" pitchFamily="34" charset="0"/>
              </a:rPr>
              <a:t>lançamento</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uma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stablecoin</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Embora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exemplos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acima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representem</a:t>
            </a:r>
            <a:r>
              <a:rPr lang="en-US" sz="1100" dirty="0">
                <a:solidFill>
                  <a:srgbClr val="000000"/>
                </a:solidFill>
                <a:latin typeface="Calibri" panose="020F0502020204030204" pitchFamily="34" charset="0"/>
              </a:rPr>
              <a:t> as </a:t>
            </a:r>
            <a:r>
              <a:rPr lang="en-US" sz="1100" dirty="0" err="1">
                <a:solidFill>
                  <a:srgbClr val="000000"/>
                </a:solidFill>
                <a:latin typeface="Calibri" panose="020F0502020204030204" pitchFamily="34" charset="0"/>
              </a:rPr>
              <a:t>principais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soluções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atualmente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observadas</a:t>
            </a:r>
            <a:r>
              <a:rPr lang="en-US" sz="1100" dirty="0">
                <a:solidFill>
                  <a:srgbClr val="000000"/>
                </a:solidFill>
                <a:latin typeface="Calibri" panose="020F0502020204030204" pitchFamily="34" charset="0"/>
              </a:rPr>
              <a:t> no </a:t>
            </a:r>
            <a:r>
              <a:rPr lang="en-US" sz="1100" dirty="0" err="1">
                <a:solidFill>
                  <a:srgbClr val="000000"/>
                </a:solidFill>
                <a:latin typeface="Calibri" panose="020F0502020204030204" pitchFamily="34" charset="0"/>
              </a:rPr>
              <a:t>espaço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DeFi</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existem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muitos</a:t>
            </a:r>
            <a:r>
              <a:rPr lang="en-US" sz="1100" dirty="0">
                <a:solidFill>
                  <a:srgbClr val="000000"/>
                </a:solidFill>
                <a:latin typeface="Calibri" panose="020F0502020204030204" pitchFamily="34" charset="0"/>
              </a:rPr>
              <a:t> outros </a:t>
            </a:r>
            <a:r>
              <a:rPr lang="en-US" sz="1100" dirty="0" err="1">
                <a:solidFill>
                  <a:srgbClr val="000000"/>
                </a:solidFill>
                <a:latin typeface="Calibri" panose="020F0502020204030204" pitchFamily="34" charset="0"/>
              </a:rPr>
              <a:t>serviços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financeiros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DeFi</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que</a:t>
            </a:r>
            <a:r>
              <a:rPr lang="en-US" sz="1100" dirty="0">
                <a:solidFill>
                  <a:srgbClr val="000000"/>
                </a:solidFill>
                <a:latin typeface="Calibri" panose="020F0502020204030204" pitchFamily="34" charset="0"/>
              </a:rPr>
              <a:t> são </a:t>
            </a:r>
            <a:r>
              <a:rPr lang="en-US" sz="1100" dirty="0" err="1">
                <a:solidFill>
                  <a:srgbClr val="000000"/>
                </a:solidFill>
                <a:latin typeface="Calibri" panose="020F0502020204030204" pitchFamily="34" charset="0"/>
              </a:rPr>
              <a:t>testados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por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exemplo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serviços</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seguros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derivativos</a:t>
            </a:r>
            <a:r>
              <a:rPr lang="en-US" sz="1100" dirty="0">
                <a:solidFill>
                  <a:srgbClr val="000000"/>
                </a:solidFill>
                <a:latin typeface="Calibri" panose="020F0502020204030204" pitchFamily="34" charset="0"/>
              </a:rPr>
              <a:t> e </a:t>
            </a:r>
            <a:r>
              <a:rPr lang="en-US" sz="1100" dirty="0" err="1">
                <a:solidFill>
                  <a:srgbClr val="000000"/>
                </a:solidFill>
                <a:latin typeface="Calibri" panose="020F0502020204030204" pitchFamily="34" charset="0"/>
              </a:rPr>
              <a:t>mercados</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previsão</a:t>
            </a:r>
            <a:r>
              <a:rPr lang="en-US" sz="1100" dirty="0">
                <a:solidFill>
                  <a:srgbClr val="000000"/>
                </a:solidFill>
                <a:latin typeface="Calibri" panose="020F0502020204030204" pitchFamily="34" charset="0"/>
              </a:rPr>
              <a:t>).</a:t>
            </a:r>
          </a:p>
        </p:txBody>
      </p:sp>
      <p:grpSp>
        <p:nvGrpSpPr>
          <p:cNvPr id="42" name="Group 41">
            <a:extLst>
              <a:ext uri="{FF2B5EF4-FFF2-40B4-BE49-F238E27FC236}">
                <a16:creationId xmlns:a16="http://schemas.microsoft.com/office/drawing/2014/main" id="{FA7479DA-60DD-A107-74CD-C68F23B6EA99}"/>
              </a:ext>
            </a:extLst>
          </p:cNvPr>
          <p:cNvGrpSpPr/>
          <p:nvPr/>
        </p:nvGrpSpPr>
        <p:grpSpPr>
          <a:xfrm flipV="1">
            <a:off x="6351212" y="3303418"/>
            <a:ext cx="1389318" cy="1309652"/>
            <a:chOff x="-1915504" y="2196046"/>
            <a:chExt cx="1389318" cy="1309652"/>
          </a:xfrm>
        </p:grpSpPr>
        <p:sp>
          <p:nvSpPr>
            <p:cNvPr id="41" name="Freeform 40">
              <a:extLst>
                <a:ext uri="{FF2B5EF4-FFF2-40B4-BE49-F238E27FC236}">
                  <a16:creationId xmlns:a16="http://schemas.microsoft.com/office/drawing/2014/main" id="{6FF2CD0B-5695-1935-9EBE-E25D0429D07D}"/>
                </a:ext>
              </a:extLst>
            </p:cNvPr>
            <p:cNvSpPr/>
            <p:nvPr/>
          </p:nvSpPr>
          <p:spPr>
            <a:xfrm rot="18938652">
              <a:off x="-869918" y="2202342"/>
              <a:ext cx="343732" cy="343866"/>
            </a:xfrm>
            <a:custGeom>
              <a:avLst/>
              <a:gdLst>
                <a:gd name="connsiteX0" fmla="*/ 343732 w 343732"/>
                <a:gd name="connsiteY0" fmla="*/ 0 h 343866"/>
                <a:gd name="connsiteX1" fmla="*/ 343732 w 343732"/>
                <a:gd name="connsiteY1" fmla="*/ 10025 h 343866"/>
                <a:gd name="connsiteX2" fmla="*/ 17315 w 343732"/>
                <a:gd name="connsiteY2" fmla="*/ 343866 h 343866"/>
                <a:gd name="connsiteX3" fmla="*/ 0 w 343732"/>
                <a:gd name="connsiteY3" fmla="*/ 343866 h 343866"/>
                <a:gd name="connsiteX4" fmla="*/ 0 w 343732"/>
                <a:gd name="connsiteY4" fmla="*/ 0 h 34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32" h="343866">
                  <a:moveTo>
                    <a:pt x="343732" y="0"/>
                  </a:moveTo>
                  <a:lnTo>
                    <a:pt x="343732" y="10025"/>
                  </a:lnTo>
                  <a:lnTo>
                    <a:pt x="17315" y="343866"/>
                  </a:lnTo>
                  <a:lnTo>
                    <a:pt x="0" y="343866"/>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35" name="Freeform 34">
              <a:extLst>
                <a:ext uri="{FF2B5EF4-FFF2-40B4-BE49-F238E27FC236}">
                  <a16:creationId xmlns:a16="http://schemas.microsoft.com/office/drawing/2014/main" id="{FF5762A8-CF9B-E833-94D9-74DF8CCBCE32}"/>
                </a:ext>
              </a:extLst>
            </p:cNvPr>
            <p:cNvSpPr/>
            <p:nvPr/>
          </p:nvSpPr>
          <p:spPr>
            <a:xfrm rot="18938652">
              <a:off x="-1851343" y="31618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C88D7A5-FECE-F8AB-A0E3-4728698D2EB5}"/>
                </a:ext>
              </a:extLst>
            </p:cNvPr>
            <p:cNvSpPr/>
            <p:nvPr/>
          </p:nvSpPr>
          <p:spPr>
            <a:xfrm>
              <a:off x="-1915504" y="2604049"/>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BE5E42-26B2-FE89-2846-ADDA28FBEE1A}"/>
                </a:ext>
              </a:extLst>
            </p:cNvPr>
            <p:cNvSpPr/>
            <p:nvPr/>
          </p:nvSpPr>
          <p:spPr>
            <a:xfrm rot="18938166">
              <a:off x="-1361641" y="268157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9D86EC0A-992C-FE4E-E67E-0DE01BE94ABF}"/>
                </a:ext>
              </a:extLst>
            </p:cNvPr>
            <p:cNvSpPr/>
            <p:nvPr/>
          </p:nvSpPr>
          <p:spPr>
            <a:xfrm rot="18938652">
              <a:off x="-1115678" y="2442582"/>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A80B519D-5101-2C74-0014-BD8A90753C8F}"/>
                </a:ext>
              </a:extLst>
            </p:cNvPr>
            <p:cNvSpPr/>
            <p:nvPr/>
          </p:nvSpPr>
          <p:spPr>
            <a:xfrm rot="18938166">
              <a:off x="-1356944" y="2196046"/>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grpSp>
        <p:nvGrpSpPr>
          <p:cNvPr id="43" name="Group 42">
            <a:extLst>
              <a:ext uri="{FF2B5EF4-FFF2-40B4-BE49-F238E27FC236}">
                <a16:creationId xmlns:a16="http://schemas.microsoft.com/office/drawing/2014/main" id="{34688898-D1B8-A436-E2B0-8B057149EA7B}"/>
              </a:ext>
            </a:extLst>
          </p:cNvPr>
          <p:cNvGrpSpPr/>
          <p:nvPr/>
        </p:nvGrpSpPr>
        <p:grpSpPr>
          <a:xfrm flipH="1" flipV="1">
            <a:off x="-162647" y="3546056"/>
            <a:ext cx="1999713" cy="1442633"/>
            <a:chOff x="8493673" y="3441653"/>
            <a:chExt cx="2590079" cy="1868535"/>
          </a:xfrm>
        </p:grpSpPr>
        <p:sp>
          <p:nvSpPr>
            <p:cNvPr id="44" name="Freeform 43">
              <a:extLst>
                <a:ext uri="{FF2B5EF4-FFF2-40B4-BE49-F238E27FC236}">
                  <a16:creationId xmlns:a16="http://schemas.microsoft.com/office/drawing/2014/main" id="{F5C9DA92-92C6-99AC-3CBC-2E640CC3E90F}"/>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 name="Freeform 44">
              <a:extLst>
                <a:ext uri="{FF2B5EF4-FFF2-40B4-BE49-F238E27FC236}">
                  <a16:creationId xmlns:a16="http://schemas.microsoft.com/office/drawing/2014/main" id="{63A9CCC7-15BE-0001-893C-3FE3E8B03B04}"/>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 name="Freeform 45">
              <a:extLst>
                <a:ext uri="{FF2B5EF4-FFF2-40B4-BE49-F238E27FC236}">
                  <a16:creationId xmlns:a16="http://schemas.microsoft.com/office/drawing/2014/main" id="{C9E68032-7472-7CB9-E6D1-5FA49750ECF3}"/>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 name="Freeform 46">
              <a:extLst>
                <a:ext uri="{FF2B5EF4-FFF2-40B4-BE49-F238E27FC236}">
                  <a16:creationId xmlns:a16="http://schemas.microsoft.com/office/drawing/2014/main" id="{D7F49B53-88C3-B3D8-1B48-3C78E73867AF}"/>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8" name="Freeform 47">
              <a:extLst>
                <a:ext uri="{FF2B5EF4-FFF2-40B4-BE49-F238E27FC236}">
                  <a16:creationId xmlns:a16="http://schemas.microsoft.com/office/drawing/2014/main" id="{C37A7F43-1954-177B-BE77-B72F812DAF08}"/>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 name="Freeform 48">
              <a:extLst>
                <a:ext uri="{FF2B5EF4-FFF2-40B4-BE49-F238E27FC236}">
                  <a16:creationId xmlns:a16="http://schemas.microsoft.com/office/drawing/2014/main" id="{233A961F-4C16-6C92-1D53-DD37B547E205}"/>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 name="Freeform 49">
              <a:extLst>
                <a:ext uri="{FF2B5EF4-FFF2-40B4-BE49-F238E27FC236}">
                  <a16:creationId xmlns:a16="http://schemas.microsoft.com/office/drawing/2014/main" id="{A4D8E953-964F-EB38-1C80-24A0E1EBD411}"/>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 name="Freeform 50">
              <a:extLst>
                <a:ext uri="{FF2B5EF4-FFF2-40B4-BE49-F238E27FC236}">
                  <a16:creationId xmlns:a16="http://schemas.microsoft.com/office/drawing/2014/main" id="{748ED3CB-003A-5EDA-6ED3-5859972960ED}"/>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 name="Freeform 51">
              <a:extLst>
                <a:ext uri="{FF2B5EF4-FFF2-40B4-BE49-F238E27FC236}">
                  <a16:creationId xmlns:a16="http://schemas.microsoft.com/office/drawing/2014/main" id="{E0AF11B5-3455-5AC1-E969-E0F8F1E8172C}"/>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 name="Freeform 52">
              <a:extLst>
                <a:ext uri="{FF2B5EF4-FFF2-40B4-BE49-F238E27FC236}">
                  <a16:creationId xmlns:a16="http://schemas.microsoft.com/office/drawing/2014/main" id="{82F3447C-0C6B-E3F2-BE6E-063D904C5505}"/>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4" name="Freeform 53">
              <a:extLst>
                <a:ext uri="{FF2B5EF4-FFF2-40B4-BE49-F238E27FC236}">
                  <a16:creationId xmlns:a16="http://schemas.microsoft.com/office/drawing/2014/main" id="{D3323F47-1216-66E3-850B-333D402BADB3}"/>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722768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606749" y="665163"/>
            <a:ext cx="3019637" cy="9918700"/>
          </a:xfrm>
        </p:spPr>
        <p:txBody>
          <a:bodyPr/>
          <a:lstStyle/>
          <a:p>
            <a:pPr algn="just"/>
            <a:r>
              <a:rPr lang="en-US" b="1" dirty="0" err="1">
                <a:solidFill>
                  <a:srgbClr val="F79037"/>
                </a:solidFill>
                <a:ea typeface="Times New Roman" panose="02020603050405020304" pitchFamily="18" charset="0"/>
              </a:rPr>
              <a:t>Principais</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tipos</a:t>
            </a:r>
            <a:r>
              <a:rPr lang="en-US" b="1" dirty="0">
                <a:solidFill>
                  <a:srgbClr val="F79037"/>
                </a:solidFill>
                <a:ea typeface="Times New Roman" panose="02020603050405020304" pitchFamily="18" charset="0"/>
              </a:rPr>
              <a:t> de DEXs</a:t>
            </a:r>
          </a:p>
          <a:p>
            <a:pPr algn="just"/>
            <a:r>
              <a:rPr lang="en-US" dirty="0">
                <a:ea typeface="Times New Roman" panose="02020603050405020304" pitchFamily="18" charset="0"/>
              </a:rPr>
              <a:t>DEXs </a:t>
            </a:r>
            <a:r>
              <a:rPr lang="en-US" dirty="0" err="1">
                <a:ea typeface="Times New Roman" panose="02020603050405020304" pitchFamily="18" charset="0"/>
              </a:rPr>
              <a:t>vêm</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diferentes</a:t>
            </a:r>
            <a:r>
              <a:rPr lang="en-US" dirty="0">
                <a:ea typeface="Times New Roman" panose="02020603050405020304" pitchFamily="18" charset="0"/>
              </a:rPr>
              <a:t> </a:t>
            </a:r>
            <a:r>
              <a:rPr lang="en-US" dirty="0" err="1">
                <a:ea typeface="Times New Roman" panose="02020603050405020304" pitchFamily="18" charset="0"/>
              </a:rPr>
              <a:t>formas</a:t>
            </a:r>
            <a:r>
              <a:rPr lang="en-US" dirty="0">
                <a:ea typeface="Times New Roman" panose="02020603050405020304" pitchFamily="18" charset="0"/>
              </a:rPr>
              <a:t>. </a:t>
            </a:r>
            <a:r>
              <a:rPr lang="en-US" dirty="0" err="1">
                <a:ea typeface="Times New Roman" panose="02020603050405020304" pitchFamily="18" charset="0"/>
              </a:rPr>
              <a:t>Ao</a:t>
            </a:r>
            <a:r>
              <a:rPr lang="en-US" dirty="0">
                <a:ea typeface="Times New Roman" panose="02020603050405020304" pitchFamily="18" charset="0"/>
              </a:rPr>
              <a:t> </a:t>
            </a:r>
            <a:r>
              <a:rPr lang="en-US" dirty="0" err="1">
                <a:ea typeface="Times New Roman" panose="02020603050405020304" pitchFamily="18" charset="0"/>
              </a:rPr>
              <a:t>longo</a:t>
            </a:r>
            <a:r>
              <a:rPr lang="en-US" dirty="0">
                <a:ea typeface="Times New Roman" panose="02020603050405020304" pitchFamily="18" charset="0"/>
              </a:rPr>
              <a:t> dos </a:t>
            </a:r>
            <a:r>
              <a:rPr lang="en-US" dirty="0" err="1">
                <a:ea typeface="Times New Roman" panose="02020603050405020304" pitchFamily="18" charset="0"/>
              </a:rPr>
              <a:t>anos</a:t>
            </a:r>
            <a:r>
              <a:rPr lang="en-US" dirty="0">
                <a:ea typeface="Times New Roman" panose="02020603050405020304" pitchFamily="18" charset="0"/>
              </a:rPr>
              <a:t>, </a:t>
            </a:r>
            <a:r>
              <a:rPr lang="en-US" dirty="0" err="1">
                <a:ea typeface="Times New Roman" panose="02020603050405020304" pitchFamily="18" charset="0"/>
              </a:rPr>
              <a:t>vários</a:t>
            </a:r>
            <a:r>
              <a:rPr lang="en-US" dirty="0">
                <a:ea typeface="Times New Roman" panose="02020603050405020304" pitchFamily="18" charset="0"/>
              </a:rPr>
              <a:t> designs </a:t>
            </a:r>
            <a:r>
              <a:rPr lang="en-US" dirty="0" err="1">
                <a:ea typeface="Times New Roman" panose="02020603050405020304" pitchFamily="18" charset="0"/>
              </a:rPr>
              <a:t>foram</a:t>
            </a:r>
            <a:r>
              <a:rPr lang="en-US" dirty="0">
                <a:ea typeface="Times New Roman" panose="02020603050405020304" pitchFamily="18" charset="0"/>
              </a:rPr>
              <a:t> </a:t>
            </a:r>
            <a:r>
              <a:rPr lang="en-US" dirty="0" err="1">
                <a:ea typeface="Times New Roman" panose="02020603050405020304" pitchFamily="18" charset="0"/>
              </a:rPr>
              <a:t>sugeridos</a:t>
            </a:r>
            <a:r>
              <a:rPr lang="en-US" dirty="0">
                <a:ea typeface="Times New Roman" panose="02020603050405020304" pitchFamily="18" charset="0"/>
              </a:rPr>
              <a:t> e </a:t>
            </a:r>
            <a:r>
              <a:rPr lang="en-US" dirty="0" err="1">
                <a:ea typeface="Times New Roman" panose="02020603050405020304" pitchFamily="18" charset="0"/>
              </a:rPr>
              <a:t>implementados</a:t>
            </a:r>
            <a:r>
              <a:rPr lang="en-US" dirty="0">
                <a:ea typeface="Times New Roman" panose="02020603050405020304" pitchFamily="18" charset="0"/>
              </a:rPr>
              <a:t>, </a:t>
            </a:r>
            <a:r>
              <a:rPr lang="en-US" dirty="0" err="1">
                <a:ea typeface="Times New Roman" panose="02020603050405020304" pitchFamily="18" charset="0"/>
              </a:rPr>
              <a:t>tudo</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melhorar</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projetos</a:t>
            </a:r>
            <a:r>
              <a:rPr lang="en-US" dirty="0">
                <a:ea typeface="Times New Roman" panose="02020603050405020304" pitchFamily="18" charset="0"/>
              </a:rPr>
              <a:t> </a:t>
            </a:r>
            <a:r>
              <a:rPr lang="en-US" dirty="0" err="1">
                <a:ea typeface="Times New Roman" panose="02020603050405020304" pitchFamily="18" charset="0"/>
              </a:rPr>
              <a:t>anteriores</a:t>
            </a:r>
            <a:r>
              <a:rPr lang="en-US" dirty="0">
                <a:ea typeface="Times New Roman" panose="02020603050405020304" pitchFamily="18" charset="0"/>
              </a:rPr>
              <a:t> e </a:t>
            </a:r>
            <a:r>
              <a:rPr lang="en-US" dirty="0" err="1">
                <a:ea typeface="Times New Roman" panose="02020603050405020304" pitchFamily="18" charset="0"/>
              </a:rPr>
              <a:t>agilizar</a:t>
            </a:r>
            <a:r>
              <a:rPr lang="en-US" dirty="0">
                <a:ea typeface="Times New Roman" panose="02020603050405020304" pitchFamily="18" charset="0"/>
              </a:rPr>
              <a:t> </a:t>
            </a:r>
            <a:r>
              <a:rPr lang="en-US" dirty="0" err="1">
                <a:ea typeface="Times New Roman" panose="02020603050405020304" pitchFamily="18" charset="0"/>
              </a:rPr>
              <a:t>ainda</a:t>
            </a:r>
            <a:r>
              <a:rPr lang="en-US" dirty="0">
                <a:ea typeface="Times New Roman" panose="02020603050405020304" pitchFamily="18" charset="0"/>
              </a:rPr>
              <a:t> </a:t>
            </a:r>
            <a:r>
              <a:rPr lang="en-US" dirty="0" err="1">
                <a:ea typeface="Times New Roman" panose="02020603050405020304" pitchFamily="18" charset="0"/>
              </a:rPr>
              <a:t>mais</a:t>
            </a:r>
            <a:r>
              <a:rPr lang="en-US" dirty="0">
                <a:ea typeface="Times New Roman" panose="02020603050405020304" pitchFamily="18" charset="0"/>
              </a:rPr>
              <a:t> a </a:t>
            </a:r>
            <a:r>
              <a:rPr lang="en-US" dirty="0" err="1">
                <a:ea typeface="Times New Roman" panose="02020603050405020304" pitchFamily="18" charset="0"/>
              </a:rPr>
              <a:t>funcionalidade</a:t>
            </a:r>
            <a:r>
              <a:rPr lang="en-US" dirty="0">
                <a:ea typeface="Times New Roman" panose="02020603050405020304" pitchFamily="18" charset="0"/>
              </a:rPr>
              <a:t> da </a:t>
            </a:r>
            <a:r>
              <a:rPr lang="en-US" dirty="0" err="1">
                <a:ea typeface="Times New Roman" panose="02020603050405020304" pitchFamily="18" charset="0"/>
              </a:rPr>
              <a:t>solução</a:t>
            </a:r>
            <a:r>
              <a:rPr lang="en-US" dirty="0">
                <a:ea typeface="Times New Roman" panose="02020603050405020304" pitchFamily="18" charset="0"/>
              </a:rPr>
              <a:t> e a </a:t>
            </a:r>
            <a:r>
              <a:rPr lang="en-US" dirty="0" err="1">
                <a:ea typeface="Times New Roman" panose="02020603050405020304" pitchFamily="18" charset="0"/>
              </a:rPr>
              <a:t>sua</a:t>
            </a:r>
            <a:r>
              <a:rPr lang="en-US" dirty="0">
                <a:ea typeface="Times New Roman" panose="02020603050405020304" pitchFamily="18" charset="0"/>
              </a:rPr>
              <a:t> </a:t>
            </a:r>
            <a:r>
              <a:rPr lang="en-US" dirty="0" err="1">
                <a:ea typeface="Times New Roman" panose="02020603050405020304" pitchFamily="18" charset="0"/>
              </a:rPr>
              <a:t>experiência</a:t>
            </a:r>
            <a:r>
              <a:rPr lang="en-US" dirty="0">
                <a:ea typeface="Times New Roman" panose="02020603050405020304" pitchFamily="18" charset="0"/>
              </a:rPr>
              <a:t> de </a:t>
            </a:r>
            <a:r>
              <a:rPr lang="en-US" dirty="0" err="1">
                <a:ea typeface="Times New Roman" panose="02020603050405020304" pitchFamily="18" charset="0"/>
              </a:rPr>
              <a:t>usuário</a:t>
            </a:r>
            <a:r>
              <a:rPr lang="en-US" dirty="0">
                <a:ea typeface="Times New Roman" panose="02020603050405020304" pitchFamily="18" charset="0"/>
              </a:rPr>
              <a:t>. </a:t>
            </a:r>
            <a:r>
              <a:rPr lang="en-US" dirty="0" err="1">
                <a:ea typeface="Times New Roman" panose="02020603050405020304" pitchFamily="18" charset="0"/>
              </a:rPr>
              <a:t>Existem</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três</a:t>
            </a:r>
            <a:r>
              <a:rPr lang="en-US" dirty="0">
                <a:ea typeface="Times New Roman" panose="02020603050405020304" pitchFamily="18" charset="0"/>
              </a:rPr>
              <a:t> </a:t>
            </a:r>
            <a:r>
              <a:rPr lang="en-US" dirty="0" err="1">
                <a:ea typeface="Times New Roman" panose="02020603050405020304" pitchFamily="18" charset="0"/>
              </a:rPr>
              <a:t>tipos</a:t>
            </a:r>
            <a:r>
              <a:rPr lang="en-US" dirty="0">
                <a:ea typeface="Times New Roman" panose="02020603050405020304" pitchFamily="18" charset="0"/>
              </a:rPr>
              <a:t> </a:t>
            </a:r>
            <a:r>
              <a:rPr lang="en-US" dirty="0" err="1">
                <a:ea typeface="Times New Roman" panose="02020603050405020304" pitchFamily="18" charset="0"/>
              </a:rPr>
              <a:t>principais</a:t>
            </a:r>
            <a:r>
              <a:rPr lang="en-US" dirty="0">
                <a:ea typeface="Times New Roman" panose="02020603050405020304" pitchFamily="18" charset="0"/>
              </a:rPr>
              <a:t> de DEX a </a:t>
            </a:r>
            <a:r>
              <a:rPr lang="en-US" dirty="0" err="1">
                <a:ea typeface="Times New Roman" panose="02020603050405020304" pitchFamily="18" charset="0"/>
              </a:rPr>
              <a:t>seguir</a:t>
            </a:r>
            <a:r>
              <a:rPr lang="en-US" dirty="0">
                <a:ea typeface="Times New Roman" panose="02020603050405020304" pitchFamily="18" charset="0"/>
              </a:rPr>
              <a:t>:</a:t>
            </a:r>
          </a:p>
          <a:p>
            <a:pPr algn="just"/>
            <a:r>
              <a:rPr lang="en-US" dirty="0">
                <a:effectLst/>
                <a:ea typeface="Times New Roman" panose="02020603050405020304" pitchFamily="18" charset="0"/>
              </a:rPr>
              <a:t> </a:t>
            </a:r>
            <a:endParaRPr lang="x-none" dirty="0">
              <a:effectLst/>
              <a:ea typeface="Times New Roman" panose="02020603050405020304" pitchFamily="18" charset="0"/>
            </a:endParaRPr>
          </a:p>
          <a:p>
            <a:pPr algn="just"/>
            <a:r>
              <a:rPr lang="en-US" b="1" dirty="0">
                <a:solidFill>
                  <a:srgbClr val="F79037"/>
                </a:solidFill>
                <a:ea typeface="Times New Roman" panose="02020603050405020304" pitchFamily="18" charset="0"/>
              </a:rPr>
              <a:t>DEXs </a:t>
            </a:r>
            <a:r>
              <a:rPr lang="en-US" b="1" dirty="0" err="1">
                <a:solidFill>
                  <a:srgbClr val="F79037"/>
                </a:solidFill>
                <a:ea typeface="Times New Roman" panose="02020603050405020304" pitchFamily="18" charset="0"/>
              </a:rPr>
              <a:t>baseados</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em</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criadores</a:t>
            </a:r>
            <a:r>
              <a:rPr lang="en-US" b="1" dirty="0">
                <a:solidFill>
                  <a:srgbClr val="F79037"/>
                </a:solidFill>
                <a:ea typeface="Times New Roman" panose="02020603050405020304" pitchFamily="18" charset="0"/>
              </a:rPr>
              <a:t> de </a:t>
            </a:r>
            <a:r>
              <a:rPr lang="en-US" b="1" dirty="0" err="1">
                <a:solidFill>
                  <a:srgbClr val="F79037"/>
                </a:solidFill>
                <a:ea typeface="Times New Roman" panose="02020603050405020304" pitchFamily="18" charset="0"/>
              </a:rPr>
              <a:t>mercado</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automatizados</a:t>
            </a:r>
            <a:r>
              <a:rPr lang="en-US" b="1" dirty="0">
                <a:solidFill>
                  <a:srgbClr val="F79037"/>
                </a:solidFill>
                <a:ea typeface="Times New Roman" panose="02020603050405020304" pitchFamily="18" charset="0"/>
              </a:rPr>
              <a:t> (AMMs)</a:t>
            </a:r>
          </a:p>
          <a:p>
            <a:pPr algn="just"/>
            <a:r>
              <a:rPr lang="en-US" dirty="0" err="1">
                <a:ea typeface="Times New Roman" panose="02020603050405020304" pitchFamily="18" charset="0"/>
              </a:rPr>
              <a:t>Os</a:t>
            </a:r>
            <a:r>
              <a:rPr lang="en-US" dirty="0">
                <a:ea typeface="Times New Roman" panose="02020603050405020304" pitchFamily="18" charset="0"/>
              </a:rPr>
              <a:t> AMMs </a:t>
            </a:r>
            <a:r>
              <a:rPr lang="en-US" dirty="0" err="1">
                <a:ea typeface="Times New Roman" panose="02020603050405020304" pitchFamily="18" charset="0"/>
              </a:rPr>
              <a:t>utilizam</a:t>
            </a:r>
            <a:r>
              <a:rPr lang="en-US" dirty="0">
                <a:ea typeface="Times New Roman" panose="02020603050405020304" pitchFamily="18" charset="0"/>
              </a:rPr>
              <a:t> pools de </a:t>
            </a:r>
            <a:r>
              <a:rPr lang="en-US" dirty="0" err="1">
                <a:ea typeface="Times New Roman" panose="02020603050405020304" pitchFamily="18" charset="0"/>
              </a:rPr>
              <a:t>ativos</a:t>
            </a:r>
            <a:r>
              <a:rPr lang="en-US" dirty="0">
                <a:ea typeface="Times New Roman" panose="02020603050405020304" pitchFamily="18" charset="0"/>
              </a:rPr>
              <a:t> </a:t>
            </a:r>
            <a:r>
              <a:rPr lang="en-US" dirty="0" err="1">
                <a:ea typeface="Times New Roman" panose="02020603050405020304" pitchFamily="18" charset="0"/>
              </a:rPr>
              <a:t>digitais</a:t>
            </a:r>
            <a:r>
              <a:rPr lang="en-US" dirty="0">
                <a:ea typeface="Times New Roman" panose="02020603050405020304" pitchFamily="18" charset="0"/>
              </a:rPr>
              <a:t> </a:t>
            </a:r>
            <a:r>
              <a:rPr lang="en-US" dirty="0" err="1">
                <a:ea typeface="Times New Roman" panose="02020603050405020304" pitchFamily="18" charset="0"/>
              </a:rPr>
              <a:t>provenientes</a:t>
            </a:r>
            <a:r>
              <a:rPr lang="en-US" dirty="0">
                <a:ea typeface="Times New Roman" panose="02020603050405020304" pitchFamily="18" charset="0"/>
              </a:rPr>
              <a:t> dos </a:t>
            </a:r>
            <a:r>
              <a:rPr lang="en-US" dirty="0" err="1">
                <a:ea typeface="Times New Roman" panose="02020603050405020304" pitchFamily="18" charset="0"/>
              </a:rPr>
              <a:t>chamados</a:t>
            </a:r>
            <a:r>
              <a:rPr lang="en-US" dirty="0">
                <a:ea typeface="Times New Roman" panose="02020603050405020304" pitchFamily="18" charset="0"/>
              </a:rPr>
              <a:t> "</a:t>
            </a:r>
            <a:r>
              <a:rPr lang="en-US" dirty="0" err="1">
                <a:ea typeface="Times New Roman" panose="02020603050405020304" pitchFamily="18" charset="0"/>
              </a:rPr>
              <a:t>provedores</a:t>
            </a:r>
            <a:r>
              <a:rPr lang="en-US" dirty="0">
                <a:ea typeface="Times New Roman" panose="02020603050405020304" pitchFamily="18" charset="0"/>
              </a:rPr>
              <a:t> de </a:t>
            </a:r>
            <a:r>
              <a:rPr lang="en-US" dirty="0" err="1">
                <a:ea typeface="Times New Roman" panose="02020603050405020304" pitchFamily="18" charset="0"/>
              </a:rPr>
              <a:t>liquidez</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permitir</a:t>
            </a:r>
            <a:r>
              <a:rPr lang="en-US" dirty="0">
                <a:ea typeface="Times New Roman" panose="02020603050405020304" pitchFamily="18" charset="0"/>
              </a:rPr>
              <a:t> </a:t>
            </a:r>
            <a:r>
              <a:rPr lang="en-US" dirty="0" err="1">
                <a:ea typeface="Times New Roman" panose="02020603050405020304" pitchFamily="18" charset="0"/>
              </a:rPr>
              <a:t>serviços</a:t>
            </a:r>
            <a:r>
              <a:rPr lang="en-US" dirty="0">
                <a:ea typeface="Times New Roman" panose="02020603050405020304" pitchFamily="18" charset="0"/>
              </a:rPr>
              <a:t> de </a:t>
            </a:r>
            <a:r>
              <a:rPr lang="en-US" dirty="0" err="1">
                <a:ea typeface="Times New Roman" panose="02020603050405020304" pitchFamily="18" charset="0"/>
              </a:rPr>
              <a:t>negociação</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seus</a:t>
            </a:r>
            <a:r>
              <a:rPr lang="en-US" dirty="0">
                <a:ea typeface="Times New Roman" panose="02020603050405020304" pitchFamily="18" charset="0"/>
              </a:rPr>
              <a:t> </a:t>
            </a:r>
            <a:r>
              <a:rPr lang="en-US" dirty="0" err="1">
                <a:ea typeface="Times New Roman" panose="02020603050405020304" pitchFamily="18" charset="0"/>
              </a:rPr>
              <a:t>usuários</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preços</a:t>
            </a:r>
            <a:r>
              <a:rPr lang="en-US" dirty="0">
                <a:ea typeface="Times New Roman" panose="02020603050405020304" pitchFamily="18" charset="0"/>
              </a:rPr>
              <a:t> são </a:t>
            </a:r>
            <a:r>
              <a:rPr lang="en-US" dirty="0" err="1">
                <a:ea typeface="Times New Roman" panose="02020603050405020304" pitchFamily="18" charset="0"/>
              </a:rPr>
              <a:t>cotados</a:t>
            </a:r>
            <a:r>
              <a:rPr lang="en-US" dirty="0">
                <a:ea typeface="Times New Roman" panose="02020603050405020304" pitchFamily="18" charset="0"/>
              </a:rPr>
              <a:t> </a:t>
            </a:r>
            <a:r>
              <a:rPr lang="en-US" dirty="0" err="1">
                <a:ea typeface="Times New Roman" panose="02020603050405020304" pitchFamily="18" charset="0"/>
              </a:rPr>
              <a:t>automaticamente</a:t>
            </a:r>
            <a:r>
              <a:rPr lang="en-US" dirty="0">
                <a:ea typeface="Times New Roman" panose="02020603050405020304" pitchFamily="18" charset="0"/>
              </a:rPr>
              <a:t> </a:t>
            </a:r>
            <a:r>
              <a:rPr lang="en-US" dirty="0" err="1">
                <a:ea typeface="Times New Roman" panose="02020603050405020304" pitchFamily="18" charset="0"/>
              </a:rPr>
              <a:t>pelo</a:t>
            </a:r>
            <a:r>
              <a:rPr lang="en-US" dirty="0">
                <a:ea typeface="Times New Roman" panose="02020603050405020304" pitchFamily="18" charset="0"/>
              </a:rPr>
              <a:t> </a:t>
            </a:r>
            <a:r>
              <a:rPr lang="en-US" dirty="0" err="1">
                <a:ea typeface="Times New Roman" panose="02020603050405020304" pitchFamily="18" charset="0"/>
              </a:rPr>
              <a:t>contrato</a:t>
            </a:r>
            <a:r>
              <a:rPr lang="en-US" dirty="0">
                <a:ea typeface="Times New Roman" panose="02020603050405020304" pitchFamily="18" charset="0"/>
              </a:rPr>
              <a:t> </a:t>
            </a:r>
            <a:r>
              <a:rPr lang="en-US" dirty="0" err="1">
                <a:ea typeface="Times New Roman" panose="02020603050405020304" pitchFamily="18" charset="0"/>
              </a:rPr>
              <a:t>inteligente</a:t>
            </a:r>
            <a:r>
              <a:rPr lang="en-US" dirty="0">
                <a:ea typeface="Times New Roman" panose="02020603050405020304" pitchFamily="18" charset="0"/>
              </a:rPr>
              <a:t> </a:t>
            </a:r>
            <a:r>
              <a:rPr lang="en-US" dirty="0" err="1">
                <a:ea typeface="Times New Roman" panose="02020603050405020304" pitchFamily="18" charset="0"/>
              </a:rPr>
              <a:t>subjacente</a:t>
            </a:r>
            <a:r>
              <a:rPr lang="en-US" dirty="0">
                <a:ea typeface="Times New Roman" panose="02020603050405020304" pitchFamily="18" charset="0"/>
              </a:rPr>
              <a:t>, </a:t>
            </a:r>
            <a:r>
              <a:rPr lang="en-US" dirty="0" err="1">
                <a:ea typeface="Times New Roman" panose="02020603050405020304" pitchFamily="18" charset="0"/>
              </a:rPr>
              <a:t>daí</a:t>
            </a:r>
            <a:r>
              <a:rPr lang="en-US" dirty="0">
                <a:ea typeface="Times New Roman" panose="02020603050405020304" pitchFamily="18" charset="0"/>
              </a:rPr>
              <a:t> o </a:t>
            </a:r>
            <a:r>
              <a:rPr lang="en-US" dirty="0" err="1">
                <a:ea typeface="Times New Roman" panose="02020603050405020304" pitchFamily="18" charset="0"/>
              </a:rPr>
              <a:t>nome</a:t>
            </a:r>
            <a:r>
              <a:rPr lang="en-US" dirty="0">
                <a:ea typeface="Times New Roman" panose="02020603050405020304" pitchFamily="18" charset="0"/>
              </a:rPr>
              <a:t> </a:t>
            </a:r>
            <a:r>
              <a:rPr lang="en-US" dirty="0" err="1">
                <a:ea typeface="Times New Roman" panose="02020603050405020304" pitchFamily="18" charset="0"/>
              </a:rPr>
              <a:t>criador</a:t>
            </a:r>
            <a:r>
              <a:rPr lang="en-US" dirty="0">
                <a:ea typeface="Times New Roman" panose="02020603050405020304" pitchFamily="18" charset="0"/>
              </a:rPr>
              <a:t> de </a:t>
            </a:r>
            <a:r>
              <a:rPr lang="en-US" dirty="0" err="1">
                <a:ea typeface="Times New Roman" panose="02020603050405020304" pitchFamily="18" charset="0"/>
              </a:rPr>
              <a:t>mercado</a:t>
            </a:r>
            <a:r>
              <a:rPr lang="en-US" dirty="0">
                <a:ea typeface="Times New Roman" panose="02020603050405020304" pitchFamily="18" charset="0"/>
              </a:rPr>
              <a:t> </a:t>
            </a:r>
            <a:r>
              <a:rPr lang="en-US" dirty="0" err="1">
                <a:ea typeface="Times New Roman" panose="02020603050405020304" pitchFamily="18" charset="0"/>
              </a:rPr>
              <a:t>automatizado</a:t>
            </a:r>
            <a:r>
              <a:rPr lang="en-US" dirty="0">
                <a:ea typeface="Times New Roman" panose="02020603050405020304" pitchFamily="18" charset="0"/>
              </a:rPr>
              <a:t>. O principal </a:t>
            </a:r>
            <a:r>
              <a:rPr lang="en-US" dirty="0" err="1">
                <a:ea typeface="Times New Roman" panose="02020603050405020304" pitchFamily="18" charset="0"/>
              </a:rPr>
              <a:t>objetivo</a:t>
            </a:r>
            <a:r>
              <a:rPr lang="en-US" dirty="0">
                <a:ea typeface="Times New Roman" panose="02020603050405020304" pitchFamily="18" charset="0"/>
              </a:rPr>
              <a:t> de </a:t>
            </a:r>
            <a:r>
              <a:rPr lang="en-US" dirty="0" err="1">
                <a:ea typeface="Times New Roman" panose="02020603050405020304" pitchFamily="18" charset="0"/>
              </a:rPr>
              <a:t>criar</a:t>
            </a:r>
            <a:r>
              <a:rPr lang="en-US" dirty="0">
                <a:ea typeface="Times New Roman" panose="02020603050405020304" pitchFamily="18" charset="0"/>
              </a:rPr>
              <a:t> um AMM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garantir</a:t>
            </a:r>
            <a:r>
              <a:rPr lang="en-US" dirty="0">
                <a:ea typeface="Times New Roman" panose="02020603050405020304" pitchFamily="18" charset="0"/>
              </a:rPr>
              <a:t> </a:t>
            </a:r>
            <a:r>
              <a:rPr lang="en-US" dirty="0" err="1">
                <a:ea typeface="Times New Roman" panose="02020603050405020304" pitchFamily="18" charset="0"/>
              </a:rPr>
              <a:t>sempre</a:t>
            </a:r>
            <a:r>
              <a:rPr lang="en-US" dirty="0">
                <a:ea typeface="Times New Roman" panose="02020603050405020304" pitchFamily="18" charset="0"/>
              </a:rPr>
              <a:t> a </a:t>
            </a:r>
            <a:r>
              <a:rPr lang="en-US" dirty="0" err="1">
                <a:ea typeface="Times New Roman" panose="02020603050405020304" pitchFamily="18" charset="0"/>
              </a:rPr>
              <a:t>liquidez</a:t>
            </a:r>
            <a:r>
              <a:rPr lang="en-US" dirty="0">
                <a:ea typeface="Times New Roman" panose="02020603050405020304" pitchFamily="18" charset="0"/>
              </a:rPr>
              <a:t>.</a:t>
            </a:r>
          </a:p>
          <a:p>
            <a:pPr algn="just"/>
            <a:r>
              <a:rPr lang="en-US" dirty="0">
                <a:effectLst/>
                <a:ea typeface="Times New Roman" panose="02020603050405020304" pitchFamily="18" charset="0"/>
              </a:rPr>
              <a:t> </a:t>
            </a:r>
            <a:endParaRPr lang="x-none" dirty="0">
              <a:effectLst/>
              <a:ea typeface="Times New Roman" panose="02020603050405020304" pitchFamily="18" charset="0"/>
            </a:endParaRPr>
          </a:p>
          <a:p>
            <a:pPr algn="just"/>
            <a:r>
              <a:rPr lang="en-US" b="1" dirty="0" err="1">
                <a:solidFill>
                  <a:srgbClr val="F79037"/>
                </a:solidFill>
                <a:ea typeface="Times New Roman" panose="02020603050405020304" pitchFamily="18" charset="0"/>
              </a:rPr>
              <a:t>Encomendar</a:t>
            </a:r>
            <a:r>
              <a:rPr lang="en-US" b="1" dirty="0">
                <a:solidFill>
                  <a:srgbClr val="F79037"/>
                </a:solidFill>
                <a:ea typeface="Times New Roman" panose="02020603050405020304" pitchFamily="18" charset="0"/>
              </a:rPr>
              <a:t> DEXs </a:t>
            </a:r>
            <a:r>
              <a:rPr lang="en-US" b="1" dirty="0" err="1">
                <a:solidFill>
                  <a:srgbClr val="F79037"/>
                </a:solidFill>
                <a:ea typeface="Times New Roman" panose="02020603050405020304" pitchFamily="18" charset="0"/>
              </a:rPr>
              <a:t>baseados</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em</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livro</a:t>
            </a:r>
            <a:endParaRPr lang="en-US" b="1" dirty="0">
              <a:solidFill>
                <a:srgbClr val="F79037"/>
              </a:solidFill>
              <a:ea typeface="Times New Roman" panose="02020603050405020304" pitchFamily="18" charset="0"/>
            </a:endParaRPr>
          </a:p>
          <a:p>
            <a:pPr algn="just"/>
            <a:r>
              <a:rPr lang="en-US" dirty="0" err="1">
                <a:ea typeface="Times New Roman" panose="02020603050405020304" pitchFamily="18" charset="0"/>
              </a:rPr>
              <a:t>Os</a:t>
            </a:r>
            <a:r>
              <a:rPr lang="en-US" dirty="0">
                <a:ea typeface="Times New Roman" panose="02020603050405020304" pitchFamily="18" charset="0"/>
              </a:rPr>
              <a:t> DEXs do </a:t>
            </a:r>
            <a:r>
              <a:rPr lang="en-US" dirty="0" err="1">
                <a:ea typeface="Times New Roman" panose="02020603050405020304" pitchFamily="18" charset="0"/>
              </a:rPr>
              <a:t>livro</a:t>
            </a:r>
            <a:r>
              <a:rPr lang="en-US" dirty="0">
                <a:ea typeface="Times New Roman" panose="02020603050405020304" pitchFamily="18" charset="0"/>
              </a:rPr>
              <a:t> de </a:t>
            </a:r>
            <a:r>
              <a:rPr lang="en-US" dirty="0" err="1">
                <a:ea typeface="Times New Roman" panose="02020603050405020304" pitchFamily="18" charset="0"/>
              </a:rPr>
              <a:t>pedidos</a:t>
            </a:r>
            <a:r>
              <a:rPr lang="en-US" dirty="0">
                <a:ea typeface="Times New Roman" panose="02020603050405020304" pitchFamily="18" charset="0"/>
              </a:rPr>
              <a:t> </a:t>
            </a:r>
            <a:r>
              <a:rPr lang="en-US" dirty="0" err="1">
                <a:ea typeface="Times New Roman" panose="02020603050405020304" pitchFamily="18" charset="0"/>
              </a:rPr>
              <a:t>compilam</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detalhes</a:t>
            </a:r>
            <a:r>
              <a:rPr lang="en-US" dirty="0">
                <a:ea typeface="Times New Roman" panose="02020603050405020304" pitchFamily="18" charset="0"/>
              </a:rPr>
              <a:t> de </a:t>
            </a:r>
            <a:r>
              <a:rPr lang="en-US" dirty="0" err="1">
                <a:ea typeface="Times New Roman" panose="02020603050405020304" pitchFamily="18" charset="0"/>
              </a:rPr>
              <a:t>todos</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pedidos</a:t>
            </a:r>
            <a:r>
              <a:rPr lang="en-US" dirty="0">
                <a:ea typeface="Times New Roman" panose="02020603050405020304" pitchFamily="18" charset="0"/>
              </a:rPr>
              <a:t> de </a:t>
            </a:r>
            <a:r>
              <a:rPr lang="en-US" dirty="0" err="1">
                <a:ea typeface="Times New Roman" panose="02020603050405020304" pitchFamily="18" charset="0"/>
              </a:rPr>
              <a:t>compra</a:t>
            </a:r>
            <a:r>
              <a:rPr lang="en-US" dirty="0">
                <a:ea typeface="Times New Roman" panose="02020603050405020304" pitchFamily="18" charset="0"/>
              </a:rPr>
              <a:t> e </a:t>
            </a:r>
            <a:r>
              <a:rPr lang="en-US" dirty="0" err="1">
                <a:ea typeface="Times New Roman" panose="02020603050405020304" pitchFamily="18" charset="0"/>
              </a:rPr>
              <a:t>venda</a:t>
            </a:r>
            <a:r>
              <a:rPr lang="en-US" dirty="0">
                <a:ea typeface="Times New Roman" panose="02020603050405020304" pitchFamily="18" charset="0"/>
              </a:rPr>
              <a:t> </a:t>
            </a:r>
            <a:r>
              <a:rPr lang="en-US" dirty="0" err="1">
                <a:ea typeface="Times New Roman" panose="02020603050405020304" pitchFamily="18" charset="0"/>
              </a:rPr>
              <a:t>abertos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um </a:t>
            </a:r>
            <a:r>
              <a:rPr lang="en-US" dirty="0" err="1">
                <a:ea typeface="Times New Roman" panose="02020603050405020304" pitchFamily="18" charset="0"/>
              </a:rPr>
              <a:t>determinado</a:t>
            </a:r>
            <a:r>
              <a:rPr lang="en-US" dirty="0">
                <a:ea typeface="Times New Roman" panose="02020603050405020304" pitchFamily="18" charset="0"/>
              </a:rPr>
              <a:t> par de </a:t>
            </a:r>
            <a:r>
              <a:rPr lang="en-US" dirty="0" err="1">
                <a:ea typeface="Times New Roman" panose="02020603050405020304" pitchFamily="18" charset="0"/>
              </a:rPr>
              <a:t>ativos</a:t>
            </a:r>
            <a:r>
              <a:rPr lang="en-US" dirty="0">
                <a:ea typeface="Times New Roman" panose="02020603050405020304" pitchFamily="18" charset="0"/>
              </a:rPr>
              <a:t> </a:t>
            </a:r>
            <a:r>
              <a:rPr lang="en-US" dirty="0" err="1">
                <a:ea typeface="Times New Roman" panose="02020603050405020304" pitchFamily="18" charset="0"/>
              </a:rPr>
              <a:t>digitais</a:t>
            </a:r>
            <a:r>
              <a:rPr lang="en-US" dirty="0">
                <a:ea typeface="Times New Roman" panose="02020603050405020304" pitchFamily="18" charset="0"/>
              </a:rPr>
              <a:t>. Uma </a:t>
            </a:r>
            <a:r>
              <a:rPr lang="en-US" dirty="0" err="1">
                <a:ea typeface="Times New Roman" panose="02020603050405020304" pitchFamily="18" charset="0"/>
              </a:rPr>
              <a:t>ordem</a:t>
            </a:r>
            <a:r>
              <a:rPr lang="en-US" dirty="0">
                <a:ea typeface="Times New Roman" panose="02020603050405020304" pitchFamily="18" charset="0"/>
              </a:rPr>
              <a:t> de </a:t>
            </a:r>
            <a:r>
              <a:rPr lang="en-US" dirty="0" err="1">
                <a:ea typeface="Times New Roman" panose="02020603050405020304" pitchFamily="18" charset="0"/>
              </a:rPr>
              <a:t>compra</a:t>
            </a:r>
            <a:r>
              <a:rPr lang="en-US" dirty="0">
                <a:ea typeface="Times New Roman" panose="02020603050405020304" pitchFamily="18" charset="0"/>
              </a:rPr>
              <a:t> </a:t>
            </a:r>
            <a:r>
              <a:rPr lang="en-US" dirty="0" err="1">
                <a:ea typeface="Times New Roman" panose="02020603050405020304" pitchFamily="18" charset="0"/>
              </a:rPr>
              <a:t>implica</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um </a:t>
            </a:r>
            <a:r>
              <a:rPr lang="en-US" dirty="0" err="1">
                <a:ea typeface="Times New Roman" panose="02020603050405020304" pitchFamily="18" charset="0"/>
              </a:rPr>
              <a:t>comerciante</a:t>
            </a:r>
            <a:r>
              <a:rPr lang="en-US" dirty="0">
                <a:ea typeface="Times New Roman" panose="02020603050405020304" pitchFamily="18" charset="0"/>
              </a:rPr>
              <a:t> </a:t>
            </a:r>
            <a:r>
              <a:rPr lang="en-US" dirty="0" err="1">
                <a:ea typeface="Times New Roman" panose="02020603050405020304" pitchFamily="18" charset="0"/>
              </a:rPr>
              <a:t>deseja</a:t>
            </a:r>
            <a:r>
              <a:rPr lang="en-US" dirty="0">
                <a:ea typeface="Times New Roman" panose="02020603050405020304" pitchFamily="18" charset="0"/>
              </a:rPr>
              <a:t> </a:t>
            </a:r>
            <a:r>
              <a:rPr lang="en-US" dirty="0" err="1">
                <a:ea typeface="Times New Roman" panose="02020603050405020304" pitchFamily="18" charset="0"/>
              </a:rPr>
              <a:t>licitar</a:t>
            </a:r>
            <a:r>
              <a:rPr lang="en-US" dirty="0">
                <a:ea typeface="Times New Roman" panose="02020603050405020304" pitchFamily="18" charset="0"/>
              </a:rPr>
              <a:t> um </a:t>
            </a:r>
            <a:r>
              <a:rPr lang="en-US" dirty="0" err="1">
                <a:ea typeface="Times New Roman" panose="02020603050405020304" pitchFamily="18" charset="0"/>
              </a:rPr>
              <a:t>ativo</a:t>
            </a:r>
            <a:r>
              <a:rPr lang="en-US" dirty="0">
                <a:ea typeface="Times New Roman" panose="02020603050405020304" pitchFamily="18" charset="0"/>
              </a:rPr>
              <a:t> a um </a:t>
            </a:r>
            <a:r>
              <a:rPr lang="en-US" dirty="0" err="1">
                <a:ea typeface="Times New Roman" panose="02020603050405020304" pitchFamily="18" charset="0"/>
              </a:rPr>
              <a:t>determinado</a:t>
            </a:r>
            <a:r>
              <a:rPr lang="en-US" dirty="0">
                <a:ea typeface="Times New Roman" panose="02020603050405020304" pitchFamily="18" charset="0"/>
              </a:rPr>
              <a:t> </a:t>
            </a:r>
            <a:r>
              <a:rPr lang="en-US" dirty="0" err="1">
                <a:ea typeface="Times New Roman" panose="02020603050405020304" pitchFamily="18" charset="0"/>
              </a:rPr>
              <a:t>preço</a:t>
            </a:r>
            <a:r>
              <a:rPr lang="en-US" dirty="0">
                <a:ea typeface="Times New Roman" panose="02020603050405020304" pitchFamily="18" charset="0"/>
              </a:rPr>
              <a:t>. Uma </a:t>
            </a:r>
            <a:r>
              <a:rPr lang="en-US" dirty="0" err="1">
                <a:ea typeface="Times New Roman" panose="02020603050405020304" pitchFamily="18" charset="0"/>
              </a:rPr>
              <a:t>ordem</a:t>
            </a:r>
            <a:r>
              <a:rPr lang="en-US" dirty="0">
                <a:ea typeface="Times New Roman" panose="02020603050405020304" pitchFamily="18" charset="0"/>
              </a:rPr>
              <a:t> de </a:t>
            </a:r>
            <a:r>
              <a:rPr lang="en-US" dirty="0" err="1">
                <a:ea typeface="Times New Roman" panose="02020603050405020304" pitchFamily="18" charset="0"/>
              </a:rPr>
              <a:t>venda</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outro </a:t>
            </a:r>
            <a:r>
              <a:rPr lang="en-US" dirty="0" err="1">
                <a:ea typeface="Times New Roman" panose="02020603050405020304" pitchFamily="18" charset="0"/>
              </a:rPr>
              <a:t>lado</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indicação</a:t>
            </a:r>
            <a:r>
              <a:rPr lang="en-US" dirty="0">
                <a:ea typeface="Times New Roman" panose="02020603050405020304" pitchFamily="18" charset="0"/>
              </a:rPr>
              <a:t> de </a:t>
            </a:r>
            <a:r>
              <a:rPr lang="en-US" dirty="0" err="1">
                <a:ea typeface="Times New Roman" panose="02020603050405020304" pitchFamily="18" charset="0"/>
              </a:rPr>
              <a:t>que</a:t>
            </a:r>
            <a:r>
              <a:rPr lang="en-US" dirty="0">
                <a:ea typeface="Times New Roman" panose="02020603050405020304" pitchFamily="18" charset="0"/>
              </a:rPr>
              <a:t> um trader </a:t>
            </a:r>
            <a:r>
              <a:rPr lang="en-US" dirty="0" err="1">
                <a:ea typeface="Times New Roman" panose="02020603050405020304" pitchFamily="18" charset="0"/>
              </a:rPr>
              <a:t>está</a:t>
            </a:r>
            <a:r>
              <a:rPr lang="en-US" dirty="0">
                <a:ea typeface="Times New Roman" panose="02020603050405020304" pitchFamily="18" charset="0"/>
              </a:rPr>
              <a:t> </a:t>
            </a:r>
            <a:r>
              <a:rPr lang="en-US" dirty="0" err="1">
                <a:ea typeface="Times New Roman" panose="02020603050405020304" pitchFamily="18" charset="0"/>
              </a:rPr>
              <a:t>disposto</a:t>
            </a:r>
            <a:r>
              <a:rPr lang="en-US" dirty="0">
                <a:ea typeface="Times New Roman" panose="02020603050405020304" pitchFamily="18" charset="0"/>
              </a:rPr>
              <a:t> a vender um </a:t>
            </a:r>
            <a:r>
              <a:rPr lang="en-US" dirty="0" err="1">
                <a:ea typeface="Times New Roman" panose="02020603050405020304" pitchFamily="18" charset="0"/>
              </a:rPr>
              <a:t>ativo</a:t>
            </a:r>
            <a:r>
              <a:rPr lang="en-US" dirty="0">
                <a:ea typeface="Times New Roman" panose="02020603050405020304" pitchFamily="18" charset="0"/>
              </a:rPr>
              <a:t> </a:t>
            </a:r>
            <a:r>
              <a:rPr lang="en-US" dirty="0" err="1">
                <a:ea typeface="Times New Roman" panose="02020603050405020304" pitchFamily="18" charset="0"/>
              </a:rPr>
              <a:t>específico</a:t>
            </a:r>
            <a:r>
              <a:rPr lang="en-US" dirty="0">
                <a:ea typeface="Times New Roman" panose="02020603050405020304" pitchFamily="18" charset="0"/>
              </a:rPr>
              <a:t> a um </a:t>
            </a:r>
            <a:r>
              <a:rPr lang="en-US" dirty="0" err="1">
                <a:ea typeface="Times New Roman" panose="02020603050405020304" pitchFamily="18" charset="0"/>
              </a:rPr>
              <a:t>preço</a:t>
            </a:r>
            <a:r>
              <a:rPr lang="en-US" dirty="0">
                <a:ea typeface="Times New Roman" panose="02020603050405020304" pitchFamily="18" charset="0"/>
              </a:rPr>
              <a:t> </a:t>
            </a:r>
            <a:r>
              <a:rPr lang="en-US" dirty="0" err="1">
                <a:ea typeface="Times New Roman" panose="02020603050405020304" pitchFamily="18" charset="0"/>
              </a:rPr>
              <a:t>específico</a:t>
            </a:r>
            <a:r>
              <a:rPr lang="en-US" dirty="0">
                <a:ea typeface="Times New Roman" panose="02020603050405020304" pitchFamily="18" charset="0"/>
              </a:rPr>
              <a:t>. </a:t>
            </a:r>
            <a:r>
              <a:rPr lang="en-US" dirty="0" err="1">
                <a:ea typeface="Times New Roman" panose="02020603050405020304" pitchFamily="18" charset="0"/>
              </a:rPr>
              <a:t>Assim</a:t>
            </a:r>
            <a:r>
              <a:rPr lang="en-US" dirty="0">
                <a:ea typeface="Times New Roman" panose="02020603050405020304" pitchFamily="18" charset="0"/>
              </a:rPr>
              <a:t> </a:t>
            </a:r>
            <a:r>
              <a:rPr lang="en-US" dirty="0" err="1">
                <a:ea typeface="Times New Roman" panose="02020603050405020304" pitchFamily="18" charset="0"/>
              </a:rPr>
              <a:t>como</a:t>
            </a:r>
            <a:r>
              <a:rPr lang="en-US" dirty="0">
                <a:ea typeface="Times New Roman" panose="02020603050405020304" pitchFamily="18" charset="0"/>
              </a:rPr>
              <a:t> as </a:t>
            </a:r>
            <a:r>
              <a:rPr lang="en-US" dirty="0" err="1">
                <a:ea typeface="Times New Roman" panose="02020603050405020304" pitchFamily="18" charset="0"/>
              </a:rPr>
              <a:t>trocas</a:t>
            </a:r>
            <a:r>
              <a:rPr lang="en-US" dirty="0">
                <a:ea typeface="Times New Roman" panose="02020603050405020304" pitchFamily="18" charset="0"/>
              </a:rPr>
              <a:t> </a:t>
            </a:r>
            <a:r>
              <a:rPr lang="en-US" dirty="0" err="1">
                <a:ea typeface="Times New Roman" panose="02020603050405020304" pitchFamily="18" charset="0"/>
              </a:rPr>
              <a:t>tradicionais</a:t>
            </a:r>
            <a:r>
              <a:rPr lang="en-US" dirty="0">
                <a:ea typeface="Times New Roman" panose="02020603050405020304" pitchFamily="18" charset="0"/>
              </a:rPr>
              <a:t>, as DEXs do </a:t>
            </a:r>
            <a:r>
              <a:rPr lang="en-US" dirty="0" err="1">
                <a:ea typeface="Times New Roman" panose="02020603050405020304" pitchFamily="18" charset="0"/>
              </a:rPr>
              <a:t>livro</a:t>
            </a:r>
            <a:r>
              <a:rPr lang="en-US" dirty="0">
                <a:ea typeface="Times New Roman" panose="02020603050405020304" pitchFamily="18" charset="0"/>
              </a:rPr>
              <a:t> de </a:t>
            </a:r>
            <a:r>
              <a:rPr lang="en-US" dirty="0" err="1">
                <a:ea typeface="Times New Roman" panose="02020603050405020304" pitchFamily="18" charset="0"/>
              </a:rPr>
              <a:t>pedidos</a:t>
            </a:r>
            <a:r>
              <a:rPr lang="en-US" dirty="0">
                <a:ea typeface="Times New Roman" panose="02020603050405020304" pitchFamily="18" charset="0"/>
              </a:rPr>
              <a:t> </a:t>
            </a:r>
            <a:r>
              <a:rPr lang="en-US" dirty="0" err="1">
                <a:ea typeface="Times New Roman" panose="02020603050405020304" pitchFamily="18" charset="0"/>
              </a:rPr>
              <a:t>correspondem</a:t>
            </a:r>
            <a:r>
              <a:rPr lang="en-US" dirty="0">
                <a:ea typeface="Times New Roman" panose="02020603050405020304" pitchFamily="18" charset="0"/>
              </a:rPr>
              <a:t> a </a:t>
            </a:r>
            <a:r>
              <a:rPr lang="en-US" dirty="0" err="1">
                <a:ea typeface="Times New Roman" panose="02020603050405020304" pitchFamily="18" charset="0"/>
              </a:rPr>
              <a:t>esses</a:t>
            </a:r>
            <a:r>
              <a:rPr lang="en-US" dirty="0">
                <a:ea typeface="Times New Roman" panose="02020603050405020304" pitchFamily="18" charset="0"/>
              </a:rPr>
              <a:t> </a:t>
            </a:r>
            <a:r>
              <a:rPr lang="en-US" dirty="0" err="1">
                <a:ea typeface="Times New Roman" panose="02020603050405020304" pitchFamily="18" charset="0"/>
              </a:rPr>
              <a:t>pedidos</a:t>
            </a:r>
            <a:r>
              <a:rPr lang="en-US" dirty="0">
                <a:ea typeface="Times New Roman" panose="02020603050405020304" pitchFamily="18" charset="0"/>
              </a:rPr>
              <a:t>.</a:t>
            </a:r>
          </a:p>
          <a:p>
            <a:pPr algn="just"/>
            <a:r>
              <a:rPr lang="en-US" dirty="0">
                <a:effectLst/>
                <a:ea typeface="Times New Roman" panose="02020603050405020304" pitchFamily="18" charset="0"/>
              </a:rPr>
              <a:t> </a:t>
            </a:r>
            <a:endParaRPr lang="x-none" dirty="0">
              <a:effectLst/>
              <a:ea typeface="Times New Roman" panose="02020603050405020304" pitchFamily="18" charset="0"/>
            </a:endParaRPr>
          </a:p>
          <a:p>
            <a:pPr algn="just"/>
            <a:r>
              <a:rPr lang="en-US" b="1" dirty="0" err="1">
                <a:solidFill>
                  <a:srgbClr val="F79037"/>
                </a:solidFill>
                <a:ea typeface="Times New Roman" panose="02020603050405020304" pitchFamily="18" charset="0"/>
              </a:rPr>
              <a:t>Plataformas</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híbridas</a:t>
            </a:r>
            <a:r>
              <a:rPr lang="en-US" b="1" dirty="0">
                <a:solidFill>
                  <a:srgbClr val="F79037"/>
                </a:solidFill>
                <a:ea typeface="Times New Roman" panose="02020603050405020304" pitchFamily="18" charset="0"/>
              </a:rPr>
              <a:t>/</a:t>
            </a:r>
            <a:r>
              <a:rPr lang="en-US" b="1" dirty="0" err="1">
                <a:solidFill>
                  <a:srgbClr val="F79037"/>
                </a:solidFill>
                <a:ea typeface="Times New Roman" panose="02020603050405020304" pitchFamily="18" charset="0"/>
              </a:rPr>
              <a:t>alternativas</a:t>
            </a:r>
            <a:endParaRPr lang="en-US" b="1" dirty="0">
              <a:solidFill>
                <a:srgbClr val="F79037"/>
              </a:solidFill>
              <a:ea typeface="Times New Roman" panose="02020603050405020304" pitchFamily="18" charset="0"/>
            </a:endParaRPr>
          </a:p>
          <a:p>
            <a:pPr algn="just"/>
            <a:r>
              <a:rPr lang="en-US" dirty="0" err="1">
                <a:ea typeface="Times New Roman" panose="02020603050405020304" pitchFamily="18" charset="0"/>
              </a:rPr>
              <a:t>Embora</a:t>
            </a:r>
            <a:r>
              <a:rPr lang="en-US" dirty="0">
                <a:ea typeface="Times New Roman" panose="02020603050405020304" pitchFamily="18" charset="0"/>
              </a:rPr>
              <a:t> a </a:t>
            </a:r>
            <a:r>
              <a:rPr lang="en-US" dirty="0" err="1">
                <a:ea typeface="Times New Roman" panose="02020603050405020304" pitchFamily="18" charset="0"/>
              </a:rPr>
              <a:t>maioria</a:t>
            </a:r>
            <a:r>
              <a:rPr lang="en-US" dirty="0">
                <a:ea typeface="Times New Roman" panose="02020603050405020304" pitchFamily="18" charset="0"/>
              </a:rPr>
              <a:t> das DEXs </a:t>
            </a:r>
            <a:r>
              <a:rPr lang="en-US" dirty="0" err="1">
                <a:ea typeface="Times New Roman" panose="02020603050405020304" pitchFamily="18" charset="0"/>
              </a:rPr>
              <a:t>possa</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classificada</a:t>
            </a:r>
            <a:r>
              <a:rPr lang="en-US" dirty="0">
                <a:ea typeface="Times New Roman" panose="02020603050405020304" pitchFamily="18" charset="0"/>
              </a:rPr>
              <a:t> </a:t>
            </a:r>
            <a:r>
              <a:rPr lang="en-US" dirty="0" err="1">
                <a:ea typeface="Times New Roman" panose="02020603050405020304" pitchFamily="18" charset="0"/>
              </a:rPr>
              <a:t>como</a:t>
            </a:r>
            <a:r>
              <a:rPr lang="en-US" dirty="0">
                <a:ea typeface="Times New Roman" panose="02020603050405020304" pitchFamily="18" charset="0"/>
              </a:rPr>
              <a:t> AMM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baseada</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livro</a:t>
            </a:r>
            <a:r>
              <a:rPr lang="en-US" dirty="0">
                <a:ea typeface="Times New Roman" panose="02020603050405020304" pitchFamily="18" charset="0"/>
              </a:rPr>
              <a:t> de </a:t>
            </a:r>
            <a:r>
              <a:rPr lang="en-US" dirty="0" err="1">
                <a:ea typeface="Times New Roman" panose="02020603050405020304" pitchFamily="18" charset="0"/>
              </a:rPr>
              <a:t>pedidos</a:t>
            </a:r>
            <a:r>
              <a:rPr lang="en-US" dirty="0">
                <a:ea typeface="Times New Roman" panose="02020603050405020304" pitchFamily="18" charset="0"/>
              </a:rPr>
              <a:t>, um </a:t>
            </a:r>
            <a:r>
              <a:rPr lang="en-US" dirty="0" err="1">
                <a:ea typeface="Times New Roman" panose="02020603050405020304" pitchFamily="18" charset="0"/>
              </a:rPr>
              <a:t>número</a:t>
            </a:r>
            <a:r>
              <a:rPr lang="en-US" dirty="0">
                <a:ea typeface="Times New Roman" panose="02020603050405020304" pitchFamily="18" charset="0"/>
              </a:rPr>
              <a:t> </a:t>
            </a:r>
            <a:r>
              <a:rPr lang="en-US" dirty="0" err="1">
                <a:ea typeface="Times New Roman" panose="02020603050405020304" pitchFamily="18" charset="0"/>
              </a:rPr>
              <a:t>crescente</a:t>
            </a:r>
            <a:r>
              <a:rPr lang="en-US" dirty="0">
                <a:ea typeface="Times New Roman" panose="02020603050405020304" pitchFamily="18" charset="0"/>
              </a:rPr>
              <a:t> de </a:t>
            </a:r>
            <a:r>
              <a:rPr lang="en-US" dirty="0" err="1">
                <a:ea typeface="Times New Roman" panose="02020603050405020304" pitchFamily="18" charset="0"/>
              </a:rPr>
              <a:t>plataformas</a:t>
            </a:r>
            <a:r>
              <a:rPr lang="en-US" dirty="0">
                <a:ea typeface="Times New Roman" panose="02020603050405020304" pitchFamily="18" charset="0"/>
              </a:rPr>
              <a:t> </a:t>
            </a:r>
            <a:r>
              <a:rPr lang="en-US" dirty="0" err="1">
                <a:ea typeface="Times New Roman" panose="02020603050405020304" pitchFamily="18" charset="0"/>
              </a:rPr>
              <a:t>está</a:t>
            </a:r>
            <a:r>
              <a:rPr lang="en-US" dirty="0">
                <a:ea typeface="Times New Roman" panose="02020603050405020304" pitchFamily="18" charset="0"/>
              </a:rPr>
              <a:t> a </a:t>
            </a:r>
            <a:r>
              <a:rPr lang="en-US" dirty="0" err="1">
                <a:ea typeface="Times New Roman" panose="02020603050405020304" pitchFamily="18" charset="0"/>
              </a:rPr>
              <a:t>começar</a:t>
            </a:r>
            <a:r>
              <a:rPr lang="en-US" dirty="0">
                <a:ea typeface="Times New Roman" panose="02020603050405020304" pitchFamily="18" charset="0"/>
              </a:rPr>
              <a:t> a </a:t>
            </a:r>
            <a:r>
              <a:rPr lang="en-US" dirty="0" err="1">
                <a:ea typeface="Times New Roman" panose="02020603050405020304" pitchFamily="18" charset="0"/>
              </a:rPr>
              <a:t>mesclar</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conceitos</a:t>
            </a:r>
            <a:r>
              <a:rPr lang="en-US" dirty="0">
                <a:ea typeface="Times New Roman" panose="02020603050405020304" pitchFamily="18" charset="0"/>
              </a:rPr>
              <a:t> de ambos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tipos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criar</a:t>
            </a:r>
            <a:r>
              <a:rPr lang="en-US" dirty="0">
                <a:ea typeface="Times New Roman" panose="02020603050405020304" pitchFamily="18" charset="0"/>
              </a:rPr>
              <a:t> </a:t>
            </a:r>
            <a:r>
              <a:rPr lang="en-US" dirty="0" err="1">
                <a:ea typeface="Times New Roman" panose="02020603050405020304" pitchFamily="18" charset="0"/>
              </a:rPr>
              <a:t>novas</a:t>
            </a:r>
            <a:r>
              <a:rPr lang="en-US" dirty="0">
                <a:ea typeface="Times New Roman" panose="02020603050405020304" pitchFamily="18" charset="0"/>
              </a:rPr>
              <a:t> DEXs </a:t>
            </a:r>
            <a:r>
              <a:rPr lang="en-US" dirty="0" err="1">
                <a:ea typeface="Times New Roman" panose="02020603050405020304" pitchFamily="18" charset="0"/>
              </a:rPr>
              <a:t>híbridas</a:t>
            </a:r>
            <a:r>
              <a:rPr lang="en-US" dirty="0">
                <a:ea typeface="Times New Roman" panose="02020603050405020304" pitchFamily="18" charset="0"/>
              </a:rPr>
              <a:t>. </a:t>
            </a:r>
            <a:r>
              <a:rPr lang="en-US" dirty="0" err="1">
                <a:ea typeface="Times New Roman" panose="02020603050405020304" pitchFamily="18" charset="0"/>
              </a:rPr>
              <a:t>Isso</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feito</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habilitar</a:t>
            </a:r>
            <a:r>
              <a:rPr lang="en-US" dirty="0">
                <a:ea typeface="Times New Roman" panose="02020603050405020304" pitchFamily="18" charset="0"/>
              </a:rPr>
              <a:t> </a:t>
            </a:r>
            <a:r>
              <a:rPr lang="en-US" dirty="0" err="1">
                <a:ea typeface="Times New Roman" panose="02020603050405020304" pitchFamily="18" charset="0"/>
              </a:rPr>
              <a:t>funcionalidade</a:t>
            </a:r>
            <a:r>
              <a:rPr lang="en-US" dirty="0">
                <a:ea typeface="Times New Roman" panose="02020603050405020304" pitchFamily="18" charset="0"/>
              </a:rPr>
              <a:t> </a:t>
            </a:r>
            <a:r>
              <a:rPr lang="en-US" dirty="0" err="1">
                <a:ea typeface="Times New Roman" panose="02020603050405020304" pitchFamily="18" charset="0"/>
              </a:rPr>
              <a:t>adicional</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seja</a:t>
            </a:r>
            <a:r>
              <a:rPr lang="en-US" dirty="0">
                <a:ea typeface="Times New Roman" panose="02020603050405020304" pitchFamily="18" charset="0"/>
              </a:rPr>
              <a:t>, </a:t>
            </a:r>
            <a:r>
              <a:rPr lang="en-US" dirty="0" err="1">
                <a:ea typeface="Times New Roman" panose="02020603050405020304" pitchFamily="18" charset="0"/>
              </a:rPr>
              <a:t>permitir</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usuários</a:t>
            </a:r>
            <a:r>
              <a:rPr lang="en-US" dirty="0">
                <a:ea typeface="Times New Roman" panose="02020603050405020304" pitchFamily="18" charset="0"/>
              </a:rPr>
              <a:t> </a:t>
            </a:r>
            <a:r>
              <a:rPr lang="en-US" dirty="0" err="1">
                <a:ea typeface="Times New Roman" panose="02020603050405020304" pitchFamily="18" charset="0"/>
              </a:rPr>
              <a:t>negociem</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seus</a:t>
            </a:r>
            <a:r>
              <a:rPr lang="en-US" dirty="0">
                <a:ea typeface="Times New Roman" panose="02020603050405020304" pitchFamily="18" charset="0"/>
              </a:rPr>
              <a:t> </a:t>
            </a:r>
            <a:r>
              <a:rPr lang="en-US" dirty="0" err="1">
                <a:ea typeface="Times New Roman" panose="02020603050405020304" pitchFamily="18" charset="0"/>
              </a:rPr>
              <a:t>ativos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vários</a:t>
            </a:r>
            <a:r>
              <a:rPr lang="en-US" dirty="0">
                <a:ea typeface="Times New Roman" panose="02020603050405020304" pitchFamily="18" charset="0"/>
              </a:rPr>
              <a:t> </a:t>
            </a:r>
            <a:r>
              <a:rPr lang="en-US" dirty="0" err="1">
                <a:ea typeface="Times New Roman" panose="02020603050405020304" pitchFamily="18" charset="0"/>
              </a:rPr>
              <a:t>blockchains</a:t>
            </a:r>
            <a:r>
              <a:rPr lang="en-US" dirty="0">
                <a:ea typeface="Times New Roman" panose="02020603050405020304" pitchFamily="18" charset="0"/>
              </a:rPr>
              <a:t>). </a:t>
            </a:r>
          </a:p>
          <a:p>
            <a:pPr algn="just"/>
            <a:r>
              <a:rPr lang="en-US" dirty="0" err="1">
                <a:ea typeface="Times New Roman" panose="02020603050405020304" pitchFamily="18" charset="0"/>
              </a:rPr>
              <a:t>Além</a:t>
            </a:r>
            <a:r>
              <a:rPr lang="en-US" dirty="0">
                <a:ea typeface="Times New Roman" panose="02020603050405020304" pitchFamily="18" charset="0"/>
              </a:rPr>
              <a:t> disso, um </a:t>
            </a:r>
            <a:r>
              <a:rPr lang="en-US" dirty="0" err="1">
                <a:ea typeface="Times New Roman" panose="02020603050405020304" pitchFamily="18" charset="0"/>
              </a:rPr>
              <a:t>fenómeno</a:t>
            </a:r>
            <a:r>
              <a:rPr lang="en-US" dirty="0">
                <a:ea typeface="Times New Roman" panose="02020603050405020304" pitchFamily="18" charset="0"/>
              </a:rPr>
              <a:t> </a:t>
            </a:r>
            <a:r>
              <a:rPr lang="en-US" dirty="0" err="1">
                <a:ea typeface="Times New Roman" panose="02020603050405020304" pitchFamily="18" charset="0"/>
              </a:rPr>
              <a:t>digno</a:t>
            </a:r>
            <a:r>
              <a:rPr lang="en-US" dirty="0">
                <a:ea typeface="Times New Roman" panose="02020603050405020304" pitchFamily="18" charset="0"/>
              </a:rPr>
              <a:t> de nota </a:t>
            </a:r>
            <a:r>
              <a:rPr lang="en-US" dirty="0" err="1">
                <a:ea typeface="Times New Roman" panose="02020603050405020304" pitchFamily="18" charset="0"/>
              </a:rPr>
              <a:t>foi</a:t>
            </a:r>
            <a:r>
              <a:rPr lang="en-US" dirty="0">
                <a:ea typeface="Times New Roman" panose="02020603050405020304" pitchFamily="18" charset="0"/>
              </a:rPr>
              <a:t> o </a:t>
            </a:r>
            <a:r>
              <a:rPr lang="en-US" dirty="0" err="1">
                <a:ea typeface="Times New Roman" panose="02020603050405020304" pitchFamily="18" charset="0"/>
              </a:rPr>
              <a:t>surgimento</a:t>
            </a:r>
            <a:r>
              <a:rPr lang="en-US" dirty="0">
                <a:ea typeface="Times New Roman" panose="02020603050405020304" pitchFamily="18" charset="0"/>
              </a:rPr>
              <a:t> de </a:t>
            </a:r>
            <a:r>
              <a:rPr lang="en-US" dirty="0" err="1">
                <a:ea typeface="Times New Roman" panose="02020603050405020304" pitchFamily="18" charset="0"/>
              </a:rPr>
              <a:t>agregadores</a:t>
            </a:r>
            <a:r>
              <a:rPr lang="en-US" dirty="0">
                <a:ea typeface="Times New Roman" panose="02020603050405020304" pitchFamily="18" charset="0"/>
              </a:rPr>
              <a:t> DEX,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permitem</a:t>
            </a:r>
            <a:r>
              <a:rPr lang="en-US" dirty="0">
                <a:ea typeface="Times New Roman" panose="02020603050405020304" pitchFamily="18" charset="0"/>
              </a:rPr>
              <a:t> </a:t>
            </a:r>
            <a:r>
              <a:rPr lang="en-US" dirty="0" err="1">
                <a:ea typeface="Times New Roman" panose="02020603050405020304" pitchFamily="18" charset="0"/>
              </a:rPr>
              <a:t>aos</a:t>
            </a:r>
            <a:r>
              <a:rPr lang="en-US" dirty="0">
                <a:ea typeface="Times New Roman" panose="02020603050405020304" pitchFamily="18" charset="0"/>
              </a:rPr>
              <a:t> </a:t>
            </a:r>
            <a:r>
              <a:rPr lang="en-US" dirty="0" err="1">
                <a:ea typeface="Times New Roman" panose="02020603050405020304" pitchFamily="18" charset="0"/>
              </a:rPr>
              <a:t>usuários</a:t>
            </a:r>
            <a:r>
              <a:rPr lang="en-US" dirty="0">
                <a:ea typeface="Times New Roman" panose="02020603050405020304" pitchFamily="18" charset="0"/>
              </a:rPr>
              <a:t> </a:t>
            </a:r>
            <a:r>
              <a:rPr lang="en-US" dirty="0" err="1">
                <a:ea typeface="Times New Roman" panose="02020603050405020304" pitchFamily="18" charset="0"/>
              </a:rPr>
              <a:t>pesquisar</a:t>
            </a:r>
            <a:r>
              <a:rPr lang="en-US" dirty="0">
                <a:ea typeface="Times New Roman" panose="02020603050405020304" pitchFamily="18" charset="0"/>
              </a:rPr>
              <a:t> </a:t>
            </a:r>
            <a:r>
              <a:rPr lang="en-US" dirty="0" err="1">
                <a:ea typeface="Times New Roman" panose="02020603050405020304" pitchFamily="18" charset="0"/>
              </a:rPr>
              <a:t>preços</a:t>
            </a:r>
            <a:r>
              <a:rPr lang="en-US" dirty="0">
                <a:ea typeface="Times New Roman" panose="02020603050405020304" pitchFamily="18" charset="0"/>
              </a:rPr>
              <a:t> e </a:t>
            </a:r>
            <a:r>
              <a:rPr lang="en-US" dirty="0" err="1">
                <a:ea typeface="Times New Roman" panose="02020603050405020304" pitchFamily="18" charset="0"/>
              </a:rPr>
              <a:t>liquidez</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vários</a:t>
            </a:r>
            <a:r>
              <a:rPr lang="en-US" dirty="0">
                <a:ea typeface="Times New Roman" panose="02020603050405020304" pitchFamily="18" charset="0"/>
              </a:rPr>
              <a:t> DEXs. Como o </a:t>
            </a:r>
            <a:r>
              <a:rPr lang="en-US" dirty="0" err="1">
                <a:ea typeface="Times New Roman" panose="02020603050405020304" pitchFamily="18" charset="0"/>
              </a:rPr>
              <a:t>nome</a:t>
            </a:r>
            <a:r>
              <a:rPr lang="en-US" dirty="0">
                <a:ea typeface="Times New Roman" panose="02020603050405020304" pitchFamily="18" charset="0"/>
              </a:rPr>
              <a:t> </a:t>
            </a:r>
            <a:r>
              <a:rPr lang="en-US" dirty="0" err="1">
                <a:ea typeface="Times New Roman" panose="02020603050405020304" pitchFamily="18" charset="0"/>
              </a:rPr>
              <a:t>indica</a:t>
            </a:r>
            <a:r>
              <a:rPr lang="en-US" dirty="0">
                <a:ea typeface="Times New Roman" panose="02020603050405020304" pitchFamily="18" charset="0"/>
              </a:rPr>
              <a:t>, </a:t>
            </a:r>
            <a:r>
              <a:rPr lang="en-US" dirty="0" err="1">
                <a:ea typeface="Times New Roman" panose="02020603050405020304" pitchFamily="18" charset="0"/>
              </a:rPr>
              <a:t>eles</a:t>
            </a:r>
            <a:r>
              <a:rPr lang="en-US" dirty="0">
                <a:ea typeface="Times New Roman" panose="02020603050405020304" pitchFamily="18" charset="0"/>
              </a:rPr>
              <a:t> </a:t>
            </a:r>
            <a:r>
              <a:rPr lang="en-US" dirty="0" err="1">
                <a:ea typeface="Times New Roman" panose="02020603050405020304" pitchFamily="18" charset="0"/>
              </a:rPr>
              <a:t>agregam</a:t>
            </a:r>
            <a:r>
              <a:rPr lang="en-US" dirty="0">
                <a:ea typeface="Times New Roman" panose="02020603050405020304" pitchFamily="18" charset="0"/>
              </a:rPr>
              <a:t> </a:t>
            </a:r>
            <a:r>
              <a:rPr lang="en-US" dirty="0" err="1">
                <a:ea typeface="Times New Roman" panose="02020603050405020304" pitchFamily="18" charset="0"/>
              </a:rPr>
              <a:t>liquidez</a:t>
            </a:r>
            <a:r>
              <a:rPr lang="en-US" dirty="0">
                <a:ea typeface="Times New Roman" panose="02020603050405020304" pitchFamily="18" charset="0"/>
              </a:rPr>
              <a:t> de </a:t>
            </a:r>
            <a:r>
              <a:rPr lang="en-US" dirty="0" err="1">
                <a:ea typeface="Times New Roman" panose="02020603050405020304" pitchFamily="18" charset="0"/>
              </a:rPr>
              <a:t>diferentes</a:t>
            </a:r>
            <a:r>
              <a:rPr lang="en-US" dirty="0">
                <a:ea typeface="Times New Roman" panose="02020603050405020304" pitchFamily="18" charset="0"/>
              </a:rPr>
              <a:t> DEXs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fornecer</a:t>
            </a:r>
            <a:r>
              <a:rPr lang="en-US" dirty="0">
                <a:ea typeface="Times New Roman" panose="02020603050405020304" pitchFamily="18" charset="0"/>
              </a:rPr>
              <a:t> </a:t>
            </a:r>
            <a:r>
              <a:rPr lang="en-US" dirty="0" err="1">
                <a:ea typeface="Times New Roman" panose="02020603050405020304" pitchFamily="18" charset="0"/>
              </a:rPr>
              <a:t>aos</a:t>
            </a:r>
            <a:r>
              <a:rPr lang="en-US" dirty="0">
                <a:ea typeface="Times New Roman" panose="02020603050405020304" pitchFamily="18" charset="0"/>
              </a:rPr>
              <a:t> </a:t>
            </a:r>
            <a:r>
              <a:rPr lang="en-US" dirty="0" err="1">
                <a:ea typeface="Times New Roman" panose="02020603050405020304" pitchFamily="18" charset="0"/>
              </a:rPr>
              <a:t>usuários</a:t>
            </a:r>
            <a:r>
              <a:rPr lang="en-US" dirty="0">
                <a:ea typeface="Times New Roman" panose="02020603050405020304" pitchFamily="18" charset="0"/>
              </a:rPr>
              <a:t> o </a:t>
            </a:r>
            <a:r>
              <a:rPr lang="en-US" dirty="0" err="1">
                <a:ea typeface="Times New Roman" panose="02020603050405020304" pitchFamily="18" charset="0"/>
              </a:rPr>
              <a:t>melhor</a:t>
            </a:r>
            <a:r>
              <a:rPr lang="en-US" dirty="0">
                <a:ea typeface="Times New Roman" panose="02020603050405020304" pitchFamily="18" charset="0"/>
              </a:rPr>
              <a:t> </a:t>
            </a:r>
            <a:r>
              <a:rPr lang="en-US" dirty="0" err="1">
                <a:ea typeface="Times New Roman" panose="02020603050405020304" pitchFamily="18" charset="0"/>
              </a:rPr>
              <a:t>preço</a:t>
            </a:r>
            <a:r>
              <a:rPr lang="en-US" dirty="0">
                <a:ea typeface="Times New Roman" panose="02020603050405020304" pitchFamily="18" charset="0"/>
              </a:rPr>
              <a:t> de </a:t>
            </a:r>
            <a:r>
              <a:rPr lang="en-US" dirty="0" err="1">
                <a:ea typeface="Times New Roman" panose="02020603050405020304" pitchFamily="18" charset="0"/>
              </a:rPr>
              <a:t>execução</a:t>
            </a:r>
            <a:r>
              <a:rPr lang="en-US" dirty="0">
                <a:ea typeface="Times New Roman" panose="02020603050405020304" pitchFamily="18" charset="0"/>
              </a:rPr>
              <a:t> </a:t>
            </a:r>
            <a:r>
              <a:rPr lang="en-US" dirty="0" err="1">
                <a:ea typeface="Times New Roman" panose="02020603050405020304" pitchFamily="18" charset="0"/>
              </a:rPr>
              <a:t>disponível</a:t>
            </a:r>
            <a:r>
              <a:rPr lang="en-US" dirty="0">
                <a:ea typeface="Times New Roman" panose="02020603050405020304" pitchFamily="18" charset="0"/>
              </a:rPr>
              <a:t> no </a:t>
            </a:r>
            <a:r>
              <a:rPr lang="en-US" dirty="0" err="1">
                <a:ea typeface="Times New Roman" panose="02020603050405020304" pitchFamily="18" charset="0"/>
              </a:rPr>
              <a:t>menor</a:t>
            </a:r>
            <a:r>
              <a:rPr lang="en-US" dirty="0">
                <a:ea typeface="Times New Roman" panose="02020603050405020304" pitchFamily="18" charset="0"/>
              </a:rPr>
              <a:t> tempo, </a:t>
            </a:r>
            <a:r>
              <a:rPr lang="en-US" dirty="0" err="1">
                <a:ea typeface="Times New Roman" panose="02020603050405020304" pitchFamily="18" charset="0"/>
              </a:rPr>
              <a:t>enquanto</a:t>
            </a:r>
            <a:r>
              <a:rPr lang="en-US" dirty="0">
                <a:ea typeface="Times New Roman" panose="02020603050405020304" pitchFamily="18" charset="0"/>
              </a:rPr>
              <a:t> </a:t>
            </a:r>
            <a:r>
              <a:rPr lang="en-US" dirty="0" err="1">
                <a:ea typeface="Times New Roman" panose="02020603050405020304" pitchFamily="18" charset="0"/>
              </a:rPr>
              <a:t>reduzem</a:t>
            </a:r>
            <a:r>
              <a:rPr lang="en-US" dirty="0">
                <a:ea typeface="Times New Roman" panose="02020603050405020304" pitchFamily="18" charset="0"/>
              </a:rPr>
              <a:t> o </a:t>
            </a:r>
            <a:r>
              <a:rPr lang="en-US" dirty="0" err="1">
                <a:ea typeface="Times New Roman" panose="02020603050405020304" pitchFamily="18" charset="0"/>
              </a:rPr>
              <a:t>nível</a:t>
            </a:r>
            <a:r>
              <a:rPr lang="en-US" dirty="0">
                <a:ea typeface="Times New Roman" panose="02020603050405020304" pitchFamily="18" charset="0"/>
              </a:rPr>
              <a:t> de </a:t>
            </a:r>
            <a:r>
              <a:rPr lang="en-US" dirty="0" err="1">
                <a:ea typeface="Times New Roman" panose="02020603050405020304" pitchFamily="18" charset="0"/>
              </a:rPr>
              <a:t>derrapagem</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grandes</a:t>
            </a:r>
            <a:r>
              <a:rPr lang="en-US" dirty="0">
                <a:ea typeface="Times New Roman" panose="02020603050405020304" pitchFamily="18" charset="0"/>
              </a:rPr>
              <a:t> </a:t>
            </a:r>
            <a:r>
              <a:rPr lang="en-US" dirty="0" err="1">
                <a:ea typeface="Times New Roman" panose="02020603050405020304" pitchFamily="18" charset="0"/>
              </a:rPr>
              <a:t>pedidos</a:t>
            </a:r>
            <a:r>
              <a:rPr lang="en-US" dirty="0">
                <a:ea typeface="Times New Roman" panose="02020603050405020304" pitchFamily="18" charset="0"/>
              </a:rPr>
              <a:t> e </a:t>
            </a:r>
            <a:r>
              <a:rPr lang="en-US" dirty="0" err="1">
                <a:ea typeface="Times New Roman" panose="02020603050405020304" pitchFamily="18" charset="0"/>
              </a:rPr>
              <a:t>otimizam</a:t>
            </a:r>
            <a:r>
              <a:rPr lang="en-US" dirty="0">
                <a:ea typeface="Times New Roman" panose="02020603050405020304" pitchFamily="18" charset="0"/>
              </a:rPr>
              <a:t> as </a:t>
            </a:r>
            <a:r>
              <a:rPr lang="en-US" dirty="0" err="1">
                <a:ea typeface="Times New Roman" panose="02020603050405020304" pitchFamily="18" charset="0"/>
              </a:rPr>
              <a:t>taxas</a:t>
            </a:r>
            <a:r>
              <a:rPr lang="en-US" dirty="0">
                <a:ea typeface="Times New Roman" panose="02020603050405020304" pitchFamily="18" charset="0"/>
              </a:rPr>
              <a:t>.</a:t>
            </a:r>
            <a:endParaRPr lang="x-none" dirty="0">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87</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84"/>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4461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04</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a:xfrm>
            <a:off x="3059266" y="3146087"/>
            <a:ext cx="3486126" cy="1084774"/>
          </a:xfrm>
        </p:spPr>
        <p:txBody>
          <a:bodyPr/>
          <a:lstStyle/>
          <a:p>
            <a:r>
              <a:rPr lang="en-GB" dirty="0"/>
              <a:t>AVALIAÇÃO DA APRENDIZAGEM PARA O MÓDULO 3</a:t>
            </a:r>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pPr/>
              <a:t>88</a:t>
            </a:fld>
            <a:endParaRPr lang="en-US" dirty="0"/>
          </a:p>
        </p:txBody>
      </p:sp>
    </p:spTree>
    <p:extLst>
      <p:ext uri="{BB962C8B-B14F-4D97-AF65-F5344CB8AC3E}">
        <p14:creationId xmlns:p14="http://schemas.microsoft.com/office/powerpoint/2010/main" val="3887921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3DB85EFB-2FEF-E314-3FAF-2DA104AD20A0}"/>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a:stretch/>
        </p:blipFill>
        <p:spPr>
          <a:xfrm>
            <a:off x="361694" y="472749"/>
            <a:ext cx="6781936" cy="9229189"/>
          </a:xfrm>
        </p:spPr>
      </p:pic>
      <p:sp>
        <p:nvSpPr>
          <p:cNvPr id="6" name="Slide Number Placeholder 5">
            <a:extLst>
              <a:ext uri="{FF2B5EF4-FFF2-40B4-BE49-F238E27FC236}">
                <a16:creationId xmlns:a16="http://schemas.microsoft.com/office/drawing/2014/main" id="{CE01D1FA-1B03-EFB5-A2A7-6316DA90DE4F}"/>
              </a:ext>
            </a:extLst>
          </p:cNvPr>
          <p:cNvSpPr>
            <a:spLocks noGrp="1"/>
          </p:cNvSpPr>
          <p:nvPr>
            <p:ph type="sldNum" sz="quarter" idx="4"/>
          </p:nvPr>
        </p:nvSpPr>
        <p:spPr/>
        <p:txBody>
          <a:bodyPr/>
          <a:lstStyle/>
          <a:p>
            <a:fld id="{CB2079F2-58AF-ED44-82D7-E04B2F6FD686}" type="slidenum">
              <a:rPr lang="en-US" smtClean="0"/>
              <a:pPr/>
              <a:t>89</a:t>
            </a:fld>
            <a:endParaRPr lang="en-US" dirty="0"/>
          </a:p>
        </p:txBody>
      </p:sp>
      <p:sp>
        <p:nvSpPr>
          <p:cNvPr id="7" name="Text Placeholder 17">
            <a:extLst>
              <a:ext uri="{FF2B5EF4-FFF2-40B4-BE49-F238E27FC236}">
                <a16:creationId xmlns:a16="http://schemas.microsoft.com/office/drawing/2014/main" id="{24704B68-53DB-A8E4-D5A0-E82E3105B114}"/>
              </a:ext>
            </a:extLst>
          </p:cNvPr>
          <p:cNvSpPr txBox="1">
            <a:spLocks/>
          </p:cNvSpPr>
          <p:nvPr/>
        </p:nvSpPr>
        <p:spPr>
          <a:xfrm>
            <a:off x="361694" y="1709984"/>
            <a:ext cx="3502031" cy="171901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a:ea typeface="Times New Roman" panose="02020603050405020304" pitchFamily="18" charset="0"/>
              </a:rPr>
              <a:t>Para </a:t>
            </a:r>
            <a:r>
              <a:rPr lang="en-US" dirty="0" err="1">
                <a:ea typeface="Times New Roman" panose="02020603050405020304" pitchFamily="18" charset="0"/>
              </a:rPr>
              <a:t>testar</a:t>
            </a:r>
            <a:r>
              <a:rPr lang="en-US" dirty="0">
                <a:ea typeface="Times New Roman" panose="02020603050405020304" pitchFamily="18" charset="0"/>
              </a:rPr>
              <a:t> o </a:t>
            </a:r>
            <a:r>
              <a:rPr lang="en-US" dirty="0" err="1">
                <a:ea typeface="Times New Roman" panose="02020603050405020304" pitchFamily="18" charset="0"/>
              </a:rPr>
              <a:t>seu</a:t>
            </a:r>
            <a:r>
              <a:rPr lang="en-US" dirty="0">
                <a:ea typeface="Times New Roman" panose="02020603050405020304" pitchFamily="18" charset="0"/>
              </a:rPr>
              <a:t> </a:t>
            </a:r>
            <a:r>
              <a:rPr lang="en-US" dirty="0" err="1">
                <a:ea typeface="Times New Roman" panose="02020603050405020304" pitchFamily="18" charset="0"/>
              </a:rPr>
              <a:t>conhecimento</a:t>
            </a:r>
            <a:r>
              <a:rPr lang="en-US" dirty="0">
                <a:ea typeface="Times New Roman" panose="02020603050405020304" pitchFamily="18" charset="0"/>
              </a:rPr>
              <a:t>, </a:t>
            </a:r>
            <a:r>
              <a:rPr lang="en-US" dirty="0" err="1">
                <a:ea typeface="Times New Roman" panose="02020603050405020304" pitchFamily="18" charset="0"/>
              </a:rPr>
              <a:t>conclua</a:t>
            </a:r>
            <a:r>
              <a:rPr lang="en-US" dirty="0">
                <a:ea typeface="Times New Roman" panose="02020603050405020304" pitchFamily="18" charset="0"/>
              </a:rPr>
              <a:t> </a:t>
            </a:r>
            <a:r>
              <a:rPr lang="en-US" dirty="0" err="1">
                <a:ea typeface="Times New Roman" panose="02020603050405020304" pitchFamily="18" charset="0"/>
              </a:rPr>
              <a:t>esta</a:t>
            </a:r>
            <a:r>
              <a:rPr lang="en-US" dirty="0">
                <a:ea typeface="Times New Roman" panose="02020603050405020304" pitchFamily="18" charset="0"/>
              </a:rPr>
              <a:t> </a:t>
            </a:r>
            <a:r>
              <a:rPr lang="en-US" dirty="0" err="1">
                <a:ea typeface="Times New Roman" panose="02020603050405020304" pitchFamily="18" charset="0"/>
              </a:rPr>
              <a:t>avaliação</a:t>
            </a:r>
            <a:r>
              <a:rPr lang="en-US" dirty="0">
                <a:ea typeface="Times New Roman" panose="02020603050405020304" pitchFamily="18" charset="0"/>
              </a:rPr>
              <a:t> de </a:t>
            </a:r>
            <a:r>
              <a:rPr lang="en-US" dirty="0" err="1">
                <a:ea typeface="Times New Roman" panose="02020603050405020304" pitchFamily="18" charset="0"/>
              </a:rPr>
              <a:t>aprendizado</a:t>
            </a:r>
            <a:r>
              <a:rPr lang="en-US" dirty="0">
                <a:ea typeface="Times New Roman" panose="02020603050405020304" pitchFamily="18" charset="0"/>
              </a:rPr>
              <a:t> </a:t>
            </a:r>
            <a:r>
              <a:rPr lang="en-US" dirty="0" err="1">
                <a:ea typeface="Times New Roman" panose="02020603050405020304" pitchFamily="18" charset="0"/>
              </a:rPr>
              <a:t>como</a:t>
            </a:r>
            <a:r>
              <a:rPr lang="en-US" dirty="0">
                <a:ea typeface="Times New Roman" panose="02020603050405020304" pitchFamily="18" charset="0"/>
              </a:rPr>
              <a:t> parte de </a:t>
            </a:r>
            <a:r>
              <a:rPr lang="en-US" dirty="0" err="1">
                <a:ea typeface="Times New Roman" panose="02020603050405020304" pitchFamily="18" charset="0"/>
              </a:rPr>
              <a:t>sua</a:t>
            </a:r>
            <a:r>
              <a:rPr lang="en-US" dirty="0">
                <a:ea typeface="Times New Roman" panose="02020603050405020304" pitchFamily="18" charset="0"/>
              </a:rPr>
              <a:t> nota </a:t>
            </a:r>
            <a:r>
              <a:rPr lang="en-US" dirty="0" err="1">
                <a:ea typeface="Times New Roman" panose="02020603050405020304" pitchFamily="18" charset="0"/>
              </a:rPr>
              <a:t>geral</a:t>
            </a:r>
            <a:r>
              <a:rPr lang="en-US" dirty="0">
                <a:ea typeface="Times New Roman" panose="02020603050405020304" pitchFamily="18" charset="0"/>
              </a:rPr>
              <a:t> do </a:t>
            </a:r>
            <a:r>
              <a:rPr lang="en-US" dirty="0" err="1">
                <a:ea typeface="Times New Roman" panose="02020603050405020304" pitchFamily="18" charset="0"/>
              </a:rPr>
              <a:t>curso</a:t>
            </a:r>
            <a:r>
              <a:rPr lang="en-US" dirty="0">
                <a:ea typeface="Times New Roman" panose="02020603050405020304" pitchFamily="18" charset="0"/>
              </a:rPr>
              <a:t>. </a:t>
            </a:r>
            <a:r>
              <a:rPr lang="en-US" u="sng" dirty="0">
                <a:solidFill>
                  <a:srgbClr val="59911D"/>
                </a:solidFill>
                <a:ea typeface="Times New Roman" panose="02020603050405020304" pitchFamily="18" charset="0"/>
                <a:hlinkClick r:id="rId3"/>
              </a:rPr>
              <a:t>Clique aqui.</a:t>
            </a:r>
            <a:endParaRPr lang="en-US" u="sng" dirty="0">
              <a:solidFill>
                <a:srgbClr val="59911D"/>
              </a:solidFill>
            </a:endParaRPr>
          </a:p>
        </p:txBody>
      </p:sp>
      <p:grpSp>
        <p:nvGrpSpPr>
          <p:cNvPr id="8" name="object 15">
            <a:extLst>
              <a:ext uri="{FF2B5EF4-FFF2-40B4-BE49-F238E27FC236}">
                <a16:creationId xmlns:a16="http://schemas.microsoft.com/office/drawing/2014/main" id="{D46247F2-BDEC-4552-8118-6C45BDFAF419}"/>
              </a:ext>
            </a:extLst>
          </p:cNvPr>
          <p:cNvGrpSpPr/>
          <p:nvPr/>
        </p:nvGrpSpPr>
        <p:grpSpPr>
          <a:xfrm>
            <a:off x="678042" y="2784024"/>
            <a:ext cx="3047022" cy="1729173"/>
            <a:chOff x="485139" y="4586859"/>
            <a:chExt cx="3134043" cy="1778557"/>
          </a:xfrm>
        </p:grpSpPr>
        <p:pic>
          <p:nvPicPr>
            <p:cNvPr id="9" name="object 16">
              <a:extLst>
                <a:ext uri="{FF2B5EF4-FFF2-40B4-BE49-F238E27FC236}">
                  <a16:creationId xmlns:a16="http://schemas.microsoft.com/office/drawing/2014/main" id="{99EC066B-B267-881B-F669-0771E9C783C3}"/>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412C38A1-051E-5389-C271-19207DB840A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45F29185-9F34-1F73-876A-BAAE2A28454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53282346-F39C-23BB-B450-0C7CE9181D9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2BD04ECB-267E-6338-E158-1C9902EB2073}"/>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E63A43CC-D9DA-6EF6-0E80-37EE844D381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6734" y="2869613"/>
            <a:ext cx="2319372" cy="1498655"/>
          </a:xfrm>
          <a:prstGeom prst="rect">
            <a:avLst/>
          </a:prstGeom>
        </p:spPr>
      </p:pic>
      <p:grpSp>
        <p:nvGrpSpPr>
          <p:cNvPr id="15" name="Group 14">
            <a:extLst>
              <a:ext uri="{FF2B5EF4-FFF2-40B4-BE49-F238E27FC236}">
                <a16:creationId xmlns:a16="http://schemas.microsoft.com/office/drawing/2014/main" id="{D5998BE7-28F4-0FE5-DE4F-81E7845129A2}"/>
              </a:ext>
            </a:extLst>
          </p:cNvPr>
          <p:cNvGrpSpPr/>
          <p:nvPr/>
        </p:nvGrpSpPr>
        <p:grpSpPr>
          <a:xfrm>
            <a:off x="404894" y="2780060"/>
            <a:ext cx="824852" cy="742396"/>
            <a:chOff x="7603975" y="6464727"/>
            <a:chExt cx="824852" cy="742396"/>
          </a:xfrm>
        </p:grpSpPr>
        <p:sp>
          <p:nvSpPr>
            <p:cNvPr id="16" name="Oval 15">
              <a:extLst>
                <a:ext uri="{FF2B5EF4-FFF2-40B4-BE49-F238E27FC236}">
                  <a16:creationId xmlns:a16="http://schemas.microsoft.com/office/drawing/2014/main" id="{505C6C44-38E7-9C91-1835-89BB43051ECA}"/>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3BF4B7E5-EC6F-2E39-CAF7-3A688372B894}"/>
                </a:ext>
              </a:extLst>
            </p:cNvPr>
            <p:cNvSpPr txBox="1">
              <a:spLocks/>
            </p:cNvSpPr>
            <p:nvPr/>
          </p:nvSpPr>
          <p:spPr>
            <a:xfrm rot="1419617">
              <a:off x="7603975" y="6629826"/>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hlinkClick r:id="rId3"/>
                </a:rPr>
                <a:t>CLICA PARA </a:t>
              </a:r>
              <a:r>
                <a:rPr lang="en-US" sz="1200" b="1" dirty="0">
                  <a:solidFill>
                    <a:srgbClr val="59911D"/>
                  </a:solidFill>
                  <a:latin typeface="Calibri" panose="020F0502020204030204" pitchFamily="34" charset="0"/>
                  <a:cs typeface="Calibri" panose="020F0502020204030204" pitchFamily="34" charset="0"/>
                  <a:hlinkClick r:id="rId3"/>
                </a:rPr>
                <a:t>VER</a:t>
              </a:r>
              <a:endParaRPr lang="en-US" sz="1200" b="1" dirty="0">
                <a:solidFill>
                  <a:srgbClr val="59911D"/>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964361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94C574ED-534B-454E-A03F-5462C2E1720B}"/>
              </a:ext>
            </a:extLst>
          </p:cNvPr>
          <p:cNvSpPr>
            <a:spLocks noGrp="1"/>
          </p:cNvSpPr>
          <p:nvPr>
            <p:ph type="body" sz="quarter" idx="17"/>
          </p:nvPr>
        </p:nvSpPr>
        <p:spPr>
          <a:xfrm>
            <a:off x="1466451" y="6030095"/>
            <a:ext cx="648000" cy="348400"/>
          </a:xfrm>
        </p:spPr>
        <p:txBody>
          <a:bodyPr/>
          <a:lstStyle/>
          <a:p>
            <a:r>
              <a:rPr lang="en-US" dirty="0"/>
              <a:t>04</a:t>
            </a:r>
          </a:p>
        </p:txBody>
      </p:sp>
      <p:sp>
        <p:nvSpPr>
          <p:cNvPr id="23" name="Text Placeholder 22">
            <a:extLst>
              <a:ext uri="{FF2B5EF4-FFF2-40B4-BE49-F238E27FC236}">
                <a16:creationId xmlns:a16="http://schemas.microsoft.com/office/drawing/2014/main" id="{3D041218-DE1A-9A4A-8340-38A286157EB5}"/>
              </a:ext>
            </a:extLst>
          </p:cNvPr>
          <p:cNvSpPr>
            <a:spLocks noGrp="1"/>
          </p:cNvSpPr>
          <p:nvPr>
            <p:ph type="body" sz="quarter" idx="20"/>
          </p:nvPr>
        </p:nvSpPr>
        <p:spPr>
          <a:xfrm>
            <a:off x="2249417" y="6030415"/>
            <a:ext cx="3544003" cy="348400"/>
          </a:xfrm>
        </p:spPr>
        <p:txBody>
          <a:bodyPr/>
          <a:lstStyle/>
          <a:p>
            <a:r>
              <a:rPr lang="en-US" dirty="0" err="1"/>
              <a:t>Avaliação</a:t>
            </a:r>
            <a:r>
              <a:rPr lang="en-US" dirty="0"/>
              <a:t> de </a:t>
            </a:r>
            <a:r>
              <a:rPr lang="en-US" dirty="0" err="1"/>
              <a:t>Aprendizagem</a:t>
            </a:r>
            <a:r>
              <a:rPr lang="en-US" dirty="0"/>
              <a:t> </a:t>
            </a:r>
            <a:r>
              <a:rPr lang="en-US" dirty="0" err="1"/>
              <a:t>para</a:t>
            </a:r>
            <a:r>
              <a:rPr lang="en-US" dirty="0"/>
              <a:t> o </a:t>
            </a:r>
            <a:r>
              <a:rPr lang="en-US" dirty="0" err="1"/>
              <a:t>Módulo</a:t>
            </a:r>
            <a:r>
              <a:rPr lang="en-US" dirty="0"/>
              <a:t> 3</a:t>
            </a:r>
          </a:p>
        </p:txBody>
      </p:sp>
      <p:sp>
        <p:nvSpPr>
          <p:cNvPr id="8" name="Text Placeholder 18">
            <a:extLst>
              <a:ext uri="{FF2B5EF4-FFF2-40B4-BE49-F238E27FC236}">
                <a16:creationId xmlns:a16="http://schemas.microsoft.com/office/drawing/2014/main" id="{64CEFC5F-65C0-8182-2AF5-24BBE25CE24F}"/>
              </a:ext>
            </a:extLst>
          </p:cNvPr>
          <p:cNvSpPr txBox="1">
            <a:spLocks/>
          </p:cNvSpPr>
          <p:nvPr/>
        </p:nvSpPr>
        <p:spPr>
          <a:xfrm>
            <a:off x="6412175" y="6043555"/>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88</a:t>
            </a:r>
          </a:p>
        </p:txBody>
      </p:sp>
      <p:cxnSp>
        <p:nvCxnSpPr>
          <p:cNvPr id="9" name="Straight Connector 8">
            <a:extLst>
              <a:ext uri="{FF2B5EF4-FFF2-40B4-BE49-F238E27FC236}">
                <a16:creationId xmlns:a16="http://schemas.microsoft.com/office/drawing/2014/main" id="{40664BD2-C35D-B2F5-FA61-A2EEA26F0862}"/>
              </a:ext>
            </a:extLst>
          </p:cNvPr>
          <p:cNvCxnSpPr>
            <a:cxnSpLocks/>
          </p:cNvCxnSpPr>
          <p:nvPr/>
        </p:nvCxnSpPr>
        <p:spPr>
          <a:xfrm>
            <a:off x="5558179" y="6272021"/>
            <a:ext cx="943153"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5" name="Text Placeholder 25">
            <a:extLst>
              <a:ext uri="{FF2B5EF4-FFF2-40B4-BE49-F238E27FC236}">
                <a16:creationId xmlns:a16="http://schemas.microsoft.com/office/drawing/2014/main" id="{F87CB1D8-0D68-D6AC-22F6-38DF8C37DBC5}"/>
              </a:ext>
            </a:extLst>
          </p:cNvPr>
          <p:cNvSpPr txBox="1">
            <a:spLocks/>
          </p:cNvSpPr>
          <p:nvPr/>
        </p:nvSpPr>
        <p:spPr>
          <a:xfrm>
            <a:off x="755650" y="2966993"/>
            <a:ext cx="6404191" cy="97146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7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6000" dirty="0" err="1"/>
              <a:t>conteúdo</a:t>
            </a:r>
            <a:r>
              <a:rPr lang="en-US" sz="6000" dirty="0"/>
              <a:t> </a:t>
            </a:r>
            <a:r>
              <a:rPr lang="en-US" sz="6000" dirty="0" err="1"/>
              <a:t>módulo</a:t>
            </a:r>
            <a:r>
              <a:rPr lang="en-US" sz="6000" dirty="0"/>
              <a:t> 3</a:t>
            </a:r>
          </a:p>
        </p:txBody>
      </p:sp>
      <p:sp>
        <p:nvSpPr>
          <p:cNvPr id="39" name="Text Placeholder 16">
            <a:extLst>
              <a:ext uri="{FF2B5EF4-FFF2-40B4-BE49-F238E27FC236}">
                <a16:creationId xmlns:a16="http://schemas.microsoft.com/office/drawing/2014/main" id="{4002DE82-E182-55B6-3ECB-6E765BCDE0E2}"/>
              </a:ext>
            </a:extLst>
          </p:cNvPr>
          <p:cNvSpPr>
            <a:spLocks noGrp="1"/>
          </p:cNvSpPr>
          <p:nvPr>
            <p:ph type="body" sz="quarter" idx="11"/>
          </p:nvPr>
        </p:nvSpPr>
        <p:spPr>
          <a:xfrm>
            <a:off x="1466451" y="4525106"/>
            <a:ext cx="648000" cy="348400"/>
          </a:xfrm>
        </p:spPr>
        <p:txBody>
          <a:bodyPr/>
          <a:lstStyle/>
          <a:p>
            <a:r>
              <a:rPr lang="en-US" dirty="0"/>
              <a:t>01</a:t>
            </a:r>
          </a:p>
        </p:txBody>
      </p:sp>
      <p:sp>
        <p:nvSpPr>
          <p:cNvPr id="40" name="Text Placeholder 26">
            <a:extLst>
              <a:ext uri="{FF2B5EF4-FFF2-40B4-BE49-F238E27FC236}">
                <a16:creationId xmlns:a16="http://schemas.microsoft.com/office/drawing/2014/main" id="{394CD12C-C85F-E42A-211B-AC2A1D0A86F7}"/>
              </a:ext>
            </a:extLst>
          </p:cNvPr>
          <p:cNvSpPr>
            <a:spLocks noGrp="1"/>
          </p:cNvSpPr>
          <p:nvPr>
            <p:ph type="body" sz="quarter" idx="49"/>
          </p:nvPr>
        </p:nvSpPr>
        <p:spPr>
          <a:xfrm>
            <a:off x="2249417" y="4525106"/>
            <a:ext cx="3974396" cy="348400"/>
          </a:xfrm>
        </p:spPr>
        <p:txBody>
          <a:bodyPr/>
          <a:lstStyle/>
          <a:p>
            <a:r>
              <a:rPr lang="en-US" dirty="0" err="1"/>
              <a:t>Aprofundamento</a:t>
            </a:r>
            <a:r>
              <a:rPr lang="en-US" dirty="0"/>
              <a:t> Bitcoin</a:t>
            </a:r>
          </a:p>
        </p:txBody>
      </p:sp>
      <p:sp>
        <p:nvSpPr>
          <p:cNvPr id="41" name="Text Placeholder 17">
            <a:extLst>
              <a:ext uri="{FF2B5EF4-FFF2-40B4-BE49-F238E27FC236}">
                <a16:creationId xmlns:a16="http://schemas.microsoft.com/office/drawing/2014/main" id="{E50F5498-A7CC-02D7-C798-DE2B32EDDC3D}"/>
              </a:ext>
            </a:extLst>
          </p:cNvPr>
          <p:cNvSpPr>
            <a:spLocks noGrp="1"/>
          </p:cNvSpPr>
          <p:nvPr>
            <p:ph type="body" sz="quarter" idx="13"/>
          </p:nvPr>
        </p:nvSpPr>
        <p:spPr>
          <a:xfrm>
            <a:off x="1466451" y="5026769"/>
            <a:ext cx="648000" cy="348400"/>
          </a:xfrm>
        </p:spPr>
        <p:txBody>
          <a:bodyPr/>
          <a:lstStyle/>
          <a:p>
            <a:r>
              <a:rPr lang="en-US" dirty="0"/>
              <a:t>02</a:t>
            </a:r>
          </a:p>
        </p:txBody>
      </p:sp>
      <p:sp>
        <p:nvSpPr>
          <p:cNvPr id="42" name="Text Placeholder 18">
            <a:extLst>
              <a:ext uri="{FF2B5EF4-FFF2-40B4-BE49-F238E27FC236}">
                <a16:creationId xmlns:a16="http://schemas.microsoft.com/office/drawing/2014/main" id="{8B56646F-1984-9886-F602-63DD8563B6B5}"/>
              </a:ext>
            </a:extLst>
          </p:cNvPr>
          <p:cNvSpPr>
            <a:spLocks noGrp="1"/>
          </p:cNvSpPr>
          <p:nvPr>
            <p:ph type="body" sz="quarter" idx="14"/>
          </p:nvPr>
        </p:nvSpPr>
        <p:spPr>
          <a:xfrm>
            <a:off x="2249417" y="5026609"/>
            <a:ext cx="3544003" cy="349200"/>
          </a:xfrm>
        </p:spPr>
        <p:txBody>
          <a:bodyPr/>
          <a:lstStyle/>
          <a:p>
            <a:r>
              <a:rPr lang="en-US" dirty="0" err="1"/>
              <a:t>Ethereum</a:t>
            </a:r>
            <a:r>
              <a:rPr lang="en-US" dirty="0"/>
              <a:t> </a:t>
            </a:r>
          </a:p>
        </p:txBody>
      </p:sp>
      <p:sp>
        <p:nvSpPr>
          <p:cNvPr id="43" name="Text Placeholder 19">
            <a:extLst>
              <a:ext uri="{FF2B5EF4-FFF2-40B4-BE49-F238E27FC236}">
                <a16:creationId xmlns:a16="http://schemas.microsoft.com/office/drawing/2014/main" id="{9C687A63-0298-08D9-7D2A-08CCD354B79E}"/>
              </a:ext>
            </a:extLst>
          </p:cNvPr>
          <p:cNvSpPr>
            <a:spLocks noGrp="1"/>
          </p:cNvSpPr>
          <p:nvPr>
            <p:ph type="body" sz="quarter" idx="15"/>
          </p:nvPr>
        </p:nvSpPr>
        <p:spPr>
          <a:xfrm>
            <a:off x="1466451" y="5528432"/>
            <a:ext cx="648000" cy="348400"/>
          </a:xfrm>
        </p:spPr>
        <p:txBody>
          <a:bodyPr/>
          <a:lstStyle/>
          <a:p>
            <a:r>
              <a:rPr lang="en-US" dirty="0"/>
              <a:t>03</a:t>
            </a:r>
          </a:p>
        </p:txBody>
      </p:sp>
      <p:sp>
        <p:nvSpPr>
          <p:cNvPr id="44" name="Text Placeholder 21">
            <a:extLst>
              <a:ext uri="{FF2B5EF4-FFF2-40B4-BE49-F238E27FC236}">
                <a16:creationId xmlns:a16="http://schemas.microsoft.com/office/drawing/2014/main" id="{8C5969EC-6E41-AFBC-3125-742E766EE8B7}"/>
              </a:ext>
            </a:extLst>
          </p:cNvPr>
          <p:cNvSpPr>
            <a:spLocks noGrp="1"/>
          </p:cNvSpPr>
          <p:nvPr>
            <p:ph type="body" sz="quarter" idx="19"/>
          </p:nvPr>
        </p:nvSpPr>
        <p:spPr>
          <a:xfrm>
            <a:off x="2249417" y="5528912"/>
            <a:ext cx="3544003" cy="348400"/>
          </a:xfrm>
        </p:spPr>
        <p:txBody>
          <a:bodyPr/>
          <a:lstStyle/>
          <a:p>
            <a:r>
              <a:rPr lang="en-US" dirty="0" err="1"/>
              <a:t>Finanças</a:t>
            </a:r>
            <a:r>
              <a:rPr lang="en-US" dirty="0"/>
              <a:t> </a:t>
            </a:r>
            <a:r>
              <a:rPr lang="en-US" dirty="0" err="1"/>
              <a:t>descentralizadas</a:t>
            </a:r>
            <a:endParaRPr lang="en-US" dirty="0"/>
          </a:p>
        </p:txBody>
      </p:sp>
      <p:sp>
        <p:nvSpPr>
          <p:cNvPr id="45" name="Text Placeholder 18">
            <a:extLst>
              <a:ext uri="{FF2B5EF4-FFF2-40B4-BE49-F238E27FC236}">
                <a16:creationId xmlns:a16="http://schemas.microsoft.com/office/drawing/2014/main" id="{F2305C23-601F-1ED4-543F-563CD4798410}"/>
              </a:ext>
            </a:extLst>
          </p:cNvPr>
          <p:cNvSpPr txBox="1">
            <a:spLocks/>
          </p:cNvSpPr>
          <p:nvPr/>
        </p:nvSpPr>
        <p:spPr>
          <a:xfrm>
            <a:off x="6401289" y="4526526"/>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65</a:t>
            </a:r>
          </a:p>
        </p:txBody>
      </p:sp>
      <p:cxnSp>
        <p:nvCxnSpPr>
          <p:cNvPr id="46" name="Straight Connector 45">
            <a:extLst>
              <a:ext uri="{FF2B5EF4-FFF2-40B4-BE49-F238E27FC236}">
                <a16:creationId xmlns:a16="http://schemas.microsoft.com/office/drawing/2014/main" id="{1D7F42A2-B7AA-3AC1-96E7-113AAAC6F4FF}"/>
              </a:ext>
            </a:extLst>
          </p:cNvPr>
          <p:cNvCxnSpPr>
            <a:cxnSpLocks/>
          </p:cNvCxnSpPr>
          <p:nvPr/>
        </p:nvCxnSpPr>
        <p:spPr>
          <a:xfrm>
            <a:off x="4196241" y="4766009"/>
            <a:ext cx="2294205"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47" name="Text Placeholder 18">
            <a:extLst>
              <a:ext uri="{FF2B5EF4-FFF2-40B4-BE49-F238E27FC236}">
                <a16:creationId xmlns:a16="http://schemas.microsoft.com/office/drawing/2014/main" id="{21A6A602-A0A0-B663-5393-E4DB453D9A14}"/>
              </a:ext>
            </a:extLst>
          </p:cNvPr>
          <p:cNvSpPr txBox="1">
            <a:spLocks/>
          </p:cNvSpPr>
          <p:nvPr/>
        </p:nvSpPr>
        <p:spPr>
          <a:xfrm>
            <a:off x="6401289" y="504912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70</a:t>
            </a:r>
          </a:p>
        </p:txBody>
      </p:sp>
      <p:cxnSp>
        <p:nvCxnSpPr>
          <p:cNvPr id="48" name="Straight Connector 47">
            <a:extLst>
              <a:ext uri="{FF2B5EF4-FFF2-40B4-BE49-F238E27FC236}">
                <a16:creationId xmlns:a16="http://schemas.microsoft.com/office/drawing/2014/main" id="{A9E70131-5999-1962-D59E-F353F4AF21F4}"/>
              </a:ext>
            </a:extLst>
          </p:cNvPr>
          <p:cNvCxnSpPr>
            <a:cxnSpLocks/>
          </p:cNvCxnSpPr>
          <p:nvPr/>
        </p:nvCxnSpPr>
        <p:spPr>
          <a:xfrm>
            <a:off x="3091543" y="5266576"/>
            <a:ext cx="3398903"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49" name="Text Placeholder 18">
            <a:extLst>
              <a:ext uri="{FF2B5EF4-FFF2-40B4-BE49-F238E27FC236}">
                <a16:creationId xmlns:a16="http://schemas.microsoft.com/office/drawing/2014/main" id="{096AFAE2-9DE6-D84E-813E-A98CD6CE5224}"/>
              </a:ext>
            </a:extLst>
          </p:cNvPr>
          <p:cNvSpPr txBox="1">
            <a:spLocks/>
          </p:cNvSpPr>
          <p:nvPr/>
        </p:nvSpPr>
        <p:spPr>
          <a:xfrm>
            <a:off x="6412175" y="5560300"/>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76</a:t>
            </a:r>
          </a:p>
        </p:txBody>
      </p:sp>
      <p:cxnSp>
        <p:nvCxnSpPr>
          <p:cNvPr id="50" name="Straight Connector 49">
            <a:extLst>
              <a:ext uri="{FF2B5EF4-FFF2-40B4-BE49-F238E27FC236}">
                <a16:creationId xmlns:a16="http://schemas.microsoft.com/office/drawing/2014/main" id="{A482C97D-C173-EED6-D4D8-93A2227C248A}"/>
              </a:ext>
            </a:extLst>
          </p:cNvPr>
          <p:cNvCxnSpPr>
            <a:cxnSpLocks/>
          </p:cNvCxnSpPr>
          <p:nvPr/>
        </p:nvCxnSpPr>
        <p:spPr>
          <a:xfrm>
            <a:off x="4196241" y="5777749"/>
            <a:ext cx="2305091"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459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805C8FCC-1A2D-B64B-A082-2905F3985134}"/>
              </a:ext>
            </a:extLst>
          </p:cNvPr>
          <p:cNvSpPr>
            <a:spLocks noGrp="1"/>
          </p:cNvSpPr>
          <p:nvPr>
            <p:ph type="body" sz="quarter" idx="44"/>
          </p:nvPr>
        </p:nvSpPr>
        <p:spPr>
          <a:xfrm>
            <a:off x="50800" y="8572954"/>
            <a:ext cx="3376103" cy="606265"/>
          </a:xfrm>
        </p:spPr>
        <p:txBody>
          <a:bodyPr/>
          <a:lstStyle/>
          <a:p>
            <a:r>
              <a:rPr lang="en-US" dirty="0" err="1"/>
              <a:t>www.</a:t>
            </a:r>
            <a:r>
              <a:rPr lang="en-US" b="1" dirty="0" err="1"/>
              <a:t>generationblockchain</a:t>
            </a:r>
            <a:r>
              <a:rPr lang="en-US" dirty="0" err="1"/>
              <a:t>.eu</a:t>
            </a:r>
            <a:endParaRPr lang="en-US" dirty="0"/>
          </a:p>
        </p:txBody>
      </p:sp>
      <p:sp>
        <p:nvSpPr>
          <p:cNvPr id="20" name="Text Placeholder 5">
            <a:extLst>
              <a:ext uri="{FF2B5EF4-FFF2-40B4-BE49-F238E27FC236}">
                <a16:creationId xmlns:a16="http://schemas.microsoft.com/office/drawing/2014/main" id="{56856879-AC8B-D94D-9AD0-D477C0BF1729}"/>
              </a:ext>
            </a:extLst>
          </p:cNvPr>
          <p:cNvSpPr txBox="1">
            <a:spLocks/>
          </p:cNvSpPr>
          <p:nvPr/>
        </p:nvSpPr>
        <p:spPr>
          <a:xfrm>
            <a:off x="3898856" y="7607754"/>
            <a:ext cx="3256950" cy="690592"/>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r>
              <a:rPr lang="en-US" sz="2000" b="1" dirty="0" err="1">
                <a:solidFill>
                  <a:srgbClr val="8E2F91"/>
                </a:solidFill>
                <a:latin typeface="Calibri" panose="020F0502020204030204" pitchFamily="34" charset="0"/>
                <a:cs typeface="Calibri" panose="020F0502020204030204" pitchFamily="34" charset="0"/>
              </a:rPr>
              <a:t>siga</a:t>
            </a:r>
            <a:r>
              <a:rPr lang="en-US" sz="2000" b="1" dirty="0">
                <a:solidFill>
                  <a:srgbClr val="8E2F91"/>
                </a:solidFill>
                <a:latin typeface="Calibri" panose="020F0502020204030204" pitchFamily="34" charset="0"/>
                <a:cs typeface="Calibri" panose="020F0502020204030204" pitchFamily="34" charset="0"/>
              </a:rPr>
              <a:t> a </a:t>
            </a:r>
            <a:r>
              <a:rPr lang="en-US" sz="2000" b="1" dirty="0" err="1">
                <a:solidFill>
                  <a:srgbClr val="8E2F91"/>
                </a:solidFill>
                <a:latin typeface="Calibri" panose="020F0502020204030204" pitchFamily="34" charset="0"/>
                <a:cs typeface="Calibri" panose="020F0502020204030204" pitchFamily="34" charset="0"/>
              </a:rPr>
              <a:t>sua</a:t>
            </a:r>
            <a:r>
              <a:rPr lang="en-US" sz="2000" b="1" dirty="0">
                <a:solidFill>
                  <a:srgbClr val="8E2F91"/>
                </a:solidFill>
                <a:latin typeface="Calibri" panose="020F0502020204030204" pitchFamily="34" charset="0"/>
                <a:cs typeface="Calibri" panose="020F0502020204030204" pitchFamily="34" charset="0"/>
              </a:rPr>
              <a:t> </a:t>
            </a:r>
            <a:r>
              <a:rPr lang="en-US" sz="2000" b="1" dirty="0" err="1">
                <a:solidFill>
                  <a:srgbClr val="8E2F91"/>
                </a:solidFill>
                <a:latin typeface="Calibri" panose="020F0502020204030204" pitchFamily="34" charset="0"/>
                <a:cs typeface="Calibri" panose="020F0502020204030204" pitchFamily="34" charset="0"/>
              </a:rPr>
              <a:t>jornada</a:t>
            </a:r>
            <a:endParaRPr lang="en-US" sz="2000" b="1" dirty="0">
              <a:solidFill>
                <a:srgbClr val="8E2F91"/>
              </a:solidFill>
              <a:latin typeface="Calibri" panose="020F0502020204030204" pitchFamily="34" charset="0"/>
              <a:cs typeface="Calibri" panose="020F0502020204030204" pitchFamily="34" charset="0"/>
            </a:endParaRPr>
          </a:p>
        </p:txBody>
      </p:sp>
      <p:grpSp>
        <p:nvGrpSpPr>
          <p:cNvPr id="21" name="Graphic 3">
            <a:extLst>
              <a:ext uri="{FF2B5EF4-FFF2-40B4-BE49-F238E27FC236}">
                <a16:creationId xmlns:a16="http://schemas.microsoft.com/office/drawing/2014/main" id="{C6D09A12-4548-3447-85CF-95D44DA423BC}"/>
              </a:ext>
            </a:extLst>
          </p:cNvPr>
          <p:cNvGrpSpPr/>
          <p:nvPr/>
        </p:nvGrpSpPr>
        <p:grpSpPr>
          <a:xfrm>
            <a:off x="6362789" y="8174242"/>
            <a:ext cx="280634" cy="280634"/>
            <a:chOff x="1950027" y="2499889"/>
            <a:chExt cx="850463" cy="850463"/>
          </a:xfrm>
        </p:grpSpPr>
        <p:sp>
          <p:nvSpPr>
            <p:cNvPr id="22" name="Freeform 21">
              <a:extLst>
                <a:ext uri="{FF2B5EF4-FFF2-40B4-BE49-F238E27FC236}">
                  <a16:creationId xmlns:a16="http://schemas.microsoft.com/office/drawing/2014/main" id="{38CACCA6-11F0-204E-A437-FAE5748B7DA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3" name="Graphic 3">
              <a:extLst>
                <a:ext uri="{FF2B5EF4-FFF2-40B4-BE49-F238E27FC236}">
                  <a16:creationId xmlns:a16="http://schemas.microsoft.com/office/drawing/2014/main" id="{2A7A522D-BD18-EB4E-BAD1-C39BE3CAC2E1}"/>
                </a:ext>
              </a:extLst>
            </p:cNvPr>
            <p:cNvGrpSpPr/>
            <p:nvPr/>
          </p:nvGrpSpPr>
          <p:grpSpPr>
            <a:xfrm>
              <a:off x="2107521" y="2657382"/>
              <a:ext cx="535476" cy="535477"/>
              <a:chOff x="2107521" y="2657382"/>
              <a:chExt cx="535476" cy="535477"/>
            </a:xfrm>
            <a:solidFill>
              <a:srgbClr val="FFFFFF"/>
            </a:solidFill>
          </p:grpSpPr>
          <p:sp>
            <p:nvSpPr>
              <p:cNvPr id="24" name="Freeform 23">
                <a:extLst>
                  <a:ext uri="{FF2B5EF4-FFF2-40B4-BE49-F238E27FC236}">
                    <a16:creationId xmlns:a16="http://schemas.microsoft.com/office/drawing/2014/main" id="{78AC42AE-7DA1-3249-8EDB-146B9505042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86203AAC-D362-BB4D-B227-D4F41D3FDD1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8DD02DD4-1F5E-8645-9E82-2CAB0FE3A5CE}"/>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27" name="Graphic 3">
            <a:extLst>
              <a:ext uri="{FF2B5EF4-FFF2-40B4-BE49-F238E27FC236}">
                <a16:creationId xmlns:a16="http://schemas.microsoft.com/office/drawing/2014/main" id="{BE7835DF-DFED-8244-8CD9-C7087C0562EF}"/>
              </a:ext>
            </a:extLst>
          </p:cNvPr>
          <p:cNvGrpSpPr/>
          <p:nvPr/>
        </p:nvGrpSpPr>
        <p:grpSpPr>
          <a:xfrm>
            <a:off x="5670558" y="8174242"/>
            <a:ext cx="280634" cy="280634"/>
            <a:chOff x="-147782" y="2499889"/>
            <a:chExt cx="850463" cy="850463"/>
          </a:xfrm>
        </p:grpSpPr>
        <p:sp>
          <p:nvSpPr>
            <p:cNvPr id="28" name="Freeform 27">
              <a:extLst>
                <a:ext uri="{FF2B5EF4-FFF2-40B4-BE49-F238E27FC236}">
                  <a16:creationId xmlns:a16="http://schemas.microsoft.com/office/drawing/2014/main" id="{1378A072-7A7E-B74F-BFBE-5B0712726E6F}"/>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C36C953-F785-4C4D-890F-E8FA0F0B5D8C}"/>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0" name="Graphic 3">
            <a:extLst>
              <a:ext uri="{FF2B5EF4-FFF2-40B4-BE49-F238E27FC236}">
                <a16:creationId xmlns:a16="http://schemas.microsoft.com/office/drawing/2014/main" id="{81B4460C-6090-1F44-9B50-0D9F74AB028B}"/>
              </a:ext>
            </a:extLst>
          </p:cNvPr>
          <p:cNvGrpSpPr/>
          <p:nvPr/>
        </p:nvGrpSpPr>
        <p:grpSpPr>
          <a:xfrm>
            <a:off x="6708697" y="8174242"/>
            <a:ext cx="280634" cy="280634"/>
            <a:chOff x="2998302" y="2499889"/>
            <a:chExt cx="850463" cy="850463"/>
          </a:xfrm>
        </p:grpSpPr>
        <p:sp>
          <p:nvSpPr>
            <p:cNvPr id="31" name="Freeform 30">
              <a:extLst>
                <a:ext uri="{FF2B5EF4-FFF2-40B4-BE49-F238E27FC236}">
                  <a16:creationId xmlns:a16="http://schemas.microsoft.com/office/drawing/2014/main" id="{F88597AE-724D-8C4F-B92A-D337F152F564}"/>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9A835"/>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AF7FF91-1D53-724C-A605-071810409F6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CC0C4738-31A8-1048-8B2A-C1F3629783CD}"/>
              </a:ext>
            </a:extLst>
          </p:cNvPr>
          <p:cNvGrpSpPr/>
          <p:nvPr/>
        </p:nvGrpSpPr>
        <p:grpSpPr>
          <a:xfrm>
            <a:off x="5324651" y="8174242"/>
            <a:ext cx="280634" cy="280842"/>
            <a:chOff x="-1196056" y="2499889"/>
            <a:chExt cx="850463" cy="851093"/>
          </a:xfrm>
        </p:grpSpPr>
        <p:sp>
          <p:nvSpPr>
            <p:cNvPr id="34" name="Freeform 33">
              <a:extLst>
                <a:ext uri="{FF2B5EF4-FFF2-40B4-BE49-F238E27FC236}">
                  <a16:creationId xmlns:a16="http://schemas.microsoft.com/office/drawing/2014/main" id="{D1688DC0-1FDE-C84A-9482-77AF495EFA4D}"/>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7C867F7-F966-6846-8132-A07C70BCD0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E43F157E-33D9-1242-B0F5-F515541C0611}"/>
              </a:ext>
            </a:extLst>
          </p:cNvPr>
          <p:cNvGrpSpPr/>
          <p:nvPr/>
        </p:nvGrpSpPr>
        <p:grpSpPr>
          <a:xfrm>
            <a:off x="6016674" y="8174242"/>
            <a:ext cx="280634" cy="280634"/>
            <a:chOff x="5339337" y="8702010"/>
            <a:chExt cx="280634" cy="280634"/>
          </a:xfrm>
          <a:solidFill>
            <a:srgbClr val="12B4CB"/>
          </a:solidFill>
        </p:grpSpPr>
        <p:sp>
          <p:nvSpPr>
            <p:cNvPr id="37" name="Freeform 36">
              <a:extLst>
                <a:ext uri="{FF2B5EF4-FFF2-40B4-BE49-F238E27FC236}">
                  <a16:creationId xmlns:a16="http://schemas.microsoft.com/office/drawing/2014/main" id="{0437E211-96DA-DF48-96A8-ABC13C91AB31}"/>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A4BCC515-8484-9244-B1E3-69038853FE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57877" y="8715750"/>
              <a:ext cx="246077" cy="246077"/>
            </a:xfrm>
            <a:prstGeom prst="rect">
              <a:avLst/>
            </a:prstGeom>
          </p:spPr>
        </p:pic>
      </p:grpSp>
      <p:grpSp>
        <p:nvGrpSpPr>
          <p:cNvPr id="39" name="Group 38">
            <a:extLst>
              <a:ext uri="{FF2B5EF4-FFF2-40B4-BE49-F238E27FC236}">
                <a16:creationId xmlns:a16="http://schemas.microsoft.com/office/drawing/2014/main" id="{BBDF820D-1D3B-C048-8374-C7B066444E67}"/>
              </a:ext>
            </a:extLst>
          </p:cNvPr>
          <p:cNvGrpSpPr/>
          <p:nvPr/>
        </p:nvGrpSpPr>
        <p:grpSpPr>
          <a:xfrm>
            <a:off x="2704034" y="3178656"/>
            <a:ext cx="4705438" cy="2867812"/>
            <a:chOff x="1950804" y="3053151"/>
            <a:chExt cx="5608871" cy="3418425"/>
          </a:xfrm>
        </p:grpSpPr>
        <p:pic>
          <p:nvPicPr>
            <p:cNvPr id="40" name="Picture 39">
              <a:extLst>
                <a:ext uri="{FF2B5EF4-FFF2-40B4-BE49-F238E27FC236}">
                  <a16:creationId xmlns:a16="http://schemas.microsoft.com/office/drawing/2014/main" id="{9F8F125C-7C44-424A-B903-29477776DB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41" name="Rectangle 40">
              <a:extLst>
                <a:ext uri="{FF2B5EF4-FFF2-40B4-BE49-F238E27FC236}">
                  <a16:creationId xmlns:a16="http://schemas.microsoft.com/office/drawing/2014/main" id="{E5E9A08E-785C-EB43-8924-ACE2F42A1FBC}"/>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pic>
        <p:nvPicPr>
          <p:cNvPr id="7" name="Picture 6">
            <a:extLst>
              <a:ext uri="{FF2B5EF4-FFF2-40B4-BE49-F238E27FC236}">
                <a16:creationId xmlns:a16="http://schemas.microsoft.com/office/drawing/2014/main" id="{7F97E01B-C0D3-38ED-1321-3D661FB263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71"/>
          <a:stretch/>
        </p:blipFill>
        <p:spPr>
          <a:xfrm>
            <a:off x="3410207" y="3427794"/>
            <a:ext cx="3340352" cy="2116851"/>
          </a:xfrm>
          <a:prstGeom prst="rect">
            <a:avLst/>
          </a:prstGeom>
        </p:spPr>
      </p:pic>
    </p:spTree>
    <p:extLst>
      <p:ext uri="{BB962C8B-B14F-4D97-AF65-F5344CB8AC3E}">
        <p14:creationId xmlns:p14="http://schemas.microsoft.com/office/powerpoint/2010/main" val="3595039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38A8262-ED03-574D-9429-78BE253D323C}"/>
              </a:ext>
            </a:extLst>
          </p:cNvPr>
          <p:cNvSpPr>
            <a:spLocks noGrp="1"/>
          </p:cNvSpPr>
          <p:nvPr>
            <p:ph type="body" sz="quarter" idx="30"/>
          </p:nvPr>
        </p:nvSpPr>
        <p:spPr>
          <a:xfrm>
            <a:off x="700479" y="3421625"/>
            <a:ext cx="2895713" cy="1752955"/>
          </a:xfrm>
        </p:spPr>
        <p:txBody>
          <a:bodyPr/>
          <a:lstStyle/>
          <a:p>
            <a:pPr>
              <a:spcBef>
                <a:spcPts val="0"/>
              </a:spcBef>
            </a:pPr>
            <a:r>
              <a:rPr lang="en-US" dirty="0"/>
              <a:t>01| MÓDULO 3  </a:t>
            </a:r>
          </a:p>
          <a:p>
            <a:pPr>
              <a:spcBef>
                <a:spcPts val="0"/>
              </a:spcBef>
            </a:pPr>
            <a:r>
              <a:rPr lang="en-US" dirty="0" err="1">
                <a:solidFill>
                  <a:schemeClr val="bg1"/>
                </a:solidFill>
              </a:rPr>
              <a:t>Criptomoedas</a:t>
            </a:r>
            <a:r>
              <a:rPr lang="en-US" dirty="0"/>
              <a:t> </a:t>
            </a:r>
          </a:p>
          <a:p>
            <a:endParaRPr lang="en-US" dirty="0"/>
          </a:p>
        </p:txBody>
      </p:sp>
      <p:sp>
        <p:nvSpPr>
          <p:cNvPr id="19" name="Text Placeholder 18">
            <a:extLst>
              <a:ext uri="{FF2B5EF4-FFF2-40B4-BE49-F238E27FC236}">
                <a16:creationId xmlns:a16="http://schemas.microsoft.com/office/drawing/2014/main" id="{9BD126B6-CAE0-9848-BCF8-9184D07F01B1}"/>
              </a:ext>
            </a:extLst>
          </p:cNvPr>
          <p:cNvSpPr>
            <a:spLocks noGrp="1"/>
          </p:cNvSpPr>
          <p:nvPr>
            <p:ph type="body" sz="quarter" idx="42"/>
          </p:nvPr>
        </p:nvSpPr>
        <p:spPr>
          <a:xfrm>
            <a:off x="3787775" y="6330114"/>
            <a:ext cx="3255276" cy="3964592"/>
          </a:xfrm>
        </p:spPr>
        <p:txBody>
          <a:bodyPr/>
          <a:lstStyle/>
          <a:p>
            <a:pPr algn="l"/>
            <a:r>
              <a:rPr lang="en-US" dirty="0" err="1"/>
              <a:t>Depois</a:t>
            </a:r>
            <a:r>
              <a:rPr lang="en-US" dirty="0"/>
              <a:t> do </a:t>
            </a:r>
            <a:r>
              <a:rPr lang="en-US" dirty="0" err="1"/>
              <a:t>segundo</a:t>
            </a:r>
            <a:r>
              <a:rPr lang="en-US" dirty="0"/>
              <a:t> </a:t>
            </a:r>
            <a:r>
              <a:rPr lang="en-US" dirty="0" err="1"/>
              <a:t>módulo</a:t>
            </a:r>
            <a:r>
              <a:rPr lang="en-US" dirty="0"/>
              <a:t>, </a:t>
            </a:r>
            <a:r>
              <a:rPr lang="en-US" dirty="0" err="1"/>
              <a:t>deve</a:t>
            </a:r>
            <a:r>
              <a:rPr lang="en-US" dirty="0"/>
              <a:t> </a:t>
            </a:r>
            <a:r>
              <a:rPr lang="en-US" dirty="0" err="1"/>
              <a:t>ser</a:t>
            </a:r>
            <a:r>
              <a:rPr lang="en-US" dirty="0"/>
              <a:t> </a:t>
            </a:r>
            <a:r>
              <a:rPr lang="en-US" dirty="0" err="1"/>
              <a:t>capaz</a:t>
            </a:r>
            <a:r>
              <a:rPr lang="en-US" dirty="0"/>
              <a:t> de:</a:t>
            </a:r>
          </a:p>
          <a:p>
            <a:pPr algn="l"/>
            <a:r>
              <a:rPr lang="en-US" dirty="0"/>
              <a:t> </a:t>
            </a:r>
          </a:p>
          <a:p>
            <a:pPr marL="171450" indent="-171450" algn="l">
              <a:buClr>
                <a:srgbClr val="DD1470"/>
              </a:buClr>
              <a:buSzPct val="120000"/>
              <a:buFont typeface="Wingdings" pitchFamily="2" charset="2"/>
              <a:buChar char="§"/>
            </a:pPr>
            <a:r>
              <a:rPr lang="en-US" dirty="0" err="1"/>
              <a:t>Reiterar</a:t>
            </a:r>
            <a:r>
              <a:rPr lang="en-US" dirty="0"/>
              <a:t> </a:t>
            </a:r>
            <a:r>
              <a:rPr lang="en-US" dirty="0" err="1"/>
              <a:t>como</a:t>
            </a:r>
            <a:r>
              <a:rPr lang="en-US" dirty="0"/>
              <a:t> </a:t>
            </a:r>
            <a:r>
              <a:rPr lang="en-US" dirty="0" err="1"/>
              <a:t>funciona</a:t>
            </a:r>
            <a:r>
              <a:rPr lang="en-US" dirty="0"/>
              <a:t> </a:t>
            </a:r>
            <a:r>
              <a:rPr lang="en-US" dirty="0" err="1"/>
              <a:t>uma</a:t>
            </a:r>
            <a:r>
              <a:rPr lang="en-US" dirty="0"/>
              <a:t> </a:t>
            </a:r>
            <a:r>
              <a:rPr lang="en-US" dirty="0" err="1"/>
              <a:t>transação</a:t>
            </a:r>
            <a:r>
              <a:rPr lang="en-US" dirty="0"/>
              <a:t> </a:t>
            </a:r>
            <a:r>
              <a:rPr lang="en-US" dirty="0" err="1"/>
              <a:t>Bitcoin</a:t>
            </a:r>
            <a:r>
              <a:rPr lang="en-US" dirty="0"/>
              <a:t>.</a:t>
            </a:r>
          </a:p>
          <a:p>
            <a:pPr marL="171450" indent="-171450" algn="l">
              <a:buClr>
                <a:srgbClr val="DD1470"/>
              </a:buClr>
              <a:buSzPct val="120000"/>
              <a:buFont typeface="Wingdings" pitchFamily="2" charset="2"/>
              <a:buChar char="§"/>
            </a:pPr>
            <a:r>
              <a:rPr lang="en-US" dirty="0" err="1"/>
              <a:t>Discutir</a:t>
            </a:r>
            <a:r>
              <a:rPr lang="en-US" dirty="0"/>
              <a:t> </a:t>
            </a:r>
            <a:r>
              <a:rPr lang="en-US" dirty="0" err="1"/>
              <a:t>questões</a:t>
            </a:r>
            <a:r>
              <a:rPr lang="en-US" dirty="0"/>
              <a:t> de </a:t>
            </a:r>
            <a:r>
              <a:rPr lang="en-US" dirty="0" err="1"/>
              <a:t>escalabilidade</a:t>
            </a:r>
            <a:r>
              <a:rPr lang="en-US" dirty="0"/>
              <a:t> do </a:t>
            </a:r>
            <a:r>
              <a:rPr lang="en-US" dirty="0" err="1"/>
              <a:t>Bitcoin</a:t>
            </a:r>
            <a:r>
              <a:rPr lang="en-US" dirty="0"/>
              <a:t>.</a:t>
            </a:r>
          </a:p>
          <a:p>
            <a:pPr marL="171450" indent="-171450" algn="l">
              <a:buClr>
                <a:srgbClr val="DD1470"/>
              </a:buClr>
              <a:buSzPct val="120000"/>
              <a:buFont typeface="Wingdings" pitchFamily="2" charset="2"/>
              <a:buChar char="§"/>
            </a:pPr>
            <a:r>
              <a:rPr lang="en-US" dirty="0" err="1"/>
              <a:t>Ter</a:t>
            </a:r>
            <a:r>
              <a:rPr lang="en-US" dirty="0"/>
              <a:t> </a:t>
            </a:r>
            <a:r>
              <a:rPr lang="en-US" dirty="0" err="1"/>
              <a:t>uma</a:t>
            </a:r>
            <a:r>
              <a:rPr lang="en-US" dirty="0"/>
              <a:t> </a:t>
            </a:r>
            <a:r>
              <a:rPr lang="en-US" dirty="0" err="1"/>
              <a:t>compreensão</a:t>
            </a:r>
            <a:r>
              <a:rPr lang="en-US" dirty="0"/>
              <a:t> da </a:t>
            </a:r>
            <a:r>
              <a:rPr lang="en-US" dirty="0" err="1"/>
              <a:t>lucratividade</a:t>
            </a:r>
            <a:r>
              <a:rPr lang="en-US" dirty="0"/>
              <a:t> da </a:t>
            </a:r>
            <a:r>
              <a:rPr lang="en-US" dirty="0" err="1"/>
              <a:t>mineração</a:t>
            </a:r>
            <a:r>
              <a:rPr lang="en-US" dirty="0"/>
              <a:t> de </a:t>
            </a:r>
            <a:r>
              <a:rPr lang="en-US" dirty="0" err="1"/>
              <a:t>Bitcoin</a:t>
            </a:r>
            <a:r>
              <a:rPr lang="en-US" dirty="0"/>
              <a:t> e do hardware e </a:t>
            </a:r>
            <a:r>
              <a:rPr lang="en-US" dirty="0" err="1"/>
              <a:t>requisitos</a:t>
            </a:r>
            <a:r>
              <a:rPr lang="en-US" dirty="0"/>
              <a:t> de software </a:t>
            </a:r>
            <a:r>
              <a:rPr lang="en-US" dirty="0" err="1"/>
              <a:t>para</a:t>
            </a:r>
            <a:r>
              <a:rPr lang="en-US" dirty="0"/>
              <a:t> </a:t>
            </a:r>
            <a:r>
              <a:rPr lang="en-US" dirty="0" err="1"/>
              <a:t>mineradores</a:t>
            </a:r>
            <a:r>
              <a:rPr lang="en-US" dirty="0"/>
              <a:t>.</a:t>
            </a:r>
          </a:p>
          <a:p>
            <a:pPr marL="171450" indent="-171450" algn="l">
              <a:buClr>
                <a:srgbClr val="DD1470"/>
              </a:buClr>
              <a:buSzPct val="120000"/>
              <a:buFont typeface="Wingdings" pitchFamily="2" charset="2"/>
              <a:buChar char="§"/>
            </a:pPr>
            <a:r>
              <a:rPr lang="en-US" dirty="0" err="1"/>
              <a:t>Entender</a:t>
            </a:r>
            <a:r>
              <a:rPr lang="en-US" dirty="0"/>
              <a:t> o </a:t>
            </a:r>
            <a:r>
              <a:rPr lang="en-US" dirty="0" err="1"/>
              <a:t>que</a:t>
            </a:r>
            <a:r>
              <a:rPr lang="en-US" dirty="0"/>
              <a:t> </a:t>
            </a:r>
            <a:r>
              <a:rPr lang="en-US" dirty="0" err="1"/>
              <a:t>é</a:t>
            </a:r>
            <a:r>
              <a:rPr lang="en-US" dirty="0"/>
              <a:t> </a:t>
            </a:r>
            <a:r>
              <a:rPr lang="en-US" dirty="0" err="1"/>
              <a:t>Ethereum</a:t>
            </a:r>
            <a:r>
              <a:rPr lang="en-US" dirty="0"/>
              <a:t> e </a:t>
            </a:r>
            <a:r>
              <a:rPr lang="en-US" dirty="0" err="1"/>
              <a:t>quais</a:t>
            </a:r>
            <a:r>
              <a:rPr lang="en-US" dirty="0"/>
              <a:t> são as </a:t>
            </a:r>
            <a:r>
              <a:rPr lang="en-US" dirty="0" err="1"/>
              <a:t>diferenças</a:t>
            </a:r>
            <a:r>
              <a:rPr lang="en-US" dirty="0"/>
              <a:t> entre </a:t>
            </a:r>
            <a:r>
              <a:rPr lang="en-US" dirty="0" err="1"/>
              <a:t>Ethereum</a:t>
            </a:r>
            <a:r>
              <a:rPr lang="en-US" dirty="0"/>
              <a:t> e </a:t>
            </a:r>
            <a:r>
              <a:rPr lang="en-US" dirty="0" err="1"/>
              <a:t>Bitcoin</a:t>
            </a:r>
            <a:r>
              <a:rPr lang="en-US" dirty="0"/>
              <a:t>.</a:t>
            </a:r>
          </a:p>
          <a:p>
            <a:pPr marL="171450" indent="-171450" algn="l">
              <a:buClr>
                <a:srgbClr val="DD1470"/>
              </a:buClr>
              <a:buSzPct val="120000"/>
              <a:buFont typeface="Wingdings" pitchFamily="2" charset="2"/>
              <a:buChar char="§"/>
            </a:pPr>
            <a:r>
              <a:rPr lang="en-US" dirty="0" err="1"/>
              <a:t>Avaliar</a:t>
            </a:r>
            <a:r>
              <a:rPr lang="en-US" dirty="0"/>
              <a:t> o </a:t>
            </a:r>
            <a:r>
              <a:rPr lang="en-US" dirty="0" err="1"/>
              <a:t>papel</a:t>
            </a:r>
            <a:r>
              <a:rPr lang="en-US" dirty="0"/>
              <a:t> da taxa de </a:t>
            </a:r>
            <a:r>
              <a:rPr lang="en-US" dirty="0" err="1"/>
              <a:t>gás</a:t>
            </a:r>
            <a:r>
              <a:rPr lang="en-US" dirty="0"/>
              <a:t> </a:t>
            </a:r>
            <a:r>
              <a:rPr lang="en-US" dirty="0" err="1"/>
              <a:t>Ethereum</a:t>
            </a:r>
            <a:r>
              <a:rPr lang="en-US" dirty="0"/>
              <a:t> </a:t>
            </a:r>
            <a:r>
              <a:rPr lang="en-US" dirty="0" err="1"/>
              <a:t>nas</a:t>
            </a:r>
            <a:r>
              <a:rPr lang="en-US" dirty="0"/>
              <a:t> </a:t>
            </a:r>
            <a:r>
              <a:rPr lang="en-US" dirty="0" err="1"/>
              <a:t>transações</a:t>
            </a:r>
            <a:r>
              <a:rPr lang="en-US" dirty="0"/>
              <a:t>.</a:t>
            </a:r>
          </a:p>
          <a:p>
            <a:pPr marL="171450" indent="-171450" algn="l">
              <a:buClr>
                <a:srgbClr val="DD1470"/>
              </a:buClr>
              <a:buSzPct val="120000"/>
              <a:buFont typeface="Wingdings" pitchFamily="2" charset="2"/>
              <a:buChar char="§"/>
            </a:pPr>
            <a:r>
              <a:rPr lang="en-US" dirty="0" err="1"/>
              <a:t>Reiterar</a:t>
            </a:r>
            <a:r>
              <a:rPr lang="en-US" dirty="0"/>
              <a:t> </a:t>
            </a:r>
            <a:r>
              <a:rPr lang="en-US" dirty="0" err="1"/>
              <a:t>como</a:t>
            </a:r>
            <a:r>
              <a:rPr lang="en-US" dirty="0"/>
              <a:t> </a:t>
            </a:r>
            <a:r>
              <a:rPr lang="en-US" dirty="0" err="1"/>
              <a:t>funciona</a:t>
            </a:r>
            <a:r>
              <a:rPr lang="en-US" dirty="0"/>
              <a:t> </a:t>
            </a:r>
            <a:r>
              <a:rPr lang="en-US" dirty="0" err="1"/>
              <a:t>uma</a:t>
            </a:r>
            <a:r>
              <a:rPr lang="en-US" dirty="0"/>
              <a:t> </a:t>
            </a:r>
            <a:r>
              <a:rPr lang="en-US" dirty="0" err="1"/>
              <a:t>transação</a:t>
            </a:r>
            <a:r>
              <a:rPr lang="en-US" dirty="0"/>
              <a:t> </a:t>
            </a:r>
            <a:r>
              <a:rPr lang="en-US" dirty="0" err="1"/>
              <a:t>Ethereum</a:t>
            </a:r>
            <a:r>
              <a:rPr lang="en-US" dirty="0"/>
              <a:t>.</a:t>
            </a:r>
          </a:p>
          <a:p>
            <a:pPr marL="171450" indent="-171450" algn="l">
              <a:buClr>
                <a:srgbClr val="DD1470"/>
              </a:buClr>
              <a:buSzPct val="120000"/>
              <a:buFont typeface="Wingdings" pitchFamily="2" charset="2"/>
              <a:buChar char="§"/>
            </a:pPr>
            <a:r>
              <a:rPr lang="en-US" dirty="0" err="1"/>
              <a:t>Entender</a:t>
            </a:r>
            <a:r>
              <a:rPr lang="en-US" dirty="0"/>
              <a:t> o </a:t>
            </a:r>
            <a:r>
              <a:rPr lang="en-US" dirty="0" err="1"/>
              <a:t>conceito</a:t>
            </a:r>
            <a:r>
              <a:rPr lang="en-US" dirty="0"/>
              <a:t> e </a:t>
            </a:r>
            <a:r>
              <a:rPr lang="en-US" dirty="0" err="1"/>
              <a:t>os</a:t>
            </a:r>
            <a:r>
              <a:rPr lang="en-US" dirty="0"/>
              <a:t> </a:t>
            </a:r>
            <a:r>
              <a:rPr lang="en-US" dirty="0" err="1"/>
              <a:t>casos</a:t>
            </a:r>
            <a:r>
              <a:rPr lang="en-US" dirty="0"/>
              <a:t> de </a:t>
            </a:r>
            <a:r>
              <a:rPr lang="en-US" dirty="0" err="1"/>
              <a:t>uso</a:t>
            </a:r>
            <a:r>
              <a:rPr lang="en-US" dirty="0"/>
              <a:t> de </a:t>
            </a:r>
            <a:r>
              <a:rPr lang="en-US" dirty="0" err="1"/>
              <a:t>contratos</a:t>
            </a:r>
            <a:r>
              <a:rPr lang="en-US" dirty="0"/>
              <a:t> </a:t>
            </a:r>
            <a:r>
              <a:rPr lang="en-US" dirty="0" err="1"/>
              <a:t>inteligentes</a:t>
            </a:r>
            <a:r>
              <a:rPr lang="en-US" dirty="0"/>
              <a:t>.</a:t>
            </a:r>
          </a:p>
          <a:p>
            <a:pPr marL="171450" indent="-171450" algn="l">
              <a:buClr>
                <a:srgbClr val="DD1470"/>
              </a:buClr>
              <a:buSzPct val="120000"/>
              <a:buFont typeface="Wingdings" pitchFamily="2" charset="2"/>
              <a:buChar char="§"/>
            </a:pPr>
            <a:r>
              <a:rPr lang="en-US" dirty="0" err="1"/>
              <a:t>Entender</a:t>
            </a:r>
            <a:r>
              <a:rPr lang="en-US" dirty="0"/>
              <a:t> as </a:t>
            </a:r>
            <a:r>
              <a:rPr lang="en-US" dirty="0" err="1"/>
              <a:t>diferentes</a:t>
            </a:r>
            <a:r>
              <a:rPr lang="en-US" dirty="0"/>
              <a:t> </a:t>
            </a:r>
            <a:r>
              <a:rPr lang="en-US" dirty="0" err="1"/>
              <a:t>camadas</a:t>
            </a:r>
            <a:r>
              <a:rPr lang="en-US" dirty="0"/>
              <a:t> de </a:t>
            </a:r>
            <a:r>
              <a:rPr lang="en-US" dirty="0" err="1"/>
              <a:t>aplicação</a:t>
            </a:r>
            <a:r>
              <a:rPr lang="en-US" dirty="0"/>
              <a:t> das </a:t>
            </a:r>
            <a:r>
              <a:rPr lang="en-US" dirty="0" err="1"/>
              <a:t>finanças</a:t>
            </a:r>
            <a:r>
              <a:rPr lang="en-US" dirty="0"/>
              <a:t> </a:t>
            </a:r>
            <a:r>
              <a:rPr lang="en-US" dirty="0" err="1"/>
              <a:t>descentralizadas</a:t>
            </a:r>
            <a:r>
              <a:rPr lang="en-US" dirty="0"/>
              <a:t>.</a:t>
            </a:r>
          </a:p>
          <a:p>
            <a:pPr marL="171450" indent="-171450" algn="l">
              <a:buClr>
                <a:srgbClr val="DD1470"/>
              </a:buClr>
              <a:buSzPct val="120000"/>
              <a:buFont typeface="Wingdings" pitchFamily="2" charset="2"/>
              <a:buChar char="§"/>
            </a:pPr>
            <a:r>
              <a:rPr lang="en-US" dirty="0" err="1"/>
              <a:t>Citar</a:t>
            </a:r>
            <a:r>
              <a:rPr lang="en-US" dirty="0"/>
              <a:t> e </a:t>
            </a:r>
            <a:r>
              <a:rPr lang="en-US" dirty="0" err="1"/>
              <a:t>analisar</a:t>
            </a:r>
            <a:r>
              <a:rPr lang="en-US" dirty="0"/>
              <a:t> </a:t>
            </a:r>
            <a:r>
              <a:rPr lang="en-US" dirty="0" err="1"/>
              <a:t>os</a:t>
            </a:r>
            <a:r>
              <a:rPr lang="en-US" dirty="0"/>
              <a:t> </a:t>
            </a:r>
            <a:r>
              <a:rPr lang="en-US" dirty="0" err="1"/>
              <a:t>paralelos</a:t>
            </a:r>
            <a:r>
              <a:rPr lang="en-US" dirty="0"/>
              <a:t> e </a:t>
            </a:r>
            <a:r>
              <a:rPr lang="en-US" dirty="0" err="1"/>
              <a:t>diferenças</a:t>
            </a:r>
            <a:r>
              <a:rPr lang="en-US" dirty="0"/>
              <a:t> entre </a:t>
            </a:r>
            <a:r>
              <a:rPr lang="en-US" dirty="0" err="1"/>
              <a:t>finanças</a:t>
            </a:r>
            <a:r>
              <a:rPr lang="en-US" dirty="0"/>
              <a:t> </a:t>
            </a:r>
            <a:r>
              <a:rPr lang="en-US" dirty="0" err="1"/>
              <a:t>descentralizadas</a:t>
            </a:r>
            <a:r>
              <a:rPr lang="en-US" dirty="0"/>
              <a:t> e </a:t>
            </a:r>
            <a:r>
              <a:rPr lang="en-US" dirty="0" err="1"/>
              <a:t>finanças</a:t>
            </a:r>
            <a:r>
              <a:rPr lang="en-US" dirty="0"/>
              <a:t> </a:t>
            </a:r>
            <a:r>
              <a:rPr lang="en-US" dirty="0" err="1"/>
              <a:t>tradicionais</a:t>
            </a:r>
            <a:r>
              <a:rPr lang="en-US" dirty="0"/>
              <a:t>.</a:t>
            </a:r>
          </a:p>
          <a:p>
            <a:pPr marL="171450" indent="-171450" algn="l">
              <a:buClr>
                <a:srgbClr val="DD1470"/>
              </a:buClr>
              <a:buSzPct val="120000"/>
              <a:buFont typeface="Wingdings" pitchFamily="2" charset="2"/>
              <a:buChar char="§"/>
            </a:pPr>
            <a:r>
              <a:rPr lang="en-US" dirty="0" err="1"/>
              <a:t>Identificar</a:t>
            </a:r>
            <a:r>
              <a:rPr lang="en-US" dirty="0"/>
              <a:t> as </a:t>
            </a:r>
            <a:r>
              <a:rPr lang="en-US" dirty="0" err="1"/>
              <a:t>desvantagens</a:t>
            </a:r>
            <a:r>
              <a:rPr lang="en-US" dirty="0"/>
              <a:t> </a:t>
            </a:r>
            <a:r>
              <a:rPr lang="en-US" dirty="0" err="1"/>
              <a:t>atuais</a:t>
            </a:r>
            <a:r>
              <a:rPr lang="en-US" dirty="0"/>
              <a:t> com </a:t>
            </a:r>
            <a:r>
              <a:rPr lang="en-US" dirty="0" err="1"/>
              <a:t>finanças</a:t>
            </a:r>
            <a:r>
              <a:rPr lang="en-US" dirty="0"/>
              <a:t> </a:t>
            </a:r>
            <a:r>
              <a:rPr lang="en-US" dirty="0" err="1"/>
              <a:t>descentralizadas</a:t>
            </a:r>
            <a:r>
              <a:rPr lang="en-US" dirty="0"/>
              <a:t> e </a:t>
            </a:r>
            <a:r>
              <a:rPr lang="en-US" dirty="0" err="1"/>
              <a:t>finanças</a:t>
            </a:r>
            <a:r>
              <a:rPr lang="en-US" dirty="0"/>
              <a:t> </a:t>
            </a:r>
            <a:r>
              <a:rPr lang="en-US" dirty="0" err="1"/>
              <a:t>tradicionais</a:t>
            </a:r>
            <a:r>
              <a:rPr lang="en-US" dirty="0"/>
              <a:t>.</a:t>
            </a:r>
          </a:p>
        </p:txBody>
      </p:sp>
      <p:sp>
        <p:nvSpPr>
          <p:cNvPr id="20" name="Text Placeholder 19">
            <a:extLst>
              <a:ext uri="{FF2B5EF4-FFF2-40B4-BE49-F238E27FC236}">
                <a16:creationId xmlns:a16="http://schemas.microsoft.com/office/drawing/2014/main" id="{74C730EC-639F-014A-96B0-EBA758122072}"/>
              </a:ext>
            </a:extLst>
          </p:cNvPr>
          <p:cNvSpPr>
            <a:spLocks noGrp="1"/>
          </p:cNvSpPr>
          <p:nvPr>
            <p:ph type="body" sz="quarter" idx="43"/>
          </p:nvPr>
        </p:nvSpPr>
        <p:spPr>
          <a:xfrm>
            <a:off x="635891" y="6330114"/>
            <a:ext cx="3019010" cy="3507069"/>
          </a:xfrm>
        </p:spPr>
        <p:txBody>
          <a:bodyPr/>
          <a:lstStyle/>
          <a:p>
            <a:r>
              <a:rPr lang="en-US" dirty="0" err="1"/>
              <a:t>Neste</a:t>
            </a:r>
            <a:r>
              <a:rPr lang="en-US" dirty="0"/>
              <a:t> </a:t>
            </a:r>
            <a:r>
              <a:rPr lang="en-US" dirty="0" err="1"/>
              <a:t>módulo</a:t>
            </a:r>
            <a:r>
              <a:rPr lang="en-US" dirty="0"/>
              <a:t>, as </a:t>
            </a:r>
            <a:r>
              <a:rPr lang="en-US" dirty="0" err="1"/>
              <a:t>transações</a:t>
            </a:r>
            <a:r>
              <a:rPr lang="en-US" dirty="0"/>
              <a:t> de </a:t>
            </a:r>
            <a:r>
              <a:rPr lang="en-US" dirty="0" err="1"/>
              <a:t>Bitcoin</a:t>
            </a:r>
            <a:r>
              <a:rPr lang="en-US" dirty="0"/>
              <a:t> e o </a:t>
            </a:r>
            <a:r>
              <a:rPr lang="en-US" dirty="0" err="1"/>
              <a:t>seu</a:t>
            </a:r>
            <a:r>
              <a:rPr lang="en-US" dirty="0"/>
              <a:t> </a:t>
            </a:r>
            <a:r>
              <a:rPr lang="en-US" dirty="0" err="1"/>
              <a:t>mecanismo</a:t>
            </a:r>
            <a:r>
              <a:rPr lang="en-US" dirty="0"/>
              <a:t> de </a:t>
            </a:r>
            <a:r>
              <a:rPr lang="en-US" dirty="0" err="1"/>
              <a:t>mineração</a:t>
            </a:r>
            <a:r>
              <a:rPr lang="en-US" dirty="0"/>
              <a:t> </a:t>
            </a:r>
            <a:r>
              <a:rPr lang="en-US" dirty="0" err="1"/>
              <a:t>estarão</a:t>
            </a:r>
            <a:r>
              <a:rPr lang="en-US" dirty="0"/>
              <a:t> </a:t>
            </a:r>
            <a:r>
              <a:rPr lang="en-US" dirty="0" err="1"/>
              <a:t>em</a:t>
            </a:r>
            <a:r>
              <a:rPr lang="en-US" dirty="0"/>
              <a:t> </a:t>
            </a:r>
            <a:r>
              <a:rPr lang="en-US" dirty="0" err="1"/>
              <a:t>foco</a:t>
            </a:r>
            <a:r>
              <a:rPr lang="en-US" dirty="0"/>
              <a:t>. </a:t>
            </a:r>
            <a:r>
              <a:rPr lang="en-US" dirty="0" err="1"/>
              <a:t>Além</a:t>
            </a:r>
            <a:r>
              <a:rPr lang="en-US" dirty="0"/>
              <a:t> disso, </a:t>
            </a:r>
            <a:r>
              <a:rPr lang="en-US" dirty="0" err="1"/>
              <a:t>serão</a:t>
            </a:r>
            <a:r>
              <a:rPr lang="en-US" dirty="0"/>
              <a:t> </a:t>
            </a:r>
            <a:r>
              <a:rPr lang="en-US" dirty="0" err="1"/>
              <a:t>apresentados</a:t>
            </a:r>
            <a:r>
              <a:rPr lang="en-US" dirty="0"/>
              <a:t> </a:t>
            </a:r>
            <a:r>
              <a:rPr lang="en-US" dirty="0" err="1"/>
              <a:t>os</a:t>
            </a:r>
            <a:r>
              <a:rPr lang="en-US" dirty="0"/>
              <a:t> </a:t>
            </a:r>
            <a:r>
              <a:rPr lang="en-US" dirty="0" err="1"/>
              <a:t>fundamentos</a:t>
            </a:r>
            <a:r>
              <a:rPr lang="en-US" dirty="0"/>
              <a:t> do </a:t>
            </a:r>
            <a:r>
              <a:rPr lang="en-US" dirty="0" err="1"/>
              <a:t>Ethereum</a:t>
            </a:r>
            <a:r>
              <a:rPr lang="en-US" dirty="0"/>
              <a:t>, </a:t>
            </a:r>
            <a:r>
              <a:rPr lang="en-US" dirty="0" err="1"/>
              <a:t>transações</a:t>
            </a:r>
            <a:r>
              <a:rPr lang="en-US" dirty="0"/>
              <a:t> no </a:t>
            </a:r>
            <a:r>
              <a:rPr lang="en-US" dirty="0" err="1"/>
              <a:t>Ethereum</a:t>
            </a:r>
            <a:r>
              <a:rPr lang="en-US" dirty="0"/>
              <a:t> e </a:t>
            </a:r>
            <a:r>
              <a:rPr lang="en-US" dirty="0" err="1"/>
              <a:t>contratos</a:t>
            </a:r>
            <a:r>
              <a:rPr lang="en-US" dirty="0"/>
              <a:t> </a:t>
            </a:r>
            <a:r>
              <a:rPr lang="en-US" dirty="0" err="1"/>
              <a:t>inteligentes</a:t>
            </a:r>
            <a:r>
              <a:rPr lang="en-US" dirty="0"/>
              <a:t>. </a:t>
            </a:r>
            <a:r>
              <a:rPr lang="en-US" dirty="0" err="1"/>
              <a:t>Por</a:t>
            </a:r>
            <a:r>
              <a:rPr lang="en-US" dirty="0"/>
              <a:t> </a:t>
            </a:r>
            <a:r>
              <a:rPr lang="en-US" dirty="0" err="1"/>
              <a:t>fim</a:t>
            </a:r>
            <a:r>
              <a:rPr lang="en-US" dirty="0"/>
              <a:t>, </a:t>
            </a:r>
            <a:r>
              <a:rPr lang="en-US" dirty="0" err="1"/>
              <a:t>serão</a:t>
            </a:r>
            <a:r>
              <a:rPr lang="en-US" dirty="0"/>
              <a:t> </a:t>
            </a:r>
            <a:r>
              <a:rPr lang="en-US" dirty="0" err="1"/>
              <a:t>abordados</a:t>
            </a:r>
            <a:r>
              <a:rPr lang="en-US" dirty="0"/>
              <a:t> </a:t>
            </a:r>
            <a:r>
              <a:rPr lang="en-US" dirty="0" err="1"/>
              <a:t>os</a:t>
            </a:r>
            <a:r>
              <a:rPr lang="en-US" dirty="0"/>
              <a:t> </a:t>
            </a:r>
            <a:r>
              <a:rPr lang="en-US" dirty="0" err="1"/>
              <a:t>princípios</a:t>
            </a:r>
            <a:r>
              <a:rPr lang="en-US" dirty="0"/>
              <a:t> das </a:t>
            </a:r>
            <a:r>
              <a:rPr lang="en-US" dirty="0" err="1"/>
              <a:t>finanças</a:t>
            </a:r>
            <a:r>
              <a:rPr lang="en-US" dirty="0"/>
              <a:t> </a:t>
            </a:r>
            <a:r>
              <a:rPr lang="en-US" dirty="0" err="1"/>
              <a:t>descentralizadas</a:t>
            </a:r>
            <a:r>
              <a:rPr lang="en-US" dirty="0"/>
              <a:t> (</a:t>
            </a:r>
            <a:r>
              <a:rPr lang="en-US" dirty="0" err="1"/>
              <a:t>DeFi</a:t>
            </a:r>
            <a:r>
              <a:rPr lang="en-US" dirty="0"/>
              <a:t>) </a:t>
            </a:r>
            <a:r>
              <a:rPr lang="en-US" dirty="0" err="1"/>
              <a:t>fazendo</a:t>
            </a:r>
            <a:r>
              <a:rPr lang="en-US" dirty="0"/>
              <a:t> </a:t>
            </a:r>
            <a:r>
              <a:rPr lang="en-US" dirty="0" err="1"/>
              <a:t>comparações</a:t>
            </a:r>
            <a:r>
              <a:rPr lang="en-US" dirty="0"/>
              <a:t> com o </a:t>
            </a:r>
            <a:r>
              <a:rPr lang="en-US" dirty="0" err="1"/>
              <a:t>sistema</a:t>
            </a:r>
            <a:r>
              <a:rPr lang="en-US" dirty="0"/>
              <a:t> </a:t>
            </a:r>
            <a:r>
              <a:rPr lang="en-US" dirty="0" err="1"/>
              <a:t>financeiro</a:t>
            </a:r>
            <a:r>
              <a:rPr lang="en-US" dirty="0"/>
              <a:t> </a:t>
            </a:r>
            <a:r>
              <a:rPr lang="en-US" dirty="0" err="1"/>
              <a:t>tradicional</a:t>
            </a:r>
            <a:r>
              <a:rPr lang="en-US" dirty="0"/>
              <a:t>.</a:t>
            </a:r>
          </a:p>
        </p:txBody>
      </p:sp>
      <p:pic>
        <p:nvPicPr>
          <p:cNvPr id="34" name="Picture Placeholder 33">
            <a:extLst>
              <a:ext uri="{FF2B5EF4-FFF2-40B4-BE49-F238E27FC236}">
                <a16:creationId xmlns:a16="http://schemas.microsoft.com/office/drawing/2014/main" id="{F4D3EF52-FDD6-A04A-B13D-6EC85A25845E}"/>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r="-168"/>
          <a:stretch/>
        </p:blipFill>
        <p:spPr>
          <a:xfrm>
            <a:off x="0" y="-11581"/>
            <a:ext cx="7579097" cy="2723566"/>
          </a:xfrm>
        </p:spPr>
      </p:pic>
      <p:sp>
        <p:nvSpPr>
          <p:cNvPr id="2" name="Slide Number Placeholder 18">
            <a:extLst>
              <a:ext uri="{FF2B5EF4-FFF2-40B4-BE49-F238E27FC236}">
                <a16:creationId xmlns:a16="http://schemas.microsoft.com/office/drawing/2014/main" id="{2FC28E8F-11EE-0200-1B1E-AC1395189D1E}"/>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64</a:t>
            </a:fld>
            <a:endParaRPr lang="en-US" dirty="0"/>
          </a:p>
        </p:txBody>
      </p:sp>
      <p:sp>
        <p:nvSpPr>
          <p:cNvPr id="3" name="Text Placeholder 19">
            <a:extLst>
              <a:ext uri="{FF2B5EF4-FFF2-40B4-BE49-F238E27FC236}">
                <a16:creationId xmlns:a16="http://schemas.microsoft.com/office/drawing/2014/main" id="{2590601F-6D1A-64B6-995C-5693B1A36503}"/>
              </a:ext>
            </a:extLst>
          </p:cNvPr>
          <p:cNvSpPr txBox="1">
            <a:spLocks/>
          </p:cNvSpPr>
          <p:nvPr/>
        </p:nvSpPr>
        <p:spPr>
          <a:xfrm>
            <a:off x="650923"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t-PT" sz="1800" dirty="0">
                <a:solidFill>
                  <a:srgbClr val="F9A835"/>
                </a:solidFill>
                <a:cs typeface="Poppins SemiBold" pitchFamily="2" charset="77"/>
              </a:rPr>
              <a:t>Revisão do capítulo</a:t>
            </a:r>
            <a:endParaRPr lang="x-none" sz="1800" dirty="0">
              <a:solidFill>
                <a:srgbClr val="F9A835"/>
              </a:solidFill>
              <a:cs typeface="Poppins SemiBold" pitchFamily="2" charset="77"/>
            </a:endParaRPr>
          </a:p>
          <a:p>
            <a:endParaRPr lang="en-US" dirty="0"/>
          </a:p>
        </p:txBody>
      </p:sp>
      <p:sp>
        <p:nvSpPr>
          <p:cNvPr id="4" name="Text Placeholder 19">
            <a:extLst>
              <a:ext uri="{FF2B5EF4-FFF2-40B4-BE49-F238E27FC236}">
                <a16:creationId xmlns:a16="http://schemas.microsoft.com/office/drawing/2014/main" id="{6123F66F-6962-80AF-2FCC-A6AB1FA8637C}"/>
              </a:ext>
            </a:extLst>
          </p:cNvPr>
          <p:cNvSpPr txBox="1">
            <a:spLocks/>
          </p:cNvSpPr>
          <p:nvPr/>
        </p:nvSpPr>
        <p:spPr>
          <a:xfrm>
            <a:off x="3786790"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dirty="0">
                <a:solidFill>
                  <a:srgbClr val="F9A835"/>
                </a:solidFill>
                <a:cs typeface="Poppins SemiBold" pitchFamily="2" charset="77"/>
              </a:rPr>
              <a:t>Objetivos de </a:t>
            </a:r>
            <a:r>
              <a:rPr lang="en-US" sz="1800" dirty="0" err="1">
                <a:solidFill>
                  <a:srgbClr val="F9A835"/>
                </a:solidFill>
                <a:cs typeface="Poppins SemiBold" pitchFamily="2" charset="77"/>
              </a:rPr>
              <a:t>aprendizagem</a:t>
            </a:r>
            <a:endParaRPr lang="en-US" sz="1800" dirty="0">
              <a:solidFill>
                <a:srgbClr val="F9A835"/>
              </a:solidFill>
              <a:cs typeface="Poppins SemiBold" pitchFamily="2" charset="77"/>
            </a:endParaRPr>
          </a:p>
          <a:p>
            <a:endParaRPr lang="en-US" dirty="0"/>
          </a:p>
        </p:txBody>
      </p:sp>
      <p:grpSp>
        <p:nvGrpSpPr>
          <p:cNvPr id="38" name="Group 37">
            <a:extLst>
              <a:ext uri="{FF2B5EF4-FFF2-40B4-BE49-F238E27FC236}">
                <a16:creationId xmlns:a16="http://schemas.microsoft.com/office/drawing/2014/main" id="{F9F49FF9-3185-96FB-7F86-488959F8D100}"/>
              </a:ext>
            </a:extLst>
          </p:cNvPr>
          <p:cNvGrpSpPr/>
          <p:nvPr/>
        </p:nvGrpSpPr>
        <p:grpSpPr>
          <a:xfrm>
            <a:off x="5728309" y="3160644"/>
            <a:ext cx="1999713" cy="1442633"/>
            <a:chOff x="8493673" y="3441653"/>
            <a:chExt cx="2590079" cy="1868535"/>
          </a:xfrm>
        </p:grpSpPr>
        <p:sp>
          <p:nvSpPr>
            <p:cNvPr id="23" name="Freeform 22">
              <a:extLst>
                <a:ext uri="{FF2B5EF4-FFF2-40B4-BE49-F238E27FC236}">
                  <a16:creationId xmlns:a16="http://schemas.microsoft.com/office/drawing/2014/main" id="{25B21279-771E-7DC4-D2D8-CEEEEFE67069}"/>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4" name="Freeform 23">
              <a:extLst>
                <a:ext uri="{FF2B5EF4-FFF2-40B4-BE49-F238E27FC236}">
                  <a16:creationId xmlns:a16="http://schemas.microsoft.com/office/drawing/2014/main" id="{87F5A1AD-35E7-383E-DD72-520E936755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5" name="Freeform 24">
              <a:extLst>
                <a:ext uri="{FF2B5EF4-FFF2-40B4-BE49-F238E27FC236}">
                  <a16:creationId xmlns:a16="http://schemas.microsoft.com/office/drawing/2014/main" id="{512FC530-FAC7-7580-D9FB-D405DB35C4BC}"/>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6" name="Freeform 25">
              <a:extLst>
                <a:ext uri="{FF2B5EF4-FFF2-40B4-BE49-F238E27FC236}">
                  <a16:creationId xmlns:a16="http://schemas.microsoft.com/office/drawing/2014/main" id="{619224B6-C743-2838-3949-4DF8334941F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7" name="Freeform 26">
              <a:extLst>
                <a:ext uri="{FF2B5EF4-FFF2-40B4-BE49-F238E27FC236}">
                  <a16:creationId xmlns:a16="http://schemas.microsoft.com/office/drawing/2014/main" id="{BA0725DD-FE4F-F9D1-D097-A80BC5671A2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8" name="Freeform 27">
              <a:extLst>
                <a:ext uri="{FF2B5EF4-FFF2-40B4-BE49-F238E27FC236}">
                  <a16:creationId xmlns:a16="http://schemas.microsoft.com/office/drawing/2014/main" id="{84CAD0F7-F18D-9FEF-0319-1F9E3BE160FE}"/>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9A2F618A-6DC5-8A51-F027-D49708BE5F46}"/>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0" name="Freeform 29">
              <a:extLst>
                <a:ext uri="{FF2B5EF4-FFF2-40B4-BE49-F238E27FC236}">
                  <a16:creationId xmlns:a16="http://schemas.microsoft.com/office/drawing/2014/main" id="{3CA01DCB-7CCD-75B2-A0BA-73011E382117}"/>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1" name="Freeform 30">
              <a:extLst>
                <a:ext uri="{FF2B5EF4-FFF2-40B4-BE49-F238E27FC236}">
                  <a16:creationId xmlns:a16="http://schemas.microsoft.com/office/drawing/2014/main" id="{38AB6F29-5E27-816B-2632-5C6DA2AF581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3" name="Freeform 32">
              <a:extLst>
                <a:ext uri="{FF2B5EF4-FFF2-40B4-BE49-F238E27FC236}">
                  <a16:creationId xmlns:a16="http://schemas.microsoft.com/office/drawing/2014/main" id="{4E5538D7-FBCD-7397-8BC3-3180E4963DD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5" name="Freeform 34">
              <a:extLst>
                <a:ext uri="{FF2B5EF4-FFF2-40B4-BE49-F238E27FC236}">
                  <a16:creationId xmlns:a16="http://schemas.microsoft.com/office/drawing/2014/main" id="{1B1D085C-9B60-772E-1AD5-ACEBFE19EEB9}"/>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7" name="Group 6">
            <a:extLst>
              <a:ext uri="{FF2B5EF4-FFF2-40B4-BE49-F238E27FC236}">
                <a16:creationId xmlns:a16="http://schemas.microsoft.com/office/drawing/2014/main" id="{5CE6FCD4-4E53-46E0-E10A-DC85008A7564}"/>
              </a:ext>
            </a:extLst>
          </p:cNvPr>
          <p:cNvGrpSpPr/>
          <p:nvPr/>
        </p:nvGrpSpPr>
        <p:grpSpPr>
          <a:xfrm flipH="1">
            <a:off x="-172078" y="9078092"/>
            <a:ext cx="1380420" cy="1309652"/>
            <a:chOff x="6346354" y="435340"/>
            <a:chExt cx="1380420" cy="1309652"/>
          </a:xfrm>
        </p:grpSpPr>
        <p:sp>
          <p:nvSpPr>
            <p:cNvPr id="8" name="Freeform 7">
              <a:extLst>
                <a:ext uri="{FF2B5EF4-FFF2-40B4-BE49-F238E27FC236}">
                  <a16:creationId xmlns:a16="http://schemas.microsoft.com/office/drawing/2014/main" id="{7A0AD9BE-0BFF-6E1B-9B32-E3CD449B5B06}"/>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9" name="Freeform 8">
              <a:extLst>
                <a:ext uri="{FF2B5EF4-FFF2-40B4-BE49-F238E27FC236}">
                  <a16:creationId xmlns:a16="http://schemas.microsoft.com/office/drawing/2014/main" id="{5B42C04D-8F87-73B8-8C0D-63C8BB6417D3}"/>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B02FF541-2525-09E3-15F5-BA1CF03F0EFB}"/>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CD0DDFB-2D45-DDF6-A79B-E467520884B3}"/>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35A96F6F-93E3-8717-5191-E038575FC1D1}"/>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0489B04-491E-F82A-EE3D-03B90AFA29B1}"/>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2651544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28B317D-2D08-3045-B095-5358A7C7BCC0}"/>
              </a:ext>
            </a:extLst>
          </p:cNvPr>
          <p:cNvSpPr>
            <a:spLocks noGrp="1"/>
          </p:cNvSpPr>
          <p:nvPr>
            <p:ph type="body" sz="quarter" idx="30"/>
          </p:nvPr>
        </p:nvSpPr>
        <p:spPr>
          <a:xfrm>
            <a:off x="755650" y="660137"/>
            <a:ext cx="4195178" cy="482344"/>
          </a:xfrm>
        </p:spPr>
        <p:txBody>
          <a:bodyPr/>
          <a:lstStyle/>
          <a:p>
            <a:r>
              <a:rPr lang="en-US" b="1" dirty="0">
                <a:solidFill>
                  <a:srgbClr val="F48043"/>
                </a:solidFill>
                <a:effectLst/>
                <a:ea typeface="Calibri" panose="020F0502020204030204" pitchFamily="34" charset="0"/>
                <a:cs typeface="Calibri" panose="020F0502020204030204" pitchFamily="34" charset="0"/>
              </a:rPr>
              <a:t>01|</a:t>
            </a:r>
            <a:r>
              <a:rPr lang="en-US" b="1" dirty="0">
                <a:solidFill>
                  <a:srgbClr val="8E2F91"/>
                </a:solidFill>
                <a:effectLst/>
                <a:ea typeface="Calibri" panose="020F0502020204030204" pitchFamily="34" charset="0"/>
                <a:cs typeface="Calibri" panose="020F0502020204030204" pitchFamily="34" charset="0"/>
              </a:rPr>
              <a:t> APROFUNDAMENTO </a:t>
            </a:r>
            <a:r>
              <a:rPr lang="en-US" dirty="0">
                <a:solidFill>
                  <a:srgbClr val="8E2F91"/>
                </a:solidFill>
                <a:cs typeface="Calibri" panose="020F0502020204030204" pitchFamily="34" charset="0"/>
              </a:rPr>
              <a:t>BITCOIN</a:t>
            </a:r>
          </a:p>
          <a:p>
            <a:endParaRPr lang="x-none" b="1" dirty="0">
              <a:solidFill>
                <a:srgbClr val="8E2F91"/>
              </a:solidFill>
              <a:effectLst/>
              <a:ea typeface="Calibri" panose="020F0502020204030204" pitchFamily="34" charset="0"/>
              <a:cs typeface="Calibri" panose="020F0502020204030204" pitchFamily="34" charset="0"/>
            </a:endParaRPr>
          </a:p>
          <a:p>
            <a:endParaRPr lang="en-US" dirty="0"/>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65</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1872210"/>
            <a:ext cx="6036131" cy="55893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100" dirty="0" err="1">
                <a:latin typeface="Calibri" panose="020F0502020204030204" pitchFamily="34" charset="0"/>
                <a:cs typeface="Calibri" panose="020F0502020204030204" pitchFamily="34" charset="0"/>
              </a:rPr>
              <a:t>Depois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aprender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sobre</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visão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geral</a:t>
            </a:r>
            <a:r>
              <a:rPr lang="en-US" sz="1100" dirty="0">
                <a:latin typeface="Calibri" panose="020F0502020204030204" pitchFamily="34" charset="0"/>
                <a:cs typeface="Calibri" panose="020F0502020204030204" pitchFamily="34" charset="0"/>
              </a:rPr>
              <a:t> de alto </a:t>
            </a:r>
            <a:r>
              <a:rPr lang="en-US" sz="1100" dirty="0" err="1">
                <a:latin typeface="Calibri" panose="020F0502020204030204" pitchFamily="34" charset="0"/>
                <a:cs typeface="Calibri" panose="020F0502020204030204" pitchFamily="34" charset="0"/>
              </a:rPr>
              <a:t>nível</a:t>
            </a:r>
            <a:r>
              <a:rPr lang="en-US" sz="1100" dirty="0">
                <a:latin typeface="Calibri" panose="020F0502020204030204" pitchFamily="34" charset="0"/>
                <a:cs typeface="Calibri" panose="020F0502020204030204" pitchFamily="34" charset="0"/>
              </a:rPr>
              <a:t>, agora </a:t>
            </a:r>
            <a:r>
              <a:rPr lang="en-US" sz="1100" dirty="0" err="1">
                <a:latin typeface="Calibri" panose="020F0502020204030204" pitchFamily="34" charset="0"/>
                <a:cs typeface="Calibri" panose="020F0502020204030204" pitchFamily="34" charset="0"/>
              </a:rPr>
              <a:t>veremos</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maneira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detalhada</a:t>
            </a:r>
            <a:r>
              <a:rPr lang="en-US" sz="1100" dirty="0">
                <a:latin typeface="Calibri" panose="020F0502020204030204" pitchFamily="34" charset="0"/>
                <a:cs typeface="Calibri" panose="020F0502020204030204" pitchFamily="34" charset="0"/>
              </a:rPr>
              <a:t>.</a:t>
            </a: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1275057"/>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dirty="0">
                <a:effectLst/>
                <a:latin typeface="Calibri" panose="020F0502020204030204" pitchFamily="34" charset="0"/>
              </a:rPr>
              <a:t>1.1 </a:t>
            </a:r>
            <a:r>
              <a:rPr lang="en-US" sz="1800" b="0" dirty="0" err="1">
                <a:effectLst/>
                <a:latin typeface="Calibri" panose="020F0502020204030204" pitchFamily="34" charset="0"/>
              </a:rPr>
              <a:t>Transações</a:t>
            </a:r>
            <a:r>
              <a:rPr lang="en-US" sz="1800" b="0" dirty="0">
                <a:effectLst/>
                <a:latin typeface="Calibri" panose="020F0502020204030204" pitchFamily="34" charset="0"/>
              </a:rPr>
              <a:t> </a:t>
            </a:r>
            <a:r>
              <a:rPr lang="en-US" sz="1800" b="0" dirty="0"/>
              <a:t>de </a:t>
            </a:r>
            <a:r>
              <a:rPr lang="en-US" sz="1800" b="0" dirty="0" err="1">
                <a:effectLst/>
                <a:latin typeface="Calibri" panose="020F0502020204030204" pitchFamily="34" charset="0"/>
              </a:rPr>
              <a:t>Bitcoin</a:t>
            </a:r>
            <a:endParaRPr lang="en-US" sz="1400" b="0" dirty="0"/>
          </a:p>
          <a:p>
            <a:pPr>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2648741"/>
            <a:ext cx="6036131" cy="7726651"/>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err="1">
                <a:solidFill>
                  <a:srgbClr val="F79037"/>
                </a:solidFill>
                <a:latin typeface="Calibri" panose="020F0502020204030204" pitchFamily="34" charset="0"/>
                <a:cs typeface="Calibri" panose="020F0502020204030204" pitchFamily="34" charset="0"/>
              </a:rPr>
              <a:t>Não</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há</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Bitcoins</a:t>
            </a:r>
            <a:endParaRPr lang="en-US" sz="1100" b="1" dirty="0">
              <a:solidFill>
                <a:srgbClr val="F79037"/>
              </a:solidFill>
              <a:latin typeface="Calibri" panose="020F0502020204030204" pitchFamily="34" charset="0"/>
              <a:cs typeface="Calibri" panose="020F0502020204030204" pitchFamily="34" charset="0"/>
            </a:endParaRPr>
          </a:p>
          <a:p>
            <a:pPr algn="just"/>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importante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observar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existem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Bitcoins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apenas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registos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Bitcoins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tecnicamente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existem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nenhum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lugar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mesmo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num</a:t>
            </a:r>
            <a:r>
              <a:rPr lang="en-US" sz="1100" dirty="0">
                <a:latin typeface="Calibri" panose="020F0502020204030204" pitchFamily="34" charset="0"/>
                <a:cs typeface="Calibri" panose="020F0502020204030204" pitchFamily="34" charset="0"/>
              </a:rPr>
              <a:t> disco </a:t>
            </a:r>
            <a:r>
              <a:rPr lang="en-US" sz="1100" dirty="0" err="1">
                <a:latin typeface="Calibri" panose="020F0502020204030204" pitchFamily="34" charset="0"/>
                <a:cs typeface="Calibri" panose="020F0502020204030204" pitchFamily="34" charset="0"/>
              </a:rPr>
              <a:t>rígido</a:t>
            </a:r>
            <a:r>
              <a:rPr lang="en-US" sz="1100" dirty="0">
                <a:latin typeface="Calibri" panose="020F0502020204030204" pitchFamily="34" charset="0"/>
                <a:cs typeface="Calibri" panose="020F0502020204030204" pitchFamily="34" charset="0"/>
              </a:rPr>
              <a:t>. Se </a:t>
            </a:r>
            <a:r>
              <a:rPr lang="en-US" sz="1100" dirty="0" err="1">
                <a:latin typeface="Calibri" panose="020F0502020204030204" pitchFamily="34" charset="0"/>
                <a:cs typeface="Calibri" panose="020F0502020204030204" pitchFamily="34" charset="0"/>
              </a:rPr>
              <a:t>procurar</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endereço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específico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encontrará</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nenhum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digital </a:t>
            </a:r>
            <a:r>
              <a:rPr lang="en-US" sz="1100" dirty="0" err="1">
                <a:latin typeface="Calibri" panose="020F0502020204030204" pitchFamily="34" charset="0"/>
                <a:cs typeface="Calibri" panose="020F0502020204030204" pitchFamily="34" charset="0"/>
              </a:rPr>
              <a:t>lá</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existe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nenhum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objeto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físico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arquivo</a:t>
            </a:r>
            <a:r>
              <a:rPr lang="en-US" sz="1100" dirty="0">
                <a:latin typeface="Calibri" panose="020F0502020204030204" pitchFamily="34" charset="0"/>
                <a:cs typeface="Calibri" panose="020F0502020204030204" pitchFamily="34" charset="0"/>
              </a:rPr>
              <a:t> digital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seja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invés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existem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apenas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registos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entre </a:t>
            </a:r>
            <a:r>
              <a:rPr lang="en-US" sz="1100" dirty="0" err="1">
                <a:latin typeface="Calibri" panose="020F0502020204030204" pitchFamily="34" charset="0"/>
                <a:cs typeface="Calibri" panose="020F0502020204030204" pitchFamily="34" charset="0"/>
              </a:rPr>
              <a:t>diferentes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endereços</a:t>
            </a:r>
            <a:r>
              <a:rPr lang="en-US" sz="1100" dirty="0">
                <a:latin typeface="Calibri" panose="020F0502020204030204" pitchFamily="34" charset="0"/>
                <a:cs typeface="Calibri" panose="020F0502020204030204" pitchFamily="34" charset="0"/>
              </a:rPr>
              <a:t> com </a:t>
            </a:r>
            <a:r>
              <a:rPr lang="en-US" sz="1100" dirty="0" err="1">
                <a:latin typeface="Calibri" panose="020F0502020204030204" pitchFamily="34" charset="0"/>
                <a:cs typeface="Calibri" panose="020F0502020204030204" pitchFamily="34" charset="0"/>
              </a:rPr>
              <a:t>saldos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aumentaram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diminuíram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já</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foi</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executada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armazenada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livro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público</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Se </a:t>
            </a:r>
            <a:r>
              <a:rPr lang="en-US" sz="1100" dirty="0" err="1">
                <a:latin typeface="Calibri" panose="020F0502020204030204" pitchFamily="34" charset="0"/>
                <a:cs typeface="Calibri" panose="020F0502020204030204" pitchFamily="34" charset="0"/>
              </a:rPr>
              <a:t>deseja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calcular</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saldo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qualquer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endereço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deve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calculá</a:t>
            </a:r>
            <a:r>
              <a:rPr lang="en-US" sz="1100" dirty="0">
                <a:latin typeface="Calibri" panose="020F0502020204030204" pitchFamily="34" charset="0"/>
                <a:cs typeface="Calibri" panose="020F0502020204030204" pitchFamily="34" charset="0"/>
              </a:rPr>
              <a:t>-lo </a:t>
            </a:r>
            <a:r>
              <a:rPr lang="en-US" sz="1100" dirty="0" err="1">
                <a:latin typeface="Calibri" panose="020F0502020204030204" pitchFamily="34" charset="0"/>
                <a:cs typeface="Calibri" panose="020F0502020204030204" pitchFamily="34" charset="0"/>
              </a:rPr>
              <a:t>usando</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nenhuma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informação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armazenada</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endereço</a:t>
            </a:r>
            <a:r>
              <a:rPr lang="en-US" sz="1100" dirty="0">
                <a:latin typeface="Calibri" panose="020F0502020204030204" pitchFamily="34" charset="0"/>
                <a:cs typeface="Calibri" panose="020F0502020204030204" pitchFamily="34" charset="0"/>
              </a:rPr>
              <a:t>.</a:t>
            </a:r>
          </a:p>
          <a:p>
            <a:pPr algn="just"/>
            <a:endParaRPr lang="en-US" sz="1100" dirty="0">
              <a:latin typeface="Calibri" panose="020F0502020204030204" pitchFamily="34" charset="0"/>
              <a:cs typeface="Calibri" panose="020F0502020204030204" pitchFamily="34" charset="0"/>
            </a:endParaRPr>
          </a:p>
          <a:p>
            <a:pPr algn="just"/>
            <a:r>
              <a:rPr lang="en-US" sz="1100" dirty="0" err="1">
                <a:latin typeface="Calibri" panose="020F0502020204030204" pitchFamily="34" charset="0"/>
                <a:cs typeface="Calibri" panose="020F0502020204030204" pitchFamily="34" charset="0"/>
              </a:rPr>
              <a:t>Qualquer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usuário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visualizar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todas</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já</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feitas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através</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Como </a:t>
            </a:r>
            <a:r>
              <a:rPr lang="en-US" sz="1100" dirty="0" err="1">
                <a:latin typeface="Calibri" panose="020F0502020204030204" pitchFamily="34" charset="0"/>
                <a:cs typeface="Calibri" panose="020F0502020204030204" pitchFamily="34" charset="0"/>
              </a:rPr>
              <a:t>já</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sabemos</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são </a:t>
            </a:r>
            <a:r>
              <a:rPr lang="en-US" sz="1100" dirty="0" err="1">
                <a:latin typeface="Calibri" panose="020F0502020204030204" pitchFamily="34" charset="0"/>
                <a:cs typeface="Calibri" panose="020F0502020204030204" pitchFamily="34" charset="0"/>
              </a:rPr>
              <a:t>protegidas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assinaturas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digitais</a:t>
            </a:r>
            <a:r>
              <a:rPr lang="en-US" sz="1100" dirty="0">
                <a:latin typeface="Calibri" panose="020F0502020204030204" pitchFamily="34" charset="0"/>
                <a:cs typeface="Calibri" panose="020F0502020204030204" pitchFamily="34" charset="0"/>
              </a:rPr>
              <a:t> e são </a:t>
            </a:r>
            <a:r>
              <a:rPr lang="en-US" sz="1100" dirty="0" err="1">
                <a:latin typeface="Calibri" panose="020F0502020204030204" pitchFamily="34" charset="0"/>
                <a:cs typeface="Calibri" panose="020F0502020204030204" pitchFamily="34" charset="0"/>
              </a:rPr>
              <a:t>enviadas</a:t>
            </a:r>
            <a:r>
              <a:rPr lang="en-US" sz="1100" dirty="0">
                <a:latin typeface="Calibri" panose="020F0502020204030204" pitchFamily="34" charset="0"/>
                <a:cs typeface="Calibri" panose="020F0502020204030204" pitchFamily="34" charset="0"/>
              </a:rPr>
              <a:t> entre </a:t>
            </a:r>
            <a:r>
              <a:rPr lang="en-US" sz="1100" dirty="0" err="1">
                <a:latin typeface="Calibri" panose="020F0502020204030204" pitchFamily="34" charset="0"/>
                <a:cs typeface="Calibri" panose="020F0502020204030204" pitchFamily="34" charset="0"/>
              </a:rPr>
              <a:t>carteiras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meio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seus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endereços</a:t>
            </a:r>
            <a:r>
              <a:rPr lang="en-US" sz="1100" dirty="0">
                <a:latin typeface="Calibri" panose="020F0502020204030204" pitchFamily="34" charset="0"/>
                <a:cs typeface="Calibri" panose="020F0502020204030204" pitchFamily="34" charset="0"/>
              </a:rPr>
              <a:t>.</a:t>
            </a:r>
          </a:p>
          <a:p>
            <a:pPr algn="just"/>
            <a:endParaRPr lang="en-US" sz="1100" dirty="0">
              <a:latin typeface="Calibri" panose="020F0502020204030204" pitchFamily="34" charset="0"/>
              <a:cs typeface="Calibri" panose="020F0502020204030204" pitchFamily="34" charset="0"/>
            </a:endParaRPr>
          </a:p>
          <a:p>
            <a:pPr algn="just"/>
            <a:r>
              <a:rPr lang="en-US" sz="1100" b="1" dirty="0" err="1">
                <a:solidFill>
                  <a:srgbClr val="F79037"/>
                </a:solidFill>
                <a:latin typeface="Calibri" panose="020F0502020204030204" pitchFamily="34" charset="0"/>
                <a:cs typeface="Calibri" panose="020F0502020204030204" pitchFamily="34" charset="0"/>
              </a:rPr>
              <a:t>Horário</a:t>
            </a:r>
            <a:r>
              <a:rPr lang="en-US" sz="1100" b="1" dirty="0">
                <a:solidFill>
                  <a:srgbClr val="F79037"/>
                </a:solidFill>
                <a:latin typeface="Calibri" panose="020F0502020204030204" pitchFamily="34" charset="0"/>
                <a:cs typeface="Calibri" panose="020F0502020204030204" pitchFamily="34" charset="0"/>
              </a:rPr>
              <a:t> de </a:t>
            </a:r>
            <a:r>
              <a:rPr lang="en-US" sz="1100" b="1" dirty="0" err="1">
                <a:solidFill>
                  <a:srgbClr val="F79037"/>
                </a:solidFill>
                <a:latin typeface="Calibri" panose="020F0502020204030204" pitchFamily="34" charset="0"/>
                <a:cs typeface="Calibri" panose="020F0502020204030204" pitchFamily="34" charset="0"/>
              </a:rPr>
              <a:t>confirmação</a:t>
            </a:r>
            <a:r>
              <a:rPr lang="en-US" sz="1100" b="1" dirty="0">
                <a:solidFill>
                  <a:srgbClr val="F79037"/>
                </a:solidFill>
                <a:latin typeface="Calibri" panose="020F0502020204030204" pitchFamily="34" charset="0"/>
                <a:cs typeface="Calibri" panose="020F0502020204030204" pitchFamily="34" charset="0"/>
              </a:rPr>
              <a:t> da </a:t>
            </a:r>
            <a:r>
              <a:rPr lang="en-US" sz="1100" b="1" dirty="0" err="1">
                <a:solidFill>
                  <a:srgbClr val="F79037"/>
                </a:solidFill>
                <a:latin typeface="Calibri" panose="020F0502020204030204" pitchFamily="34" charset="0"/>
                <a:cs typeface="Calibri" panose="020F0502020204030204" pitchFamily="34" charset="0"/>
              </a:rPr>
              <a:t>transação</a:t>
            </a:r>
            <a:endParaRPr lang="en-US" sz="1100" b="1" dirty="0">
              <a:solidFill>
                <a:srgbClr val="F79037"/>
              </a:solidFill>
              <a:latin typeface="Calibri" panose="020F0502020204030204" pitchFamily="34" charset="0"/>
              <a:cs typeface="Calibri" panose="020F0502020204030204" pitchFamily="34" charset="0"/>
            </a:endParaRPr>
          </a:p>
          <a:p>
            <a:pPr algn="just"/>
            <a:r>
              <a:rPr lang="en-US" sz="1100" dirty="0">
                <a:latin typeface="Calibri" panose="020F0502020204030204" pitchFamily="34" charset="0"/>
                <a:cs typeface="Calibri" panose="020F0502020204030204" pitchFamily="34" charset="0"/>
              </a:rPr>
              <a:t>A </a:t>
            </a:r>
            <a:r>
              <a:rPr lang="en-US" sz="1100" dirty="0" err="1">
                <a:latin typeface="Calibri" panose="020F0502020204030204" pitchFamily="34" charset="0"/>
                <a:cs typeface="Calibri" panose="020F0502020204030204" pitchFamily="34" charset="0"/>
              </a:rPr>
              <a:t>confirmação</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levar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minutos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horas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precisa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confirmada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pelos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mineradores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Dependendo</a:t>
            </a:r>
            <a:r>
              <a:rPr lang="en-US" sz="1100" dirty="0">
                <a:latin typeface="Calibri" panose="020F0502020204030204" pitchFamily="34" charset="0"/>
                <a:cs typeface="Calibri" panose="020F0502020204030204" pitchFamily="34" charset="0"/>
              </a:rPr>
              <a:t> da taxa de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pagou</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permanecer</a:t>
            </a:r>
            <a:r>
              <a:rPr lang="en-US" sz="1100" dirty="0">
                <a:latin typeface="Calibri" panose="020F0502020204030204" pitchFamily="34" charset="0"/>
                <a:cs typeface="Calibri" panose="020F0502020204030204" pitchFamily="34" charset="0"/>
              </a:rPr>
              <a:t> no pool de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longo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período</a:t>
            </a:r>
            <a:r>
              <a:rPr lang="en-US" sz="1100" dirty="0">
                <a:latin typeface="Calibri" panose="020F0502020204030204" pitchFamily="34" charset="0"/>
                <a:cs typeface="Calibri" panose="020F0502020204030204" pitchFamily="34" charset="0"/>
              </a:rPr>
              <a:t> de tempo, </a:t>
            </a:r>
            <a:r>
              <a:rPr lang="en-US" sz="1100" dirty="0" err="1">
                <a:latin typeface="Calibri" panose="020F0502020204030204" pitchFamily="34" charset="0"/>
                <a:cs typeface="Calibri" panose="020F0502020204030204" pitchFamily="34" charset="0"/>
              </a:rPr>
              <a:t>simplesmente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porque</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incentivo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fornecido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seja</a:t>
            </a:r>
            <a:r>
              <a:rPr lang="en-US" sz="1100" dirty="0">
                <a:latin typeface="Calibri" panose="020F0502020204030204" pitchFamily="34" charset="0"/>
                <a:cs typeface="Calibri" panose="020F0502020204030204" pitchFamily="34" charset="0"/>
              </a:rPr>
              <a:t>, a taxa de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alto o </a:t>
            </a:r>
            <a:r>
              <a:rPr lang="en-US" sz="1100" dirty="0" err="1">
                <a:latin typeface="Calibri" panose="020F0502020204030204" pitchFamily="34" charset="0"/>
                <a:cs typeface="Calibri" panose="020F0502020204030204" pitchFamily="34" charset="0"/>
              </a:rPr>
              <a:t>suficiente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sua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seja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incluída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direito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bloqueio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ausente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Dependendo</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tráfego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isso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atrasar</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horas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mesmo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levar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à</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rejeição</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a:t>
            </a:r>
          </a:p>
          <a:p>
            <a:pPr algn="just"/>
            <a:endParaRPr lang="en-US" sz="1100" dirty="0">
              <a:latin typeface="Calibri" panose="020F0502020204030204" pitchFamily="34" charset="0"/>
              <a:cs typeface="Calibri" panose="020F0502020204030204" pitchFamily="34" charset="0"/>
            </a:endParaRPr>
          </a:p>
          <a:p>
            <a:pPr algn="just"/>
            <a:r>
              <a:rPr lang="en-US" sz="1100" dirty="0">
                <a:latin typeface="Calibri" panose="020F0502020204030204" pitchFamily="34" charset="0"/>
                <a:cs typeface="Calibri" panose="020F0502020204030204" pitchFamily="34" charset="0"/>
              </a:rPr>
              <a:t>O </a:t>
            </a:r>
            <a:r>
              <a:rPr lang="en-US" sz="1100" dirty="0" err="1">
                <a:latin typeface="Calibri" panose="020F0502020204030204" pitchFamily="34" charset="0"/>
                <a:cs typeface="Calibri" panose="020F0502020204030204" pitchFamily="34" charset="0"/>
              </a:rPr>
              <a:t>protocolo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configurado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leve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cerca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dez</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minutos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minerado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Alguns</a:t>
            </a:r>
            <a:r>
              <a:rPr lang="en-US" sz="1100" dirty="0">
                <a:latin typeface="Calibri" panose="020F0502020204030204" pitchFamily="34" charset="0"/>
                <a:cs typeface="Calibri" panose="020F0502020204030204" pitchFamily="34" charset="0"/>
              </a:rPr>
              <a:t> traders </a:t>
            </a:r>
            <a:r>
              <a:rPr lang="en-US" sz="1100" dirty="0" err="1">
                <a:latin typeface="Calibri" panose="020F0502020204030204" pitchFamily="34" charset="0"/>
                <a:cs typeface="Calibri" panose="020F0502020204030204" pitchFamily="34" charset="0"/>
              </a:rPr>
              <a:t>fazem</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usuário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esperar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bloqueio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seja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confirmado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outro </a:t>
            </a:r>
            <a:r>
              <a:rPr lang="en-US" sz="1100" dirty="0" err="1">
                <a:latin typeface="Calibri" panose="020F0502020204030204" pitchFamily="34" charset="0"/>
                <a:cs typeface="Calibri" panose="020F0502020204030204" pitchFamily="34" charset="0"/>
              </a:rPr>
              <a:t>lado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existem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alguns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comerciantes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esperam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seja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confirmada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Eles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assumem</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risco</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assumem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pessoas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tentarão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gastar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Bitcoins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noutras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coisas</a:t>
            </a:r>
            <a:r>
              <a:rPr lang="en-US" sz="1100" dirty="0">
                <a:latin typeface="Calibri" panose="020F0502020204030204" pitchFamily="34" charset="0"/>
                <a:cs typeface="Calibri" panose="020F0502020204030204" pitchFamily="34" charset="0"/>
              </a:rPr>
              <a:t> antes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seja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confirmada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Isso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baixo</a:t>
            </a:r>
            <a:r>
              <a:rPr lang="en-US" sz="1100" dirty="0">
                <a:latin typeface="Calibri" panose="020F0502020204030204" pitchFamily="34" charset="0"/>
                <a:cs typeface="Calibri" panose="020F0502020204030204" pitchFamily="34" charset="0"/>
              </a:rPr>
              <a:t> valor (</a:t>
            </a:r>
            <a:r>
              <a:rPr lang="en-US" sz="1100" dirty="0" err="1">
                <a:latin typeface="Calibri" panose="020F0502020204030204" pitchFamily="34" charset="0"/>
                <a:cs typeface="Calibri" panose="020F0502020204030204" pitchFamily="34" charset="0"/>
              </a:rPr>
              <a:t>micropagamentos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onde</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risco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fraude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tão</a:t>
            </a:r>
            <a:r>
              <a:rPr lang="en-US" sz="1100" dirty="0">
                <a:latin typeface="Calibri" panose="020F0502020204030204" pitchFamily="34" charset="0"/>
                <a:cs typeface="Calibri" panose="020F0502020204030204" pitchFamily="34" charset="0"/>
              </a:rPr>
              <a:t> alto. </a:t>
            </a:r>
            <a:r>
              <a:rPr lang="en-US" sz="1100" dirty="0" err="1">
                <a:latin typeface="Calibri" panose="020F0502020204030204" pitchFamily="34" charset="0"/>
                <a:cs typeface="Calibri" panose="020F0502020204030204" pitchFamily="34" charset="0"/>
              </a:rPr>
              <a:t>Cada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destinatário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decidir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si</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quantas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confirmações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requer</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princípio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confirmações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tornam</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segura</a:t>
            </a:r>
            <a:r>
              <a:rPr lang="en-US" sz="1100" dirty="0">
                <a:latin typeface="Calibri" panose="020F0502020204030204" pitchFamily="34" charset="0"/>
                <a:cs typeface="Calibri" panose="020F0502020204030204" pitchFamily="34" charset="0"/>
              </a:rPr>
              <a:t>, mas </a:t>
            </a:r>
            <a:r>
              <a:rPr lang="en-US" sz="1100" dirty="0" err="1">
                <a:latin typeface="Calibri" panose="020F0502020204030204" pitchFamily="34" charset="0"/>
                <a:cs typeface="Calibri" panose="020F0502020204030204" pitchFamily="34" charset="0"/>
              </a:rPr>
              <a:t>também</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retardam</a:t>
            </a:r>
            <a:r>
              <a:rPr lang="en-US" sz="1100" dirty="0">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64BEE24E-9E5E-243B-D8AD-C037120B61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1"/>
          <a:stretch/>
        </p:blipFill>
        <p:spPr>
          <a:xfrm>
            <a:off x="4191520" y="4638410"/>
            <a:ext cx="3349364" cy="6052705"/>
          </a:xfrm>
          <a:prstGeom prst="rect">
            <a:avLst/>
          </a:prstGeom>
        </p:spPr>
      </p:pic>
      <p:grpSp>
        <p:nvGrpSpPr>
          <p:cNvPr id="7" name="Group 6">
            <a:extLst>
              <a:ext uri="{FF2B5EF4-FFF2-40B4-BE49-F238E27FC236}">
                <a16:creationId xmlns:a16="http://schemas.microsoft.com/office/drawing/2014/main" id="{C00F2A78-28BC-EA7A-92A7-1E2902CE2BB9}"/>
              </a:ext>
            </a:extLst>
          </p:cNvPr>
          <p:cNvGrpSpPr/>
          <p:nvPr/>
        </p:nvGrpSpPr>
        <p:grpSpPr>
          <a:xfrm flipH="1">
            <a:off x="5489020" y="8874735"/>
            <a:ext cx="2253741" cy="1958628"/>
            <a:chOff x="-220413" y="5470274"/>
            <a:chExt cx="2590078" cy="2250924"/>
          </a:xfrm>
        </p:grpSpPr>
        <p:sp>
          <p:nvSpPr>
            <p:cNvPr id="8" name="Freeform 7">
              <a:extLst>
                <a:ext uri="{FF2B5EF4-FFF2-40B4-BE49-F238E27FC236}">
                  <a16:creationId xmlns:a16="http://schemas.microsoft.com/office/drawing/2014/main" id="{E5A2D12D-F2E9-2DEC-9A8E-B7340803C97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0510B332-C668-7E9A-1099-9DF2E609181F}"/>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B77FD640-29BE-A471-D8FC-F211B9C3682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4CCEFC02-E4E4-09A5-7CA0-1BE865114431}"/>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8C1389C-CEBA-900F-D6C3-E6CC53EF2BF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B5CDFF6F-8768-83E2-9EB2-A660DEEB39E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87DBBFAB-A88E-E36F-D9D2-BBEFE279F795}"/>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983AF63F-329C-A9F1-B2B5-3FF47DDA070E}"/>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A69F3424-1B22-6D7A-A00F-94731ECEA06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DFADC119-B358-B63E-A866-EADD99464AF2}"/>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DD7B5935-E3A8-92D7-77EB-19F1F1551A8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4E832C50-E34E-1648-1C47-0998E70A6E08}"/>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C14B574-6D72-26BD-47AA-57B1E51D2E35}"/>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9CBF5526-A260-5153-E5E7-AA8A7E33750E}"/>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70885635-99FA-0337-0046-A6D5A799E2AD}"/>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1ABA5998-A681-7B3E-98EE-D4B9C9D52096}"/>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1AC973C8-A2EE-33E8-E727-5E612CB2F5B3}"/>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A524BB32-2BC5-EA27-A573-A9582FFC6AAA}"/>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765558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66</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761773" y="5503512"/>
            <a:ext cx="6372782" cy="4612056"/>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solidFill>
                  <a:srgbClr val="F79037"/>
                </a:solidFill>
              </a:rPr>
              <a:t>(In)</a:t>
            </a:r>
            <a:r>
              <a:rPr lang="en-US" b="1" dirty="0" err="1">
                <a:solidFill>
                  <a:srgbClr val="F79037"/>
                </a:solidFill>
              </a:rPr>
              <a:t>capacidade</a:t>
            </a:r>
            <a:r>
              <a:rPr lang="en-US" b="1" dirty="0">
                <a:solidFill>
                  <a:srgbClr val="F79037"/>
                </a:solidFill>
              </a:rPr>
              <a:t> do </a:t>
            </a:r>
            <a:r>
              <a:rPr lang="en-US" b="1" dirty="0" err="1">
                <a:solidFill>
                  <a:srgbClr val="F79037"/>
                </a:solidFill>
              </a:rPr>
              <a:t>Bitcoin</a:t>
            </a:r>
            <a:r>
              <a:rPr lang="en-US" b="1" dirty="0">
                <a:solidFill>
                  <a:srgbClr val="F79037"/>
                </a:solidFill>
              </a:rPr>
              <a:t> </a:t>
            </a:r>
            <a:r>
              <a:rPr lang="en-US" b="1" dirty="0" err="1">
                <a:solidFill>
                  <a:srgbClr val="F79037"/>
                </a:solidFill>
              </a:rPr>
              <a:t>para</a:t>
            </a:r>
            <a:r>
              <a:rPr lang="en-US" b="1" dirty="0">
                <a:solidFill>
                  <a:srgbClr val="F79037"/>
                </a:solidFill>
              </a:rPr>
              <a:t> </a:t>
            </a:r>
            <a:r>
              <a:rPr lang="en-US" b="1" dirty="0" err="1">
                <a:solidFill>
                  <a:srgbClr val="F79037"/>
                </a:solidFill>
              </a:rPr>
              <a:t>lidar</a:t>
            </a:r>
            <a:r>
              <a:rPr lang="en-US" b="1" dirty="0">
                <a:solidFill>
                  <a:srgbClr val="F79037"/>
                </a:solidFill>
              </a:rPr>
              <a:t> com </a:t>
            </a:r>
            <a:r>
              <a:rPr lang="en-US" b="1" dirty="0" err="1">
                <a:solidFill>
                  <a:srgbClr val="F79037"/>
                </a:solidFill>
              </a:rPr>
              <a:t>transações</a:t>
            </a:r>
            <a:endParaRPr lang="en-US" b="1" dirty="0">
              <a:solidFill>
                <a:srgbClr val="F79037"/>
              </a:solidFill>
            </a:endParaRPr>
          </a:p>
          <a:p>
            <a:r>
              <a:rPr lang="en-US" dirty="0" err="1"/>
              <a:t>Bitcoin</a:t>
            </a:r>
            <a:r>
              <a:rPr lang="en-US" dirty="0"/>
              <a:t> </a:t>
            </a:r>
            <a:r>
              <a:rPr lang="en-US" dirty="0" err="1"/>
              <a:t>deve</a:t>
            </a:r>
            <a:r>
              <a:rPr lang="en-US" dirty="0"/>
              <a:t> </a:t>
            </a:r>
            <a:r>
              <a:rPr lang="en-US" dirty="0" err="1"/>
              <a:t>ser</a:t>
            </a:r>
            <a:r>
              <a:rPr lang="en-US" dirty="0"/>
              <a:t> um </a:t>
            </a:r>
            <a:r>
              <a:rPr lang="en-US" dirty="0" err="1"/>
              <a:t>sistema</a:t>
            </a:r>
            <a:r>
              <a:rPr lang="en-US" dirty="0"/>
              <a:t> de </a:t>
            </a:r>
            <a:r>
              <a:rPr lang="en-US" dirty="0" err="1"/>
              <a:t>dinheiro</a:t>
            </a:r>
            <a:r>
              <a:rPr lang="en-US" dirty="0"/>
              <a:t> </a:t>
            </a:r>
            <a:r>
              <a:rPr lang="en-US" dirty="0" err="1"/>
              <a:t>eletrónico</a:t>
            </a:r>
            <a:r>
              <a:rPr lang="en-US" dirty="0"/>
              <a:t> </a:t>
            </a:r>
            <a:r>
              <a:rPr lang="en-US" dirty="0" err="1"/>
              <a:t>onde</a:t>
            </a:r>
            <a:r>
              <a:rPr lang="en-US" dirty="0"/>
              <a:t> </a:t>
            </a:r>
            <a:r>
              <a:rPr lang="en-US" dirty="0" err="1"/>
              <a:t>os</a:t>
            </a:r>
            <a:r>
              <a:rPr lang="en-US" dirty="0"/>
              <a:t> </a:t>
            </a:r>
            <a:r>
              <a:rPr lang="en-US" dirty="0" err="1"/>
              <a:t>participantes</a:t>
            </a:r>
            <a:r>
              <a:rPr lang="en-US" dirty="0"/>
              <a:t> </a:t>
            </a:r>
            <a:r>
              <a:rPr lang="en-US" dirty="0" err="1"/>
              <a:t>podem</a:t>
            </a:r>
            <a:r>
              <a:rPr lang="en-US" dirty="0"/>
              <a:t> </a:t>
            </a:r>
            <a:r>
              <a:rPr lang="en-US" dirty="0" err="1"/>
              <a:t>enviar</a:t>
            </a:r>
            <a:r>
              <a:rPr lang="en-US" dirty="0"/>
              <a:t> </a:t>
            </a:r>
            <a:r>
              <a:rPr lang="en-US" dirty="0" err="1"/>
              <a:t>dinheiro</a:t>
            </a:r>
            <a:r>
              <a:rPr lang="en-US" dirty="0"/>
              <a:t> </a:t>
            </a:r>
            <a:r>
              <a:rPr lang="en-US" dirty="0" err="1"/>
              <a:t>diretamente</a:t>
            </a:r>
            <a:r>
              <a:rPr lang="en-US" dirty="0"/>
              <a:t> </a:t>
            </a:r>
            <a:r>
              <a:rPr lang="en-US" dirty="0" err="1"/>
              <a:t>uns</a:t>
            </a:r>
            <a:r>
              <a:rPr lang="en-US" dirty="0"/>
              <a:t> </a:t>
            </a:r>
            <a:r>
              <a:rPr lang="en-US" dirty="0" err="1"/>
              <a:t>aos</a:t>
            </a:r>
            <a:r>
              <a:rPr lang="en-US" dirty="0"/>
              <a:t> outros. Um </a:t>
            </a:r>
            <a:r>
              <a:rPr lang="en-US" dirty="0" err="1"/>
              <a:t>sistema</a:t>
            </a:r>
            <a:r>
              <a:rPr lang="en-US" dirty="0"/>
              <a:t> </a:t>
            </a:r>
            <a:r>
              <a:rPr lang="en-US" dirty="0" err="1"/>
              <a:t>monetário</a:t>
            </a:r>
            <a:r>
              <a:rPr lang="en-US" dirty="0"/>
              <a:t> </a:t>
            </a:r>
            <a:r>
              <a:rPr lang="en-US" dirty="0" err="1"/>
              <a:t>que</a:t>
            </a:r>
            <a:r>
              <a:rPr lang="en-US" dirty="0"/>
              <a:t> </a:t>
            </a:r>
            <a:r>
              <a:rPr lang="en-US" dirty="0" err="1"/>
              <a:t>não</a:t>
            </a:r>
            <a:r>
              <a:rPr lang="en-US" dirty="0"/>
              <a:t> </a:t>
            </a:r>
            <a:r>
              <a:rPr lang="en-US" dirty="0" err="1"/>
              <a:t>é</a:t>
            </a:r>
            <a:r>
              <a:rPr lang="en-US" dirty="0"/>
              <a:t> </a:t>
            </a:r>
            <a:r>
              <a:rPr lang="en-US" dirty="0" err="1"/>
              <a:t>controlado</a:t>
            </a:r>
            <a:r>
              <a:rPr lang="en-US" dirty="0"/>
              <a:t> </a:t>
            </a:r>
            <a:r>
              <a:rPr lang="en-US" dirty="0" err="1"/>
              <a:t>por</a:t>
            </a:r>
            <a:r>
              <a:rPr lang="en-US" dirty="0"/>
              <a:t> um </a:t>
            </a:r>
            <a:r>
              <a:rPr lang="en-US" dirty="0" err="1"/>
              <a:t>escritório</a:t>
            </a:r>
            <a:r>
              <a:rPr lang="en-US" dirty="0"/>
              <a:t> central, mas </a:t>
            </a:r>
            <a:r>
              <a:rPr lang="en-US" dirty="0" err="1"/>
              <a:t>é</a:t>
            </a:r>
            <a:r>
              <a:rPr lang="en-US" dirty="0"/>
              <a:t> </a:t>
            </a:r>
            <a:r>
              <a:rPr lang="en-US" dirty="0" err="1"/>
              <a:t>baseado</a:t>
            </a:r>
            <a:r>
              <a:rPr lang="en-US" dirty="0"/>
              <a:t> </a:t>
            </a:r>
            <a:r>
              <a:rPr lang="en-US" dirty="0" err="1"/>
              <a:t>num</a:t>
            </a:r>
            <a:r>
              <a:rPr lang="en-US" dirty="0"/>
              <a:t> </a:t>
            </a:r>
            <a:r>
              <a:rPr lang="en-US" dirty="0" err="1"/>
              <a:t>protocolo</a:t>
            </a:r>
            <a:r>
              <a:rPr lang="en-US" dirty="0"/>
              <a:t> de </a:t>
            </a:r>
            <a:r>
              <a:rPr lang="en-US" dirty="0" err="1"/>
              <a:t>computador</a:t>
            </a:r>
            <a:r>
              <a:rPr lang="en-US" dirty="0"/>
              <a:t>. </a:t>
            </a:r>
            <a:r>
              <a:rPr lang="en-US" dirty="0" err="1"/>
              <a:t>Teoricamente</a:t>
            </a:r>
            <a:r>
              <a:rPr lang="en-US" dirty="0"/>
              <a:t>, </a:t>
            </a:r>
            <a:r>
              <a:rPr lang="en-US" dirty="0" err="1"/>
              <a:t>esse</a:t>
            </a:r>
            <a:r>
              <a:rPr lang="en-US" dirty="0"/>
              <a:t> </a:t>
            </a:r>
            <a:r>
              <a:rPr lang="en-US" dirty="0" err="1"/>
              <a:t>sistema</a:t>
            </a:r>
            <a:r>
              <a:rPr lang="en-US" dirty="0"/>
              <a:t> </a:t>
            </a:r>
            <a:r>
              <a:rPr lang="en-US" dirty="0" err="1"/>
              <a:t>monetário</a:t>
            </a:r>
            <a:r>
              <a:rPr lang="en-US" dirty="0"/>
              <a:t> </a:t>
            </a:r>
            <a:r>
              <a:rPr lang="en-US" dirty="0" err="1"/>
              <a:t>deveria</a:t>
            </a:r>
            <a:r>
              <a:rPr lang="en-US" dirty="0"/>
              <a:t> </a:t>
            </a:r>
            <a:r>
              <a:rPr lang="en-US" dirty="0" err="1"/>
              <a:t>ser</a:t>
            </a:r>
            <a:r>
              <a:rPr lang="en-US" dirty="0"/>
              <a:t> </a:t>
            </a:r>
            <a:r>
              <a:rPr lang="en-US" dirty="0" err="1"/>
              <a:t>acessível</a:t>
            </a:r>
            <a:r>
              <a:rPr lang="en-US" dirty="0"/>
              <a:t> a </a:t>
            </a:r>
            <a:r>
              <a:rPr lang="en-US" dirty="0" err="1"/>
              <a:t>todos</a:t>
            </a:r>
            <a:r>
              <a:rPr lang="en-US" dirty="0"/>
              <a:t> no </a:t>
            </a:r>
            <a:r>
              <a:rPr lang="en-US" dirty="0" err="1"/>
              <a:t>mundo</a:t>
            </a:r>
            <a:r>
              <a:rPr lang="en-US" dirty="0"/>
              <a:t>. </a:t>
            </a:r>
            <a:r>
              <a:rPr lang="en-US" dirty="0" err="1"/>
              <a:t>Isso</a:t>
            </a:r>
            <a:r>
              <a:rPr lang="en-US" dirty="0"/>
              <a:t> </a:t>
            </a:r>
            <a:r>
              <a:rPr lang="en-US" dirty="0" err="1"/>
              <a:t>forneceria</a:t>
            </a:r>
            <a:r>
              <a:rPr lang="en-US" dirty="0"/>
              <a:t> um </a:t>
            </a:r>
            <a:r>
              <a:rPr lang="en-US" dirty="0" err="1"/>
              <a:t>padrão</a:t>
            </a:r>
            <a:r>
              <a:rPr lang="en-US" dirty="0"/>
              <a:t> </a:t>
            </a:r>
            <a:r>
              <a:rPr lang="en-US" dirty="0" err="1"/>
              <a:t>monetário</a:t>
            </a:r>
            <a:r>
              <a:rPr lang="en-US" dirty="0"/>
              <a:t> universal; </a:t>
            </a:r>
            <a:r>
              <a:rPr lang="en-US" dirty="0" err="1"/>
              <a:t>uma</a:t>
            </a:r>
            <a:r>
              <a:rPr lang="en-US" dirty="0"/>
              <a:t> "</a:t>
            </a:r>
            <a:r>
              <a:rPr lang="en-US" dirty="0" err="1"/>
              <a:t>língua</a:t>
            </a:r>
            <a:r>
              <a:rPr lang="en-US" dirty="0"/>
              <a:t>" </a:t>
            </a:r>
            <a:r>
              <a:rPr lang="en-US" dirty="0" err="1"/>
              <a:t>comum</a:t>
            </a:r>
            <a:r>
              <a:rPr lang="en-US" dirty="0"/>
              <a:t> </a:t>
            </a:r>
            <a:r>
              <a:rPr lang="en-US" dirty="0" err="1"/>
              <a:t>para</a:t>
            </a:r>
            <a:r>
              <a:rPr lang="en-US" dirty="0"/>
              <a:t> </a:t>
            </a:r>
            <a:r>
              <a:rPr lang="en-US" dirty="0" err="1"/>
              <a:t>toda</a:t>
            </a:r>
            <a:r>
              <a:rPr lang="en-US" dirty="0"/>
              <a:t> a </a:t>
            </a:r>
            <a:r>
              <a:rPr lang="en-US" dirty="0" err="1"/>
              <a:t>humanidade</a:t>
            </a:r>
            <a:r>
              <a:rPr lang="en-US" dirty="0"/>
              <a:t>.</a:t>
            </a:r>
          </a:p>
          <a:p>
            <a:endParaRPr lang="en-US" dirty="0"/>
          </a:p>
          <a:p>
            <a:r>
              <a:rPr lang="en-US" dirty="0"/>
              <a:t>Mas a </a:t>
            </a:r>
            <a:r>
              <a:rPr lang="en-US" dirty="0" err="1"/>
              <a:t>teoria</a:t>
            </a:r>
            <a:r>
              <a:rPr lang="en-US" dirty="0"/>
              <a:t> </a:t>
            </a:r>
            <a:r>
              <a:rPr lang="en-US" dirty="0" err="1"/>
              <a:t>não</a:t>
            </a:r>
            <a:r>
              <a:rPr lang="en-US" dirty="0"/>
              <a:t> se </a:t>
            </a:r>
            <a:r>
              <a:rPr lang="en-US" dirty="0" err="1"/>
              <a:t>traduz</a:t>
            </a:r>
            <a:r>
              <a:rPr lang="en-US" dirty="0"/>
              <a:t> </a:t>
            </a:r>
            <a:r>
              <a:rPr lang="en-US" dirty="0" err="1"/>
              <a:t>tão</a:t>
            </a:r>
            <a:r>
              <a:rPr lang="en-US" dirty="0"/>
              <a:t> </a:t>
            </a:r>
            <a:r>
              <a:rPr lang="en-US" dirty="0" err="1"/>
              <a:t>facilmente</a:t>
            </a:r>
            <a:r>
              <a:rPr lang="en-US" dirty="0"/>
              <a:t> </a:t>
            </a:r>
            <a:r>
              <a:rPr lang="en-US" dirty="0" err="1"/>
              <a:t>na</a:t>
            </a:r>
            <a:r>
              <a:rPr lang="en-US" dirty="0"/>
              <a:t> </a:t>
            </a:r>
            <a:r>
              <a:rPr lang="en-US" dirty="0" err="1"/>
              <a:t>realidade</a:t>
            </a:r>
            <a:r>
              <a:rPr lang="en-US" dirty="0"/>
              <a:t>. </a:t>
            </a:r>
            <a:r>
              <a:rPr lang="en-US" dirty="0" err="1"/>
              <a:t>Mesmo</a:t>
            </a:r>
            <a:r>
              <a:rPr lang="en-US" dirty="0"/>
              <a:t> </a:t>
            </a:r>
            <a:r>
              <a:rPr lang="en-US" dirty="0" err="1"/>
              <a:t>que</a:t>
            </a:r>
            <a:r>
              <a:rPr lang="en-US" dirty="0"/>
              <a:t> o </a:t>
            </a:r>
            <a:r>
              <a:rPr lang="en-US" dirty="0" err="1"/>
              <a:t>Bitcoin</a:t>
            </a:r>
            <a:r>
              <a:rPr lang="en-US" dirty="0"/>
              <a:t> </a:t>
            </a:r>
            <a:r>
              <a:rPr lang="en-US" dirty="0" err="1"/>
              <a:t>já</a:t>
            </a:r>
            <a:r>
              <a:rPr lang="en-US" dirty="0"/>
              <a:t> </a:t>
            </a:r>
            <a:r>
              <a:rPr lang="en-US" dirty="0" err="1"/>
              <a:t>seja</a:t>
            </a:r>
            <a:r>
              <a:rPr lang="en-US" dirty="0"/>
              <a:t> um </a:t>
            </a:r>
            <a:r>
              <a:rPr lang="en-US" dirty="0" err="1"/>
              <a:t>sistema</a:t>
            </a:r>
            <a:r>
              <a:rPr lang="en-US" dirty="0"/>
              <a:t> de </a:t>
            </a:r>
            <a:r>
              <a:rPr lang="en-US" dirty="0" err="1"/>
              <a:t>dinheiro</a:t>
            </a:r>
            <a:r>
              <a:rPr lang="en-US" dirty="0"/>
              <a:t> </a:t>
            </a:r>
            <a:r>
              <a:rPr lang="en-US" dirty="0" err="1"/>
              <a:t>eletrónico</a:t>
            </a:r>
            <a:r>
              <a:rPr lang="en-US" dirty="0"/>
              <a:t> </a:t>
            </a:r>
            <a:r>
              <a:rPr lang="en-US" dirty="0" err="1"/>
              <a:t>sem</a:t>
            </a:r>
            <a:r>
              <a:rPr lang="en-US" dirty="0"/>
              <a:t> </a:t>
            </a:r>
            <a:r>
              <a:rPr lang="en-US" dirty="0" err="1"/>
              <a:t>intermediários</a:t>
            </a:r>
            <a:r>
              <a:rPr lang="en-US" dirty="0"/>
              <a:t> de </a:t>
            </a:r>
            <a:r>
              <a:rPr lang="en-US" dirty="0" err="1"/>
              <a:t>controle</a:t>
            </a:r>
            <a:r>
              <a:rPr lang="en-US" dirty="0"/>
              <a:t>, </a:t>
            </a:r>
            <a:r>
              <a:rPr lang="en-US" dirty="0" err="1"/>
              <a:t>ele</a:t>
            </a:r>
            <a:r>
              <a:rPr lang="en-US" dirty="0"/>
              <a:t> </a:t>
            </a:r>
            <a:r>
              <a:rPr lang="en-US" dirty="0" err="1"/>
              <a:t>não</a:t>
            </a:r>
            <a:r>
              <a:rPr lang="en-US" dirty="0"/>
              <a:t> </a:t>
            </a:r>
            <a:r>
              <a:rPr lang="en-US" dirty="0" err="1"/>
              <a:t>pode</a:t>
            </a:r>
            <a:r>
              <a:rPr lang="en-US" dirty="0"/>
              <a:t> </a:t>
            </a:r>
            <a:r>
              <a:rPr lang="en-US" dirty="0" err="1"/>
              <a:t>ser</a:t>
            </a:r>
            <a:r>
              <a:rPr lang="en-US" dirty="0"/>
              <a:t> </a:t>
            </a:r>
            <a:r>
              <a:rPr lang="en-US" dirty="0" err="1"/>
              <a:t>usado</a:t>
            </a:r>
            <a:r>
              <a:rPr lang="en-US" dirty="0"/>
              <a:t> </a:t>
            </a:r>
            <a:r>
              <a:rPr lang="en-US" dirty="0" err="1"/>
              <a:t>por</a:t>
            </a:r>
            <a:r>
              <a:rPr lang="en-US" dirty="0"/>
              <a:t> </a:t>
            </a:r>
            <a:r>
              <a:rPr lang="en-US" dirty="0" err="1"/>
              <a:t>todos</a:t>
            </a:r>
            <a:r>
              <a:rPr lang="en-US" dirty="0"/>
              <a:t>. A </a:t>
            </a:r>
            <a:r>
              <a:rPr lang="en-US" dirty="0" err="1"/>
              <a:t>razão</a:t>
            </a:r>
            <a:r>
              <a:rPr lang="en-US" dirty="0"/>
              <a:t> </a:t>
            </a:r>
            <a:r>
              <a:rPr lang="en-US" dirty="0" err="1"/>
              <a:t>para</a:t>
            </a:r>
            <a:r>
              <a:rPr lang="en-US" dirty="0"/>
              <a:t> </a:t>
            </a:r>
            <a:r>
              <a:rPr lang="en-US" dirty="0" err="1"/>
              <a:t>isso</a:t>
            </a:r>
            <a:r>
              <a:rPr lang="en-US" dirty="0"/>
              <a:t> </a:t>
            </a:r>
            <a:r>
              <a:rPr lang="en-US" dirty="0" err="1"/>
              <a:t>é</a:t>
            </a:r>
            <a:r>
              <a:rPr lang="en-US" dirty="0"/>
              <a:t> a </a:t>
            </a:r>
            <a:r>
              <a:rPr lang="en-US" dirty="0" err="1"/>
              <a:t>escalabilidade</a:t>
            </a:r>
            <a:r>
              <a:rPr lang="en-US" dirty="0"/>
              <a:t> </a:t>
            </a:r>
            <a:r>
              <a:rPr lang="en-US" dirty="0" err="1"/>
              <a:t>necessária</a:t>
            </a:r>
            <a:r>
              <a:rPr lang="en-US" dirty="0"/>
              <a:t>.</a:t>
            </a:r>
          </a:p>
          <a:p>
            <a:endParaRPr lang="en-US" dirty="0"/>
          </a:p>
          <a:p>
            <a:r>
              <a:rPr lang="en-US" dirty="0"/>
              <a:t>O </a:t>
            </a:r>
            <a:r>
              <a:rPr lang="en-US" dirty="0" err="1"/>
              <a:t>problema</a:t>
            </a:r>
            <a:r>
              <a:rPr lang="en-US" dirty="0"/>
              <a:t> </a:t>
            </a:r>
            <a:r>
              <a:rPr lang="en-US" dirty="0" err="1"/>
              <a:t>fica</a:t>
            </a:r>
            <a:r>
              <a:rPr lang="en-US" dirty="0"/>
              <a:t> </a:t>
            </a:r>
            <a:r>
              <a:rPr lang="en-US" dirty="0" err="1"/>
              <a:t>claro</a:t>
            </a:r>
            <a:r>
              <a:rPr lang="en-US" dirty="0"/>
              <a:t> </a:t>
            </a:r>
            <a:r>
              <a:rPr lang="en-US" dirty="0" err="1"/>
              <a:t>quando</a:t>
            </a:r>
            <a:r>
              <a:rPr lang="en-US" dirty="0"/>
              <a:t> </a:t>
            </a:r>
            <a:r>
              <a:rPr lang="en-US" dirty="0" err="1"/>
              <a:t>você</a:t>
            </a:r>
            <a:r>
              <a:rPr lang="en-US" dirty="0"/>
              <a:t> </a:t>
            </a:r>
            <a:r>
              <a:rPr lang="en-US" dirty="0" err="1"/>
              <a:t>imagina</a:t>
            </a:r>
            <a:r>
              <a:rPr lang="en-US" dirty="0"/>
              <a:t> </a:t>
            </a:r>
            <a:r>
              <a:rPr lang="en-US" dirty="0" err="1"/>
              <a:t>quantas</a:t>
            </a:r>
            <a:r>
              <a:rPr lang="en-US" dirty="0"/>
              <a:t> </a:t>
            </a:r>
            <a:r>
              <a:rPr lang="en-US" dirty="0" err="1"/>
              <a:t>transações</a:t>
            </a:r>
            <a:r>
              <a:rPr lang="en-US" dirty="0"/>
              <a:t> </a:t>
            </a:r>
            <a:r>
              <a:rPr lang="en-US" dirty="0" err="1"/>
              <a:t>ocorrem</a:t>
            </a:r>
            <a:r>
              <a:rPr lang="en-US" dirty="0"/>
              <a:t> </a:t>
            </a:r>
            <a:r>
              <a:rPr lang="en-US" dirty="0" err="1"/>
              <a:t>todos</a:t>
            </a:r>
            <a:r>
              <a:rPr lang="en-US" dirty="0"/>
              <a:t> </a:t>
            </a:r>
            <a:r>
              <a:rPr lang="en-US" dirty="0" err="1"/>
              <a:t>os</a:t>
            </a:r>
            <a:r>
              <a:rPr lang="en-US" dirty="0"/>
              <a:t> </a:t>
            </a:r>
            <a:r>
              <a:rPr lang="en-US" dirty="0" err="1"/>
              <a:t>dias</a:t>
            </a:r>
            <a:r>
              <a:rPr lang="en-US" dirty="0"/>
              <a:t> </a:t>
            </a:r>
            <a:r>
              <a:rPr lang="en-US" dirty="0" err="1"/>
              <a:t>na</a:t>
            </a:r>
            <a:r>
              <a:rPr lang="en-US" dirty="0"/>
              <a:t> </a:t>
            </a:r>
            <a:r>
              <a:rPr lang="en-US" dirty="0" err="1"/>
              <a:t>economia</a:t>
            </a:r>
            <a:r>
              <a:rPr lang="en-US" dirty="0"/>
              <a:t> global. </a:t>
            </a:r>
            <a:r>
              <a:rPr lang="en-US" dirty="0" err="1"/>
              <a:t>Embora</a:t>
            </a:r>
            <a:r>
              <a:rPr lang="en-US" dirty="0"/>
              <a:t> a </a:t>
            </a:r>
            <a:r>
              <a:rPr lang="en-US" dirty="0" err="1"/>
              <a:t>tecnologia</a:t>
            </a:r>
            <a:r>
              <a:rPr lang="en-US" dirty="0"/>
              <a:t> </a:t>
            </a:r>
            <a:r>
              <a:rPr lang="en-US" dirty="0" err="1"/>
              <a:t>Bitcoin</a:t>
            </a:r>
            <a:r>
              <a:rPr lang="en-US" dirty="0"/>
              <a:t> </a:t>
            </a:r>
            <a:r>
              <a:rPr lang="en-US" dirty="0" err="1"/>
              <a:t>possa</a:t>
            </a:r>
            <a:r>
              <a:rPr lang="en-US" dirty="0"/>
              <a:t> </a:t>
            </a:r>
            <a:r>
              <a:rPr lang="en-US" dirty="0" err="1"/>
              <a:t>facilmente</a:t>
            </a:r>
            <a:r>
              <a:rPr lang="en-US" dirty="0"/>
              <a:t> </a:t>
            </a:r>
            <a:r>
              <a:rPr lang="en-US" dirty="0" err="1"/>
              <a:t>transferir</a:t>
            </a:r>
            <a:r>
              <a:rPr lang="en-US" dirty="0"/>
              <a:t> </a:t>
            </a:r>
            <a:r>
              <a:rPr lang="en-US" dirty="0" err="1"/>
              <a:t>quantias</a:t>
            </a:r>
            <a:r>
              <a:rPr lang="en-US" dirty="0"/>
              <a:t> </a:t>
            </a:r>
            <a:r>
              <a:rPr lang="en-US" dirty="0" err="1"/>
              <a:t>gigantescas</a:t>
            </a:r>
            <a:r>
              <a:rPr lang="en-US" dirty="0"/>
              <a:t>, </a:t>
            </a:r>
            <a:r>
              <a:rPr lang="en-US" dirty="0" err="1"/>
              <a:t>ela</a:t>
            </a:r>
            <a:r>
              <a:rPr lang="en-US" dirty="0"/>
              <a:t> </a:t>
            </a:r>
            <a:r>
              <a:rPr lang="en-US" dirty="0" err="1"/>
              <a:t>atinge</a:t>
            </a:r>
            <a:r>
              <a:rPr lang="en-US" dirty="0"/>
              <a:t> </a:t>
            </a:r>
            <a:r>
              <a:rPr lang="en-US" dirty="0" err="1"/>
              <a:t>seus</a:t>
            </a:r>
            <a:r>
              <a:rPr lang="en-US" dirty="0"/>
              <a:t> </a:t>
            </a:r>
            <a:r>
              <a:rPr lang="en-US" dirty="0" err="1"/>
              <a:t>limites</a:t>
            </a:r>
            <a:r>
              <a:rPr lang="en-US" dirty="0"/>
              <a:t> </a:t>
            </a:r>
            <a:r>
              <a:rPr lang="en-US" dirty="0" err="1"/>
              <a:t>quando</a:t>
            </a:r>
            <a:r>
              <a:rPr lang="en-US" dirty="0"/>
              <a:t> se </a:t>
            </a:r>
            <a:r>
              <a:rPr lang="en-US" dirty="0" err="1"/>
              <a:t>trata</a:t>
            </a:r>
            <a:r>
              <a:rPr lang="en-US" dirty="0"/>
              <a:t> de </a:t>
            </a:r>
            <a:r>
              <a:rPr lang="en-US" dirty="0" err="1"/>
              <a:t>uma</a:t>
            </a:r>
            <a:r>
              <a:rPr lang="en-US" dirty="0"/>
              <a:t> </a:t>
            </a:r>
            <a:r>
              <a:rPr lang="en-US" dirty="0" err="1"/>
              <a:t>alta</a:t>
            </a:r>
            <a:r>
              <a:rPr lang="en-US" dirty="0"/>
              <a:t> </a:t>
            </a:r>
            <a:r>
              <a:rPr lang="en-US" dirty="0" err="1"/>
              <a:t>frequência</a:t>
            </a:r>
            <a:r>
              <a:rPr lang="en-US" dirty="0"/>
              <a:t> de </a:t>
            </a:r>
            <a:r>
              <a:rPr lang="en-US" dirty="0" err="1"/>
              <a:t>transações</a:t>
            </a:r>
            <a:r>
              <a:rPr lang="en-US" dirty="0"/>
              <a:t>. A </a:t>
            </a:r>
            <a:r>
              <a:rPr lang="en-US" dirty="0" err="1"/>
              <a:t>razão</a:t>
            </a:r>
            <a:r>
              <a:rPr lang="en-US" dirty="0"/>
              <a:t> </a:t>
            </a:r>
            <a:r>
              <a:rPr lang="en-US" dirty="0" err="1"/>
              <a:t>para</a:t>
            </a:r>
            <a:r>
              <a:rPr lang="en-US" dirty="0"/>
              <a:t> </a:t>
            </a:r>
            <a:r>
              <a:rPr lang="en-US" dirty="0" err="1"/>
              <a:t>isso</a:t>
            </a:r>
            <a:r>
              <a:rPr lang="en-US" dirty="0"/>
              <a:t> </a:t>
            </a:r>
            <a:r>
              <a:rPr lang="en-US" dirty="0" err="1"/>
              <a:t>é</a:t>
            </a:r>
            <a:r>
              <a:rPr lang="en-US" dirty="0"/>
              <a:t> </a:t>
            </a:r>
            <a:r>
              <a:rPr lang="en-US" dirty="0" err="1"/>
              <a:t>técnica</a:t>
            </a:r>
            <a:r>
              <a:rPr lang="en-US" dirty="0"/>
              <a:t>: o </a:t>
            </a:r>
            <a:r>
              <a:rPr lang="en-US" dirty="0" err="1"/>
              <a:t>blockchain</a:t>
            </a:r>
            <a:r>
              <a:rPr lang="en-US" dirty="0"/>
              <a:t>, no </a:t>
            </a:r>
            <a:r>
              <a:rPr lang="en-US" dirty="0" err="1"/>
              <a:t>qual</a:t>
            </a:r>
            <a:r>
              <a:rPr lang="en-US" dirty="0"/>
              <a:t> </a:t>
            </a:r>
            <a:r>
              <a:rPr lang="en-US" dirty="0" err="1"/>
              <a:t>todas</a:t>
            </a:r>
            <a:r>
              <a:rPr lang="en-US" dirty="0"/>
              <a:t> as </a:t>
            </a:r>
            <a:r>
              <a:rPr lang="en-US" dirty="0" err="1"/>
              <a:t>transações</a:t>
            </a:r>
            <a:r>
              <a:rPr lang="en-US" dirty="0"/>
              <a:t> são </a:t>
            </a:r>
            <a:r>
              <a:rPr lang="en-US" dirty="0" err="1"/>
              <a:t>registadas</a:t>
            </a:r>
            <a:r>
              <a:rPr lang="en-US" dirty="0"/>
              <a:t>, </a:t>
            </a:r>
            <a:r>
              <a:rPr lang="en-US" dirty="0" err="1"/>
              <a:t>oferece</a:t>
            </a:r>
            <a:r>
              <a:rPr lang="en-US" dirty="0"/>
              <a:t> </a:t>
            </a:r>
            <a:r>
              <a:rPr lang="en-US" dirty="0" err="1"/>
              <a:t>apenas</a:t>
            </a:r>
            <a:r>
              <a:rPr lang="en-US" dirty="0"/>
              <a:t> um </a:t>
            </a:r>
            <a:r>
              <a:rPr lang="en-US" dirty="0" err="1"/>
              <a:t>espaço</a:t>
            </a:r>
            <a:r>
              <a:rPr lang="en-US" dirty="0"/>
              <a:t> </a:t>
            </a:r>
            <a:r>
              <a:rPr lang="en-US" dirty="0" err="1"/>
              <a:t>limitado</a:t>
            </a:r>
            <a:r>
              <a:rPr lang="en-US" dirty="0"/>
              <a:t> </a:t>
            </a:r>
            <a:r>
              <a:rPr lang="en-US" dirty="0" err="1"/>
              <a:t>para</a:t>
            </a:r>
            <a:r>
              <a:rPr lang="en-US" dirty="0"/>
              <a:t> </a:t>
            </a:r>
            <a:r>
              <a:rPr lang="en-US" dirty="0" err="1"/>
              <a:t>transações</a:t>
            </a:r>
            <a:r>
              <a:rPr lang="en-US" dirty="0"/>
              <a:t>.</a:t>
            </a:r>
          </a:p>
          <a:p>
            <a:endParaRPr lang="en-US" dirty="0"/>
          </a:p>
          <a:p>
            <a:endParaRPr lang="en-US" dirty="0"/>
          </a:p>
          <a:p>
            <a:r>
              <a:rPr lang="en-US" dirty="0" err="1"/>
              <a:t>Você</a:t>
            </a:r>
            <a:r>
              <a:rPr lang="en-US" dirty="0"/>
              <a:t> </a:t>
            </a:r>
            <a:r>
              <a:rPr lang="en-US" dirty="0" err="1"/>
              <a:t>pode</a:t>
            </a:r>
            <a:r>
              <a:rPr lang="en-US" dirty="0"/>
              <a:t> </a:t>
            </a:r>
            <a:r>
              <a:rPr lang="en-US" dirty="0" err="1"/>
              <a:t>pensar</a:t>
            </a:r>
            <a:r>
              <a:rPr lang="en-US" dirty="0"/>
              <a:t> </a:t>
            </a:r>
            <a:r>
              <a:rPr lang="en-US" dirty="0" err="1"/>
              <a:t>nisso</a:t>
            </a:r>
            <a:r>
              <a:rPr lang="en-US" dirty="0"/>
              <a:t> um </a:t>
            </a:r>
            <a:r>
              <a:rPr lang="en-US" dirty="0" err="1"/>
              <a:t>pouco</a:t>
            </a:r>
            <a:r>
              <a:rPr lang="en-US" dirty="0"/>
              <a:t> </a:t>
            </a:r>
            <a:r>
              <a:rPr lang="en-US" dirty="0" err="1"/>
              <a:t>como</a:t>
            </a:r>
            <a:r>
              <a:rPr lang="en-US" dirty="0"/>
              <a:t> um </a:t>
            </a:r>
            <a:r>
              <a:rPr lang="en-US" dirty="0" err="1"/>
              <a:t>autocarro</a:t>
            </a:r>
            <a:r>
              <a:rPr lang="en-US" dirty="0"/>
              <a:t>. Este </a:t>
            </a:r>
            <a:r>
              <a:rPr lang="en-US" dirty="0" err="1"/>
              <a:t>autocarro</a:t>
            </a:r>
            <a:r>
              <a:rPr lang="en-US" dirty="0"/>
              <a:t> tem um </a:t>
            </a:r>
            <a:r>
              <a:rPr lang="en-US" dirty="0" err="1"/>
              <a:t>número</a:t>
            </a:r>
            <a:r>
              <a:rPr lang="en-US" dirty="0"/>
              <a:t> </a:t>
            </a:r>
            <a:r>
              <a:rPr lang="en-US" dirty="0" err="1"/>
              <a:t>limitado</a:t>
            </a:r>
            <a:r>
              <a:rPr lang="en-US" dirty="0"/>
              <a:t> de </a:t>
            </a:r>
            <a:r>
              <a:rPr lang="en-US" dirty="0" err="1"/>
              <a:t>assentos</a:t>
            </a:r>
            <a:r>
              <a:rPr lang="en-US" dirty="0"/>
              <a:t>. </a:t>
            </a:r>
            <a:r>
              <a:rPr lang="en-US" dirty="0" err="1"/>
              <a:t>Quando</a:t>
            </a:r>
            <a:r>
              <a:rPr lang="en-US" dirty="0"/>
              <a:t> </a:t>
            </a:r>
            <a:r>
              <a:rPr lang="en-US" dirty="0" err="1"/>
              <a:t>todos</a:t>
            </a:r>
            <a:r>
              <a:rPr lang="en-US" dirty="0"/>
              <a:t> </a:t>
            </a:r>
            <a:r>
              <a:rPr lang="en-US" dirty="0" err="1"/>
              <a:t>os</a:t>
            </a:r>
            <a:r>
              <a:rPr lang="en-US" dirty="0"/>
              <a:t> </a:t>
            </a:r>
            <a:r>
              <a:rPr lang="en-US" dirty="0" err="1"/>
              <a:t>assentos</a:t>
            </a:r>
            <a:r>
              <a:rPr lang="en-US" dirty="0"/>
              <a:t> </a:t>
            </a:r>
            <a:r>
              <a:rPr lang="en-US" dirty="0" err="1"/>
              <a:t>estiverem</a:t>
            </a:r>
            <a:r>
              <a:rPr lang="en-US" dirty="0"/>
              <a:t> </a:t>
            </a:r>
            <a:r>
              <a:rPr lang="en-US" dirty="0" err="1"/>
              <a:t>ocupados</a:t>
            </a:r>
            <a:r>
              <a:rPr lang="en-US" dirty="0"/>
              <a:t>, </a:t>
            </a:r>
            <a:r>
              <a:rPr lang="en-US" dirty="0" err="1"/>
              <a:t>mais</a:t>
            </a:r>
            <a:r>
              <a:rPr lang="en-US" dirty="0"/>
              <a:t> </a:t>
            </a:r>
            <a:r>
              <a:rPr lang="en-US" dirty="0" err="1"/>
              <a:t>ninguém</a:t>
            </a:r>
            <a:r>
              <a:rPr lang="en-US" dirty="0"/>
              <a:t> </a:t>
            </a:r>
            <a:r>
              <a:rPr lang="en-US" dirty="0" err="1"/>
              <a:t>poderá</a:t>
            </a:r>
            <a:r>
              <a:rPr lang="en-US" dirty="0"/>
              <a:t> </a:t>
            </a:r>
            <a:r>
              <a:rPr lang="en-US" dirty="0" err="1"/>
              <a:t>andar</a:t>
            </a:r>
            <a:r>
              <a:rPr lang="en-US" dirty="0"/>
              <a:t>. Este </a:t>
            </a:r>
            <a:r>
              <a:rPr lang="en-US" dirty="0" err="1"/>
              <a:t>é</a:t>
            </a:r>
            <a:r>
              <a:rPr lang="en-US" dirty="0"/>
              <a:t> um </a:t>
            </a:r>
            <a:r>
              <a:rPr lang="en-US" dirty="0" err="1"/>
              <a:t>mecanismo</a:t>
            </a:r>
            <a:r>
              <a:rPr lang="en-US" dirty="0"/>
              <a:t> </a:t>
            </a:r>
            <a:r>
              <a:rPr lang="en-US" dirty="0" err="1"/>
              <a:t>bastante</a:t>
            </a:r>
            <a:r>
              <a:rPr lang="en-US" dirty="0"/>
              <a:t> </a:t>
            </a:r>
            <a:r>
              <a:rPr lang="en-US" dirty="0" err="1"/>
              <a:t>semelhante</a:t>
            </a:r>
            <a:r>
              <a:rPr lang="en-US" dirty="0"/>
              <a:t> </a:t>
            </a:r>
            <a:r>
              <a:rPr lang="en-US" dirty="0" err="1"/>
              <a:t>aos</a:t>
            </a:r>
            <a:r>
              <a:rPr lang="en-US" dirty="0"/>
              <a:t> </a:t>
            </a:r>
            <a:r>
              <a:rPr lang="en-US" dirty="0" err="1"/>
              <a:t>blocos</a:t>
            </a:r>
            <a:r>
              <a:rPr lang="en-US" dirty="0"/>
              <a:t> </a:t>
            </a:r>
            <a:r>
              <a:rPr lang="en-US" dirty="0" err="1"/>
              <a:t>na</a:t>
            </a:r>
            <a:r>
              <a:rPr lang="en-US" dirty="0"/>
              <a:t> </a:t>
            </a:r>
            <a:r>
              <a:rPr lang="en-US" dirty="0" err="1"/>
              <a:t>blockchain</a:t>
            </a:r>
            <a:r>
              <a:rPr lang="en-US" dirty="0"/>
              <a:t> do </a:t>
            </a:r>
            <a:r>
              <a:rPr lang="en-US" dirty="0" err="1"/>
              <a:t>Bitcoin</a:t>
            </a:r>
            <a:r>
              <a:rPr lang="en-US" dirty="0"/>
              <a:t>. Estes </a:t>
            </a:r>
            <a:r>
              <a:rPr lang="en-US" dirty="0" err="1"/>
              <a:t>também</a:t>
            </a:r>
            <a:r>
              <a:rPr lang="en-US" dirty="0"/>
              <a:t> </a:t>
            </a:r>
            <a:r>
              <a:rPr lang="en-US" dirty="0" err="1"/>
              <a:t>têm</a:t>
            </a:r>
            <a:r>
              <a:rPr lang="en-US" dirty="0"/>
              <a:t> </a:t>
            </a:r>
            <a:r>
              <a:rPr lang="en-US" dirty="0" err="1"/>
              <a:t>apenas</a:t>
            </a:r>
            <a:r>
              <a:rPr lang="en-US" dirty="0"/>
              <a:t> um </a:t>
            </a:r>
            <a:r>
              <a:rPr lang="en-US" dirty="0" err="1"/>
              <a:t>certo</a:t>
            </a:r>
            <a:r>
              <a:rPr lang="en-US" dirty="0"/>
              <a:t> </a:t>
            </a:r>
            <a:r>
              <a:rPr lang="en-US" dirty="0" err="1"/>
              <a:t>número</a:t>
            </a:r>
            <a:r>
              <a:rPr lang="en-US" dirty="0"/>
              <a:t> de "</a:t>
            </a:r>
            <a:r>
              <a:rPr lang="en-US" dirty="0" err="1"/>
              <a:t>lugares</a:t>
            </a:r>
            <a:r>
              <a:rPr lang="en-US" dirty="0"/>
              <a:t>" </a:t>
            </a:r>
            <a:r>
              <a:rPr lang="en-US" dirty="0" err="1"/>
              <a:t>para</a:t>
            </a:r>
            <a:r>
              <a:rPr lang="en-US" dirty="0"/>
              <a:t> </a:t>
            </a:r>
            <a:r>
              <a:rPr lang="en-US" dirty="0" err="1"/>
              <a:t>transações</a:t>
            </a:r>
            <a:r>
              <a:rPr lang="en-US" dirty="0"/>
              <a:t>. </a:t>
            </a:r>
            <a:r>
              <a:rPr lang="en-US" dirty="0" err="1"/>
              <a:t>Quando</a:t>
            </a:r>
            <a:r>
              <a:rPr lang="en-US" dirty="0"/>
              <a:t> </a:t>
            </a:r>
            <a:r>
              <a:rPr lang="en-US" dirty="0" err="1"/>
              <a:t>todos</a:t>
            </a:r>
            <a:r>
              <a:rPr lang="en-US" dirty="0"/>
              <a:t> </a:t>
            </a:r>
            <a:r>
              <a:rPr lang="en-US" dirty="0" err="1"/>
              <a:t>os</a:t>
            </a:r>
            <a:r>
              <a:rPr lang="en-US" dirty="0"/>
              <a:t> </a:t>
            </a:r>
            <a:r>
              <a:rPr lang="en-US" dirty="0" err="1"/>
              <a:t>lugares</a:t>
            </a:r>
            <a:r>
              <a:rPr lang="en-US" dirty="0"/>
              <a:t> </a:t>
            </a:r>
            <a:r>
              <a:rPr lang="en-US" dirty="0" err="1"/>
              <a:t>forem</a:t>
            </a:r>
            <a:r>
              <a:rPr lang="en-US" dirty="0"/>
              <a:t> </a:t>
            </a:r>
            <a:r>
              <a:rPr lang="en-US" dirty="0" err="1"/>
              <a:t>ocupados</a:t>
            </a:r>
            <a:r>
              <a:rPr lang="en-US" dirty="0"/>
              <a:t>, </a:t>
            </a:r>
            <a:r>
              <a:rPr lang="en-US" dirty="0" err="1"/>
              <a:t>nenhuma</a:t>
            </a:r>
            <a:r>
              <a:rPr lang="en-US" dirty="0"/>
              <a:t> </a:t>
            </a:r>
            <a:r>
              <a:rPr lang="en-US" dirty="0" err="1"/>
              <a:t>outra</a:t>
            </a:r>
            <a:r>
              <a:rPr lang="en-US" dirty="0"/>
              <a:t> </a:t>
            </a:r>
            <a:r>
              <a:rPr lang="en-US" dirty="0" err="1"/>
              <a:t>transação</a:t>
            </a:r>
            <a:r>
              <a:rPr lang="en-US" dirty="0"/>
              <a:t> </a:t>
            </a:r>
            <a:r>
              <a:rPr lang="en-US" dirty="0" err="1"/>
              <a:t>poderá</a:t>
            </a:r>
            <a:r>
              <a:rPr lang="en-US" dirty="0"/>
              <a:t> "</a:t>
            </a:r>
            <a:r>
              <a:rPr lang="en-US" dirty="0" err="1"/>
              <a:t>andar</a:t>
            </a:r>
            <a:r>
              <a:rPr lang="en-US" dirty="0"/>
              <a:t>" no </a:t>
            </a:r>
            <a:r>
              <a:rPr lang="en-US" dirty="0" err="1"/>
              <a:t>autocarro</a:t>
            </a:r>
            <a:r>
              <a:rPr lang="en-US" dirty="0"/>
              <a:t> (</a:t>
            </a:r>
            <a:r>
              <a:rPr lang="en-US" dirty="0" err="1"/>
              <a:t>ou</a:t>
            </a:r>
            <a:r>
              <a:rPr lang="en-US" dirty="0"/>
              <a:t> </a:t>
            </a:r>
            <a:r>
              <a:rPr lang="en-US" dirty="0" err="1"/>
              <a:t>seja</a:t>
            </a:r>
            <a:r>
              <a:rPr lang="en-US" dirty="0"/>
              <a:t>, </a:t>
            </a:r>
            <a:r>
              <a:rPr lang="en-US" dirty="0" err="1"/>
              <a:t>ser</a:t>
            </a:r>
            <a:r>
              <a:rPr lang="en-US" dirty="0"/>
              <a:t> </a:t>
            </a:r>
            <a:r>
              <a:rPr lang="en-US" dirty="0" err="1"/>
              <a:t>confirmada</a:t>
            </a:r>
            <a:r>
              <a:rPr lang="en-US" dirty="0"/>
              <a:t>). Uma </a:t>
            </a:r>
            <a:r>
              <a:rPr lang="en-US" dirty="0" err="1"/>
              <a:t>métrica</a:t>
            </a:r>
            <a:r>
              <a:rPr lang="en-US" dirty="0"/>
              <a:t> </a:t>
            </a:r>
            <a:r>
              <a:rPr lang="en-US" dirty="0" err="1"/>
              <a:t>frequentemente</a:t>
            </a:r>
            <a:r>
              <a:rPr lang="en-US" dirty="0"/>
              <a:t> </a:t>
            </a:r>
            <a:r>
              <a:rPr lang="en-US" dirty="0" err="1"/>
              <a:t>citada</a:t>
            </a:r>
            <a:r>
              <a:rPr lang="en-US" dirty="0"/>
              <a:t> </a:t>
            </a:r>
            <a:r>
              <a:rPr lang="en-US" dirty="0" err="1"/>
              <a:t>quando</a:t>
            </a:r>
            <a:r>
              <a:rPr lang="en-US" dirty="0"/>
              <a:t> se </a:t>
            </a:r>
            <a:r>
              <a:rPr lang="en-US" dirty="0" err="1"/>
              <a:t>trata</a:t>
            </a:r>
            <a:r>
              <a:rPr lang="en-US" dirty="0"/>
              <a:t> da </a:t>
            </a:r>
            <a:r>
              <a:rPr lang="en-US" dirty="0" err="1"/>
              <a:t>funcionalidade</a:t>
            </a:r>
            <a:r>
              <a:rPr lang="en-US" dirty="0"/>
              <a:t> do </a:t>
            </a:r>
            <a:r>
              <a:rPr lang="en-US" dirty="0" err="1"/>
              <a:t>Bitcoin</a:t>
            </a:r>
            <a:r>
              <a:rPr lang="en-US" dirty="0"/>
              <a:t> são as </a:t>
            </a:r>
            <a:r>
              <a:rPr lang="en-US" dirty="0" err="1"/>
              <a:t>transações</a:t>
            </a:r>
            <a:r>
              <a:rPr lang="en-US" dirty="0"/>
              <a:t> </a:t>
            </a:r>
            <a:r>
              <a:rPr lang="en-US" dirty="0" err="1"/>
              <a:t>por</a:t>
            </a:r>
            <a:r>
              <a:rPr lang="en-US" dirty="0"/>
              <a:t> </a:t>
            </a:r>
            <a:r>
              <a:rPr lang="en-US" dirty="0" err="1"/>
              <a:t>segundo</a:t>
            </a:r>
            <a:r>
              <a:rPr lang="en-US" dirty="0"/>
              <a:t>. Um </a:t>
            </a:r>
            <a:r>
              <a:rPr lang="en-US" dirty="0" err="1"/>
              <a:t>bloco</a:t>
            </a:r>
            <a:r>
              <a:rPr lang="en-US" dirty="0"/>
              <a:t> </a:t>
            </a:r>
            <a:r>
              <a:rPr lang="en-US" dirty="0" err="1"/>
              <a:t>em</a:t>
            </a:r>
            <a:r>
              <a:rPr lang="en-US" dirty="0"/>
              <a:t> </a:t>
            </a:r>
            <a:r>
              <a:rPr lang="en-US" dirty="0" err="1"/>
              <a:t>Bitcoin</a:t>
            </a:r>
            <a:r>
              <a:rPr lang="en-US" dirty="0"/>
              <a:t> </a:t>
            </a:r>
            <a:r>
              <a:rPr lang="en-US" dirty="0" err="1"/>
              <a:t>pode</a:t>
            </a:r>
            <a:r>
              <a:rPr lang="en-US" dirty="0"/>
              <a:t> </a:t>
            </a:r>
            <a:r>
              <a:rPr lang="en-US" dirty="0" err="1"/>
              <a:t>ter</a:t>
            </a:r>
            <a:r>
              <a:rPr lang="en-US" dirty="0"/>
              <a:t> no </a:t>
            </a:r>
            <a:r>
              <a:rPr lang="en-US" dirty="0" err="1"/>
              <a:t>máximo</a:t>
            </a:r>
            <a:r>
              <a:rPr lang="en-US" dirty="0"/>
              <a:t> 1 megabyte de </a:t>
            </a:r>
            <a:r>
              <a:rPr lang="en-US" dirty="0" err="1"/>
              <a:t>tamanho</a:t>
            </a:r>
            <a:r>
              <a:rPr lang="en-US" dirty="0"/>
              <a:t>. Uma </a:t>
            </a:r>
            <a:r>
              <a:rPr lang="en-US" dirty="0" err="1"/>
              <a:t>transação</a:t>
            </a:r>
            <a:r>
              <a:rPr lang="en-US" dirty="0"/>
              <a:t> </a:t>
            </a:r>
            <a:r>
              <a:rPr lang="en-US" dirty="0" err="1"/>
              <a:t>média</a:t>
            </a:r>
            <a:r>
              <a:rPr lang="en-US" dirty="0"/>
              <a:t> tem 400 bytes de </a:t>
            </a:r>
            <a:r>
              <a:rPr lang="en-US" dirty="0" err="1"/>
              <a:t>tamanho</a:t>
            </a:r>
            <a:r>
              <a:rPr lang="en-US" dirty="0"/>
              <a:t>. </a:t>
            </a:r>
            <a:r>
              <a:rPr lang="en-US" dirty="0" err="1"/>
              <a:t>Isso</a:t>
            </a:r>
            <a:r>
              <a:rPr lang="en-US" dirty="0"/>
              <a:t> </a:t>
            </a:r>
            <a:r>
              <a:rPr lang="en-US" dirty="0" err="1"/>
              <a:t>significa</a:t>
            </a:r>
            <a:r>
              <a:rPr lang="en-US" dirty="0"/>
              <a:t> </a:t>
            </a:r>
            <a:r>
              <a:rPr lang="en-US" dirty="0" err="1"/>
              <a:t>que</a:t>
            </a:r>
            <a:r>
              <a:rPr lang="en-US" dirty="0"/>
              <a:t> </a:t>
            </a:r>
            <a:r>
              <a:rPr lang="en-US" dirty="0" err="1"/>
              <a:t>cabem</a:t>
            </a:r>
            <a:r>
              <a:rPr lang="en-US" dirty="0"/>
              <a:t>, </a:t>
            </a:r>
            <a:r>
              <a:rPr lang="en-US" dirty="0" err="1"/>
              <a:t>em</a:t>
            </a:r>
            <a:r>
              <a:rPr lang="en-US" dirty="0"/>
              <a:t> </a:t>
            </a:r>
            <a:r>
              <a:rPr lang="en-US" dirty="0" err="1"/>
              <a:t>média</a:t>
            </a:r>
            <a:r>
              <a:rPr lang="en-US" dirty="0"/>
              <a:t>, 2.500 </a:t>
            </a:r>
            <a:r>
              <a:rPr lang="en-US" dirty="0" err="1"/>
              <a:t>transações</a:t>
            </a:r>
            <a:r>
              <a:rPr lang="en-US" dirty="0"/>
              <a:t> </a:t>
            </a:r>
            <a:r>
              <a:rPr lang="en-US" dirty="0" err="1"/>
              <a:t>em</a:t>
            </a:r>
            <a:r>
              <a:rPr lang="en-US" dirty="0"/>
              <a:t> um </a:t>
            </a:r>
            <a:r>
              <a:rPr lang="en-US" dirty="0" err="1"/>
              <a:t>bloco</a:t>
            </a:r>
            <a:r>
              <a:rPr lang="en-US" dirty="0"/>
              <a:t>. Um novo </a:t>
            </a:r>
            <a:r>
              <a:rPr lang="en-US" dirty="0" err="1"/>
              <a:t>bloco</a:t>
            </a:r>
            <a:r>
              <a:rPr lang="en-US" dirty="0"/>
              <a:t> </a:t>
            </a:r>
            <a:r>
              <a:rPr lang="en-US" dirty="0" err="1"/>
              <a:t>é</a:t>
            </a:r>
            <a:r>
              <a:rPr lang="en-US" dirty="0"/>
              <a:t> </a:t>
            </a:r>
            <a:r>
              <a:rPr lang="en-US" dirty="0" err="1"/>
              <a:t>encontrado</a:t>
            </a:r>
            <a:r>
              <a:rPr lang="en-US" dirty="0"/>
              <a:t> </a:t>
            </a:r>
            <a:r>
              <a:rPr lang="en-US" dirty="0" err="1"/>
              <a:t>aproximadamente</a:t>
            </a:r>
            <a:r>
              <a:rPr lang="en-US" dirty="0"/>
              <a:t> a </a:t>
            </a:r>
            <a:r>
              <a:rPr lang="en-US" dirty="0" err="1"/>
              <a:t>cada</a:t>
            </a:r>
            <a:r>
              <a:rPr lang="en-US" dirty="0"/>
              <a:t> 10 </a:t>
            </a:r>
            <a:r>
              <a:rPr lang="en-US" dirty="0" err="1"/>
              <a:t>minutos</a:t>
            </a:r>
            <a:r>
              <a:rPr lang="en-US" dirty="0"/>
              <a:t>. </a:t>
            </a:r>
            <a:r>
              <a:rPr lang="en-US" dirty="0" err="1"/>
              <a:t>Consequentemente</a:t>
            </a:r>
            <a:r>
              <a:rPr lang="en-US" dirty="0"/>
              <a:t>, o </a:t>
            </a:r>
            <a:r>
              <a:rPr lang="en-US" dirty="0" err="1"/>
              <a:t>sistema</a:t>
            </a:r>
            <a:r>
              <a:rPr lang="en-US" dirty="0"/>
              <a:t> </a:t>
            </a:r>
            <a:r>
              <a:rPr lang="en-US" dirty="0" err="1"/>
              <a:t>Bitcoin</a:t>
            </a:r>
            <a:r>
              <a:rPr lang="en-US" dirty="0"/>
              <a:t> </a:t>
            </a:r>
            <a:r>
              <a:rPr lang="en-US" dirty="0" err="1"/>
              <a:t>pode</a:t>
            </a:r>
            <a:r>
              <a:rPr lang="en-US" dirty="0"/>
              <a:t> </a:t>
            </a:r>
            <a:r>
              <a:rPr lang="en-US" dirty="0" err="1"/>
              <a:t>processar</a:t>
            </a:r>
            <a:r>
              <a:rPr lang="en-US" dirty="0"/>
              <a:t> </a:t>
            </a:r>
            <a:r>
              <a:rPr lang="en-US" dirty="0" err="1"/>
              <a:t>cerca</a:t>
            </a:r>
            <a:r>
              <a:rPr lang="en-US" dirty="0"/>
              <a:t> de 4 </a:t>
            </a:r>
            <a:r>
              <a:rPr lang="en-US" dirty="0" err="1"/>
              <a:t>transações</a:t>
            </a:r>
            <a:r>
              <a:rPr lang="en-US" dirty="0"/>
              <a:t> </a:t>
            </a:r>
            <a:r>
              <a:rPr lang="en-US" dirty="0" err="1"/>
              <a:t>por</a:t>
            </a:r>
            <a:r>
              <a:rPr lang="en-US" dirty="0"/>
              <a:t> </a:t>
            </a:r>
            <a:r>
              <a:rPr lang="en-US" dirty="0" err="1"/>
              <a:t>segundo</a:t>
            </a:r>
            <a:r>
              <a:rPr lang="en-US" dirty="0"/>
              <a:t>.</a:t>
            </a:r>
          </a:p>
          <a:p>
            <a:endParaRPr lang="en-US" dirty="0"/>
          </a:p>
          <a:p>
            <a:r>
              <a:rPr lang="en-US" dirty="0"/>
              <a:t>No </a:t>
            </a:r>
            <a:r>
              <a:rPr lang="en-US" dirty="0" err="1"/>
              <a:t>entanto</a:t>
            </a:r>
            <a:r>
              <a:rPr lang="en-US" dirty="0"/>
              <a:t>, a </a:t>
            </a:r>
            <a:r>
              <a:rPr lang="en-US" dirty="0" err="1"/>
              <a:t>chamada</a:t>
            </a:r>
            <a:r>
              <a:rPr lang="en-US" dirty="0"/>
              <a:t> </a:t>
            </a:r>
            <a:r>
              <a:rPr lang="en-US" dirty="0" err="1"/>
              <a:t>atualização</a:t>
            </a:r>
            <a:r>
              <a:rPr lang="en-US" dirty="0"/>
              <a:t> "</a:t>
            </a:r>
            <a:r>
              <a:rPr lang="en-US" dirty="0" err="1"/>
              <a:t>SegWit</a:t>
            </a:r>
            <a:r>
              <a:rPr lang="en-US" dirty="0"/>
              <a:t>" agora </a:t>
            </a:r>
            <a:r>
              <a:rPr lang="en-US" dirty="0" err="1"/>
              <a:t>também</a:t>
            </a:r>
            <a:r>
              <a:rPr lang="en-US" dirty="0"/>
              <a:t> </a:t>
            </a:r>
            <a:r>
              <a:rPr lang="en-US" dirty="0" err="1"/>
              <a:t>permite</a:t>
            </a:r>
            <a:r>
              <a:rPr lang="en-US" dirty="0"/>
              <a:t> </a:t>
            </a:r>
            <a:r>
              <a:rPr lang="en-US" dirty="0" err="1"/>
              <a:t>blocos</a:t>
            </a:r>
            <a:r>
              <a:rPr lang="en-US" dirty="0"/>
              <a:t> de </a:t>
            </a:r>
            <a:r>
              <a:rPr lang="en-US" dirty="0" err="1"/>
              <a:t>até</a:t>
            </a:r>
            <a:r>
              <a:rPr lang="en-US" dirty="0"/>
              <a:t> 4 MB, mas </a:t>
            </a:r>
            <a:r>
              <a:rPr lang="en-US" dirty="0" err="1"/>
              <a:t>ainda</a:t>
            </a:r>
            <a:r>
              <a:rPr lang="en-US" dirty="0"/>
              <a:t> </a:t>
            </a:r>
            <a:r>
              <a:rPr lang="en-US" dirty="0" err="1"/>
              <a:t>não</a:t>
            </a:r>
            <a:r>
              <a:rPr lang="en-US" dirty="0"/>
              <a:t> </a:t>
            </a:r>
            <a:r>
              <a:rPr lang="en-US" dirty="0" err="1"/>
              <a:t>é</a:t>
            </a:r>
            <a:r>
              <a:rPr lang="en-US" dirty="0"/>
              <a:t> </a:t>
            </a:r>
            <a:r>
              <a:rPr lang="en-US" dirty="0" err="1"/>
              <a:t>suportada</a:t>
            </a:r>
            <a:r>
              <a:rPr lang="en-US" dirty="0"/>
              <a:t> </a:t>
            </a:r>
            <a:r>
              <a:rPr lang="en-US" dirty="0" err="1"/>
              <a:t>por</a:t>
            </a:r>
            <a:r>
              <a:rPr lang="en-US" dirty="0"/>
              <a:t> </a:t>
            </a:r>
            <a:r>
              <a:rPr lang="en-US" dirty="0" err="1"/>
              <a:t>todos</a:t>
            </a:r>
            <a:r>
              <a:rPr lang="en-US" dirty="0"/>
              <a:t> </a:t>
            </a:r>
            <a:r>
              <a:rPr lang="en-US" dirty="0" err="1"/>
              <a:t>os</a:t>
            </a:r>
            <a:r>
              <a:rPr lang="en-US" dirty="0"/>
              <a:t> </a:t>
            </a:r>
            <a:r>
              <a:rPr lang="en-US" dirty="0" err="1"/>
              <a:t>nós</a:t>
            </a:r>
            <a:r>
              <a:rPr lang="en-US" dirty="0"/>
              <a:t>. Com a </a:t>
            </a:r>
            <a:r>
              <a:rPr lang="en-US" dirty="0" err="1"/>
              <a:t>atualização</a:t>
            </a:r>
            <a:r>
              <a:rPr lang="en-US" dirty="0"/>
              <a:t> do </a:t>
            </a:r>
            <a:r>
              <a:rPr lang="en-US" dirty="0" err="1"/>
              <a:t>SegWit</a:t>
            </a:r>
            <a:r>
              <a:rPr lang="en-US" dirty="0"/>
              <a:t> </a:t>
            </a:r>
            <a:r>
              <a:rPr lang="en-US" dirty="0" err="1"/>
              <a:t>para</a:t>
            </a:r>
            <a:r>
              <a:rPr lang="en-US" dirty="0"/>
              <a:t> </a:t>
            </a:r>
            <a:r>
              <a:rPr lang="en-US" dirty="0" err="1"/>
              <a:t>Bitcoin</a:t>
            </a:r>
            <a:r>
              <a:rPr lang="en-US" dirty="0"/>
              <a:t> </a:t>
            </a:r>
            <a:r>
              <a:rPr lang="en-US" dirty="0" err="1"/>
              <a:t>em</a:t>
            </a:r>
            <a:r>
              <a:rPr lang="en-US" dirty="0"/>
              <a:t> 2017, </a:t>
            </a:r>
            <a:r>
              <a:rPr lang="en-US" dirty="0" err="1"/>
              <a:t>foi</a:t>
            </a:r>
            <a:r>
              <a:rPr lang="en-US" dirty="0"/>
              <a:t> </a:t>
            </a:r>
            <a:r>
              <a:rPr lang="en-US" dirty="0" err="1"/>
              <a:t>encontrada</a:t>
            </a:r>
            <a:r>
              <a:rPr lang="en-US" dirty="0"/>
              <a:t> </a:t>
            </a:r>
            <a:r>
              <a:rPr lang="en-US" dirty="0" err="1"/>
              <a:t>uma</a:t>
            </a:r>
            <a:r>
              <a:rPr lang="en-US" dirty="0"/>
              <a:t> </a:t>
            </a:r>
            <a:r>
              <a:rPr lang="en-US" dirty="0" err="1"/>
              <a:t>solução</a:t>
            </a:r>
            <a:r>
              <a:rPr lang="en-US" dirty="0"/>
              <a:t> </a:t>
            </a:r>
            <a:r>
              <a:rPr lang="en-US" dirty="0" err="1"/>
              <a:t>inteligente</a:t>
            </a:r>
            <a:r>
              <a:rPr lang="en-US" dirty="0"/>
              <a:t> </a:t>
            </a:r>
            <a:r>
              <a:rPr lang="en-US" dirty="0" err="1"/>
              <a:t>para</a:t>
            </a:r>
            <a:r>
              <a:rPr lang="en-US" dirty="0"/>
              <a:t> </a:t>
            </a:r>
            <a:r>
              <a:rPr lang="en-US" dirty="0" err="1"/>
              <a:t>contornar</a:t>
            </a:r>
            <a:r>
              <a:rPr lang="en-US" dirty="0"/>
              <a:t> </a:t>
            </a:r>
            <a:r>
              <a:rPr lang="en-US" dirty="0" err="1"/>
              <a:t>esse</a:t>
            </a:r>
            <a:r>
              <a:rPr lang="en-US" dirty="0"/>
              <a:t> </a:t>
            </a:r>
            <a:r>
              <a:rPr lang="en-US" dirty="0" err="1"/>
              <a:t>limite</a:t>
            </a:r>
            <a:r>
              <a:rPr lang="en-US" dirty="0"/>
              <a:t>. </a:t>
            </a:r>
            <a:r>
              <a:rPr lang="en-US" dirty="0" err="1"/>
              <a:t>Isso</a:t>
            </a:r>
            <a:r>
              <a:rPr lang="en-US" dirty="0"/>
              <a:t> </a:t>
            </a:r>
            <a:r>
              <a:rPr lang="en-US" dirty="0" err="1"/>
              <a:t>aumentou</a:t>
            </a:r>
            <a:r>
              <a:rPr lang="en-US" dirty="0"/>
              <a:t> </a:t>
            </a:r>
            <a:r>
              <a:rPr lang="en-US" dirty="0" err="1"/>
              <a:t>em</a:t>
            </a:r>
            <a:r>
              <a:rPr lang="en-US" dirty="0"/>
              <a:t> </a:t>
            </a:r>
            <a:r>
              <a:rPr lang="en-US" dirty="0" err="1"/>
              <a:t>quatro</a:t>
            </a:r>
            <a:r>
              <a:rPr lang="en-US" dirty="0"/>
              <a:t> </a:t>
            </a:r>
            <a:r>
              <a:rPr lang="en-US" dirty="0" err="1"/>
              <a:t>vezes</a:t>
            </a:r>
            <a:r>
              <a:rPr lang="en-US" dirty="0"/>
              <a:t> o </a:t>
            </a:r>
            <a:r>
              <a:rPr lang="en-US" dirty="0" err="1"/>
              <a:t>número</a:t>
            </a:r>
            <a:r>
              <a:rPr lang="en-US" dirty="0"/>
              <a:t> </a:t>
            </a:r>
            <a:r>
              <a:rPr lang="en-US" dirty="0" err="1"/>
              <a:t>possível</a:t>
            </a:r>
            <a:r>
              <a:rPr lang="en-US" dirty="0"/>
              <a:t> de </a:t>
            </a:r>
            <a:r>
              <a:rPr lang="en-US" dirty="0" err="1"/>
              <a:t>transações</a:t>
            </a:r>
            <a:r>
              <a:rPr lang="en-US" dirty="0"/>
              <a:t> </a:t>
            </a:r>
            <a:r>
              <a:rPr lang="en-US" dirty="0" err="1"/>
              <a:t>por</a:t>
            </a:r>
            <a:r>
              <a:rPr lang="en-US" dirty="0"/>
              <a:t> </a:t>
            </a:r>
            <a:r>
              <a:rPr lang="en-US" dirty="0" err="1"/>
              <a:t>segundo</a:t>
            </a:r>
            <a:r>
              <a:rPr lang="en-US" dirty="0"/>
              <a:t>.</a:t>
            </a:r>
          </a:p>
          <a:p>
            <a:endParaRPr lang="en-US" dirty="0"/>
          </a:p>
          <a:p>
            <a:r>
              <a:rPr lang="en-US" dirty="0"/>
              <a:t> </a:t>
            </a:r>
          </a:p>
          <a:p>
            <a:endParaRPr lang="en-US" dirty="0"/>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665163"/>
            <a:ext cx="6096389" cy="447022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a:solidFill>
                  <a:srgbClr val="F79037"/>
                </a:solidFill>
                <a:latin typeface="Calibri" panose="020F0502020204030204" pitchFamily="34" charset="0"/>
                <a:cs typeface="Calibri" panose="020F0502020204030204" pitchFamily="34" charset="0"/>
              </a:rPr>
              <a:t>A </a:t>
            </a:r>
            <a:r>
              <a:rPr lang="en-US" sz="1100" b="1" dirty="0" err="1">
                <a:solidFill>
                  <a:srgbClr val="F79037"/>
                </a:solidFill>
                <a:latin typeface="Calibri" panose="020F0502020204030204" pitchFamily="34" charset="0"/>
                <a:cs typeface="Calibri" panose="020F0502020204030204" pitchFamily="34" charset="0"/>
              </a:rPr>
              <a:t>lógica</a:t>
            </a:r>
            <a:r>
              <a:rPr lang="en-US" sz="1100" b="1" dirty="0">
                <a:solidFill>
                  <a:srgbClr val="F79037"/>
                </a:solidFill>
                <a:latin typeface="Calibri" panose="020F0502020204030204" pitchFamily="34" charset="0"/>
                <a:cs typeface="Calibri" panose="020F0502020204030204" pitchFamily="34" charset="0"/>
              </a:rPr>
              <a:t> das </a:t>
            </a:r>
            <a:r>
              <a:rPr lang="en-US" sz="1100" b="1" dirty="0" err="1">
                <a:solidFill>
                  <a:srgbClr val="F79037"/>
                </a:solidFill>
                <a:latin typeface="Calibri" panose="020F0502020204030204" pitchFamily="34" charset="0"/>
                <a:cs typeface="Calibri" panose="020F0502020204030204" pitchFamily="34" charset="0"/>
              </a:rPr>
              <a:t>transações</a:t>
            </a:r>
            <a:r>
              <a:rPr lang="en-US" sz="1100" b="1" dirty="0">
                <a:solidFill>
                  <a:srgbClr val="F79037"/>
                </a:solidFill>
                <a:latin typeface="Calibri" panose="020F0502020204030204" pitchFamily="34" charset="0"/>
                <a:cs typeface="Calibri" panose="020F0502020204030204" pitchFamily="34" charset="0"/>
              </a:rPr>
              <a:t> de </a:t>
            </a:r>
            <a:r>
              <a:rPr lang="en-US" sz="1100" b="1" dirty="0" err="1">
                <a:solidFill>
                  <a:srgbClr val="F79037"/>
                </a:solidFill>
                <a:latin typeface="Calibri" panose="020F0502020204030204" pitchFamily="34" charset="0"/>
                <a:cs typeface="Calibri" panose="020F0502020204030204" pitchFamily="34" charset="0"/>
              </a:rPr>
              <a:t>Bitcoin</a:t>
            </a:r>
            <a:r>
              <a:rPr lang="en-US" sz="1100" b="1" dirty="0">
                <a:solidFill>
                  <a:srgbClr val="F79037"/>
                </a:solidFill>
                <a:latin typeface="Calibri" panose="020F0502020204030204" pitchFamily="34" charset="0"/>
                <a:cs typeface="Calibri" panose="020F0502020204030204" pitchFamily="34" charset="0"/>
              </a:rPr>
              <a:t> e </a:t>
            </a:r>
            <a:r>
              <a:rPr lang="en-US" sz="1100" b="1" dirty="0" err="1">
                <a:solidFill>
                  <a:srgbClr val="F79037"/>
                </a:solidFill>
                <a:latin typeface="Calibri" panose="020F0502020204030204" pitchFamily="34" charset="0"/>
                <a:cs typeface="Calibri" panose="020F0502020204030204" pitchFamily="34" charset="0"/>
              </a:rPr>
              <a:t>Bitcoin</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armazenado</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na</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sua</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carteira</a:t>
            </a:r>
            <a:endParaRPr lang="en-US" sz="1100" b="1" dirty="0">
              <a:solidFill>
                <a:srgbClr val="F79037"/>
              </a:solidFill>
              <a:latin typeface="Calibri" panose="020F0502020204030204" pitchFamily="34" charset="0"/>
              <a:cs typeface="Calibri" panose="020F0502020204030204" pitchFamily="34" charset="0"/>
            </a:endParaRPr>
          </a:p>
          <a:p>
            <a:pPr algn="just"/>
            <a:r>
              <a:rPr lang="en-US" sz="1100" dirty="0">
                <a:latin typeface="Calibri" panose="020F0502020204030204" pitchFamily="34" charset="0"/>
                <a:cs typeface="Calibri" panose="020F0502020204030204" pitchFamily="34" charset="0"/>
              </a:rPr>
              <a:t>Como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Bitcoins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existem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apenas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registos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muitas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diferentes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estar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vinculadas</a:t>
            </a:r>
            <a:r>
              <a:rPr lang="en-US" sz="1100" dirty="0">
                <a:latin typeface="Calibri" panose="020F0502020204030204" pitchFamily="34" charset="0"/>
                <a:cs typeface="Calibri" panose="020F0502020204030204" pitchFamily="34" charset="0"/>
              </a:rPr>
              <a:t> a um </a:t>
            </a:r>
            <a:r>
              <a:rPr lang="en-US" sz="1100" dirty="0" err="1">
                <a:latin typeface="Calibri" panose="020F0502020204030204" pitchFamily="34" charset="0"/>
                <a:cs typeface="Calibri" panose="020F0502020204030204" pitchFamily="34" charset="0"/>
              </a:rPr>
              <a:t>endereço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específico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Talvez</a:t>
            </a:r>
            <a:r>
              <a:rPr lang="en-US" sz="1100" dirty="0">
                <a:latin typeface="Calibri" panose="020F0502020204030204" pitchFamily="34" charset="0"/>
                <a:cs typeface="Calibri" panose="020F0502020204030204" pitchFamily="34" charset="0"/>
              </a:rPr>
              <a:t> a Jane </a:t>
            </a:r>
            <a:r>
              <a:rPr lang="en-US" sz="1100" dirty="0" err="1">
                <a:latin typeface="Calibri" panose="020F0502020204030204" pitchFamily="34" charset="0"/>
                <a:cs typeface="Calibri" panose="020F0502020204030204" pitchFamily="34" charset="0"/>
              </a:rPr>
              <a:t>tenha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enviado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dois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Bitcoins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 Alice, o Chris </a:t>
            </a:r>
            <a:r>
              <a:rPr lang="en-US" sz="1100" dirty="0" err="1">
                <a:latin typeface="Calibri" panose="020F0502020204030204" pitchFamily="34" charset="0"/>
                <a:cs typeface="Calibri" panose="020F0502020204030204" pitchFamily="34" charset="0"/>
              </a:rPr>
              <a:t>tenha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enviado</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ela</a:t>
            </a:r>
            <a:r>
              <a:rPr lang="en-US" sz="1100" dirty="0">
                <a:latin typeface="Calibri" panose="020F0502020204030204" pitchFamily="34" charset="0"/>
                <a:cs typeface="Calibri" panose="020F0502020204030204" pitchFamily="34" charset="0"/>
              </a:rPr>
              <a:t> e a Eve </a:t>
            </a:r>
            <a:r>
              <a:rPr lang="en-US" sz="1100" dirty="0" err="1">
                <a:latin typeface="Calibri" panose="020F0502020204030204" pitchFamily="34" charset="0"/>
                <a:cs typeface="Calibri" panose="020F0502020204030204" pitchFamily="34" charset="0"/>
              </a:rPr>
              <a:t>tenha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enviado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apenas</a:t>
            </a:r>
            <a:r>
              <a:rPr lang="en-US" sz="1100" dirty="0">
                <a:latin typeface="Calibri" panose="020F0502020204030204" pitchFamily="34" charset="0"/>
                <a:cs typeface="Calibri" panose="020F0502020204030204" pitchFamily="34" charset="0"/>
              </a:rPr>
              <a:t> um - </a:t>
            </a:r>
            <a:r>
              <a:rPr lang="en-US" sz="1100" dirty="0" err="1">
                <a:latin typeface="Calibri" panose="020F0502020204030204" pitchFamily="34" charset="0"/>
                <a:cs typeface="Calibri" panose="020F0502020204030204" pitchFamily="34" charset="0"/>
              </a:rPr>
              <a:t>tudo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separadas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momentos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separados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Eles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são </a:t>
            </a:r>
            <a:r>
              <a:rPr lang="en-US" sz="1100" dirty="0" err="1">
                <a:latin typeface="Calibri" panose="020F0502020204030204" pitchFamily="34" charset="0"/>
                <a:cs typeface="Calibri" panose="020F0502020204030204" pitchFamily="34" charset="0"/>
              </a:rPr>
              <a:t>convertidos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automaticamente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carteira</a:t>
            </a:r>
            <a:r>
              <a:rPr lang="en-US" sz="1100" dirty="0">
                <a:latin typeface="Calibri" panose="020F0502020204030204" pitchFamily="34" charset="0"/>
                <a:cs typeface="Calibri" panose="020F0502020204030204" pitchFamily="34" charset="0"/>
              </a:rPr>
              <a:t> da Alice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bitcoins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existentes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arquivo</a:t>
            </a:r>
            <a:r>
              <a:rPr lang="en-US" sz="1100" dirty="0">
                <a:latin typeface="Calibri" panose="020F0502020204030204" pitchFamily="34" charset="0"/>
                <a:cs typeface="Calibri" panose="020F0502020204030204" pitchFamily="34" charset="0"/>
              </a:rPr>
              <a:t>, mas </a:t>
            </a:r>
            <a:r>
              <a:rPr lang="en-US" sz="1100" dirty="0" err="1">
                <a:latin typeface="Calibri" panose="020F0502020204030204" pitchFamily="34" charset="0"/>
                <a:cs typeface="Calibri" panose="020F0502020204030204" pitchFamily="34" charset="0"/>
              </a:rPr>
              <a:t>existem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apenas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registos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diferentes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Quando</a:t>
            </a:r>
            <a:r>
              <a:rPr lang="en-US" sz="1100" dirty="0">
                <a:latin typeface="Calibri" panose="020F0502020204030204" pitchFamily="34" charset="0"/>
                <a:cs typeface="Calibri" panose="020F0502020204030204" pitchFamily="34" charset="0"/>
              </a:rPr>
              <a:t> a Alice </a:t>
            </a:r>
            <a:r>
              <a:rPr lang="en-US" sz="1100" dirty="0" err="1">
                <a:latin typeface="Calibri" panose="020F0502020204030204" pitchFamily="34" charset="0"/>
                <a:cs typeface="Calibri" panose="020F0502020204030204" pitchFamily="34" charset="0"/>
              </a:rPr>
              <a:t>deseja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enviar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bitcoins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o Bob, a </a:t>
            </a:r>
            <a:r>
              <a:rPr lang="en-US" sz="1100" dirty="0" err="1">
                <a:latin typeface="Calibri" panose="020F0502020204030204" pitchFamily="34" charset="0"/>
                <a:cs typeface="Calibri" panose="020F0502020204030204" pitchFamily="34" charset="0"/>
              </a:rPr>
              <a:t>sua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carteira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tentará</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usar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registos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com </a:t>
            </a:r>
            <a:r>
              <a:rPr lang="en-US" sz="1100" dirty="0" err="1">
                <a:latin typeface="Calibri" panose="020F0502020204030204" pitchFamily="34" charset="0"/>
                <a:cs typeface="Calibri" panose="020F0502020204030204" pitchFamily="34" charset="0"/>
              </a:rPr>
              <a:t>valores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diferentes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somam</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quantidade</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bitcoins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ela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deseja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enviar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o Bob. </a:t>
            </a:r>
            <a:r>
              <a:rPr lang="en-US" sz="1100" dirty="0" err="1">
                <a:latin typeface="Calibri" panose="020F0502020204030204" pitchFamily="34" charset="0"/>
                <a:cs typeface="Calibri" panose="020F0502020204030204" pitchFamily="34" charset="0"/>
              </a:rPr>
              <a:t>Ao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contrário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sua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conta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bancária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montantes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acumulados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sua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carteira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nível</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técnico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somam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massa</a:t>
            </a:r>
            <a:r>
              <a:rPr lang="en-US" sz="1100" dirty="0">
                <a:latin typeface="Calibri" panose="020F0502020204030204" pitchFamily="34" charset="0"/>
                <a:cs typeface="Calibri" panose="020F0502020204030204" pitchFamily="34" charset="0"/>
              </a:rPr>
              <a:t>, mas </a:t>
            </a:r>
            <a:r>
              <a:rPr lang="en-US" sz="1100" dirty="0" err="1">
                <a:latin typeface="Calibri" panose="020F0502020204030204" pitchFamily="34" charset="0"/>
                <a:cs typeface="Calibri" panose="020F0502020204030204" pitchFamily="34" charset="0"/>
              </a:rPr>
              <a:t>permanecem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entidades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individuais</a:t>
            </a:r>
            <a:r>
              <a:rPr lang="en-US" sz="1100" dirty="0">
                <a:latin typeface="Calibri" panose="020F0502020204030204" pitchFamily="34" charset="0"/>
                <a:cs typeface="Calibri" panose="020F0502020204030204" pitchFamily="34" charset="0"/>
              </a:rPr>
              <a:t>.</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dirty="0" err="1">
                <a:latin typeface="Calibri" panose="020F0502020204030204" pitchFamily="34" charset="0"/>
                <a:cs typeface="Calibri" panose="020F0502020204030204" pitchFamily="34" charset="0"/>
              </a:rPr>
              <a:t>Existe</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possibilidade</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carteira</a:t>
            </a:r>
            <a:r>
              <a:rPr lang="en-US" sz="1100" dirty="0">
                <a:latin typeface="Calibri" panose="020F0502020204030204" pitchFamily="34" charset="0"/>
                <a:cs typeface="Calibri" panose="020F0502020204030204" pitchFamily="34" charset="0"/>
              </a:rPr>
              <a:t> da Alice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tenha</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quantidade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exata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registos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adicionáveis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ela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deseja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enviar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o Bob. Se a Alice </a:t>
            </a:r>
            <a:r>
              <a:rPr lang="en-US" sz="1100" dirty="0" err="1">
                <a:latin typeface="Calibri" panose="020F0502020204030204" pitchFamily="34" charset="0"/>
                <a:cs typeface="Calibri" panose="020F0502020204030204" pitchFamily="34" charset="0"/>
              </a:rPr>
              <a:t>deseja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enviar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digamos</a:t>
            </a:r>
            <a:r>
              <a:rPr lang="en-US" sz="1100" dirty="0">
                <a:latin typeface="Calibri" panose="020F0502020204030204" pitchFamily="34" charset="0"/>
                <a:cs typeface="Calibri" panose="020F0502020204030204" pitchFamily="34" charset="0"/>
              </a:rPr>
              <a:t>, 1,5 </a:t>
            </a: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r>
              <a:rPr lang="en-US" sz="1100" dirty="0">
                <a:latin typeface="Calibri" panose="020F0502020204030204" pitchFamily="34" charset="0"/>
                <a:cs typeface="Calibri" panose="020F0502020204030204" pitchFamily="34" charset="0"/>
              </a:rPr>
              <a:t>BTC para o Bob e </a:t>
            </a:r>
            <a:r>
              <a:rPr lang="en-US" sz="1100" dirty="0" err="1">
                <a:latin typeface="Calibri" panose="020F0502020204030204" pitchFamily="34" charset="0"/>
                <a:cs typeface="Calibri" panose="020F0502020204030204" pitchFamily="34" charset="0"/>
              </a:rPr>
              <a:t>nenhuma</a:t>
            </a:r>
            <a:r>
              <a:rPr lang="en-US" sz="1100" dirty="0">
                <a:latin typeface="Calibri" panose="020F0502020204030204" pitchFamily="34" charset="0"/>
                <a:cs typeface="Calibri" panose="020F0502020204030204" pitchFamily="34" charset="0"/>
              </a:rPr>
              <a:t> das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que </a:t>
            </a:r>
            <a:r>
              <a:rPr lang="en-US" sz="1100" dirty="0" err="1">
                <a:latin typeface="Calibri" panose="020F0502020204030204" pitchFamily="34" charset="0"/>
                <a:cs typeface="Calibri" panose="020F0502020204030204" pitchFamily="34" charset="0"/>
              </a:rPr>
              <a:t>ela</a:t>
            </a:r>
            <a:r>
              <a:rPr lang="en-US" sz="1100" dirty="0">
                <a:latin typeface="Calibri" panose="020F0502020204030204" pitchFamily="34" charset="0"/>
                <a:cs typeface="Calibri" panose="020F0502020204030204" pitchFamily="34" charset="0"/>
              </a:rPr>
              <a:t> tem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sua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carteira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corresponde</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esse</a:t>
            </a:r>
            <a:r>
              <a:rPr lang="en-US" sz="1100" dirty="0">
                <a:latin typeface="Calibri" panose="020F0502020204030204" pitchFamily="34" charset="0"/>
                <a:cs typeface="Calibri" panose="020F0502020204030204" pitchFamily="34" charset="0"/>
              </a:rPr>
              <a:t> valor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ser </a:t>
            </a:r>
            <a:r>
              <a:rPr lang="en-US" sz="1100" dirty="0" err="1">
                <a:latin typeface="Calibri" panose="020F0502020204030204" pitchFamily="34" charset="0"/>
                <a:cs typeface="Calibri" panose="020F0502020204030204" pitchFamily="34" charset="0"/>
              </a:rPr>
              <a:t>adicionada</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esse</a:t>
            </a:r>
            <a:r>
              <a:rPr lang="en-US" sz="1100" dirty="0">
                <a:latin typeface="Calibri" panose="020F0502020204030204" pitchFamily="34" charset="0"/>
                <a:cs typeface="Calibri" panose="020F0502020204030204" pitchFamily="34" charset="0"/>
              </a:rPr>
              <a:t> valor, </a:t>
            </a:r>
            <a:r>
              <a:rPr lang="en-US" sz="1100" dirty="0" err="1">
                <a:latin typeface="Calibri" panose="020F0502020204030204" pitchFamily="34" charset="0"/>
                <a:cs typeface="Calibri" panose="020F0502020204030204" pitchFamily="34" charset="0"/>
              </a:rPr>
              <a:t>acontece</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seguinte</a:t>
            </a:r>
            <a:r>
              <a:rPr lang="en-US" sz="1100" dirty="0">
                <a:latin typeface="Calibri" panose="020F0502020204030204" pitchFamily="34" charset="0"/>
                <a:cs typeface="Calibri" panose="020F0502020204030204" pitchFamily="34" charset="0"/>
              </a:rPr>
              <a:t>: a Alice </a:t>
            </a:r>
            <a:r>
              <a:rPr lang="en-US" sz="1100" dirty="0" err="1">
                <a:latin typeface="Calibri" panose="020F0502020204030204" pitchFamily="34" charset="0"/>
                <a:cs typeface="Calibri" panose="020F0502020204030204" pitchFamily="34" charset="0"/>
              </a:rPr>
              <a:t>envia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dois</a:t>
            </a:r>
            <a:r>
              <a:rPr lang="en-US" sz="1100" dirty="0">
                <a:latin typeface="Calibri" panose="020F0502020204030204" pitchFamily="34" charset="0"/>
                <a:cs typeface="Calibri" panose="020F0502020204030204" pitchFamily="34" charset="0"/>
              </a:rPr>
              <a:t>.</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dirty="0">
                <a:latin typeface="Calibri" panose="020F0502020204030204" pitchFamily="34" charset="0"/>
                <a:cs typeface="Calibri" panose="020F0502020204030204" pitchFamily="34" charset="0"/>
              </a:rPr>
              <a:t>As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são </a:t>
            </a:r>
            <a:r>
              <a:rPr lang="en-US" sz="1100" dirty="0" err="1">
                <a:latin typeface="Calibri" panose="020F0502020204030204" pitchFamily="34" charset="0"/>
                <a:cs typeface="Calibri" panose="020F0502020204030204" pitchFamily="34" charset="0"/>
              </a:rPr>
              <a:t>divisíveis</a:t>
            </a:r>
            <a:r>
              <a:rPr lang="en-US" sz="1100" dirty="0">
                <a:latin typeface="Calibri" panose="020F0502020204030204" pitchFamily="34" charset="0"/>
                <a:cs typeface="Calibri" panose="020F0502020204030204" pitchFamily="34" charset="0"/>
              </a:rPr>
              <a:t>. Um Satoshi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centésimo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milionésimo</a:t>
            </a:r>
            <a:r>
              <a:rPr lang="en-US" sz="1100" dirty="0">
                <a:latin typeface="Calibri" panose="020F0502020204030204" pitchFamily="34" charset="0"/>
                <a:cs typeface="Calibri" panose="020F0502020204030204" pitchFamily="34" charset="0"/>
              </a:rPr>
              <a:t> de um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possível</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enviar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no valor de 5.730 Satoshi.</a:t>
            </a:r>
            <a:endParaRPr lang="en-US" sz="1100" dirty="0">
              <a:solidFill>
                <a:schemeClr val="tx1"/>
              </a:solidFill>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18BC1B72-2A2E-5445-C72D-B419FB67C1AD}"/>
              </a:ext>
            </a:extLst>
          </p:cNvPr>
          <p:cNvGrpSpPr/>
          <p:nvPr/>
        </p:nvGrpSpPr>
        <p:grpSpPr>
          <a:xfrm>
            <a:off x="5728309" y="966084"/>
            <a:ext cx="1999713" cy="1442633"/>
            <a:chOff x="8493673" y="3441653"/>
            <a:chExt cx="2590079" cy="1868535"/>
          </a:xfrm>
        </p:grpSpPr>
        <p:sp>
          <p:nvSpPr>
            <p:cNvPr id="6" name="Freeform 5">
              <a:extLst>
                <a:ext uri="{FF2B5EF4-FFF2-40B4-BE49-F238E27FC236}">
                  <a16:creationId xmlns:a16="http://schemas.microsoft.com/office/drawing/2014/main" id="{93548E2D-BF0B-8686-B430-B8BDF1230427}"/>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2" name="Freeform 11">
              <a:extLst>
                <a:ext uri="{FF2B5EF4-FFF2-40B4-BE49-F238E27FC236}">
                  <a16:creationId xmlns:a16="http://schemas.microsoft.com/office/drawing/2014/main" id="{27C16C47-7BBB-5B2B-D79B-C89CF31BBB6B}"/>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5" name="Freeform 14">
              <a:extLst>
                <a:ext uri="{FF2B5EF4-FFF2-40B4-BE49-F238E27FC236}">
                  <a16:creationId xmlns:a16="http://schemas.microsoft.com/office/drawing/2014/main" id="{C0215377-E329-F4C6-B9AC-0B40AE1555D0}"/>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6" name="Freeform 15">
              <a:extLst>
                <a:ext uri="{FF2B5EF4-FFF2-40B4-BE49-F238E27FC236}">
                  <a16:creationId xmlns:a16="http://schemas.microsoft.com/office/drawing/2014/main" id="{FA649023-CD12-4558-B95C-B383E89AC82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 name="Freeform 16">
              <a:extLst>
                <a:ext uri="{FF2B5EF4-FFF2-40B4-BE49-F238E27FC236}">
                  <a16:creationId xmlns:a16="http://schemas.microsoft.com/office/drawing/2014/main" id="{4D56DA95-23D5-6CF3-FE52-163FB9A5DFF6}"/>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8" name="Freeform 17">
              <a:extLst>
                <a:ext uri="{FF2B5EF4-FFF2-40B4-BE49-F238E27FC236}">
                  <a16:creationId xmlns:a16="http://schemas.microsoft.com/office/drawing/2014/main" id="{5C6F2673-8228-F161-F15E-CFF8BCBCD761}"/>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9" name="Freeform 18">
              <a:extLst>
                <a:ext uri="{FF2B5EF4-FFF2-40B4-BE49-F238E27FC236}">
                  <a16:creationId xmlns:a16="http://schemas.microsoft.com/office/drawing/2014/main" id="{CA34DC6C-7F7F-4578-70A3-DA38F3559060}"/>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0" name="Freeform 19">
              <a:extLst>
                <a:ext uri="{FF2B5EF4-FFF2-40B4-BE49-F238E27FC236}">
                  <a16:creationId xmlns:a16="http://schemas.microsoft.com/office/drawing/2014/main" id="{BAC99594-34ED-FCFA-61B9-9A5120B1AE56}"/>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1" name="Freeform 20">
              <a:extLst>
                <a:ext uri="{FF2B5EF4-FFF2-40B4-BE49-F238E27FC236}">
                  <a16:creationId xmlns:a16="http://schemas.microsoft.com/office/drawing/2014/main" id="{3E32F804-E80F-A8D7-AEA8-4E004E82198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2" name="Freeform 21">
              <a:extLst>
                <a:ext uri="{FF2B5EF4-FFF2-40B4-BE49-F238E27FC236}">
                  <a16:creationId xmlns:a16="http://schemas.microsoft.com/office/drawing/2014/main" id="{C9A4BAB3-04EC-63E6-62AA-32E663B25043}"/>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3" name="Freeform 22">
              <a:extLst>
                <a:ext uri="{FF2B5EF4-FFF2-40B4-BE49-F238E27FC236}">
                  <a16:creationId xmlns:a16="http://schemas.microsoft.com/office/drawing/2014/main" id="{5727E60B-D4E8-7E22-6D7A-EBF8459D7CD5}"/>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4187827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1FC5AF-83A9-BB58-29E3-7EF9B3AA9ECD}"/>
              </a:ext>
            </a:extLst>
          </p:cNvPr>
          <p:cNvSpPr/>
          <p:nvPr/>
        </p:nvSpPr>
        <p:spPr>
          <a:xfrm>
            <a:off x="6056243" y="0"/>
            <a:ext cx="1503432" cy="2809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67</a:t>
            </a:fld>
            <a:endParaRPr lang="en-US" dirty="0"/>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761771" y="665163"/>
            <a:ext cx="6741932" cy="6505518"/>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solidFill>
                  <a:schemeClr val="tx1"/>
                </a:solidFill>
              </a:rPr>
              <a:t>Enquanto</a:t>
            </a:r>
            <a:r>
              <a:rPr lang="en-US" dirty="0">
                <a:solidFill>
                  <a:schemeClr val="tx1"/>
                </a:solidFill>
              </a:rPr>
              <a:t> o </a:t>
            </a:r>
            <a:r>
              <a:rPr lang="en-US" dirty="0" err="1">
                <a:solidFill>
                  <a:schemeClr val="tx1"/>
                </a:solidFill>
              </a:rPr>
              <a:t>blockchain</a:t>
            </a:r>
            <a:r>
              <a:rPr lang="en-US" dirty="0">
                <a:solidFill>
                  <a:schemeClr val="tx1"/>
                </a:solidFill>
              </a:rPr>
              <a:t> do </a:t>
            </a:r>
            <a:r>
              <a:rPr lang="en-US" dirty="0" err="1">
                <a:solidFill>
                  <a:schemeClr val="tx1"/>
                </a:solidFill>
              </a:rPr>
              <a:t>Bitcoin</a:t>
            </a:r>
            <a:r>
              <a:rPr lang="en-US" dirty="0">
                <a:solidFill>
                  <a:schemeClr val="tx1"/>
                </a:solidFill>
              </a:rPr>
              <a:t> </a:t>
            </a:r>
            <a:r>
              <a:rPr lang="en-US" dirty="0" err="1">
                <a:solidFill>
                  <a:schemeClr val="tx1"/>
                </a:solidFill>
              </a:rPr>
              <a:t>atinge</a:t>
            </a:r>
            <a:r>
              <a:rPr lang="en-US" dirty="0">
                <a:solidFill>
                  <a:schemeClr val="tx1"/>
                </a:solidFill>
              </a:rPr>
              <a:t> o </a:t>
            </a:r>
            <a:r>
              <a:rPr lang="en-US" dirty="0" err="1">
                <a:solidFill>
                  <a:schemeClr val="tx1"/>
                </a:solidFill>
              </a:rPr>
              <a:t>seu</a:t>
            </a:r>
            <a:r>
              <a:rPr lang="en-US" dirty="0">
                <a:solidFill>
                  <a:schemeClr val="tx1"/>
                </a:solidFill>
              </a:rPr>
              <a:t> </a:t>
            </a:r>
            <a:r>
              <a:rPr lang="en-US" dirty="0" err="1">
                <a:solidFill>
                  <a:schemeClr val="tx1"/>
                </a:solidFill>
              </a:rPr>
              <a:t>limite</a:t>
            </a:r>
            <a:r>
              <a:rPr lang="en-US" dirty="0">
                <a:solidFill>
                  <a:schemeClr val="tx1"/>
                </a:solidFill>
              </a:rPr>
              <a:t> </a:t>
            </a:r>
            <a:r>
              <a:rPr lang="en-US" dirty="0" err="1">
                <a:solidFill>
                  <a:schemeClr val="tx1"/>
                </a:solidFill>
              </a:rPr>
              <a:t>em</a:t>
            </a:r>
            <a:r>
              <a:rPr lang="en-US" dirty="0">
                <a:solidFill>
                  <a:schemeClr val="tx1"/>
                </a:solidFill>
              </a:rPr>
              <a:t> </a:t>
            </a:r>
            <a:r>
              <a:rPr lang="en-US" dirty="0" err="1">
                <a:solidFill>
                  <a:schemeClr val="tx1"/>
                </a:solidFill>
              </a:rPr>
              <a:t>mais</a:t>
            </a:r>
            <a:r>
              <a:rPr lang="en-US" dirty="0">
                <a:solidFill>
                  <a:schemeClr val="tx1"/>
                </a:solidFill>
              </a:rPr>
              <a:t> de </a:t>
            </a:r>
            <a:r>
              <a:rPr lang="en-US" dirty="0" err="1">
                <a:solidFill>
                  <a:schemeClr val="tx1"/>
                </a:solidFill>
              </a:rPr>
              <a:t>quatro</a:t>
            </a:r>
            <a:r>
              <a:rPr lang="en-US" dirty="0">
                <a:solidFill>
                  <a:schemeClr val="tx1"/>
                </a:solidFill>
              </a:rPr>
              <a:t> </a:t>
            </a:r>
            <a:r>
              <a:rPr lang="en-US" dirty="0" err="1">
                <a:solidFill>
                  <a:schemeClr val="tx1"/>
                </a:solidFill>
              </a:rPr>
              <a:t>transações</a:t>
            </a:r>
            <a:r>
              <a:rPr lang="en-US" dirty="0">
                <a:solidFill>
                  <a:schemeClr val="tx1"/>
                </a:solidFill>
              </a:rPr>
              <a:t> </a:t>
            </a:r>
            <a:r>
              <a:rPr lang="en-US" dirty="0" err="1">
                <a:solidFill>
                  <a:schemeClr val="tx1"/>
                </a:solidFill>
              </a:rPr>
              <a:t>por</a:t>
            </a:r>
            <a:r>
              <a:rPr lang="en-US" dirty="0">
                <a:solidFill>
                  <a:schemeClr val="tx1"/>
                </a:solidFill>
              </a:rPr>
              <a:t> </a:t>
            </a:r>
            <a:r>
              <a:rPr lang="en-US" dirty="0" err="1">
                <a:solidFill>
                  <a:schemeClr val="tx1"/>
                </a:solidFill>
              </a:rPr>
              <a:t>segundo</a:t>
            </a:r>
            <a:r>
              <a:rPr lang="en-US" dirty="0">
                <a:solidFill>
                  <a:schemeClr val="tx1"/>
                </a:solidFill>
              </a:rPr>
              <a:t>, o PayPal </a:t>
            </a:r>
            <a:r>
              <a:rPr lang="en-US" dirty="0" err="1">
                <a:solidFill>
                  <a:schemeClr val="tx1"/>
                </a:solidFill>
              </a:rPr>
              <a:t>pode</a:t>
            </a:r>
            <a:r>
              <a:rPr lang="en-US" dirty="0">
                <a:solidFill>
                  <a:schemeClr val="tx1"/>
                </a:solidFill>
              </a:rPr>
              <a:t> </a:t>
            </a:r>
            <a:r>
              <a:rPr lang="en-US" dirty="0" err="1">
                <a:solidFill>
                  <a:schemeClr val="tx1"/>
                </a:solidFill>
              </a:rPr>
              <a:t>processar</a:t>
            </a:r>
            <a:r>
              <a:rPr lang="en-US" dirty="0">
                <a:solidFill>
                  <a:schemeClr val="tx1"/>
                </a:solidFill>
              </a:rPr>
              <a:t> </a:t>
            </a:r>
            <a:r>
              <a:rPr lang="en-US" dirty="0" err="1">
                <a:solidFill>
                  <a:schemeClr val="tx1"/>
                </a:solidFill>
              </a:rPr>
              <a:t>até</a:t>
            </a:r>
            <a:r>
              <a:rPr lang="en-US" dirty="0">
                <a:solidFill>
                  <a:schemeClr val="tx1"/>
                </a:solidFill>
              </a:rPr>
              <a:t> 115 </a:t>
            </a:r>
            <a:r>
              <a:rPr lang="en-US" dirty="0" err="1">
                <a:solidFill>
                  <a:schemeClr val="tx1"/>
                </a:solidFill>
              </a:rPr>
              <a:t>transações</a:t>
            </a:r>
            <a:r>
              <a:rPr lang="en-US" dirty="0">
                <a:solidFill>
                  <a:schemeClr val="tx1"/>
                </a:solidFill>
              </a:rPr>
              <a:t> </a:t>
            </a:r>
            <a:r>
              <a:rPr lang="en-US" dirty="0" err="1">
                <a:solidFill>
                  <a:schemeClr val="tx1"/>
                </a:solidFill>
              </a:rPr>
              <a:t>por</a:t>
            </a:r>
            <a:r>
              <a:rPr lang="en-US" dirty="0">
                <a:solidFill>
                  <a:schemeClr val="tx1"/>
                </a:solidFill>
              </a:rPr>
              <a:t> </a:t>
            </a:r>
            <a:r>
              <a:rPr lang="en-US" dirty="0" err="1">
                <a:solidFill>
                  <a:schemeClr val="tx1"/>
                </a:solidFill>
              </a:rPr>
              <a:t>segundo</a:t>
            </a:r>
            <a:r>
              <a:rPr lang="en-US" dirty="0">
                <a:solidFill>
                  <a:schemeClr val="tx1"/>
                </a:solidFill>
              </a:rPr>
              <a:t>. A </a:t>
            </a:r>
            <a:r>
              <a:rPr lang="en-US" dirty="0" err="1">
                <a:solidFill>
                  <a:schemeClr val="tx1"/>
                </a:solidFill>
              </a:rPr>
              <a:t>rede</a:t>
            </a:r>
            <a:r>
              <a:rPr lang="en-US" dirty="0">
                <a:solidFill>
                  <a:schemeClr val="tx1"/>
                </a:solidFill>
              </a:rPr>
              <a:t> de </a:t>
            </a:r>
            <a:r>
              <a:rPr lang="en-US" dirty="0" err="1">
                <a:solidFill>
                  <a:schemeClr val="tx1"/>
                </a:solidFill>
              </a:rPr>
              <a:t>pagamento</a:t>
            </a:r>
            <a:r>
              <a:rPr lang="en-US" dirty="0">
                <a:solidFill>
                  <a:schemeClr val="tx1"/>
                </a:solidFill>
              </a:rPr>
              <a:t> Visa </a:t>
            </a:r>
            <a:r>
              <a:rPr lang="en-US" dirty="0" err="1">
                <a:solidFill>
                  <a:schemeClr val="tx1"/>
                </a:solidFill>
              </a:rPr>
              <a:t>afirma</a:t>
            </a:r>
            <a:r>
              <a:rPr lang="en-US" dirty="0">
                <a:solidFill>
                  <a:schemeClr val="tx1"/>
                </a:solidFill>
              </a:rPr>
              <a:t> </a:t>
            </a:r>
            <a:r>
              <a:rPr lang="en-US" dirty="0" err="1">
                <a:solidFill>
                  <a:schemeClr val="tx1"/>
                </a:solidFill>
              </a:rPr>
              <a:t>ser</a:t>
            </a:r>
            <a:r>
              <a:rPr lang="en-US" dirty="0">
                <a:solidFill>
                  <a:schemeClr val="tx1"/>
                </a:solidFill>
              </a:rPr>
              <a:t> </a:t>
            </a:r>
            <a:r>
              <a:rPr lang="en-US" dirty="0" err="1">
                <a:solidFill>
                  <a:schemeClr val="tx1"/>
                </a:solidFill>
              </a:rPr>
              <a:t>capaz</a:t>
            </a:r>
            <a:r>
              <a:rPr lang="en-US" dirty="0">
                <a:solidFill>
                  <a:schemeClr val="tx1"/>
                </a:solidFill>
              </a:rPr>
              <a:t> de </a:t>
            </a:r>
            <a:r>
              <a:rPr lang="en-US" dirty="0" err="1">
                <a:solidFill>
                  <a:schemeClr val="tx1"/>
                </a:solidFill>
              </a:rPr>
              <a:t>processar</a:t>
            </a:r>
            <a:r>
              <a:rPr lang="en-US" dirty="0">
                <a:solidFill>
                  <a:schemeClr val="tx1"/>
                </a:solidFill>
              </a:rPr>
              <a:t> </a:t>
            </a:r>
            <a:r>
              <a:rPr lang="en-US" dirty="0" err="1">
                <a:solidFill>
                  <a:schemeClr val="tx1"/>
                </a:solidFill>
              </a:rPr>
              <a:t>até</a:t>
            </a:r>
            <a:r>
              <a:rPr lang="en-US" dirty="0">
                <a:solidFill>
                  <a:schemeClr val="tx1"/>
                </a:solidFill>
              </a:rPr>
              <a:t> 24.000 </a:t>
            </a:r>
            <a:r>
              <a:rPr lang="en-US" dirty="0" err="1">
                <a:solidFill>
                  <a:schemeClr val="tx1"/>
                </a:solidFill>
              </a:rPr>
              <a:t>transações</a:t>
            </a:r>
            <a:r>
              <a:rPr lang="en-US" dirty="0">
                <a:solidFill>
                  <a:schemeClr val="tx1"/>
                </a:solidFill>
              </a:rPr>
              <a:t> </a:t>
            </a:r>
            <a:r>
              <a:rPr lang="en-US" dirty="0" err="1">
                <a:solidFill>
                  <a:schemeClr val="tx1"/>
                </a:solidFill>
              </a:rPr>
              <a:t>por</a:t>
            </a:r>
            <a:r>
              <a:rPr lang="en-US" dirty="0">
                <a:solidFill>
                  <a:schemeClr val="tx1"/>
                </a:solidFill>
              </a:rPr>
              <a:t> </a:t>
            </a:r>
            <a:r>
              <a:rPr lang="en-US" dirty="0" err="1">
                <a:solidFill>
                  <a:schemeClr val="tx1"/>
                </a:solidFill>
              </a:rPr>
              <a:t>segundo</a:t>
            </a:r>
            <a:r>
              <a:rPr lang="en-US" dirty="0">
                <a:solidFill>
                  <a:schemeClr val="tx1"/>
                </a:solidFill>
              </a:rPr>
              <a:t>. A </a:t>
            </a:r>
            <a:r>
              <a:rPr lang="en-US" dirty="0" err="1">
                <a:solidFill>
                  <a:schemeClr val="tx1"/>
                </a:solidFill>
              </a:rPr>
              <a:t>atualização</a:t>
            </a:r>
            <a:r>
              <a:rPr lang="en-US" dirty="0">
                <a:solidFill>
                  <a:schemeClr val="tx1"/>
                </a:solidFill>
              </a:rPr>
              <a:t> do </a:t>
            </a:r>
            <a:r>
              <a:rPr lang="en-US" dirty="0" err="1">
                <a:solidFill>
                  <a:schemeClr val="tx1"/>
                </a:solidFill>
              </a:rPr>
              <a:t>SegWit</a:t>
            </a:r>
            <a:r>
              <a:rPr lang="en-US" dirty="0">
                <a:solidFill>
                  <a:schemeClr val="tx1"/>
                </a:solidFill>
              </a:rPr>
              <a:t> </a:t>
            </a:r>
            <a:r>
              <a:rPr lang="en-US" dirty="0" err="1">
                <a:solidFill>
                  <a:schemeClr val="tx1"/>
                </a:solidFill>
              </a:rPr>
              <a:t>ajuda</a:t>
            </a:r>
            <a:r>
              <a:rPr lang="en-US" dirty="0">
                <a:solidFill>
                  <a:schemeClr val="tx1"/>
                </a:solidFill>
              </a:rPr>
              <a:t> </a:t>
            </a:r>
            <a:r>
              <a:rPr lang="en-US" dirty="0" err="1">
                <a:solidFill>
                  <a:schemeClr val="tx1"/>
                </a:solidFill>
              </a:rPr>
              <a:t>na</a:t>
            </a:r>
            <a:r>
              <a:rPr lang="en-US" dirty="0">
                <a:solidFill>
                  <a:schemeClr val="tx1"/>
                </a:solidFill>
              </a:rPr>
              <a:t> </a:t>
            </a:r>
            <a:r>
              <a:rPr lang="en-US" dirty="0" err="1">
                <a:solidFill>
                  <a:schemeClr val="tx1"/>
                </a:solidFill>
              </a:rPr>
              <a:t>escalabilidade</a:t>
            </a:r>
            <a:r>
              <a:rPr lang="en-US" dirty="0">
                <a:solidFill>
                  <a:schemeClr val="tx1"/>
                </a:solidFill>
              </a:rPr>
              <a:t>, mas </a:t>
            </a:r>
            <a:r>
              <a:rPr lang="en-US" dirty="0" err="1">
                <a:solidFill>
                  <a:schemeClr val="tx1"/>
                </a:solidFill>
              </a:rPr>
              <a:t>não</a:t>
            </a:r>
            <a:r>
              <a:rPr lang="en-US" dirty="0">
                <a:solidFill>
                  <a:schemeClr val="tx1"/>
                </a:solidFill>
              </a:rPr>
              <a:t> </a:t>
            </a:r>
            <a:r>
              <a:rPr lang="en-US" dirty="0" err="1">
                <a:solidFill>
                  <a:schemeClr val="tx1"/>
                </a:solidFill>
              </a:rPr>
              <a:t>atinge</a:t>
            </a:r>
            <a:r>
              <a:rPr lang="en-US" dirty="0">
                <a:solidFill>
                  <a:schemeClr val="tx1"/>
                </a:solidFill>
              </a:rPr>
              <a:t> </a:t>
            </a:r>
            <a:r>
              <a:rPr lang="en-US" dirty="0" err="1">
                <a:solidFill>
                  <a:schemeClr val="tx1"/>
                </a:solidFill>
              </a:rPr>
              <a:t>números</a:t>
            </a:r>
            <a:r>
              <a:rPr lang="en-US" dirty="0">
                <a:solidFill>
                  <a:schemeClr val="tx1"/>
                </a:solidFill>
              </a:rPr>
              <a:t> </a:t>
            </a:r>
            <a:r>
              <a:rPr lang="en-US" dirty="0" err="1">
                <a:solidFill>
                  <a:schemeClr val="tx1"/>
                </a:solidFill>
              </a:rPr>
              <a:t>semelhantes</a:t>
            </a:r>
            <a:r>
              <a:rPr lang="en-US" dirty="0">
                <a:solidFill>
                  <a:schemeClr val="tx1"/>
                </a:solidFill>
              </a:rPr>
              <a:t> </a:t>
            </a:r>
            <a:r>
              <a:rPr lang="en-US" dirty="0" err="1">
                <a:solidFill>
                  <a:schemeClr val="tx1"/>
                </a:solidFill>
              </a:rPr>
              <a:t>aos</a:t>
            </a:r>
            <a:r>
              <a:rPr lang="en-US" dirty="0">
                <a:solidFill>
                  <a:schemeClr val="tx1"/>
                </a:solidFill>
              </a:rPr>
              <a:t> da </a:t>
            </a:r>
            <a:r>
              <a:rPr lang="en-US" dirty="0" err="1">
                <a:solidFill>
                  <a:schemeClr val="tx1"/>
                </a:solidFill>
              </a:rPr>
              <a:t>rede</a:t>
            </a:r>
            <a:r>
              <a:rPr lang="en-US" dirty="0">
                <a:solidFill>
                  <a:schemeClr val="tx1"/>
                </a:solidFill>
              </a:rPr>
              <a:t> de </a:t>
            </a:r>
            <a:r>
              <a:rPr lang="en-US" dirty="0" err="1">
                <a:solidFill>
                  <a:schemeClr val="tx1"/>
                </a:solidFill>
              </a:rPr>
              <a:t>pagamento</a:t>
            </a:r>
            <a:r>
              <a:rPr lang="en-US" dirty="0">
                <a:solidFill>
                  <a:schemeClr val="tx1"/>
                </a:solidFill>
              </a:rPr>
              <a:t> Visa.</a:t>
            </a:r>
          </a:p>
          <a:p>
            <a:endParaRPr lang="en-US" dirty="0">
              <a:solidFill>
                <a:schemeClr val="tx1"/>
              </a:solidFill>
            </a:endParaRPr>
          </a:p>
          <a:p>
            <a:r>
              <a:rPr lang="en-US" dirty="0">
                <a:solidFill>
                  <a:schemeClr val="tx1"/>
                </a:solidFill>
              </a:rPr>
              <a:t>Um </a:t>
            </a:r>
            <a:r>
              <a:rPr lang="en-US" dirty="0" err="1">
                <a:solidFill>
                  <a:schemeClr val="tx1"/>
                </a:solidFill>
              </a:rPr>
              <a:t>mecanismo</a:t>
            </a:r>
            <a:r>
              <a:rPr lang="en-US" dirty="0">
                <a:solidFill>
                  <a:schemeClr val="tx1"/>
                </a:solidFill>
              </a:rPr>
              <a:t> no </a:t>
            </a:r>
            <a:r>
              <a:rPr lang="en-US" dirty="0" err="1">
                <a:solidFill>
                  <a:schemeClr val="tx1"/>
                </a:solidFill>
              </a:rPr>
              <a:t>Bitcoin</a:t>
            </a:r>
            <a:r>
              <a:rPr lang="en-US" dirty="0">
                <a:solidFill>
                  <a:schemeClr val="tx1"/>
                </a:solidFill>
              </a:rPr>
              <a:t> </a:t>
            </a:r>
            <a:r>
              <a:rPr lang="en-US" dirty="0" err="1">
                <a:solidFill>
                  <a:schemeClr val="tx1"/>
                </a:solidFill>
              </a:rPr>
              <a:t>é</a:t>
            </a:r>
            <a:r>
              <a:rPr lang="en-US" dirty="0">
                <a:solidFill>
                  <a:schemeClr val="tx1"/>
                </a:solidFill>
              </a:rPr>
              <a:t> </a:t>
            </a:r>
            <a:r>
              <a:rPr lang="en-US" dirty="0" err="1">
                <a:solidFill>
                  <a:schemeClr val="tx1"/>
                </a:solidFill>
              </a:rPr>
              <a:t>que</a:t>
            </a:r>
            <a:r>
              <a:rPr lang="en-US" dirty="0">
                <a:solidFill>
                  <a:schemeClr val="tx1"/>
                </a:solidFill>
              </a:rPr>
              <a:t> as </a:t>
            </a:r>
            <a:r>
              <a:rPr lang="en-US" dirty="0" err="1">
                <a:solidFill>
                  <a:schemeClr val="tx1"/>
                </a:solidFill>
              </a:rPr>
              <a:t>transações</a:t>
            </a:r>
            <a:r>
              <a:rPr lang="en-US" dirty="0">
                <a:solidFill>
                  <a:schemeClr val="tx1"/>
                </a:solidFill>
              </a:rPr>
              <a:t> </a:t>
            </a:r>
            <a:r>
              <a:rPr lang="en-US" dirty="0" err="1">
                <a:solidFill>
                  <a:schemeClr val="tx1"/>
                </a:solidFill>
              </a:rPr>
              <a:t>podem</a:t>
            </a:r>
            <a:r>
              <a:rPr lang="en-US" dirty="0">
                <a:solidFill>
                  <a:schemeClr val="tx1"/>
                </a:solidFill>
              </a:rPr>
              <a:t> </a:t>
            </a:r>
            <a:r>
              <a:rPr lang="en-US" dirty="0" err="1">
                <a:solidFill>
                  <a:schemeClr val="tx1"/>
                </a:solidFill>
              </a:rPr>
              <a:t>garantir</a:t>
            </a:r>
            <a:r>
              <a:rPr lang="en-US" dirty="0">
                <a:solidFill>
                  <a:schemeClr val="tx1"/>
                </a:solidFill>
              </a:rPr>
              <a:t> um </a:t>
            </a:r>
            <a:r>
              <a:rPr lang="en-US" dirty="0" err="1">
                <a:solidFill>
                  <a:schemeClr val="tx1"/>
                </a:solidFill>
              </a:rPr>
              <a:t>lugar</a:t>
            </a:r>
            <a:r>
              <a:rPr lang="en-US" dirty="0">
                <a:solidFill>
                  <a:schemeClr val="tx1"/>
                </a:solidFill>
              </a:rPr>
              <a:t> no </a:t>
            </a:r>
            <a:r>
              <a:rPr lang="en-US" dirty="0" err="1">
                <a:solidFill>
                  <a:schemeClr val="tx1"/>
                </a:solidFill>
              </a:rPr>
              <a:t>autocarro</a:t>
            </a:r>
            <a:r>
              <a:rPr lang="en-US" dirty="0">
                <a:solidFill>
                  <a:schemeClr val="tx1"/>
                </a:solidFill>
              </a:rPr>
              <a:t> </a:t>
            </a:r>
            <a:r>
              <a:rPr lang="en-US" dirty="0" err="1">
                <a:solidFill>
                  <a:schemeClr val="tx1"/>
                </a:solidFill>
              </a:rPr>
              <a:t>por</a:t>
            </a:r>
            <a:r>
              <a:rPr lang="en-US" dirty="0">
                <a:solidFill>
                  <a:schemeClr val="tx1"/>
                </a:solidFill>
              </a:rPr>
              <a:t> </a:t>
            </a:r>
            <a:r>
              <a:rPr lang="en-US" dirty="0" err="1">
                <a:solidFill>
                  <a:schemeClr val="tx1"/>
                </a:solidFill>
              </a:rPr>
              <a:t>meio</a:t>
            </a:r>
            <a:r>
              <a:rPr lang="en-US" dirty="0">
                <a:solidFill>
                  <a:schemeClr val="tx1"/>
                </a:solidFill>
              </a:rPr>
              <a:t> da </a:t>
            </a:r>
            <a:r>
              <a:rPr lang="en-US" dirty="0" err="1">
                <a:solidFill>
                  <a:schemeClr val="tx1"/>
                </a:solidFill>
              </a:rPr>
              <a:t>sua</a:t>
            </a:r>
            <a:r>
              <a:rPr lang="en-US" dirty="0">
                <a:solidFill>
                  <a:schemeClr val="tx1"/>
                </a:solidFill>
              </a:rPr>
              <a:t> taxa de </a:t>
            </a:r>
            <a:r>
              <a:rPr lang="en-US" dirty="0" err="1">
                <a:solidFill>
                  <a:schemeClr val="tx1"/>
                </a:solidFill>
              </a:rPr>
              <a:t>transação</a:t>
            </a:r>
            <a:r>
              <a:rPr lang="en-US" dirty="0">
                <a:solidFill>
                  <a:schemeClr val="tx1"/>
                </a:solidFill>
              </a:rPr>
              <a:t>. </a:t>
            </a:r>
            <a:r>
              <a:rPr lang="en-US" dirty="0" err="1">
                <a:solidFill>
                  <a:schemeClr val="tx1"/>
                </a:solidFill>
              </a:rPr>
              <a:t>Ou</a:t>
            </a:r>
            <a:r>
              <a:rPr lang="en-US" dirty="0">
                <a:solidFill>
                  <a:schemeClr val="tx1"/>
                </a:solidFill>
              </a:rPr>
              <a:t> </a:t>
            </a:r>
            <a:r>
              <a:rPr lang="en-US" dirty="0" err="1">
                <a:solidFill>
                  <a:schemeClr val="tx1"/>
                </a:solidFill>
              </a:rPr>
              <a:t>seja</a:t>
            </a:r>
            <a:r>
              <a:rPr lang="en-US" dirty="0">
                <a:solidFill>
                  <a:schemeClr val="tx1"/>
                </a:solidFill>
              </a:rPr>
              <a:t>, se a Alice </a:t>
            </a:r>
            <a:r>
              <a:rPr lang="en-US" dirty="0" err="1">
                <a:solidFill>
                  <a:schemeClr val="tx1"/>
                </a:solidFill>
              </a:rPr>
              <a:t>deseja</a:t>
            </a:r>
            <a:r>
              <a:rPr lang="en-US" dirty="0">
                <a:solidFill>
                  <a:schemeClr val="tx1"/>
                </a:solidFill>
              </a:rPr>
              <a:t> </a:t>
            </a:r>
            <a:r>
              <a:rPr lang="en-US" dirty="0" err="1">
                <a:solidFill>
                  <a:schemeClr val="tx1"/>
                </a:solidFill>
              </a:rPr>
              <a:t>enviar</a:t>
            </a:r>
            <a:r>
              <a:rPr lang="en-US" dirty="0">
                <a:solidFill>
                  <a:schemeClr val="tx1"/>
                </a:solidFill>
              </a:rPr>
              <a:t> </a:t>
            </a:r>
            <a:r>
              <a:rPr lang="en-US" dirty="0" err="1">
                <a:solidFill>
                  <a:schemeClr val="tx1"/>
                </a:solidFill>
              </a:rPr>
              <a:t>uma</a:t>
            </a:r>
            <a:r>
              <a:rPr lang="en-US" dirty="0">
                <a:solidFill>
                  <a:schemeClr val="tx1"/>
                </a:solidFill>
              </a:rPr>
              <a:t> </a:t>
            </a:r>
            <a:r>
              <a:rPr lang="en-US" dirty="0" err="1">
                <a:solidFill>
                  <a:schemeClr val="tx1"/>
                </a:solidFill>
              </a:rPr>
              <a:t>transação</a:t>
            </a:r>
            <a:r>
              <a:rPr lang="en-US" dirty="0">
                <a:solidFill>
                  <a:schemeClr val="tx1"/>
                </a:solidFill>
              </a:rPr>
              <a:t> </a:t>
            </a:r>
            <a:r>
              <a:rPr lang="en-US" dirty="0" err="1">
                <a:solidFill>
                  <a:schemeClr val="tx1"/>
                </a:solidFill>
              </a:rPr>
              <a:t>importante</a:t>
            </a:r>
            <a:r>
              <a:rPr lang="en-US" dirty="0">
                <a:solidFill>
                  <a:schemeClr val="tx1"/>
                </a:solidFill>
              </a:rPr>
              <a:t> </a:t>
            </a:r>
            <a:r>
              <a:rPr lang="en-US" dirty="0" err="1">
                <a:solidFill>
                  <a:schemeClr val="tx1"/>
                </a:solidFill>
              </a:rPr>
              <a:t>para</a:t>
            </a:r>
            <a:r>
              <a:rPr lang="en-US" dirty="0">
                <a:solidFill>
                  <a:schemeClr val="tx1"/>
                </a:solidFill>
              </a:rPr>
              <a:t> o Bob </a:t>
            </a:r>
            <a:r>
              <a:rPr lang="en-US" dirty="0" err="1">
                <a:solidFill>
                  <a:schemeClr val="tx1"/>
                </a:solidFill>
              </a:rPr>
              <a:t>que</a:t>
            </a:r>
            <a:r>
              <a:rPr lang="en-US" dirty="0">
                <a:solidFill>
                  <a:schemeClr val="tx1"/>
                </a:solidFill>
              </a:rPr>
              <a:t> </a:t>
            </a:r>
            <a:r>
              <a:rPr lang="en-US" dirty="0" err="1">
                <a:solidFill>
                  <a:schemeClr val="tx1"/>
                </a:solidFill>
              </a:rPr>
              <a:t>deve</a:t>
            </a:r>
            <a:r>
              <a:rPr lang="en-US" dirty="0">
                <a:solidFill>
                  <a:schemeClr val="tx1"/>
                </a:solidFill>
              </a:rPr>
              <a:t> </a:t>
            </a:r>
            <a:r>
              <a:rPr lang="en-US" dirty="0" err="1">
                <a:solidFill>
                  <a:schemeClr val="tx1"/>
                </a:solidFill>
              </a:rPr>
              <a:t>encontrar</a:t>
            </a:r>
            <a:r>
              <a:rPr lang="en-US" dirty="0">
                <a:solidFill>
                  <a:schemeClr val="tx1"/>
                </a:solidFill>
              </a:rPr>
              <a:t> um </a:t>
            </a:r>
            <a:r>
              <a:rPr lang="en-US" dirty="0" err="1">
                <a:solidFill>
                  <a:schemeClr val="tx1"/>
                </a:solidFill>
              </a:rPr>
              <a:t>lugar</a:t>
            </a:r>
            <a:r>
              <a:rPr lang="en-US" dirty="0">
                <a:solidFill>
                  <a:schemeClr val="tx1"/>
                </a:solidFill>
              </a:rPr>
              <a:t> no </a:t>
            </a:r>
            <a:r>
              <a:rPr lang="en-US" dirty="0" err="1">
                <a:solidFill>
                  <a:schemeClr val="tx1"/>
                </a:solidFill>
              </a:rPr>
              <a:t>próximo</a:t>
            </a:r>
            <a:r>
              <a:rPr lang="en-US" dirty="0">
                <a:solidFill>
                  <a:schemeClr val="tx1"/>
                </a:solidFill>
              </a:rPr>
              <a:t> </a:t>
            </a:r>
            <a:r>
              <a:rPr lang="en-US" dirty="0" err="1">
                <a:solidFill>
                  <a:schemeClr val="tx1"/>
                </a:solidFill>
              </a:rPr>
              <a:t>autocarro</a:t>
            </a:r>
            <a:r>
              <a:rPr lang="en-US" dirty="0">
                <a:solidFill>
                  <a:schemeClr val="tx1"/>
                </a:solidFill>
              </a:rPr>
              <a:t>, </a:t>
            </a:r>
            <a:r>
              <a:rPr lang="en-US" dirty="0" err="1">
                <a:solidFill>
                  <a:schemeClr val="tx1"/>
                </a:solidFill>
              </a:rPr>
              <a:t>ela</a:t>
            </a:r>
            <a:r>
              <a:rPr lang="en-US" dirty="0">
                <a:solidFill>
                  <a:schemeClr val="tx1"/>
                </a:solidFill>
              </a:rPr>
              <a:t> </a:t>
            </a:r>
            <a:r>
              <a:rPr lang="en-US" dirty="0" err="1">
                <a:solidFill>
                  <a:schemeClr val="tx1"/>
                </a:solidFill>
              </a:rPr>
              <a:t>pode</a:t>
            </a:r>
            <a:r>
              <a:rPr lang="en-US" dirty="0">
                <a:solidFill>
                  <a:schemeClr val="tx1"/>
                </a:solidFill>
              </a:rPr>
              <a:t> </a:t>
            </a:r>
            <a:r>
              <a:rPr lang="en-US" dirty="0" err="1">
                <a:solidFill>
                  <a:schemeClr val="tx1"/>
                </a:solidFill>
              </a:rPr>
              <a:t>pagar</a:t>
            </a:r>
            <a:r>
              <a:rPr lang="en-US" dirty="0">
                <a:solidFill>
                  <a:schemeClr val="tx1"/>
                </a:solidFill>
              </a:rPr>
              <a:t> </a:t>
            </a:r>
            <a:r>
              <a:rPr lang="en-US" dirty="0" err="1">
                <a:solidFill>
                  <a:schemeClr val="tx1"/>
                </a:solidFill>
              </a:rPr>
              <a:t>uma</a:t>
            </a:r>
            <a:r>
              <a:rPr lang="en-US" dirty="0">
                <a:solidFill>
                  <a:schemeClr val="tx1"/>
                </a:solidFill>
              </a:rPr>
              <a:t> taxa </a:t>
            </a:r>
            <a:r>
              <a:rPr lang="en-US" dirty="0" err="1">
                <a:solidFill>
                  <a:schemeClr val="tx1"/>
                </a:solidFill>
              </a:rPr>
              <a:t>acima</a:t>
            </a:r>
            <a:r>
              <a:rPr lang="en-US" dirty="0">
                <a:solidFill>
                  <a:schemeClr val="tx1"/>
                </a:solidFill>
              </a:rPr>
              <a:t> da </a:t>
            </a:r>
            <a:r>
              <a:rPr lang="en-US" dirty="0" err="1">
                <a:solidFill>
                  <a:schemeClr val="tx1"/>
                </a:solidFill>
              </a:rPr>
              <a:t>média</a:t>
            </a:r>
            <a:r>
              <a:rPr lang="en-US" dirty="0">
                <a:solidFill>
                  <a:schemeClr val="tx1"/>
                </a:solidFill>
              </a:rPr>
              <a:t>. O "</a:t>
            </a:r>
            <a:r>
              <a:rPr lang="en-US" dirty="0" err="1">
                <a:solidFill>
                  <a:schemeClr val="tx1"/>
                </a:solidFill>
              </a:rPr>
              <a:t>motorista</a:t>
            </a:r>
            <a:r>
              <a:rPr lang="en-US" dirty="0">
                <a:solidFill>
                  <a:schemeClr val="tx1"/>
                </a:solidFill>
              </a:rPr>
              <a:t> do </a:t>
            </a:r>
            <a:r>
              <a:rPr lang="en-US" dirty="0" err="1">
                <a:solidFill>
                  <a:schemeClr val="tx1"/>
                </a:solidFill>
              </a:rPr>
              <a:t>autocarro</a:t>
            </a:r>
            <a:r>
              <a:rPr lang="en-US" dirty="0">
                <a:solidFill>
                  <a:schemeClr val="tx1"/>
                </a:solidFill>
              </a:rPr>
              <a:t>" (o </a:t>
            </a:r>
            <a:r>
              <a:rPr lang="en-US" dirty="0" err="1">
                <a:solidFill>
                  <a:schemeClr val="tx1"/>
                </a:solidFill>
              </a:rPr>
              <a:t>minerador</a:t>
            </a:r>
            <a:r>
              <a:rPr lang="en-US" dirty="0">
                <a:solidFill>
                  <a:schemeClr val="tx1"/>
                </a:solidFill>
              </a:rPr>
              <a:t>) </a:t>
            </a:r>
            <a:r>
              <a:rPr lang="en-US" dirty="0" err="1">
                <a:solidFill>
                  <a:schemeClr val="tx1"/>
                </a:solidFill>
              </a:rPr>
              <a:t>não</a:t>
            </a:r>
            <a:r>
              <a:rPr lang="en-US" dirty="0">
                <a:solidFill>
                  <a:schemeClr val="tx1"/>
                </a:solidFill>
              </a:rPr>
              <a:t> </a:t>
            </a:r>
            <a:r>
              <a:rPr lang="en-US" dirty="0" err="1">
                <a:solidFill>
                  <a:schemeClr val="tx1"/>
                </a:solidFill>
              </a:rPr>
              <a:t>precisa</a:t>
            </a:r>
            <a:r>
              <a:rPr lang="en-US" dirty="0">
                <a:solidFill>
                  <a:schemeClr val="tx1"/>
                </a:solidFill>
              </a:rPr>
              <a:t> de </a:t>
            </a:r>
            <a:r>
              <a:rPr lang="en-US" dirty="0" err="1">
                <a:solidFill>
                  <a:schemeClr val="tx1"/>
                </a:solidFill>
              </a:rPr>
              <a:t>permitir</a:t>
            </a:r>
            <a:r>
              <a:rPr lang="en-US" dirty="0">
                <a:solidFill>
                  <a:schemeClr val="tx1"/>
                </a:solidFill>
              </a:rPr>
              <a:t> a </a:t>
            </a:r>
            <a:r>
              <a:rPr lang="en-US" dirty="0" err="1">
                <a:solidFill>
                  <a:schemeClr val="tx1"/>
                </a:solidFill>
              </a:rPr>
              <a:t>transação</a:t>
            </a:r>
            <a:r>
              <a:rPr lang="en-US" dirty="0">
                <a:solidFill>
                  <a:schemeClr val="tx1"/>
                </a:solidFill>
              </a:rPr>
              <a:t>, </a:t>
            </a:r>
            <a:r>
              <a:rPr lang="en-US" dirty="0" err="1">
                <a:solidFill>
                  <a:schemeClr val="tx1"/>
                </a:solidFill>
              </a:rPr>
              <a:t>embora</a:t>
            </a:r>
            <a:r>
              <a:rPr lang="en-US" dirty="0">
                <a:solidFill>
                  <a:schemeClr val="tx1"/>
                </a:solidFill>
              </a:rPr>
              <a:t> </a:t>
            </a:r>
            <a:r>
              <a:rPr lang="en-US" dirty="0" err="1">
                <a:solidFill>
                  <a:schemeClr val="tx1"/>
                </a:solidFill>
              </a:rPr>
              <a:t>possa</a:t>
            </a:r>
            <a:r>
              <a:rPr lang="en-US" dirty="0">
                <a:solidFill>
                  <a:schemeClr val="tx1"/>
                </a:solidFill>
              </a:rPr>
              <a:t> </a:t>
            </a:r>
            <a:r>
              <a:rPr lang="en-US" dirty="0" err="1">
                <a:solidFill>
                  <a:schemeClr val="tx1"/>
                </a:solidFill>
              </a:rPr>
              <a:t>ganhar</a:t>
            </a:r>
            <a:r>
              <a:rPr lang="en-US" dirty="0">
                <a:solidFill>
                  <a:schemeClr val="tx1"/>
                </a:solidFill>
              </a:rPr>
              <a:t> </a:t>
            </a:r>
            <a:r>
              <a:rPr lang="en-US" dirty="0" err="1">
                <a:solidFill>
                  <a:schemeClr val="tx1"/>
                </a:solidFill>
              </a:rPr>
              <a:t>uma</a:t>
            </a:r>
            <a:r>
              <a:rPr lang="en-US" dirty="0">
                <a:solidFill>
                  <a:schemeClr val="tx1"/>
                </a:solidFill>
              </a:rPr>
              <a:t> taxa de </a:t>
            </a:r>
            <a:r>
              <a:rPr lang="en-US" dirty="0" err="1">
                <a:solidFill>
                  <a:schemeClr val="tx1"/>
                </a:solidFill>
              </a:rPr>
              <a:t>transação</a:t>
            </a:r>
            <a:r>
              <a:rPr lang="en-US" dirty="0">
                <a:solidFill>
                  <a:schemeClr val="tx1"/>
                </a:solidFill>
              </a:rPr>
              <a:t> </a:t>
            </a:r>
            <a:r>
              <a:rPr lang="en-US" dirty="0" err="1">
                <a:solidFill>
                  <a:schemeClr val="tx1"/>
                </a:solidFill>
              </a:rPr>
              <a:t>relativamente</a:t>
            </a:r>
            <a:r>
              <a:rPr lang="en-US" dirty="0">
                <a:solidFill>
                  <a:schemeClr val="tx1"/>
                </a:solidFill>
              </a:rPr>
              <a:t> </a:t>
            </a:r>
            <a:r>
              <a:rPr lang="en-US" dirty="0" err="1">
                <a:solidFill>
                  <a:schemeClr val="tx1"/>
                </a:solidFill>
              </a:rPr>
              <a:t>alta</a:t>
            </a:r>
            <a:r>
              <a:rPr lang="en-US" dirty="0">
                <a:solidFill>
                  <a:schemeClr val="tx1"/>
                </a:solidFill>
              </a:rPr>
              <a:t> se o </a:t>
            </a:r>
            <a:r>
              <a:rPr lang="en-US" dirty="0" err="1">
                <a:solidFill>
                  <a:schemeClr val="tx1"/>
                </a:solidFill>
              </a:rPr>
              <a:t>fizer</a:t>
            </a:r>
            <a:r>
              <a:rPr lang="en-US" dirty="0">
                <a:solidFill>
                  <a:schemeClr val="tx1"/>
                </a:solidFill>
              </a:rPr>
              <a:t>. Como </a:t>
            </a:r>
            <a:r>
              <a:rPr lang="en-US" dirty="0" err="1">
                <a:solidFill>
                  <a:schemeClr val="tx1"/>
                </a:solidFill>
              </a:rPr>
              <a:t>resultado</a:t>
            </a:r>
            <a:r>
              <a:rPr lang="en-US" dirty="0">
                <a:solidFill>
                  <a:schemeClr val="tx1"/>
                </a:solidFill>
              </a:rPr>
              <a:t>, </a:t>
            </a:r>
            <a:r>
              <a:rPr lang="en-US" dirty="0" err="1">
                <a:solidFill>
                  <a:schemeClr val="tx1"/>
                </a:solidFill>
              </a:rPr>
              <a:t>ele</a:t>
            </a:r>
            <a:r>
              <a:rPr lang="en-US" dirty="0">
                <a:solidFill>
                  <a:schemeClr val="tx1"/>
                </a:solidFill>
              </a:rPr>
              <a:t> tem um </a:t>
            </a:r>
            <a:r>
              <a:rPr lang="en-US" dirty="0" err="1">
                <a:solidFill>
                  <a:schemeClr val="tx1"/>
                </a:solidFill>
              </a:rPr>
              <a:t>incentivo</a:t>
            </a:r>
            <a:r>
              <a:rPr lang="en-US" dirty="0">
                <a:solidFill>
                  <a:schemeClr val="tx1"/>
                </a:solidFill>
              </a:rPr>
              <a:t> </a:t>
            </a:r>
            <a:r>
              <a:rPr lang="en-US" dirty="0" err="1">
                <a:solidFill>
                  <a:schemeClr val="tx1"/>
                </a:solidFill>
              </a:rPr>
              <a:t>económico</a:t>
            </a:r>
            <a:r>
              <a:rPr lang="en-US" dirty="0">
                <a:solidFill>
                  <a:schemeClr val="tx1"/>
                </a:solidFill>
              </a:rPr>
              <a:t> </a:t>
            </a:r>
            <a:r>
              <a:rPr lang="en-US" dirty="0" err="1">
                <a:solidFill>
                  <a:schemeClr val="tx1"/>
                </a:solidFill>
              </a:rPr>
              <a:t>para</a:t>
            </a:r>
            <a:r>
              <a:rPr lang="en-US" dirty="0">
                <a:solidFill>
                  <a:schemeClr val="tx1"/>
                </a:solidFill>
              </a:rPr>
              <a:t> </a:t>
            </a:r>
            <a:r>
              <a:rPr lang="en-US" dirty="0" err="1">
                <a:solidFill>
                  <a:schemeClr val="tx1"/>
                </a:solidFill>
              </a:rPr>
              <a:t>abrir</a:t>
            </a:r>
            <a:r>
              <a:rPr lang="en-US" dirty="0">
                <a:solidFill>
                  <a:schemeClr val="tx1"/>
                </a:solidFill>
              </a:rPr>
              <a:t> </a:t>
            </a:r>
            <a:r>
              <a:rPr lang="en-US" dirty="0" err="1">
                <a:solidFill>
                  <a:schemeClr val="tx1"/>
                </a:solidFill>
              </a:rPr>
              <a:t>espaço</a:t>
            </a:r>
            <a:r>
              <a:rPr lang="en-US" dirty="0">
                <a:solidFill>
                  <a:schemeClr val="tx1"/>
                </a:solidFill>
              </a:rPr>
              <a:t> </a:t>
            </a:r>
            <a:r>
              <a:rPr lang="en-US" dirty="0" err="1">
                <a:solidFill>
                  <a:schemeClr val="tx1"/>
                </a:solidFill>
              </a:rPr>
              <a:t>para</a:t>
            </a:r>
            <a:r>
              <a:rPr lang="en-US" dirty="0">
                <a:solidFill>
                  <a:schemeClr val="tx1"/>
                </a:solidFill>
              </a:rPr>
              <a:t> a </a:t>
            </a:r>
            <a:r>
              <a:rPr lang="en-US" dirty="0" err="1">
                <a:solidFill>
                  <a:schemeClr val="tx1"/>
                </a:solidFill>
              </a:rPr>
              <a:t>transação</a:t>
            </a:r>
            <a:r>
              <a:rPr lang="en-US" dirty="0">
                <a:solidFill>
                  <a:schemeClr val="tx1"/>
                </a:solidFill>
              </a:rPr>
              <a:t> no </a:t>
            </a:r>
            <a:r>
              <a:rPr lang="en-US" dirty="0" err="1">
                <a:solidFill>
                  <a:schemeClr val="tx1"/>
                </a:solidFill>
              </a:rPr>
              <a:t>seu</a:t>
            </a:r>
            <a:r>
              <a:rPr lang="en-US" dirty="0">
                <a:solidFill>
                  <a:schemeClr val="tx1"/>
                </a:solidFill>
              </a:rPr>
              <a:t> </a:t>
            </a:r>
            <a:r>
              <a:rPr lang="en-US" dirty="0" err="1">
                <a:solidFill>
                  <a:schemeClr val="tx1"/>
                </a:solidFill>
              </a:rPr>
              <a:t>autocarro</a:t>
            </a:r>
            <a:r>
              <a:rPr lang="en-US" dirty="0">
                <a:solidFill>
                  <a:schemeClr val="tx1"/>
                </a:solidFill>
              </a:rPr>
              <a:t>.</a:t>
            </a:r>
          </a:p>
          <a:p>
            <a:endParaRPr lang="en-US" dirty="0">
              <a:solidFill>
                <a:schemeClr val="tx1"/>
              </a:solidFill>
            </a:endParaRPr>
          </a:p>
          <a:p>
            <a:r>
              <a:rPr lang="en-US" dirty="0">
                <a:solidFill>
                  <a:srgbClr val="000000"/>
                </a:solidFill>
              </a:rPr>
              <a:t>O </a:t>
            </a:r>
            <a:r>
              <a:rPr lang="en-US" dirty="0" err="1">
                <a:solidFill>
                  <a:srgbClr val="000000"/>
                </a:solidFill>
              </a:rPr>
              <a:t>problema</a:t>
            </a:r>
            <a:r>
              <a:rPr lang="en-US" dirty="0">
                <a:solidFill>
                  <a:srgbClr val="000000"/>
                </a:solidFill>
              </a:rPr>
              <a:t> surge se </a:t>
            </a:r>
            <a:r>
              <a:rPr lang="en-US" dirty="0" err="1">
                <a:solidFill>
                  <a:srgbClr val="000000"/>
                </a:solidFill>
              </a:rPr>
              <a:t>todos</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tentarem</a:t>
            </a:r>
            <a:r>
              <a:rPr lang="en-US" dirty="0">
                <a:solidFill>
                  <a:srgbClr val="000000"/>
                </a:solidFill>
              </a:rPr>
              <a:t> </a:t>
            </a:r>
            <a:r>
              <a:rPr lang="en-US" dirty="0" err="1">
                <a:solidFill>
                  <a:srgbClr val="000000"/>
                </a:solidFill>
              </a:rPr>
              <a:t>enviar</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transação</a:t>
            </a:r>
            <a:r>
              <a:rPr lang="en-US" dirty="0">
                <a:solidFill>
                  <a:srgbClr val="000000"/>
                </a:solidFill>
              </a:rPr>
              <a:t> </a:t>
            </a:r>
            <a:r>
              <a:rPr lang="en-US" dirty="0" err="1">
                <a:solidFill>
                  <a:srgbClr val="000000"/>
                </a:solidFill>
              </a:rPr>
              <a:t>fornecerem</a:t>
            </a:r>
            <a:r>
              <a:rPr lang="en-US" dirty="0">
                <a:solidFill>
                  <a:srgbClr val="000000"/>
                </a:solidFill>
              </a:rPr>
              <a:t> </a:t>
            </a:r>
            <a:r>
              <a:rPr lang="en-US" dirty="0" err="1">
                <a:solidFill>
                  <a:srgbClr val="000000"/>
                </a:solidFill>
              </a:rPr>
              <a:t>uma</a:t>
            </a:r>
            <a:r>
              <a:rPr lang="en-US" dirty="0">
                <a:solidFill>
                  <a:srgbClr val="000000"/>
                </a:solidFill>
              </a:rPr>
              <a:t> taxa </a:t>
            </a:r>
            <a:r>
              <a:rPr lang="en-US" dirty="0" err="1">
                <a:solidFill>
                  <a:srgbClr val="000000"/>
                </a:solidFill>
              </a:rPr>
              <a:t>acima</a:t>
            </a:r>
            <a:r>
              <a:rPr lang="en-US" dirty="0">
                <a:solidFill>
                  <a:srgbClr val="000000"/>
                </a:solidFill>
              </a:rPr>
              <a:t> da </a:t>
            </a:r>
            <a:r>
              <a:rPr lang="en-US" dirty="0" err="1">
                <a:solidFill>
                  <a:srgbClr val="000000"/>
                </a:solidFill>
              </a:rPr>
              <a:t>média</a:t>
            </a:r>
            <a:r>
              <a:rPr lang="en-US" dirty="0">
                <a:solidFill>
                  <a:srgbClr val="000000"/>
                </a:solidFill>
              </a:rPr>
              <a:t>. O </a:t>
            </a:r>
            <a:r>
              <a:rPr lang="en-US" dirty="0" err="1">
                <a:solidFill>
                  <a:srgbClr val="000000"/>
                </a:solidFill>
              </a:rPr>
              <a:t>espaço</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blockchain</a:t>
            </a:r>
            <a:r>
              <a:rPr lang="en-US" dirty="0">
                <a:solidFill>
                  <a:srgbClr val="000000"/>
                </a:solidFill>
              </a:rPr>
              <a:t>, o </a:t>
            </a:r>
            <a:r>
              <a:rPr lang="en-US" dirty="0" err="1">
                <a:solidFill>
                  <a:srgbClr val="000000"/>
                </a:solidFill>
              </a:rPr>
              <a:t>espaço</a:t>
            </a:r>
            <a:r>
              <a:rPr lang="en-US" dirty="0">
                <a:solidFill>
                  <a:srgbClr val="000000"/>
                </a:solidFill>
              </a:rPr>
              <a:t> no </a:t>
            </a:r>
            <a:r>
              <a:rPr lang="en-US" dirty="0" err="1">
                <a:solidFill>
                  <a:srgbClr val="000000"/>
                </a:solidFill>
              </a:rPr>
              <a:t>próximo</a:t>
            </a:r>
            <a:r>
              <a:rPr lang="en-US" dirty="0">
                <a:solidFill>
                  <a:srgbClr val="000000"/>
                </a:solidFill>
              </a:rPr>
              <a:t> </a:t>
            </a:r>
            <a:r>
              <a:rPr lang="en-US" dirty="0" err="1">
                <a:solidFill>
                  <a:srgbClr val="000000"/>
                </a:solidFill>
              </a:rPr>
              <a:t>bloco</a:t>
            </a:r>
            <a:r>
              <a:rPr lang="en-US" dirty="0">
                <a:solidFill>
                  <a:srgbClr val="000000"/>
                </a:solidFill>
              </a:rPr>
              <a:t>, no </a:t>
            </a:r>
            <a:r>
              <a:rPr lang="en-US" dirty="0" err="1">
                <a:solidFill>
                  <a:srgbClr val="000000"/>
                </a:solidFill>
              </a:rPr>
              <a:t>próximo</a:t>
            </a:r>
            <a:r>
              <a:rPr lang="en-US" dirty="0">
                <a:solidFill>
                  <a:srgbClr val="000000"/>
                </a:solidFill>
              </a:rPr>
              <a:t> </a:t>
            </a:r>
            <a:r>
              <a:rPr lang="en-US" dirty="0" err="1">
                <a:solidFill>
                  <a:srgbClr val="000000"/>
                </a:solidFill>
              </a:rPr>
              <a:t>autocarro</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fixo</a:t>
            </a:r>
            <a:r>
              <a:rPr lang="en-US" dirty="0">
                <a:solidFill>
                  <a:srgbClr val="000000"/>
                </a:solidFill>
              </a:rPr>
              <a:t>. </a:t>
            </a:r>
            <a:r>
              <a:rPr lang="en-US" dirty="0" err="1">
                <a:solidFill>
                  <a:srgbClr val="000000"/>
                </a:solidFill>
              </a:rPr>
              <a:t>À</a:t>
            </a:r>
            <a:r>
              <a:rPr lang="en-US" dirty="0">
                <a:solidFill>
                  <a:srgbClr val="000000"/>
                </a:solidFill>
              </a:rPr>
              <a:t> </a:t>
            </a:r>
            <a:r>
              <a:rPr lang="en-US" dirty="0" err="1">
                <a:solidFill>
                  <a:srgbClr val="000000"/>
                </a:solidFill>
              </a:rPr>
              <a:t>medida</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mais</a:t>
            </a:r>
            <a:r>
              <a:rPr lang="en-US" dirty="0">
                <a:solidFill>
                  <a:srgbClr val="000000"/>
                </a:solidFill>
              </a:rPr>
              <a:t> e </a:t>
            </a:r>
            <a:r>
              <a:rPr lang="en-US" dirty="0" err="1">
                <a:solidFill>
                  <a:srgbClr val="000000"/>
                </a:solidFill>
              </a:rPr>
              <a:t>mais</a:t>
            </a:r>
            <a:r>
              <a:rPr lang="en-US" dirty="0">
                <a:solidFill>
                  <a:srgbClr val="000000"/>
                </a:solidFill>
              </a:rPr>
              <a:t> </a:t>
            </a:r>
            <a:r>
              <a:rPr lang="en-US" dirty="0" err="1">
                <a:solidFill>
                  <a:srgbClr val="000000"/>
                </a:solidFill>
              </a:rPr>
              <a:t>pessoas</a:t>
            </a:r>
            <a:r>
              <a:rPr lang="en-US" dirty="0">
                <a:solidFill>
                  <a:srgbClr val="000000"/>
                </a:solidFill>
              </a:rPr>
              <a:t> </a:t>
            </a:r>
            <a:r>
              <a:rPr lang="en-US" dirty="0" err="1">
                <a:solidFill>
                  <a:srgbClr val="000000"/>
                </a:solidFill>
              </a:rPr>
              <a:t>querem</a:t>
            </a:r>
            <a:r>
              <a:rPr lang="en-US" dirty="0">
                <a:solidFill>
                  <a:srgbClr val="000000"/>
                </a:solidFill>
              </a:rPr>
              <a:t> </a:t>
            </a:r>
            <a:r>
              <a:rPr lang="en-US" dirty="0" err="1">
                <a:solidFill>
                  <a:srgbClr val="000000"/>
                </a:solidFill>
              </a:rPr>
              <a:t>usar</a:t>
            </a:r>
            <a:r>
              <a:rPr lang="en-US" dirty="0">
                <a:solidFill>
                  <a:srgbClr val="000000"/>
                </a:solidFill>
              </a:rPr>
              <a:t> o </a:t>
            </a:r>
            <a:r>
              <a:rPr lang="en-US" dirty="0" err="1">
                <a:solidFill>
                  <a:srgbClr val="000000"/>
                </a:solidFill>
              </a:rPr>
              <a:t>sistema</a:t>
            </a:r>
            <a:r>
              <a:rPr lang="en-US" dirty="0">
                <a:solidFill>
                  <a:srgbClr val="000000"/>
                </a:solidFill>
              </a:rPr>
              <a:t> </a:t>
            </a:r>
            <a:r>
              <a:rPr lang="en-US" dirty="0" err="1">
                <a:solidFill>
                  <a:srgbClr val="000000"/>
                </a:solidFill>
              </a:rPr>
              <a:t>monetário</a:t>
            </a:r>
            <a:r>
              <a:rPr lang="en-US" dirty="0">
                <a:solidFill>
                  <a:srgbClr val="000000"/>
                </a:solidFill>
              </a:rPr>
              <a:t> </a:t>
            </a:r>
            <a:r>
              <a:rPr lang="en-US" dirty="0" err="1">
                <a:solidFill>
                  <a:srgbClr val="000000"/>
                </a:solidFill>
              </a:rPr>
              <a:t>Bitcoin</a:t>
            </a:r>
            <a:r>
              <a:rPr lang="en-US" dirty="0">
                <a:solidFill>
                  <a:srgbClr val="000000"/>
                </a:solidFill>
              </a:rPr>
              <a:t>, </a:t>
            </a:r>
            <a:r>
              <a:rPr lang="en-US" dirty="0" err="1">
                <a:solidFill>
                  <a:srgbClr val="000000"/>
                </a:solidFill>
              </a:rPr>
              <a:t>à</a:t>
            </a:r>
            <a:r>
              <a:rPr lang="en-US" dirty="0">
                <a:solidFill>
                  <a:srgbClr val="000000"/>
                </a:solidFill>
              </a:rPr>
              <a:t> </a:t>
            </a:r>
            <a:r>
              <a:rPr lang="en-US" dirty="0" err="1">
                <a:solidFill>
                  <a:srgbClr val="000000"/>
                </a:solidFill>
              </a:rPr>
              <a:t>medida</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mais</a:t>
            </a:r>
            <a:r>
              <a:rPr lang="en-US" dirty="0">
                <a:solidFill>
                  <a:srgbClr val="000000"/>
                </a:solidFill>
              </a:rPr>
              <a:t> e </a:t>
            </a:r>
            <a:r>
              <a:rPr lang="en-US" dirty="0" err="1">
                <a:solidFill>
                  <a:srgbClr val="000000"/>
                </a:solidFill>
              </a:rPr>
              <a:t>mais</a:t>
            </a:r>
            <a:r>
              <a:rPr lang="en-US" dirty="0">
                <a:solidFill>
                  <a:srgbClr val="000000"/>
                </a:solidFill>
              </a:rPr>
              <a:t> </a:t>
            </a:r>
            <a:r>
              <a:rPr lang="en-US" dirty="0" err="1">
                <a:solidFill>
                  <a:srgbClr val="000000"/>
                </a:solidFill>
              </a:rPr>
              <a:t>transações</a:t>
            </a:r>
            <a:r>
              <a:rPr lang="en-US" dirty="0">
                <a:solidFill>
                  <a:srgbClr val="000000"/>
                </a:solidFill>
              </a:rPr>
              <a:t> se </a:t>
            </a:r>
            <a:r>
              <a:rPr lang="en-US" dirty="0" err="1">
                <a:solidFill>
                  <a:srgbClr val="000000"/>
                </a:solidFill>
              </a:rPr>
              <a:t>aglomerarem</a:t>
            </a:r>
            <a:r>
              <a:rPr lang="en-US" dirty="0">
                <a:solidFill>
                  <a:srgbClr val="000000"/>
                </a:solidFill>
              </a:rPr>
              <a:t> no </a:t>
            </a:r>
            <a:r>
              <a:rPr lang="en-US" dirty="0" err="1">
                <a:solidFill>
                  <a:srgbClr val="000000"/>
                </a:solidFill>
              </a:rPr>
              <a:t>autocarro</a:t>
            </a:r>
            <a:r>
              <a:rPr lang="en-US" dirty="0">
                <a:solidFill>
                  <a:srgbClr val="000000"/>
                </a:solidFill>
              </a:rPr>
              <a:t>, as </a:t>
            </a:r>
            <a:r>
              <a:rPr lang="en-US" dirty="0" err="1">
                <a:solidFill>
                  <a:srgbClr val="000000"/>
                </a:solidFill>
              </a:rPr>
              <a:t>taxas</a:t>
            </a:r>
            <a:r>
              <a:rPr lang="en-US" dirty="0">
                <a:solidFill>
                  <a:srgbClr val="000000"/>
                </a:solidFill>
              </a:rPr>
              <a:t> de </a:t>
            </a:r>
            <a:r>
              <a:rPr lang="en-US" dirty="0" err="1">
                <a:solidFill>
                  <a:srgbClr val="000000"/>
                </a:solidFill>
              </a:rPr>
              <a:t>transação</a:t>
            </a:r>
            <a:r>
              <a:rPr lang="en-US" dirty="0">
                <a:solidFill>
                  <a:srgbClr val="000000"/>
                </a:solidFill>
              </a:rPr>
              <a:t> </a:t>
            </a:r>
            <a:r>
              <a:rPr lang="en-US" dirty="0" err="1">
                <a:solidFill>
                  <a:srgbClr val="000000"/>
                </a:solidFill>
              </a:rPr>
              <a:t>aumentam</a:t>
            </a:r>
            <a:r>
              <a:rPr lang="en-US" dirty="0">
                <a:solidFill>
                  <a:srgbClr val="000000"/>
                </a:solidFill>
              </a:rPr>
              <a:t>. </a:t>
            </a:r>
            <a:r>
              <a:rPr lang="en-US" dirty="0" err="1">
                <a:solidFill>
                  <a:srgbClr val="000000"/>
                </a:solidFill>
              </a:rPr>
              <a:t>Isso</a:t>
            </a:r>
            <a:r>
              <a:rPr lang="en-US" dirty="0">
                <a:solidFill>
                  <a:srgbClr val="000000"/>
                </a:solidFill>
              </a:rPr>
              <a:t> </a:t>
            </a:r>
            <a:r>
              <a:rPr lang="en-US" dirty="0" err="1">
                <a:solidFill>
                  <a:srgbClr val="000000"/>
                </a:solidFill>
              </a:rPr>
              <a:t>ocorre</a:t>
            </a:r>
            <a:r>
              <a:rPr lang="en-US" dirty="0">
                <a:solidFill>
                  <a:srgbClr val="000000"/>
                </a:solidFill>
              </a:rPr>
              <a:t> </a:t>
            </a:r>
            <a:r>
              <a:rPr lang="en-US" dirty="0" err="1">
                <a:solidFill>
                  <a:srgbClr val="000000"/>
                </a:solidFill>
              </a:rPr>
              <a:t>porque</a:t>
            </a:r>
            <a:r>
              <a:rPr lang="en-US" dirty="0">
                <a:solidFill>
                  <a:srgbClr val="000000"/>
                </a:solidFill>
              </a:rPr>
              <a:t> as </a:t>
            </a:r>
            <a:r>
              <a:rPr lang="en-US" dirty="0" err="1">
                <a:solidFill>
                  <a:srgbClr val="000000"/>
                </a:solidFill>
              </a:rPr>
              <a:t>transações</a:t>
            </a:r>
            <a:r>
              <a:rPr lang="en-US" dirty="0">
                <a:solidFill>
                  <a:srgbClr val="000000"/>
                </a:solidFill>
              </a:rPr>
              <a:t> </a:t>
            </a:r>
            <a:r>
              <a:rPr lang="en-US" dirty="0" err="1">
                <a:solidFill>
                  <a:srgbClr val="000000"/>
                </a:solidFill>
              </a:rPr>
              <a:t>competem</a:t>
            </a:r>
            <a:r>
              <a:rPr lang="en-US" dirty="0">
                <a:solidFill>
                  <a:srgbClr val="000000"/>
                </a:solidFill>
              </a:rPr>
              <a:t> </a:t>
            </a:r>
            <a:r>
              <a:rPr lang="en-US" dirty="0" err="1">
                <a:solidFill>
                  <a:srgbClr val="000000"/>
                </a:solidFill>
              </a:rPr>
              <a:t>por</a:t>
            </a:r>
            <a:r>
              <a:rPr lang="en-US" dirty="0">
                <a:solidFill>
                  <a:srgbClr val="000000"/>
                </a:solidFill>
              </a:rPr>
              <a:t> um </a:t>
            </a:r>
            <a:r>
              <a:rPr lang="en-US" dirty="0" err="1">
                <a:solidFill>
                  <a:srgbClr val="000000"/>
                </a:solidFill>
              </a:rPr>
              <a:t>lugar</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blockchain</a:t>
            </a:r>
            <a:r>
              <a:rPr lang="en-US" dirty="0">
                <a:solidFill>
                  <a:srgbClr val="000000"/>
                </a:solidFill>
              </a:rPr>
              <a:t> </a:t>
            </a:r>
            <a:r>
              <a:rPr lang="en-US" dirty="0" err="1">
                <a:solidFill>
                  <a:srgbClr val="000000"/>
                </a:solidFill>
              </a:rPr>
              <a:t>por</a:t>
            </a:r>
            <a:r>
              <a:rPr lang="en-US" dirty="0">
                <a:solidFill>
                  <a:srgbClr val="000000"/>
                </a:solidFill>
              </a:rPr>
              <a:t> </a:t>
            </a:r>
            <a:r>
              <a:rPr lang="en-US" dirty="0" err="1">
                <a:solidFill>
                  <a:srgbClr val="000000"/>
                </a:solidFill>
              </a:rPr>
              <a:t>meio</a:t>
            </a:r>
            <a:r>
              <a:rPr lang="en-US" dirty="0">
                <a:solidFill>
                  <a:srgbClr val="000000"/>
                </a:solidFill>
              </a:rPr>
              <a:t> de </a:t>
            </a:r>
            <a:r>
              <a:rPr lang="en-US" dirty="0" err="1">
                <a:solidFill>
                  <a:srgbClr val="000000"/>
                </a:solidFill>
              </a:rPr>
              <a:t>suas</a:t>
            </a:r>
            <a:r>
              <a:rPr lang="en-US" dirty="0">
                <a:solidFill>
                  <a:srgbClr val="000000"/>
                </a:solidFill>
              </a:rPr>
              <a:t> </a:t>
            </a:r>
            <a:r>
              <a:rPr lang="en-US" dirty="0" err="1">
                <a:solidFill>
                  <a:srgbClr val="000000"/>
                </a:solidFill>
              </a:rPr>
              <a:t>taxas</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dezembro</a:t>
            </a:r>
            <a:r>
              <a:rPr lang="en-US" dirty="0">
                <a:solidFill>
                  <a:srgbClr val="000000"/>
                </a:solidFill>
              </a:rPr>
              <a:t> de 2017, </a:t>
            </a:r>
            <a:r>
              <a:rPr lang="en-US" dirty="0" err="1">
                <a:solidFill>
                  <a:srgbClr val="000000"/>
                </a:solidFill>
              </a:rPr>
              <a:t>pode</a:t>
            </a:r>
            <a:r>
              <a:rPr lang="en-US" dirty="0">
                <a:solidFill>
                  <a:srgbClr val="000000"/>
                </a:solidFill>
              </a:rPr>
              <a:t>-se </a:t>
            </a:r>
            <a:r>
              <a:rPr lang="en-US" dirty="0" err="1">
                <a:solidFill>
                  <a:srgbClr val="000000"/>
                </a:solidFill>
              </a:rPr>
              <a:t>ver</a:t>
            </a:r>
            <a:r>
              <a:rPr lang="en-US" dirty="0">
                <a:solidFill>
                  <a:srgbClr val="000000"/>
                </a:solidFill>
              </a:rPr>
              <a:t> um </a:t>
            </a:r>
            <a:r>
              <a:rPr lang="en-US" dirty="0" err="1">
                <a:solidFill>
                  <a:srgbClr val="000000"/>
                </a:solidFill>
              </a:rPr>
              <a:t>exemplo</a:t>
            </a:r>
            <a:r>
              <a:rPr lang="en-US" dirty="0">
                <a:solidFill>
                  <a:srgbClr val="000000"/>
                </a:solidFill>
              </a:rPr>
              <a:t> </a:t>
            </a:r>
            <a:r>
              <a:rPr lang="en-US" dirty="0" err="1">
                <a:solidFill>
                  <a:srgbClr val="000000"/>
                </a:solidFill>
              </a:rPr>
              <a:t>dessa</a:t>
            </a:r>
            <a:r>
              <a:rPr lang="en-US" dirty="0">
                <a:solidFill>
                  <a:srgbClr val="000000"/>
                </a:solidFill>
              </a:rPr>
              <a:t> </a:t>
            </a:r>
            <a:r>
              <a:rPr lang="en-US" dirty="0" err="1">
                <a:solidFill>
                  <a:srgbClr val="000000"/>
                </a:solidFill>
              </a:rPr>
              <a:t>licitação</a:t>
            </a:r>
            <a:r>
              <a:rPr lang="en-US" dirty="0">
                <a:solidFill>
                  <a:srgbClr val="000000"/>
                </a:solidFill>
              </a:rPr>
              <a:t> de </a:t>
            </a:r>
            <a:r>
              <a:rPr lang="en-US" dirty="0" err="1">
                <a:solidFill>
                  <a:srgbClr val="000000"/>
                </a:solidFill>
              </a:rPr>
              <a:t>taxas</a:t>
            </a:r>
            <a:r>
              <a:rPr lang="en-US" dirty="0">
                <a:solidFill>
                  <a:srgbClr val="000000"/>
                </a:solidFill>
              </a:rPr>
              <a:t> de </a:t>
            </a:r>
            <a:r>
              <a:rPr lang="en-US" dirty="0" err="1">
                <a:solidFill>
                  <a:srgbClr val="000000"/>
                </a:solidFill>
              </a:rPr>
              <a:t>transação</a:t>
            </a:r>
            <a:r>
              <a:rPr lang="en-US" dirty="0">
                <a:solidFill>
                  <a:srgbClr val="000000"/>
                </a:solidFill>
              </a:rPr>
              <a:t>. A taxa de </a:t>
            </a:r>
            <a:r>
              <a:rPr lang="en-US" dirty="0" err="1">
                <a:solidFill>
                  <a:srgbClr val="000000"/>
                </a:solidFill>
              </a:rPr>
              <a:t>transação</a:t>
            </a:r>
            <a:r>
              <a:rPr lang="en-US" dirty="0">
                <a:solidFill>
                  <a:srgbClr val="000000"/>
                </a:solidFill>
              </a:rPr>
              <a:t>, </a:t>
            </a:r>
            <a:r>
              <a:rPr lang="en-US" dirty="0" err="1">
                <a:solidFill>
                  <a:srgbClr val="000000"/>
                </a:solidFill>
              </a:rPr>
              <a:t>portanto</a:t>
            </a:r>
            <a:r>
              <a:rPr lang="en-US" dirty="0">
                <a:solidFill>
                  <a:srgbClr val="000000"/>
                </a:solidFill>
              </a:rPr>
              <a:t>, </a:t>
            </a:r>
            <a:r>
              <a:rPr lang="en-US" dirty="0" err="1">
                <a:solidFill>
                  <a:srgbClr val="000000"/>
                </a:solidFill>
              </a:rPr>
              <a:t>não</a:t>
            </a:r>
            <a:r>
              <a:rPr lang="en-US" dirty="0">
                <a:solidFill>
                  <a:srgbClr val="000000"/>
                </a:solidFill>
              </a:rPr>
              <a:t> </a:t>
            </a:r>
            <a:r>
              <a:rPr lang="en-US" dirty="0" err="1">
                <a:solidFill>
                  <a:srgbClr val="000000"/>
                </a:solidFill>
              </a:rPr>
              <a:t>depende</a:t>
            </a:r>
            <a:r>
              <a:rPr lang="en-US" dirty="0">
                <a:solidFill>
                  <a:srgbClr val="000000"/>
                </a:solidFill>
              </a:rPr>
              <a:t> de </a:t>
            </a:r>
            <a:r>
              <a:rPr lang="en-US" dirty="0" err="1">
                <a:solidFill>
                  <a:srgbClr val="000000"/>
                </a:solidFill>
              </a:rPr>
              <a:t>quanto</a:t>
            </a:r>
            <a:r>
              <a:rPr lang="en-US" dirty="0">
                <a:solidFill>
                  <a:srgbClr val="000000"/>
                </a:solidFill>
              </a:rPr>
              <a:t> </a:t>
            </a:r>
            <a:r>
              <a:rPr lang="en-US" dirty="0" err="1">
                <a:solidFill>
                  <a:srgbClr val="000000"/>
                </a:solidFill>
              </a:rPr>
              <a:t>Bitcoin</a:t>
            </a:r>
            <a:r>
              <a:rPr lang="en-US" dirty="0">
                <a:solidFill>
                  <a:srgbClr val="000000"/>
                </a:solidFill>
              </a:rPr>
              <a:t> </a:t>
            </a:r>
            <a:r>
              <a:rPr lang="en-US" dirty="0" err="1">
                <a:solidFill>
                  <a:srgbClr val="000000"/>
                </a:solidFill>
              </a:rPr>
              <a:t>está</a:t>
            </a:r>
            <a:r>
              <a:rPr lang="en-US" dirty="0">
                <a:solidFill>
                  <a:srgbClr val="000000"/>
                </a:solidFill>
              </a:rPr>
              <a:t> a </a:t>
            </a:r>
            <a:r>
              <a:rPr lang="en-US" dirty="0" err="1">
                <a:solidFill>
                  <a:srgbClr val="000000"/>
                </a:solidFill>
              </a:rPr>
              <a:t>tentar</a:t>
            </a:r>
            <a:r>
              <a:rPr lang="en-US" dirty="0">
                <a:solidFill>
                  <a:srgbClr val="000000"/>
                </a:solidFill>
              </a:rPr>
              <a:t> </a:t>
            </a:r>
            <a:r>
              <a:rPr lang="en-US" dirty="0" err="1">
                <a:solidFill>
                  <a:srgbClr val="000000"/>
                </a:solidFill>
              </a:rPr>
              <a:t>enviar</a:t>
            </a:r>
            <a:r>
              <a:rPr lang="en-US" dirty="0">
                <a:solidFill>
                  <a:srgbClr val="000000"/>
                </a:solidFill>
              </a:rPr>
              <a:t>, mas aim da </a:t>
            </a:r>
            <a:r>
              <a:rPr lang="en-US" dirty="0" err="1">
                <a:solidFill>
                  <a:srgbClr val="000000"/>
                </a:solidFill>
              </a:rPr>
              <a:t>concorrência</a:t>
            </a:r>
            <a:r>
              <a:rPr lang="en-US" dirty="0">
                <a:solidFill>
                  <a:srgbClr val="000000"/>
                </a:solidFill>
              </a:rPr>
              <a:t> </a:t>
            </a:r>
            <a:r>
              <a:rPr lang="en-US" dirty="0" err="1">
                <a:solidFill>
                  <a:srgbClr val="000000"/>
                </a:solidFill>
              </a:rPr>
              <a:t>noutras</a:t>
            </a:r>
            <a:r>
              <a:rPr lang="en-US" dirty="0">
                <a:solidFill>
                  <a:srgbClr val="000000"/>
                </a:solidFill>
              </a:rPr>
              <a:t> </a:t>
            </a:r>
            <a:r>
              <a:rPr lang="en-US" dirty="0" err="1">
                <a:solidFill>
                  <a:srgbClr val="000000"/>
                </a:solidFill>
              </a:rPr>
              <a:t>transações</a:t>
            </a:r>
            <a:r>
              <a:rPr lang="en-US" dirty="0">
                <a:solidFill>
                  <a:srgbClr val="000000"/>
                </a:solidFill>
              </a:rPr>
              <a:t> </a:t>
            </a:r>
            <a:r>
              <a:rPr lang="en-US" dirty="0" err="1">
                <a:solidFill>
                  <a:srgbClr val="000000"/>
                </a:solidFill>
              </a:rPr>
              <a:t>não</a:t>
            </a:r>
            <a:r>
              <a:rPr lang="en-US" dirty="0">
                <a:solidFill>
                  <a:srgbClr val="000000"/>
                </a:solidFill>
              </a:rPr>
              <a:t> </a:t>
            </a:r>
            <a:r>
              <a:rPr lang="en-US" dirty="0" err="1">
                <a:solidFill>
                  <a:srgbClr val="000000"/>
                </a:solidFill>
              </a:rPr>
              <a:t>confirmadas</a:t>
            </a:r>
            <a:r>
              <a:rPr lang="en-US" dirty="0">
                <a:solidFill>
                  <a:srgbClr val="000000"/>
                </a:solidFill>
              </a:rPr>
              <a:t> e do valor da taxa de </a:t>
            </a:r>
            <a:r>
              <a:rPr lang="en-US" dirty="0" err="1">
                <a:solidFill>
                  <a:srgbClr val="000000"/>
                </a:solidFill>
              </a:rPr>
              <a:t>transação</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eles</a:t>
            </a:r>
            <a:r>
              <a:rPr lang="en-US" dirty="0">
                <a:solidFill>
                  <a:srgbClr val="000000"/>
                </a:solidFill>
              </a:rPr>
              <a:t> </a:t>
            </a:r>
            <a:r>
              <a:rPr lang="en-US" dirty="0" err="1">
                <a:solidFill>
                  <a:srgbClr val="000000"/>
                </a:solidFill>
              </a:rPr>
              <a:t>estão</a:t>
            </a:r>
            <a:r>
              <a:rPr lang="en-US" dirty="0">
                <a:solidFill>
                  <a:srgbClr val="000000"/>
                </a:solidFill>
              </a:rPr>
              <a:t> </a:t>
            </a:r>
            <a:r>
              <a:rPr lang="en-US" dirty="0" err="1">
                <a:solidFill>
                  <a:srgbClr val="000000"/>
                </a:solidFill>
              </a:rPr>
              <a:t>oferecendo</a:t>
            </a:r>
            <a:r>
              <a:rPr lang="en-US" dirty="0">
                <a:solidFill>
                  <a:srgbClr val="000000"/>
                </a:solidFill>
              </a:rPr>
              <a:t>.</a:t>
            </a:r>
            <a:endParaRPr lang="en-US" dirty="0">
              <a:solidFill>
                <a:srgbClr val="000000"/>
              </a:solidFill>
              <a:effectLst/>
              <a:latin typeface="Calibri" panose="020F0502020204030204" pitchFamily="34" charset="0"/>
            </a:endParaRPr>
          </a:p>
          <a:p>
            <a:endParaRPr lang="en-US" dirty="0">
              <a:solidFill>
                <a:srgbClr val="000000"/>
              </a:solidFill>
              <a:effectLst/>
              <a:latin typeface="Calibri" panose="020F0502020204030204" pitchFamily="34" charset="0"/>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r>
              <a:rPr lang="en-US" dirty="0">
                <a:solidFill>
                  <a:srgbClr val="000000"/>
                </a:solidFill>
              </a:rPr>
              <a:t>No </a:t>
            </a:r>
            <a:r>
              <a:rPr lang="en-US" dirty="0" err="1">
                <a:solidFill>
                  <a:srgbClr val="000000"/>
                </a:solidFill>
              </a:rPr>
              <a:t>entanto</a:t>
            </a:r>
            <a:r>
              <a:rPr lang="en-US" dirty="0">
                <a:solidFill>
                  <a:srgbClr val="000000"/>
                </a:solidFill>
              </a:rPr>
              <a:t>, </a:t>
            </a:r>
            <a:r>
              <a:rPr lang="en-US" dirty="0" err="1">
                <a:solidFill>
                  <a:srgbClr val="000000"/>
                </a:solidFill>
              </a:rPr>
              <a:t>duas</a:t>
            </a:r>
            <a:r>
              <a:rPr lang="en-US" dirty="0">
                <a:solidFill>
                  <a:srgbClr val="000000"/>
                </a:solidFill>
              </a:rPr>
              <a:t> nuances </a:t>
            </a:r>
            <a:r>
              <a:rPr lang="en-US" dirty="0" err="1">
                <a:solidFill>
                  <a:srgbClr val="000000"/>
                </a:solidFill>
              </a:rPr>
              <a:t>também</a:t>
            </a:r>
            <a:r>
              <a:rPr lang="en-US" dirty="0">
                <a:solidFill>
                  <a:srgbClr val="000000"/>
                </a:solidFill>
              </a:rPr>
              <a:t> </a:t>
            </a:r>
            <a:r>
              <a:rPr lang="en-US" dirty="0" err="1">
                <a:solidFill>
                  <a:srgbClr val="000000"/>
                </a:solidFill>
              </a:rPr>
              <a:t>devem</a:t>
            </a:r>
            <a:r>
              <a:rPr lang="en-US" dirty="0">
                <a:solidFill>
                  <a:srgbClr val="000000"/>
                </a:solidFill>
              </a:rPr>
              <a:t> ser </a:t>
            </a:r>
            <a:r>
              <a:rPr lang="en-US" dirty="0" err="1">
                <a:solidFill>
                  <a:srgbClr val="000000"/>
                </a:solidFill>
              </a:rPr>
              <a:t>mencionadas</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discussão</a:t>
            </a:r>
            <a:r>
              <a:rPr lang="en-US" dirty="0">
                <a:solidFill>
                  <a:srgbClr val="000000"/>
                </a:solidFill>
              </a:rPr>
              <a:t> de </a:t>
            </a:r>
            <a:r>
              <a:rPr lang="en-US" dirty="0" err="1">
                <a:solidFill>
                  <a:srgbClr val="000000"/>
                </a:solidFill>
              </a:rPr>
              <a:t>escalabilidade</a:t>
            </a:r>
            <a:r>
              <a:rPr lang="en-US" dirty="0">
                <a:solidFill>
                  <a:srgbClr val="000000"/>
                </a:solidFill>
              </a:rPr>
              <a:t>: o </a:t>
            </a:r>
            <a:r>
              <a:rPr lang="en-US" dirty="0" err="1">
                <a:solidFill>
                  <a:srgbClr val="000000"/>
                </a:solidFill>
              </a:rPr>
              <a:t>tamanho</a:t>
            </a:r>
            <a:r>
              <a:rPr lang="en-US" dirty="0">
                <a:solidFill>
                  <a:srgbClr val="000000"/>
                </a:solidFill>
              </a:rPr>
              <a:t> da </a:t>
            </a:r>
            <a:r>
              <a:rPr lang="en-US" dirty="0" err="1">
                <a:solidFill>
                  <a:srgbClr val="000000"/>
                </a:solidFill>
              </a:rPr>
              <a:t>transação</a:t>
            </a:r>
            <a:r>
              <a:rPr lang="en-US" dirty="0">
                <a:solidFill>
                  <a:srgbClr val="000000"/>
                </a:solidFill>
              </a:rPr>
              <a:t> e a </a:t>
            </a:r>
            <a:r>
              <a:rPr lang="en-US" dirty="0" err="1">
                <a:solidFill>
                  <a:srgbClr val="000000"/>
                </a:solidFill>
              </a:rPr>
              <a:t>finalidade</a:t>
            </a:r>
            <a:r>
              <a:rPr lang="en-US" dirty="0">
                <a:solidFill>
                  <a:srgbClr val="000000"/>
                </a:solidFill>
              </a:rPr>
              <a:t> de </a:t>
            </a:r>
            <a:r>
              <a:rPr lang="en-US" dirty="0" err="1">
                <a:solidFill>
                  <a:srgbClr val="000000"/>
                </a:solidFill>
              </a:rPr>
              <a:t>uma</a:t>
            </a:r>
            <a:r>
              <a:rPr lang="en-US" dirty="0">
                <a:solidFill>
                  <a:srgbClr val="000000"/>
                </a:solidFill>
              </a:rPr>
              <a:t> </a:t>
            </a:r>
            <a:r>
              <a:rPr lang="en-US" dirty="0" err="1">
                <a:solidFill>
                  <a:srgbClr val="000000"/>
                </a:solidFill>
              </a:rPr>
              <a:t>transação</a:t>
            </a:r>
            <a:r>
              <a:rPr lang="en-US" dirty="0">
                <a:solidFill>
                  <a:srgbClr val="000000"/>
                </a:solidFill>
              </a:rPr>
              <a:t>.</a:t>
            </a:r>
          </a:p>
          <a:p>
            <a:endParaRPr lang="en-US" dirty="0">
              <a:solidFill>
                <a:srgbClr val="000000"/>
              </a:solidFill>
            </a:endParaRPr>
          </a:p>
          <a:p>
            <a:r>
              <a:rPr lang="en-US" dirty="0">
                <a:solidFill>
                  <a:srgbClr val="000000"/>
                </a:solidFill>
              </a:rPr>
              <a:t>No </a:t>
            </a:r>
            <a:r>
              <a:rPr lang="en-US" dirty="0" err="1">
                <a:solidFill>
                  <a:srgbClr val="000000"/>
                </a:solidFill>
              </a:rPr>
              <a:t>Bitcoin</a:t>
            </a:r>
            <a:r>
              <a:rPr lang="en-US" dirty="0">
                <a:solidFill>
                  <a:srgbClr val="000000"/>
                </a:solidFill>
              </a:rPr>
              <a:t>, </a:t>
            </a:r>
            <a:r>
              <a:rPr lang="en-US" dirty="0" err="1">
                <a:solidFill>
                  <a:srgbClr val="000000"/>
                </a:solidFill>
              </a:rPr>
              <a:t>não</a:t>
            </a:r>
            <a:r>
              <a:rPr lang="en-US" dirty="0">
                <a:solidFill>
                  <a:srgbClr val="000000"/>
                </a:solidFill>
              </a:rPr>
              <a:t> </a:t>
            </a:r>
            <a:r>
              <a:rPr lang="en-US" dirty="0" err="1">
                <a:solidFill>
                  <a:srgbClr val="000000"/>
                </a:solidFill>
              </a:rPr>
              <a:t>importa</a:t>
            </a:r>
            <a:r>
              <a:rPr lang="en-US" dirty="0">
                <a:solidFill>
                  <a:srgbClr val="000000"/>
                </a:solidFill>
              </a:rPr>
              <a:t> </a:t>
            </a:r>
            <a:r>
              <a:rPr lang="en-US" dirty="0" err="1">
                <a:solidFill>
                  <a:srgbClr val="000000"/>
                </a:solidFill>
              </a:rPr>
              <a:t>para</a:t>
            </a:r>
            <a:r>
              <a:rPr lang="en-US" dirty="0">
                <a:solidFill>
                  <a:srgbClr val="000000"/>
                </a:solidFill>
              </a:rPr>
              <a:t> as </a:t>
            </a:r>
            <a:r>
              <a:rPr lang="en-US" dirty="0" err="1">
                <a:solidFill>
                  <a:srgbClr val="000000"/>
                </a:solidFill>
              </a:rPr>
              <a:t>taxas</a:t>
            </a:r>
            <a:r>
              <a:rPr lang="en-US" dirty="0">
                <a:solidFill>
                  <a:srgbClr val="000000"/>
                </a:solidFill>
              </a:rPr>
              <a:t> e </a:t>
            </a:r>
            <a:r>
              <a:rPr lang="en-US" dirty="0" err="1">
                <a:solidFill>
                  <a:srgbClr val="000000"/>
                </a:solidFill>
              </a:rPr>
              <a:t>para</a:t>
            </a:r>
            <a:r>
              <a:rPr lang="en-US" dirty="0">
                <a:solidFill>
                  <a:srgbClr val="000000"/>
                </a:solidFill>
              </a:rPr>
              <a:t> a </a:t>
            </a:r>
            <a:r>
              <a:rPr lang="en-US" dirty="0" err="1">
                <a:solidFill>
                  <a:srgbClr val="000000"/>
                </a:solidFill>
              </a:rPr>
              <a:t>rede</a:t>
            </a:r>
            <a:r>
              <a:rPr lang="en-US" dirty="0">
                <a:solidFill>
                  <a:srgbClr val="000000"/>
                </a:solidFill>
              </a:rPr>
              <a:t> se </a:t>
            </a:r>
            <a:r>
              <a:rPr lang="en-US" dirty="0" err="1">
                <a:solidFill>
                  <a:srgbClr val="000000"/>
                </a:solidFill>
              </a:rPr>
              <a:t>uma</a:t>
            </a:r>
            <a:r>
              <a:rPr lang="en-US" dirty="0">
                <a:solidFill>
                  <a:srgbClr val="000000"/>
                </a:solidFill>
              </a:rPr>
              <a:t> </a:t>
            </a:r>
            <a:r>
              <a:rPr lang="en-US" dirty="0" err="1">
                <a:solidFill>
                  <a:srgbClr val="000000"/>
                </a:solidFill>
              </a:rPr>
              <a:t>quantia</a:t>
            </a:r>
            <a:r>
              <a:rPr lang="en-US" dirty="0">
                <a:solidFill>
                  <a:srgbClr val="000000"/>
                </a:solidFill>
              </a:rPr>
              <a:t> de 0,001 BTC </a:t>
            </a:r>
            <a:r>
              <a:rPr lang="en-US" dirty="0" err="1">
                <a:solidFill>
                  <a:srgbClr val="000000"/>
                </a:solidFill>
              </a:rPr>
              <a:t>ou</a:t>
            </a:r>
            <a:r>
              <a:rPr lang="en-US" dirty="0">
                <a:solidFill>
                  <a:srgbClr val="000000"/>
                </a:solidFill>
              </a:rPr>
              <a:t> 10.000 BTC </a:t>
            </a:r>
            <a:r>
              <a:rPr lang="en-US" dirty="0" err="1">
                <a:solidFill>
                  <a:srgbClr val="000000"/>
                </a:solidFill>
              </a:rPr>
              <a:t>é</a:t>
            </a:r>
            <a:r>
              <a:rPr lang="en-US" dirty="0">
                <a:solidFill>
                  <a:srgbClr val="000000"/>
                </a:solidFill>
              </a:rPr>
              <a:t> </a:t>
            </a:r>
            <a:r>
              <a:rPr lang="en-US" dirty="0" err="1">
                <a:solidFill>
                  <a:srgbClr val="000000"/>
                </a:solidFill>
              </a:rPr>
              <a:t>enviada</a:t>
            </a:r>
            <a:r>
              <a:rPr lang="en-US" dirty="0">
                <a:solidFill>
                  <a:srgbClr val="000000"/>
                </a:solidFill>
              </a:rPr>
              <a:t>. O </a:t>
            </a:r>
            <a:r>
              <a:rPr lang="en-US" dirty="0" err="1">
                <a:solidFill>
                  <a:srgbClr val="000000"/>
                </a:solidFill>
              </a:rPr>
              <a:t>que</a:t>
            </a:r>
            <a:r>
              <a:rPr lang="en-US" dirty="0">
                <a:solidFill>
                  <a:srgbClr val="000000"/>
                </a:solidFill>
              </a:rPr>
              <a:t> </a:t>
            </a:r>
            <a:r>
              <a:rPr lang="en-US" dirty="0" err="1">
                <a:solidFill>
                  <a:srgbClr val="000000"/>
                </a:solidFill>
              </a:rPr>
              <a:t>importa</a:t>
            </a:r>
            <a:r>
              <a:rPr lang="en-US" dirty="0">
                <a:solidFill>
                  <a:srgbClr val="000000"/>
                </a:solidFill>
              </a:rPr>
              <a:t> </a:t>
            </a:r>
            <a:r>
              <a:rPr lang="en-US" dirty="0" err="1">
                <a:solidFill>
                  <a:srgbClr val="000000"/>
                </a:solidFill>
              </a:rPr>
              <a:t>é</a:t>
            </a:r>
            <a:r>
              <a:rPr lang="en-US" dirty="0">
                <a:solidFill>
                  <a:srgbClr val="000000"/>
                </a:solidFill>
              </a:rPr>
              <a:t> o </a:t>
            </a:r>
            <a:r>
              <a:rPr lang="en-US" dirty="0" err="1">
                <a:solidFill>
                  <a:srgbClr val="000000"/>
                </a:solidFill>
              </a:rPr>
              <a:t>número</a:t>
            </a:r>
            <a:r>
              <a:rPr lang="en-US" dirty="0">
                <a:solidFill>
                  <a:srgbClr val="000000"/>
                </a:solidFill>
              </a:rPr>
              <a:t> de </a:t>
            </a:r>
            <a:r>
              <a:rPr lang="en-US" dirty="0" err="1">
                <a:solidFill>
                  <a:srgbClr val="000000"/>
                </a:solidFill>
              </a:rPr>
              <a:t>entradas</a:t>
            </a:r>
            <a:r>
              <a:rPr lang="en-US" dirty="0">
                <a:solidFill>
                  <a:srgbClr val="000000"/>
                </a:solidFill>
              </a:rPr>
              <a:t> e </a:t>
            </a:r>
            <a:r>
              <a:rPr lang="en-US" dirty="0" err="1">
                <a:solidFill>
                  <a:srgbClr val="000000"/>
                </a:solidFill>
              </a:rPr>
              <a:t>saídas</a:t>
            </a:r>
            <a:r>
              <a:rPr lang="en-US" dirty="0">
                <a:solidFill>
                  <a:srgbClr val="000000"/>
                </a:solidFill>
              </a:rPr>
              <a:t> da </a:t>
            </a:r>
            <a:r>
              <a:rPr lang="en-US" dirty="0" err="1">
                <a:solidFill>
                  <a:srgbClr val="000000"/>
                </a:solidFill>
              </a:rPr>
              <a:t>transação</a:t>
            </a:r>
            <a:r>
              <a:rPr lang="en-US" dirty="0">
                <a:solidFill>
                  <a:srgbClr val="000000"/>
                </a:solidFill>
              </a:rPr>
              <a:t>. Com </a:t>
            </a:r>
            <a:r>
              <a:rPr lang="en-US" dirty="0" err="1">
                <a:solidFill>
                  <a:srgbClr val="000000"/>
                </a:solidFill>
              </a:rPr>
              <a:t>sistemas</a:t>
            </a:r>
            <a:r>
              <a:rPr lang="en-US" dirty="0">
                <a:solidFill>
                  <a:srgbClr val="000000"/>
                </a:solidFill>
              </a:rPr>
              <a:t> de </a:t>
            </a:r>
            <a:r>
              <a:rPr lang="en-US" dirty="0" err="1">
                <a:solidFill>
                  <a:srgbClr val="000000"/>
                </a:solidFill>
              </a:rPr>
              <a:t>pagamento</a:t>
            </a:r>
            <a:r>
              <a:rPr lang="en-US" dirty="0">
                <a:solidFill>
                  <a:srgbClr val="000000"/>
                </a:solidFill>
              </a:rPr>
              <a:t> </a:t>
            </a:r>
            <a:r>
              <a:rPr lang="en-US" dirty="0" err="1">
                <a:solidFill>
                  <a:srgbClr val="000000"/>
                </a:solidFill>
              </a:rPr>
              <a:t>alternativos</a:t>
            </a:r>
            <a:r>
              <a:rPr lang="en-US" dirty="0">
                <a:solidFill>
                  <a:srgbClr val="000000"/>
                </a:solidFill>
              </a:rPr>
              <a:t> </a:t>
            </a:r>
            <a:r>
              <a:rPr lang="en-US" dirty="0" err="1">
                <a:solidFill>
                  <a:srgbClr val="000000"/>
                </a:solidFill>
              </a:rPr>
              <a:t>como</a:t>
            </a:r>
            <a:r>
              <a:rPr lang="en-US" dirty="0">
                <a:solidFill>
                  <a:srgbClr val="000000"/>
                </a:solidFill>
              </a:rPr>
              <a:t> Visa e PayPal, </a:t>
            </a:r>
            <a:r>
              <a:rPr lang="en-US" dirty="0" err="1">
                <a:solidFill>
                  <a:srgbClr val="000000"/>
                </a:solidFill>
              </a:rPr>
              <a:t>você</a:t>
            </a:r>
            <a:r>
              <a:rPr lang="en-US" dirty="0">
                <a:solidFill>
                  <a:srgbClr val="000000"/>
                </a:solidFill>
              </a:rPr>
              <a:t> </a:t>
            </a:r>
            <a:r>
              <a:rPr lang="en-US" dirty="0" err="1">
                <a:solidFill>
                  <a:srgbClr val="000000"/>
                </a:solidFill>
              </a:rPr>
              <a:t>geralmente</a:t>
            </a:r>
            <a:r>
              <a:rPr lang="en-US" dirty="0">
                <a:solidFill>
                  <a:srgbClr val="000000"/>
                </a:solidFill>
              </a:rPr>
              <a:t> </a:t>
            </a:r>
            <a:r>
              <a:rPr lang="en-US" dirty="0" err="1">
                <a:solidFill>
                  <a:srgbClr val="000000"/>
                </a:solidFill>
              </a:rPr>
              <a:t>paga</a:t>
            </a:r>
            <a:r>
              <a:rPr lang="en-US" dirty="0">
                <a:solidFill>
                  <a:srgbClr val="000000"/>
                </a:solidFill>
              </a:rPr>
              <a:t> </a:t>
            </a:r>
            <a:r>
              <a:rPr lang="en-US" dirty="0" err="1">
                <a:solidFill>
                  <a:srgbClr val="000000"/>
                </a:solidFill>
              </a:rPr>
              <a:t>uma</a:t>
            </a:r>
            <a:r>
              <a:rPr lang="en-US" dirty="0">
                <a:solidFill>
                  <a:srgbClr val="000000"/>
                </a:solidFill>
              </a:rPr>
              <a:t> taxa </a:t>
            </a:r>
            <a:r>
              <a:rPr lang="en-US" dirty="0" err="1">
                <a:solidFill>
                  <a:srgbClr val="000000"/>
                </a:solidFill>
              </a:rPr>
              <a:t>percentual</a:t>
            </a:r>
            <a:r>
              <a:rPr lang="en-US" dirty="0">
                <a:solidFill>
                  <a:srgbClr val="000000"/>
                </a:solidFill>
              </a:rPr>
              <a:t> </a:t>
            </a:r>
            <a:r>
              <a:rPr lang="en-US" dirty="0" err="1">
                <a:solidFill>
                  <a:srgbClr val="000000"/>
                </a:solidFill>
              </a:rPr>
              <a:t>sobre</a:t>
            </a:r>
            <a:r>
              <a:rPr lang="en-US" dirty="0">
                <a:solidFill>
                  <a:srgbClr val="000000"/>
                </a:solidFill>
              </a:rPr>
              <a:t> o valor da </a:t>
            </a:r>
            <a:r>
              <a:rPr lang="en-US" dirty="0" err="1">
                <a:solidFill>
                  <a:srgbClr val="000000"/>
                </a:solidFill>
              </a:rPr>
              <a:t>transação</a:t>
            </a:r>
            <a:r>
              <a:rPr lang="en-US" dirty="0">
                <a:solidFill>
                  <a:srgbClr val="000000"/>
                </a:solidFill>
              </a:rPr>
              <a:t>. O </a:t>
            </a:r>
            <a:r>
              <a:rPr lang="en-US" dirty="0" err="1">
                <a:solidFill>
                  <a:srgbClr val="000000"/>
                </a:solidFill>
              </a:rPr>
              <a:t>envio</a:t>
            </a:r>
            <a:r>
              <a:rPr lang="en-US" dirty="0">
                <a:solidFill>
                  <a:srgbClr val="000000"/>
                </a:solidFill>
              </a:rPr>
              <a:t> de </a:t>
            </a:r>
            <a:r>
              <a:rPr lang="en-US" dirty="0" err="1">
                <a:solidFill>
                  <a:srgbClr val="000000"/>
                </a:solidFill>
              </a:rPr>
              <a:t>grandes</a:t>
            </a:r>
            <a:r>
              <a:rPr lang="en-US" dirty="0">
                <a:solidFill>
                  <a:srgbClr val="000000"/>
                </a:solidFill>
              </a:rPr>
              <a:t> </a:t>
            </a:r>
            <a:r>
              <a:rPr lang="en-US" dirty="0" err="1">
                <a:solidFill>
                  <a:srgbClr val="000000"/>
                </a:solidFill>
              </a:rPr>
              <a:t>quantidades</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portanto</a:t>
            </a:r>
            <a:r>
              <a:rPr lang="en-US" dirty="0">
                <a:solidFill>
                  <a:srgbClr val="000000"/>
                </a:solidFill>
              </a:rPr>
              <a:t>, </a:t>
            </a:r>
            <a:r>
              <a:rPr lang="en-US" dirty="0" err="1">
                <a:solidFill>
                  <a:srgbClr val="000000"/>
                </a:solidFill>
              </a:rPr>
              <a:t>mais</a:t>
            </a:r>
            <a:r>
              <a:rPr lang="en-US" dirty="0">
                <a:solidFill>
                  <a:srgbClr val="000000"/>
                </a:solidFill>
              </a:rPr>
              <a:t> </a:t>
            </a:r>
            <a:r>
              <a:rPr lang="en-US" dirty="0" err="1">
                <a:solidFill>
                  <a:srgbClr val="000000"/>
                </a:solidFill>
              </a:rPr>
              <a:t>caro</a:t>
            </a:r>
            <a:r>
              <a:rPr lang="en-US" dirty="0">
                <a:solidFill>
                  <a:srgbClr val="000000"/>
                </a:solidFill>
              </a:rPr>
              <a:t>.</a:t>
            </a:r>
          </a:p>
          <a:p>
            <a:endParaRPr lang="en-US" dirty="0">
              <a:solidFill>
                <a:srgbClr val="000000"/>
              </a:solidFill>
              <a:effectLst/>
              <a:latin typeface="Calibri" panose="020F0502020204030204" pitchFamily="34" charset="0"/>
            </a:endParaRPr>
          </a:p>
          <a:p>
            <a:r>
              <a:rPr lang="en-US" dirty="0">
                <a:solidFill>
                  <a:srgbClr val="000000"/>
                </a:solidFill>
              </a:rPr>
              <a:t>A </a:t>
            </a:r>
            <a:r>
              <a:rPr lang="en-US" dirty="0" err="1">
                <a:solidFill>
                  <a:srgbClr val="000000"/>
                </a:solidFill>
              </a:rPr>
              <a:t>finalidade</a:t>
            </a:r>
            <a:r>
              <a:rPr lang="en-US" dirty="0">
                <a:solidFill>
                  <a:srgbClr val="000000"/>
                </a:solidFill>
              </a:rPr>
              <a:t> da </a:t>
            </a:r>
            <a:r>
              <a:rPr lang="en-US" dirty="0" err="1">
                <a:solidFill>
                  <a:srgbClr val="000000"/>
                </a:solidFill>
              </a:rPr>
              <a:t>transação</a:t>
            </a:r>
            <a:r>
              <a:rPr lang="en-US" dirty="0">
                <a:solidFill>
                  <a:srgbClr val="000000"/>
                </a:solidFill>
              </a:rPr>
              <a:t> </a:t>
            </a:r>
            <a:r>
              <a:rPr lang="en-US" dirty="0" err="1">
                <a:solidFill>
                  <a:srgbClr val="000000"/>
                </a:solidFill>
              </a:rPr>
              <a:t>descreve</a:t>
            </a:r>
            <a:r>
              <a:rPr lang="en-US" dirty="0">
                <a:solidFill>
                  <a:srgbClr val="000000"/>
                </a:solidFill>
              </a:rPr>
              <a:t> a </a:t>
            </a:r>
            <a:r>
              <a:rPr lang="en-US" dirty="0" err="1">
                <a:solidFill>
                  <a:srgbClr val="000000"/>
                </a:solidFill>
              </a:rPr>
              <a:t>possibilidade</a:t>
            </a:r>
            <a:r>
              <a:rPr lang="en-US" dirty="0">
                <a:solidFill>
                  <a:srgbClr val="000000"/>
                </a:solidFill>
              </a:rPr>
              <a:t> de </a:t>
            </a:r>
            <a:r>
              <a:rPr lang="en-US" dirty="0" err="1">
                <a:solidFill>
                  <a:srgbClr val="000000"/>
                </a:solidFill>
              </a:rPr>
              <a:t>que</a:t>
            </a:r>
            <a:r>
              <a:rPr lang="en-US" dirty="0">
                <a:solidFill>
                  <a:srgbClr val="000000"/>
                </a:solidFill>
              </a:rPr>
              <a:t> a </a:t>
            </a:r>
            <a:r>
              <a:rPr lang="en-US" dirty="0" err="1">
                <a:solidFill>
                  <a:srgbClr val="000000"/>
                </a:solidFill>
              </a:rPr>
              <a:t>transação</a:t>
            </a:r>
            <a:r>
              <a:rPr lang="en-US" dirty="0">
                <a:solidFill>
                  <a:srgbClr val="000000"/>
                </a:solidFill>
              </a:rPr>
              <a:t> </a:t>
            </a:r>
            <a:r>
              <a:rPr lang="en-US" dirty="0" err="1">
                <a:solidFill>
                  <a:srgbClr val="000000"/>
                </a:solidFill>
              </a:rPr>
              <a:t>possa</a:t>
            </a:r>
            <a:r>
              <a:rPr lang="en-US" dirty="0">
                <a:solidFill>
                  <a:srgbClr val="000000"/>
                </a:solidFill>
              </a:rPr>
              <a:t> </a:t>
            </a:r>
            <a:r>
              <a:rPr lang="en-US" dirty="0" err="1">
                <a:solidFill>
                  <a:srgbClr val="000000"/>
                </a:solidFill>
              </a:rPr>
              <a:t>ser</a:t>
            </a:r>
            <a:r>
              <a:rPr lang="en-US" dirty="0">
                <a:solidFill>
                  <a:srgbClr val="000000"/>
                </a:solidFill>
              </a:rPr>
              <a:t> </a:t>
            </a:r>
            <a:r>
              <a:rPr lang="en-US" dirty="0" err="1">
                <a:solidFill>
                  <a:srgbClr val="000000"/>
                </a:solidFill>
              </a:rPr>
              <a:t>revertida</a:t>
            </a:r>
            <a:r>
              <a:rPr lang="en-US" dirty="0">
                <a:solidFill>
                  <a:srgbClr val="000000"/>
                </a:solidFill>
              </a:rPr>
              <a:t>. Com o </a:t>
            </a:r>
            <a:r>
              <a:rPr lang="en-US" dirty="0" err="1">
                <a:solidFill>
                  <a:srgbClr val="000000"/>
                </a:solidFill>
              </a:rPr>
              <a:t>Bitcoin</a:t>
            </a:r>
            <a:r>
              <a:rPr lang="en-US" dirty="0">
                <a:solidFill>
                  <a:srgbClr val="000000"/>
                </a:solidFill>
              </a:rPr>
              <a:t>, </a:t>
            </a:r>
            <a:r>
              <a:rPr lang="en-US" dirty="0" err="1">
                <a:solidFill>
                  <a:srgbClr val="000000"/>
                </a:solidFill>
              </a:rPr>
              <a:t>isso</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muito</a:t>
            </a:r>
            <a:r>
              <a:rPr lang="en-US" dirty="0">
                <a:solidFill>
                  <a:srgbClr val="000000"/>
                </a:solidFill>
              </a:rPr>
              <a:t> </a:t>
            </a:r>
            <a:r>
              <a:rPr lang="en-US" dirty="0" err="1">
                <a:solidFill>
                  <a:srgbClr val="000000"/>
                </a:solidFill>
              </a:rPr>
              <a:t>difícil</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vez</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transação</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enviada</a:t>
            </a:r>
            <a:r>
              <a:rPr lang="en-US" dirty="0">
                <a:solidFill>
                  <a:srgbClr val="000000"/>
                </a:solidFill>
              </a:rPr>
              <a:t> e </a:t>
            </a:r>
            <a:r>
              <a:rPr lang="en-US" dirty="0" err="1">
                <a:solidFill>
                  <a:srgbClr val="000000"/>
                </a:solidFill>
              </a:rPr>
              <a:t>gravada</a:t>
            </a:r>
            <a:r>
              <a:rPr lang="en-US" dirty="0">
                <a:solidFill>
                  <a:srgbClr val="000000"/>
                </a:solidFill>
              </a:rPr>
              <a:t> </a:t>
            </a:r>
            <a:r>
              <a:rPr lang="en-US" dirty="0" err="1">
                <a:solidFill>
                  <a:srgbClr val="000000"/>
                </a:solidFill>
              </a:rPr>
              <a:t>num</a:t>
            </a:r>
            <a:r>
              <a:rPr lang="en-US" dirty="0">
                <a:solidFill>
                  <a:srgbClr val="000000"/>
                </a:solidFill>
              </a:rPr>
              <a:t> </a:t>
            </a:r>
            <a:r>
              <a:rPr lang="en-US" dirty="0" err="1">
                <a:solidFill>
                  <a:srgbClr val="000000"/>
                </a:solidFill>
              </a:rPr>
              <a:t>bloco</a:t>
            </a:r>
            <a:r>
              <a:rPr lang="en-US" dirty="0">
                <a:solidFill>
                  <a:srgbClr val="000000"/>
                </a:solidFill>
              </a:rPr>
              <a:t>, </a:t>
            </a:r>
            <a:r>
              <a:rPr lang="en-US" dirty="0" err="1">
                <a:solidFill>
                  <a:srgbClr val="000000"/>
                </a:solidFill>
              </a:rPr>
              <a:t>dificilmente</a:t>
            </a:r>
            <a:r>
              <a:rPr lang="en-US" dirty="0">
                <a:solidFill>
                  <a:srgbClr val="000000"/>
                </a:solidFill>
              </a:rPr>
              <a:t> </a:t>
            </a:r>
            <a:r>
              <a:rPr lang="en-US" dirty="0" err="1">
                <a:solidFill>
                  <a:srgbClr val="000000"/>
                </a:solidFill>
              </a:rPr>
              <a:t>ela</a:t>
            </a:r>
            <a:r>
              <a:rPr lang="en-US" dirty="0">
                <a:solidFill>
                  <a:srgbClr val="000000"/>
                </a:solidFill>
              </a:rPr>
              <a:t> </a:t>
            </a:r>
            <a:r>
              <a:rPr lang="en-US" dirty="0" err="1">
                <a:solidFill>
                  <a:srgbClr val="000000"/>
                </a:solidFill>
              </a:rPr>
              <a:t>pode</a:t>
            </a:r>
            <a:r>
              <a:rPr lang="en-US" dirty="0">
                <a:solidFill>
                  <a:srgbClr val="000000"/>
                </a:solidFill>
              </a:rPr>
              <a:t> </a:t>
            </a:r>
            <a:r>
              <a:rPr lang="en-US" dirty="0" err="1">
                <a:solidFill>
                  <a:srgbClr val="000000"/>
                </a:solidFill>
              </a:rPr>
              <a:t>ser</a:t>
            </a:r>
            <a:r>
              <a:rPr lang="en-US" dirty="0">
                <a:solidFill>
                  <a:srgbClr val="000000"/>
                </a:solidFill>
              </a:rPr>
              <a:t> </a:t>
            </a:r>
            <a:r>
              <a:rPr lang="en-US" dirty="0" err="1">
                <a:solidFill>
                  <a:srgbClr val="000000"/>
                </a:solidFill>
              </a:rPr>
              <a:t>desfeita</a:t>
            </a:r>
            <a:r>
              <a:rPr lang="en-US" dirty="0">
                <a:solidFill>
                  <a:srgbClr val="000000"/>
                </a:solidFill>
              </a:rPr>
              <a:t>. </a:t>
            </a:r>
            <a:r>
              <a:rPr lang="en-US" dirty="0" err="1">
                <a:solidFill>
                  <a:srgbClr val="000000"/>
                </a:solidFill>
              </a:rPr>
              <a:t>Isso</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vantagem</a:t>
            </a:r>
            <a:r>
              <a:rPr lang="en-US" dirty="0">
                <a:solidFill>
                  <a:srgbClr val="000000"/>
                </a:solidFill>
              </a:rPr>
              <a:t>, </a:t>
            </a:r>
            <a:r>
              <a:rPr lang="en-US" dirty="0" err="1">
                <a:solidFill>
                  <a:srgbClr val="000000"/>
                </a:solidFill>
              </a:rPr>
              <a:t>porque</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vendedores</a:t>
            </a:r>
            <a:r>
              <a:rPr lang="en-US" dirty="0">
                <a:solidFill>
                  <a:srgbClr val="000000"/>
                </a:solidFill>
              </a:rPr>
              <a:t> </a:t>
            </a:r>
            <a:r>
              <a:rPr lang="en-US" dirty="0" err="1">
                <a:solidFill>
                  <a:srgbClr val="000000"/>
                </a:solidFill>
              </a:rPr>
              <a:t>podem</a:t>
            </a:r>
            <a:r>
              <a:rPr lang="en-US" dirty="0">
                <a:solidFill>
                  <a:srgbClr val="000000"/>
                </a:solidFill>
              </a:rPr>
              <a:t> </a:t>
            </a:r>
            <a:r>
              <a:rPr lang="en-US" dirty="0" err="1">
                <a:solidFill>
                  <a:srgbClr val="000000"/>
                </a:solidFill>
              </a:rPr>
              <a:t>ter</a:t>
            </a:r>
            <a:r>
              <a:rPr lang="en-US" dirty="0">
                <a:solidFill>
                  <a:srgbClr val="000000"/>
                </a:solidFill>
              </a:rPr>
              <a:t> </a:t>
            </a:r>
            <a:r>
              <a:rPr lang="en-US" dirty="0" err="1">
                <a:solidFill>
                  <a:srgbClr val="000000"/>
                </a:solidFill>
              </a:rPr>
              <a:t>certeza</a:t>
            </a:r>
            <a:r>
              <a:rPr lang="en-US" dirty="0">
                <a:solidFill>
                  <a:srgbClr val="000000"/>
                </a:solidFill>
              </a:rPr>
              <a:t> de </a:t>
            </a:r>
            <a:r>
              <a:rPr lang="en-US" dirty="0" err="1">
                <a:solidFill>
                  <a:srgbClr val="000000"/>
                </a:solidFill>
              </a:rPr>
              <a:t>que</a:t>
            </a:r>
            <a:r>
              <a:rPr lang="en-US" dirty="0">
                <a:solidFill>
                  <a:srgbClr val="000000"/>
                </a:solidFill>
              </a:rPr>
              <a:t> o </a:t>
            </a:r>
            <a:r>
              <a:rPr lang="en-US" dirty="0" err="1">
                <a:solidFill>
                  <a:srgbClr val="000000"/>
                </a:solidFill>
              </a:rPr>
              <a:t>cliente</a:t>
            </a:r>
            <a:r>
              <a:rPr lang="en-US" dirty="0">
                <a:solidFill>
                  <a:srgbClr val="000000"/>
                </a:solidFill>
              </a:rPr>
              <a:t>, </a:t>
            </a:r>
            <a:r>
              <a:rPr lang="en-US" dirty="0" err="1">
                <a:solidFill>
                  <a:srgbClr val="000000"/>
                </a:solidFill>
              </a:rPr>
              <a:t>supostamente</a:t>
            </a:r>
            <a:r>
              <a:rPr lang="en-US" dirty="0">
                <a:solidFill>
                  <a:srgbClr val="000000"/>
                </a:solidFill>
              </a:rPr>
              <a:t> </a:t>
            </a:r>
            <a:r>
              <a:rPr lang="en-US" dirty="0" err="1">
                <a:solidFill>
                  <a:srgbClr val="000000"/>
                </a:solidFill>
              </a:rPr>
              <a:t>amigável</a:t>
            </a:r>
            <a:r>
              <a:rPr lang="en-US" dirty="0">
                <a:solidFill>
                  <a:srgbClr val="000000"/>
                </a:solidFill>
              </a:rPr>
              <a:t>, </a:t>
            </a:r>
            <a:r>
              <a:rPr lang="en-US" dirty="0" err="1">
                <a:solidFill>
                  <a:srgbClr val="000000"/>
                </a:solidFill>
              </a:rPr>
              <a:t>não</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enganará</a:t>
            </a:r>
            <a:r>
              <a:rPr lang="en-US" dirty="0">
                <a:solidFill>
                  <a:srgbClr val="000000"/>
                </a:solidFill>
              </a:rPr>
              <a:t> </a:t>
            </a:r>
            <a:r>
              <a:rPr lang="en-US" dirty="0" err="1">
                <a:solidFill>
                  <a:srgbClr val="000000"/>
                </a:solidFill>
              </a:rPr>
              <a:t>depois</a:t>
            </a:r>
            <a:r>
              <a:rPr lang="en-US" dirty="0">
                <a:solidFill>
                  <a:srgbClr val="000000"/>
                </a:solidFill>
              </a:rPr>
              <a:t>. </a:t>
            </a:r>
            <a:r>
              <a:rPr lang="en-US" dirty="0" err="1">
                <a:solidFill>
                  <a:srgbClr val="000000"/>
                </a:solidFill>
              </a:rPr>
              <a:t>Isso</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diferente</a:t>
            </a:r>
            <a:r>
              <a:rPr lang="en-US" dirty="0">
                <a:solidFill>
                  <a:srgbClr val="000000"/>
                </a:solidFill>
              </a:rPr>
              <a:t> com PayPal e Visa: </a:t>
            </a:r>
            <a:r>
              <a:rPr lang="en-US" dirty="0" err="1">
                <a:solidFill>
                  <a:srgbClr val="000000"/>
                </a:solidFill>
              </a:rPr>
              <a:t>aqui</a:t>
            </a:r>
            <a:r>
              <a:rPr lang="en-US" dirty="0">
                <a:solidFill>
                  <a:srgbClr val="000000"/>
                </a:solidFill>
              </a:rPr>
              <a:t> </a:t>
            </a:r>
            <a:r>
              <a:rPr lang="en-US" dirty="0" err="1">
                <a:solidFill>
                  <a:srgbClr val="000000"/>
                </a:solidFill>
              </a:rPr>
              <a:t>há</a:t>
            </a:r>
            <a:r>
              <a:rPr lang="en-US" dirty="0">
                <a:solidFill>
                  <a:srgbClr val="000000"/>
                </a:solidFill>
              </a:rPr>
              <a:t> um </a:t>
            </a:r>
            <a:r>
              <a:rPr lang="en-US" dirty="0" err="1">
                <a:solidFill>
                  <a:srgbClr val="000000"/>
                </a:solidFill>
              </a:rPr>
              <a:t>período</a:t>
            </a:r>
            <a:r>
              <a:rPr lang="en-US" dirty="0">
                <a:solidFill>
                  <a:srgbClr val="000000"/>
                </a:solidFill>
              </a:rPr>
              <a:t> (</a:t>
            </a:r>
            <a:r>
              <a:rPr lang="en-US" dirty="0" err="1">
                <a:solidFill>
                  <a:srgbClr val="000000"/>
                </a:solidFill>
              </a:rPr>
              <a:t>normalmente</a:t>
            </a:r>
            <a:r>
              <a:rPr lang="en-US" dirty="0">
                <a:solidFill>
                  <a:srgbClr val="000000"/>
                </a:solidFill>
              </a:rPr>
              <a:t> de 30 a 120 </a:t>
            </a:r>
            <a:r>
              <a:rPr lang="en-US" dirty="0" err="1">
                <a:solidFill>
                  <a:srgbClr val="000000"/>
                </a:solidFill>
              </a:rPr>
              <a:t>dias</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que</a:t>
            </a:r>
            <a:r>
              <a:rPr lang="en-US" dirty="0">
                <a:solidFill>
                  <a:srgbClr val="000000"/>
                </a:solidFill>
              </a:rPr>
              <a:t> o </a:t>
            </a:r>
            <a:r>
              <a:rPr lang="en-US" dirty="0" err="1">
                <a:solidFill>
                  <a:srgbClr val="000000"/>
                </a:solidFill>
              </a:rPr>
              <a:t>pagamento</a:t>
            </a:r>
            <a:r>
              <a:rPr lang="en-US" dirty="0">
                <a:solidFill>
                  <a:srgbClr val="000000"/>
                </a:solidFill>
              </a:rPr>
              <a:t> </a:t>
            </a:r>
            <a:r>
              <a:rPr lang="en-US" dirty="0" err="1">
                <a:solidFill>
                  <a:srgbClr val="000000"/>
                </a:solidFill>
              </a:rPr>
              <a:t>pode</a:t>
            </a:r>
            <a:r>
              <a:rPr lang="en-US" dirty="0">
                <a:solidFill>
                  <a:srgbClr val="000000"/>
                </a:solidFill>
              </a:rPr>
              <a:t> </a:t>
            </a:r>
            <a:r>
              <a:rPr lang="en-US" dirty="0" err="1">
                <a:solidFill>
                  <a:srgbClr val="000000"/>
                </a:solidFill>
              </a:rPr>
              <a:t>ser</a:t>
            </a:r>
            <a:r>
              <a:rPr lang="en-US" dirty="0">
                <a:solidFill>
                  <a:srgbClr val="000000"/>
                </a:solidFill>
              </a:rPr>
              <a:t> </a:t>
            </a:r>
            <a:r>
              <a:rPr lang="en-US" dirty="0" err="1">
                <a:solidFill>
                  <a:srgbClr val="000000"/>
                </a:solidFill>
              </a:rPr>
              <a:t>revogado</a:t>
            </a:r>
            <a:r>
              <a:rPr lang="en-US" dirty="0">
                <a:solidFill>
                  <a:srgbClr val="000000"/>
                </a:solidFill>
              </a:rPr>
              <a:t>. </a:t>
            </a:r>
            <a:r>
              <a:rPr lang="en-US" dirty="0" err="1">
                <a:solidFill>
                  <a:srgbClr val="000000"/>
                </a:solidFill>
              </a:rPr>
              <a:t>Isso</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possível</a:t>
            </a:r>
            <a:r>
              <a:rPr lang="en-US" dirty="0">
                <a:solidFill>
                  <a:srgbClr val="000000"/>
                </a:solidFill>
              </a:rPr>
              <a:t> </a:t>
            </a:r>
            <a:r>
              <a:rPr lang="en-US" dirty="0" err="1">
                <a:solidFill>
                  <a:srgbClr val="000000"/>
                </a:solidFill>
              </a:rPr>
              <a:t>porque</a:t>
            </a:r>
            <a:r>
              <a:rPr lang="en-US" dirty="0">
                <a:solidFill>
                  <a:srgbClr val="000000"/>
                </a:solidFill>
              </a:rPr>
              <a:t> PayPal </a:t>
            </a:r>
            <a:r>
              <a:rPr lang="en-US" dirty="0" err="1">
                <a:solidFill>
                  <a:srgbClr val="000000"/>
                </a:solidFill>
              </a:rPr>
              <a:t>ou</a:t>
            </a:r>
            <a:r>
              <a:rPr lang="en-US" dirty="0">
                <a:solidFill>
                  <a:srgbClr val="000000"/>
                </a:solidFill>
              </a:rPr>
              <a:t> Visa são a </a:t>
            </a:r>
            <a:r>
              <a:rPr lang="en-US" dirty="0" err="1">
                <a:solidFill>
                  <a:srgbClr val="000000"/>
                </a:solidFill>
              </a:rPr>
              <a:t>autoridade</a:t>
            </a:r>
            <a:r>
              <a:rPr lang="en-US" dirty="0">
                <a:solidFill>
                  <a:srgbClr val="000000"/>
                </a:solidFill>
              </a:rPr>
              <a:t> central no </a:t>
            </a:r>
            <a:r>
              <a:rPr lang="en-US" dirty="0" err="1">
                <a:solidFill>
                  <a:srgbClr val="000000"/>
                </a:solidFill>
              </a:rPr>
              <a:t>sistema</a:t>
            </a:r>
            <a:r>
              <a:rPr lang="en-US" dirty="0">
                <a:solidFill>
                  <a:srgbClr val="000000"/>
                </a:solidFill>
              </a:rPr>
              <a:t> </a:t>
            </a:r>
            <a:r>
              <a:rPr lang="en-US" dirty="0" err="1">
                <a:solidFill>
                  <a:srgbClr val="000000"/>
                </a:solidFill>
              </a:rPr>
              <a:t>monetário</a:t>
            </a:r>
            <a:r>
              <a:rPr lang="en-US" dirty="0">
                <a:solidFill>
                  <a:srgbClr val="000000"/>
                </a:solidFill>
              </a:rPr>
              <a:t>. </a:t>
            </a:r>
            <a:r>
              <a:rPr lang="en-US" dirty="0" err="1">
                <a:solidFill>
                  <a:srgbClr val="000000"/>
                </a:solidFill>
              </a:rPr>
              <a:t>Eles</a:t>
            </a:r>
            <a:r>
              <a:rPr lang="en-US" dirty="0">
                <a:solidFill>
                  <a:srgbClr val="000000"/>
                </a:solidFill>
              </a:rPr>
              <a:t> </a:t>
            </a:r>
            <a:r>
              <a:rPr lang="en-US" dirty="0" err="1">
                <a:solidFill>
                  <a:srgbClr val="000000"/>
                </a:solidFill>
              </a:rPr>
              <a:t>determinam</a:t>
            </a:r>
            <a:r>
              <a:rPr lang="en-US" dirty="0">
                <a:solidFill>
                  <a:srgbClr val="000000"/>
                </a:solidFill>
              </a:rPr>
              <a:t> o </a:t>
            </a:r>
            <a:r>
              <a:rPr lang="en-US" dirty="0" err="1">
                <a:solidFill>
                  <a:srgbClr val="000000"/>
                </a:solidFill>
              </a:rPr>
              <a:t>histórico</a:t>
            </a:r>
            <a:r>
              <a:rPr lang="en-US" dirty="0">
                <a:solidFill>
                  <a:srgbClr val="000000"/>
                </a:solidFill>
              </a:rPr>
              <a:t> das </a:t>
            </a:r>
            <a:r>
              <a:rPr lang="en-US" dirty="0" err="1">
                <a:solidFill>
                  <a:srgbClr val="000000"/>
                </a:solidFill>
              </a:rPr>
              <a:t>transações</a:t>
            </a:r>
            <a:r>
              <a:rPr lang="en-US" dirty="0">
                <a:solidFill>
                  <a:srgbClr val="000000"/>
                </a:solidFill>
              </a:rPr>
              <a:t> e </a:t>
            </a:r>
            <a:r>
              <a:rPr lang="en-US" dirty="0" err="1">
                <a:solidFill>
                  <a:srgbClr val="000000"/>
                </a:solidFill>
              </a:rPr>
              <a:t>também</a:t>
            </a:r>
            <a:r>
              <a:rPr lang="en-US" dirty="0">
                <a:solidFill>
                  <a:srgbClr val="000000"/>
                </a:solidFill>
              </a:rPr>
              <a:t> </a:t>
            </a:r>
            <a:r>
              <a:rPr lang="en-US" dirty="0" err="1">
                <a:solidFill>
                  <a:srgbClr val="000000"/>
                </a:solidFill>
              </a:rPr>
              <a:t>podem</a:t>
            </a:r>
            <a:r>
              <a:rPr lang="en-US" dirty="0">
                <a:solidFill>
                  <a:srgbClr val="000000"/>
                </a:solidFill>
              </a:rPr>
              <a:t> </a:t>
            </a:r>
            <a:r>
              <a:rPr lang="en-US" dirty="0" err="1">
                <a:solidFill>
                  <a:srgbClr val="000000"/>
                </a:solidFill>
              </a:rPr>
              <a:t>alterá</a:t>
            </a:r>
            <a:r>
              <a:rPr lang="en-US" dirty="0">
                <a:solidFill>
                  <a:srgbClr val="000000"/>
                </a:solidFill>
              </a:rPr>
              <a:t>-lo </a:t>
            </a:r>
            <a:r>
              <a:rPr lang="en-US" dirty="0" err="1">
                <a:solidFill>
                  <a:srgbClr val="000000"/>
                </a:solidFill>
              </a:rPr>
              <a:t>em</a:t>
            </a:r>
            <a:r>
              <a:rPr lang="en-US" dirty="0">
                <a:solidFill>
                  <a:srgbClr val="000000"/>
                </a:solidFill>
              </a:rPr>
              <a:t> </a:t>
            </a:r>
            <a:r>
              <a:rPr lang="en-US" dirty="0" err="1">
                <a:solidFill>
                  <a:srgbClr val="000000"/>
                </a:solidFill>
              </a:rPr>
              <a:t>retrospectiva</a:t>
            </a:r>
            <a:r>
              <a:rPr lang="en-US" dirty="0">
                <a:solidFill>
                  <a:srgbClr val="000000"/>
                </a:solidFill>
              </a:rPr>
              <a:t>.</a:t>
            </a:r>
          </a:p>
          <a:p>
            <a:endParaRPr lang="en-US" dirty="0">
              <a:solidFill>
                <a:srgbClr val="000000"/>
              </a:solidFill>
              <a:effectLst/>
              <a:latin typeface="Calibri" panose="020F0502020204030204" pitchFamily="34" charset="0"/>
            </a:endParaRPr>
          </a:p>
          <a:p>
            <a:r>
              <a:rPr lang="en-US" dirty="0" err="1">
                <a:solidFill>
                  <a:srgbClr val="000000"/>
                </a:solidFill>
              </a:rPr>
              <a:t>Embora</a:t>
            </a:r>
            <a:r>
              <a:rPr lang="en-US" dirty="0">
                <a:solidFill>
                  <a:srgbClr val="000000"/>
                </a:solidFill>
              </a:rPr>
              <a:t> o </a:t>
            </a:r>
            <a:r>
              <a:rPr lang="en-US" dirty="0" err="1">
                <a:solidFill>
                  <a:srgbClr val="000000"/>
                </a:solidFill>
              </a:rPr>
              <a:t>Bitcoin</a:t>
            </a:r>
            <a:r>
              <a:rPr lang="en-US" dirty="0">
                <a:solidFill>
                  <a:srgbClr val="000000"/>
                </a:solidFill>
              </a:rPr>
              <a:t> </a:t>
            </a:r>
            <a:r>
              <a:rPr lang="en-US" dirty="0" err="1">
                <a:solidFill>
                  <a:srgbClr val="000000"/>
                </a:solidFill>
              </a:rPr>
              <a:t>esteja</a:t>
            </a:r>
            <a:r>
              <a:rPr lang="en-US" dirty="0">
                <a:solidFill>
                  <a:srgbClr val="000000"/>
                </a:solidFill>
              </a:rPr>
              <a:t> </a:t>
            </a:r>
            <a:r>
              <a:rPr lang="en-US" dirty="0" err="1">
                <a:solidFill>
                  <a:srgbClr val="000000"/>
                </a:solidFill>
              </a:rPr>
              <a:t>atrasado</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frequência</a:t>
            </a:r>
            <a:r>
              <a:rPr lang="en-US" dirty="0">
                <a:solidFill>
                  <a:srgbClr val="000000"/>
                </a:solidFill>
              </a:rPr>
              <a:t> das </a:t>
            </a:r>
            <a:r>
              <a:rPr lang="en-US" dirty="0" err="1">
                <a:solidFill>
                  <a:srgbClr val="000000"/>
                </a:solidFill>
              </a:rPr>
              <a:t>transações</a:t>
            </a:r>
            <a:r>
              <a:rPr lang="en-US" dirty="0">
                <a:solidFill>
                  <a:srgbClr val="000000"/>
                </a:solidFill>
              </a:rPr>
              <a:t>, a </a:t>
            </a:r>
            <a:r>
              <a:rPr lang="en-US" dirty="0" err="1">
                <a:solidFill>
                  <a:srgbClr val="000000"/>
                </a:solidFill>
              </a:rPr>
              <a:t>tecnologia</a:t>
            </a:r>
            <a:r>
              <a:rPr lang="en-US" dirty="0">
                <a:solidFill>
                  <a:srgbClr val="000000"/>
                </a:solidFill>
              </a:rPr>
              <a:t> </a:t>
            </a:r>
            <a:r>
              <a:rPr lang="en-US" dirty="0" err="1">
                <a:solidFill>
                  <a:srgbClr val="000000"/>
                </a:solidFill>
              </a:rPr>
              <a:t>já</a:t>
            </a:r>
            <a:r>
              <a:rPr lang="en-US" dirty="0">
                <a:solidFill>
                  <a:srgbClr val="000000"/>
                </a:solidFill>
              </a:rPr>
              <a:t> </a:t>
            </a:r>
            <a:r>
              <a:rPr lang="en-US" dirty="0" err="1">
                <a:solidFill>
                  <a:srgbClr val="000000"/>
                </a:solidFill>
              </a:rPr>
              <a:t>pode</a:t>
            </a:r>
            <a:r>
              <a:rPr lang="en-US" dirty="0">
                <a:solidFill>
                  <a:srgbClr val="000000"/>
                </a:solidFill>
              </a:rPr>
              <a:t> </a:t>
            </a:r>
            <a:r>
              <a:rPr lang="en-US" dirty="0" err="1">
                <a:solidFill>
                  <a:srgbClr val="000000"/>
                </a:solidFill>
              </a:rPr>
              <a:t>pontuar</a:t>
            </a:r>
            <a:r>
              <a:rPr lang="en-US" dirty="0">
                <a:solidFill>
                  <a:srgbClr val="000000"/>
                </a:solidFill>
              </a:rPr>
              <a:t> </a:t>
            </a:r>
            <a:r>
              <a:rPr lang="en-US" dirty="0" err="1">
                <a:solidFill>
                  <a:srgbClr val="000000"/>
                </a:solidFill>
              </a:rPr>
              <a:t>massivamente</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termos</a:t>
            </a:r>
            <a:r>
              <a:rPr lang="en-US" dirty="0">
                <a:solidFill>
                  <a:srgbClr val="000000"/>
                </a:solidFill>
              </a:rPr>
              <a:t> de </a:t>
            </a:r>
            <a:r>
              <a:rPr lang="en-US" dirty="0" err="1">
                <a:solidFill>
                  <a:srgbClr val="000000"/>
                </a:solidFill>
              </a:rPr>
              <a:t>tamanho</a:t>
            </a:r>
            <a:r>
              <a:rPr lang="en-US" dirty="0">
                <a:solidFill>
                  <a:srgbClr val="000000"/>
                </a:solidFill>
              </a:rPr>
              <a:t> da </a:t>
            </a:r>
            <a:r>
              <a:rPr lang="en-US" dirty="0" err="1">
                <a:solidFill>
                  <a:srgbClr val="000000"/>
                </a:solidFill>
              </a:rPr>
              <a:t>transação</a:t>
            </a:r>
            <a:r>
              <a:rPr lang="en-US" dirty="0">
                <a:solidFill>
                  <a:srgbClr val="000000"/>
                </a:solidFill>
              </a:rPr>
              <a:t> e </a:t>
            </a:r>
            <a:r>
              <a:rPr lang="en-US" dirty="0" err="1">
                <a:solidFill>
                  <a:srgbClr val="000000"/>
                </a:solidFill>
              </a:rPr>
              <a:t>finalidade</a:t>
            </a:r>
            <a:r>
              <a:rPr lang="en-US" dirty="0">
                <a:solidFill>
                  <a:srgbClr val="000000"/>
                </a:solidFill>
              </a:rPr>
              <a:t> </a:t>
            </a:r>
            <a:r>
              <a:rPr lang="en-US" dirty="0" err="1">
                <a:solidFill>
                  <a:srgbClr val="000000"/>
                </a:solidFill>
              </a:rPr>
              <a:t>financeira</a:t>
            </a:r>
            <a:r>
              <a:rPr lang="en-US" dirty="0">
                <a:solidFill>
                  <a:srgbClr val="000000"/>
                </a:solidFill>
              </a:rPr>
              <a:t>.</a:t>
            </a:r>
          </a:p>
          <a:p>
            <a:endParaRPr lang="en-US" dirty="0">
              <a:solidFill>
                <a:srgbClr val="000000"/>
              </a:solidFill>
            </a:endParaRPr>
          </a:p>
          <a:p>
            <a:r>
              <a:rPr lang="en-US" b="1" dirty="0" err="1">
                <a:solidFill>
                  <a:srgbClr val="F79037"/>
                </a:solidFill>
              </a:rPr>
              <a:t>Abordagens</a:t>
            </a:r>
            <a:r>
              <a:rPr lang="en-US" b="1" dirty="0">
                <a:solidFill>
                  <a:srgbClr val="F79037"/>
                </a:solidFill>
              </a:rPr>
              <a:t> de </a:t>
            </a:r>
            <a:r>
              <a:rPr lang="en-US" b="1" dirty="0" err="1">
                <a:solidFill>
                  <a:srgbClr val="F79037"/>
                </a:solidFill>
              </a:rPr>
              <a:t>solução</a:t>
            </a:r>
            <a:r>
              <a:rPr lang="en-US" b="1" dirty="0">
                <a:solidFill>
                  <a:srgbClr val="F79037"/>
                </a:solidFill>
              </a:rPr>
              <a:t> </a:t>
            </a:r>
            <a:r>
              <a:rPr lang="en-US" b="1" dirty="0" err="1">
                <a:solidFill>
                  <a:srgbClr val="F79037"/>
                </a:solidFill>
              </a:rPr>
              <a:t>para</a:t>
            </a:r>
            <a:r>
              <a:rPr lang="en-US" b="1" dirty="0">
                <a:solidFill>
                  <a:srgbClr val="F79037"/>
                </a:solidFill>
              </a:rPr>
              <a:t> </a:t>
            </a:r>
            <a:r>
              <a:rPr lang="en-US" b="1" dirty="0" err="1">
                <a:solidFill>
                  <a:srgbClr val="F79037"/>
                </a:solidFill>
              </a:rPr>
              <a:t>dimensionamento</a:t>
            </a:r>
            <a:r>
              <a:rPr lang="en-US" b="1" dirty="0">
                <a:solidFill>
                  <a:srgbClr val="F79037"/>
                </a:solidFill>
              </a:rPr>
              <a:t>: On-chain vs. Off-chain</a:t>
            </a:r>
          </a:p>
          <a:p>
            <a:r>
              <a:rPr lang="en-US" dirty="0">
                <a:solidFill>
                  <a:srgbClr val="000000"/>
                </a:solidFill>
              </a:rPr>
              <a:t>A </a:t>
            </a:r>
            <a:r>
              <a:rPr lang="en-US" dirty="0" err="1">
                <a:solidFill>
                  <a:srgbClr val="000000"/>
                </a:solidFill>
              </a:rPr>
              <a:t>questão</a:t>
            </a:r>
            <a:r>
              <a:rPr lang="en-US" dirty="0">
                <a:solidFill>
                  <a:srgbClr val="000000"/>
                </a:solidFill>
              </a:rPr>
              <a:t> da </a:t>
            </a:r>
            <a:r>
              <a:rPr lang="en-US" dirty="0" err="1">
                <a:solidFill>
                  <a:srgbClr val="000000"/>
                </a:solidFill>
              </a:rPr>
              <a:t>capacidade</a:t>
            </a:r>
            <a:r>
              <a:rPr lang="en-US" dirty="0">
                <a:solidFill>
                  <a:srgbClr val="000000"/>
                </a:solidFill>
              </a:rPr>
              <a:t> de </a:t>
            </a:r>
            <a:r>
              <a:rPr lang="en-US" dirty="0" err="1">
                <a:solidFill>
                  <a:srgbClr val="000000"/>
                </a:solidFill>
              </a:rPr>
              <a:t>transação</a:t>
            </a:r>
            <a:r>
              <a:rPr lang="en-US" dirty="0">
                <a:solidFill>
                  <a:srgbClr val="000000"/>
                </a:solidFill>
              </a:rPr>
              <a:t> </a:t>
            </a:r>
            <a:r>
              <a:rPr lang="en-US" dirty="0" err="1">
                <a:solidFill>
                  <a:srgbClr val="000000"/>
                </a:solidFill>
              </a:rPr>
              <a:t>também</a:t>
            </a:r>
            <a:r>
              <a:rPr lang="en-US" dirty="0">
                <a:solidFill>
                  <a:srgbClr val="000000"/>
                </a:solidFill>
              </a:rPr>
              <a:t> </a:t>
            </a:r>
            <a:r>
              <a:rPr lang="en-US" dirty="0" err="1">
                <a:solidFill>
                  <a:srgbClr val="000000"/>
                </a:solidFill>
              </a:rPr>
              <a:t>costuma</a:t>
            </a:r>
            <a:r>
              <a:rPr lang="en-US" dirty="0">
                <a:solidFill>
                  <a:srgbClr val="000000"/>
                </a:solidFill>
              </a:rPr>
              <a:t> </a:t>
            </a:r>
            <a:r>
              <a:rPr lang="en-US" dirty="0" err="1">
                <a:solidFill>
                  <a:srgbClr val="000000"/>
                </a:solidFill>
              </a:rPr>
              <a:t>ser</a:t>
            </a:r>
            <a:r>
              <a:rPr lang="en-US" dirty="0">
                <a:solidFill>
                  <a:srgbClr val="000000"/>
                </a:solidFill>
              </a:rPr>
              <a:t> </a:t>
            </a:r>
            <a:r>
              <a:rPr lang="en-US" dirty="0" err="1">
                <a:solidFill>
                  <a:srgbClr val="000000"/>
                </a:solidFill>
              </a:rPr>
              <a:t>chamada</a:t>
            </a:r>
            <a:r>
              <a:rPr lang="en-US" dirty="0">
                <a:solidFill>
                  <a:srgbClr val="000000"/>
                </a:solidFill>
              </a:rPr>
              <a:t> de </a:t>
            </a:r>
            <a:r>
              <a:rPr lang="en-US" dirty="0" err="1">
                <a:solidFill>
                  <a:srgbClr val="000000"/>
                </a:solidFill>
              </a:rPr>
              <a:t>questão</a:t>
            </a:r>
            <a:r>
              <a:rPr lang="en-US" dirty="0">
                <a:solidFill>
                  <a:srgbClr val="000000"/>
                </a:solidFill>
              </a:rPr>
              <a:t> de </a:t>
            </a:r>
            <a:r>
              <a:rPr lang="en-US" dirty="0" err="1">
                <a:solidFill>
                  <a:srgbClr val="000000"/>
                </a:solidFill>
              </a:rPr>
              <a:t>escala</a:t>
            </a:r>
            <a:r>
              <a:rPr lang="en-US" dirty="0">
                <a:solidFill>
                  <a:srgbClr val="000000"/>
                </a:solidFill>
              </a:rPr>
              <a:t>. Na </a:t>
            </a:r>
            <a:r>
              <a:rPr lang="en-US" dirty="0" err="1">
                <a:solidFill>
                  <a:srgbClr val="000000"/>
                </a:solidFill>
              </a:rPr>
              <a:t>sua</a:t>
            </a:r>
            <a:r>
              <a:rPr lang="en-US" dirty="0">
                <a:solidFill>
                  <a:srgbClr val="000000"/>
                </a:solidFill>
              </a:rPr>
              <a:t> </a:t>
            </a:r>
            <a:r>
              <a:rPr lang="en-US" dirty="0" err="1">
                <a:solidFill>
                  <a:srgbClr val="000000"/>
                </a:solidFill>
              </a:rPr>
              <a:t>essência</a:t>
            </a:r>
            <a:r>
              <a:rPr lang="en-US" dirty="0">
                <a:solidFill>
                  <a:srgbClr val="000000"/>
                </a:solidFill>
              </a:rPr>
              <a:t>, </a:t>
            </a:r>
            <a:r>
              <a:rPr lang="en-US" dirty="0" err="1">
                <a:solidFill>
                  <a:srgbClr val="000000"/>
                </a:solidFill>
              </a:rPr>
              <a:t>ela</a:t>
            </a:r>
            <a:r>
              <a:rPr lang="en-US" dirty="0">
                <a:solidFill>
                  <a:srgbClr val="000000"/>
                </a:solidFill>
              </a:rPr>
              <a:t> </a:t>
            </a:r>
            <a:r>
              <a:rPr lang="en-US" dirty="0" err="1">
                <a:solidFill>
                  <a:srgbClr val="000000"/>
                </a:solidFill>
              </a:rPr>
              <a:t>assumiu</a:t>
            </a:r>
            <a:r>
              <a:rPr lang="en-US" dirty="0">
                <a:solidFill>
                  <a:srgbClr val="000000"/>
                </a:solidFill>
              </a:rPr>
              <a:t> o </a:t>
            </a:r>
            <a:r>
              <a:rPr lang="en-US" dirty="0" err="1">
                <a:solidFill>
                  <a:srgbClr val="000000"/>
                </a:solidFill>
              </a:rPr>
              <a:t>mesmo</a:t>
            </a:r>
            <a:r>
              <a:rPr lang="en-US" dirty="0">
                <a:solidFill>
                  <a:srgbClr val="000000"/>
                </a:solidFill>
              </a:rPr>
              <a:t> </a:t>
            </a:r>
            <a:r>
              <a:rPr lang="en-US" dirty="0" err="1">
                <a:solidFill>
                  <a:srgbClr val="000000"/>
                </a:solidFill>
              </a:rPr>
              <a:t>caráter</a:t>
            </a:r>
            <a:r>
              <a:rPr lang="en-US" dirty="0">
                <a:solidFill>
                  <a:srgbClr val="000000"/>
                </a:solidFill>
              </a:rPr>
              <a:t> da </a:t>
            </a:r>
            <a:r>
              <a:rPr lang="en-US" dirty="0" err="1">
                <a:solidFill>
                  <a:srgbClr val="000000"/>
                </a:solidFill>
              </a:rPr>
              <a:t>questão</a:t>
            </a:r>
            <a:r>
              <a:rPr lang="en-US" dirty="0">
                <a:solidFill>
                  <a:srgbClr val="000000"/>
                </a:solidFill>
              </a:rPr>
              <a:t> de Gretchen no </a:t>
            </a:r>
            <a:r>
              <a:rPr lang="en-US" dirty="0" err="1">
                <a:solidFill>
                  <a:srgbClr val="000000"/>
                </a:solidFill>
              </a:rPr>
              <a:t>Fausto</a:t>
            </a:r>
            <a:r>
              <a:rPr lang="en-US" dirty="0">
                <a:solidFill>
                  <a:srgbClr val="000000"/>
                </a:solidFill>
              </a:rPr>
              <a:t> de Goethe:</a:t>
            </a:r>
            <a:endParaRPr lang="en-US" dirty="0">
              <a:solidFill>
                <a:srgbClr val="000000"/>
              </a:solidFill>
              <a:effectLst/>
              <a:latin typeface="Calibri" panose="020F0502020204030204" pitchFamily="34" charset="0"/>
            </a:endParaRPr>
          </a:p>
          <a:p>
            <a:endParaRPr lang="en-US" dirty="0">
              <a:solidFill>
                <a:srgbClr val="000000"/>
              </a:solidFill>
              <a:effectLst/>
              <a:latin typeface="Calibri" panose="020F0502020204030204" pitchFamily="34" charset="0"/>
            </a:endParaRPr>
          </a:p>
          <a:p>
            <a:endParaRPr lang="en-US" dirty="0">
              <a:solidFill>
                <a:schemeClr val="tx1"/>
              </a:solidFill>
            </a:endParaRPr>
          </a:p>
          <a:p>
            <a:endParaRPr lang="en-US" dirty="0">
              <a:solidFill>
                <a:srgbClr val="000000"/>
              </a:solidFill>
              <a:effectLst/>
              <a:latin typeface="Calibri" panose="020F0502020204030204" pitchFamily="34" charset="0"/>
            </a:endParaRPr>
          </a:p>
          <a:p>
            <a:endParaRPr lang="en-US" dirty="0">
              <a:solidFill>
                <a:srgbClr val="000000"/>
              </a:solidFill>
            </a:endParaRPr>
          </a:p>
        </p:txBody>
      </p:sp>
      <p:sp>
        <p:nvSpPr>
          <p:cNvPr id="4" name="Rectangle 3">
            <a:extLst>
              <a:ext uri="{FF2B5EF4-FFF2-40B4-BE49-F238E27FC236}">
                <a16:creationId xmlns:a16="http://schemas.microsoft.com/office/drawing/2014/main" id="{83371013-178C-4471-9F59-A061BA76A904}"/>
              </a:ext>
            </a:extLst>
          </p:cNvPr>
          <p:cNvSpPr/>
          <p:nvPr/>
        </p:nvSpPr>
        <p:spPr>
          <a:xfrm flipV="1">
            <a:off x="740928" y="7332696"/>
            <a:ext cx="6832572" cy="147186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5" name="Text Placeholder 23">
            <a:extLst>
              <a:ext uri="{FF2B5EF4-FFF2-40B4-BE49-F238E27FC236}">
                <a16:creationId xmlns:a16="http://schemas.microsoft.com/office/drawing/2014/main" id="{4418B7AC-1B1E-6D09-9301-D4A37A43B7D5}"/>
              </a:ext>
            </a:extLst>
          </p:cNvPr>
          <p:cNvSpPr txBox="1">
            <a:spLocks/>
          </p:cNvSpPr>
          <p:nvPr/>
        </p:nvSpPr>
        <p:spPr>
          <a:xfrm>
            <a:off x="6575171" y="8167017"/>
            <a:ext cx="785328" cy="1056987"/>
          </a:xfrm>
          <a:prstGeom prst="rect">
            <a:avLst/>
          </a:prstGeom>
        </p:spPr>
        <p:txBody>
          <a:bodyPr anchor="t">
            <a:normAutofit fontScale="77500" lnSpcReduction="20000"/>
          </a:bodyPr>
          <a:lstStyle>
            <a:lvl1pPr marL="0" indent="0" algn="r" defTabSz="2073036" rtl="0" eaLnBrk="1" latinLnBrk="0" hangingPunct="1">
              <a:lnSpc>
                <a:spcPct val="100000"/>
              </a:lnSpc>
              <a:spcBef>
                <a:spcPts val="2267"/>
              </a:spcBef>
              <a:buFont typeface="Arial" panose="020B0604020202020204" pitchFamily="34" charset="0"/>
              <a:buNone/>
              <a:defRPr sz="9600" b="1" i="0" kern="1200" baseline="0">
                <a:solidFill>
                  <a:srgbClr val="F9A835"/>
                </a:solidFill>
                <a:latin typeface="Times New Roman" charset="0"/>
                <a:ea typeface="Times New Roman" charset="0"/>
                <a:cs typeface="Times New Roman"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a:t>
            </a:r>
          </a:p>
        </p:txBody>
      </p:sp>
      <p:sp>
        <p:nvSpPr>
          <p:cNvPr id="6" name="Text Placeholder 23">
            <a:extLst>
              <a:ext uri="{FF2B5EF4-FFF2-40B4-BE49-F238E27FC236}">
                <a16:creationId xmlns:a16="http://schemas.microsoft.com/office/drawing/2014/main" id="{50070F64-3DCA-09FD-FBB2-F3E639EAB297}"/>
              </a:ext>
            </a:extLst>
          </p:cNvPr>
          <p:cNvSpPr txBox="1">
            <a:spLocks/>
          </p:cNvSpPr>
          <p:nvPr/>
        </p:nvSpPr>
        <p:spPr>
          <a:xfrm>
            <a:off x="1710813" y="7332696"/>
            <a:ext cx="5107933" cy="1471867"/>
          </a:xfrm>
          <a:prstGeom prst="rect">
            <a:avLst/>
          </a:prstGeom>
        </p:spPr>
        <p:txBody>
          <a:bodyPr anchor="ctr">
            <a:normAutofit/>
          </a:bodyPr>
          <a:lstStyle>
            <a:lvl1pPr marL="0" indent="0" algn="ctr" defTabSz="2073036" rtl="0" eaLnBrk="1" latinLnBrk="0" hangingPunct="1">
              <a:lnSpc>
                <a:spcPct val="100000"/>
              </a:lnSpc>
              <a:spcBef>
                <a:spcPts val="2267"/>
              </a:spcBef>
              <a:buFont typeface="Arial" panose="020B0604020202020204" pitchFamily="34" charset="0"/>
              <a:buNone/>
              <a:defRPr sz="1801" b="0" i="0" kern="1200" baseline="0">
                <a:solidFill>
                  <a:schemeClr val="bg1"/>
                </a:solidFill>
                <a:latin typeface="Calibri" panose="020F0502020204030204" pitchFamily="34" charset="0"/>
                <a:ea typeface="+mn-ea"/>
                <a:cs typeface="Calibri" panose="020F0502020204030204" pitchFamily="34"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t>Agora </a:t>
            </a:r>
            <a:r>
              <a:rPr lang="en-US" sz="1800" dirty="0" err="1"/>
              <a:t>diga</a:t>
            </a:r>
            <a:r>
              <a:rPr lang="en-US" sz="1800" dirty="0"/>
              <a:t>-me, </a:t>
            </a:r>
            <a:r>
              <a:rPr lang="en-US" sz="1800" dirty="0" err="1"/>
              <a:t>como</a:t>
            </a:r>
            <a:r>
              <a:rPr lang="en-US" sz="1800" dirty="0"/>
              <a:t> </a:t>
            </a:r>
            <a:r>
              <a:rPr lang="en-US" sz="1800" dirty="0" err="1"/>
              <a:t>está</a:t>
            </a:r>
            <a:r>
              <a:rPr lang="en-US" sz="1800" dirty="0"/>
              <a:t> a </a:t>
            </a:r>
            <a:r>
              <a:rPr lang="en-US" sz="1800" dirty="0" err="1"/>
              <a:t>escalar</a:t>
            </a:r>
            <a:r>
              <a:rPr lang="en-US" sz="1800" dirty="0"/>
              <a:t>?</a:t>
            </a:r>
            <a:endParaRPr lang="en-US" dirty="0"/>
          </a:p>
        </p:txBody>
      </p:sp>
      <p:sp>
        <p:nvSpPr>
          <p:cNvPr id="10" name="Text Placeholder 23">
            <a:extLst>
              <a:ext uri="{FF2B5EF4-FFF2-40B4-BE49-F238E27FC236}">
                <a16:creationId xmlns:a16="http://schemas.microsoft.com/office/drawing/2014/main" id="{2B48F6DA-B069-1DB5-A601-6C5CE8F079CD}"/>
              </a:ext>
            </a:extLst>
          </p:cNvPr>
          <p:cNvSpPr txBox="1">
            <a:spLocks/>
          </p:cNvSpPr>
          <p:nvPr/>
        </p:nvSpPr>
        <p:spPr>
          <a:xfrm>
            <a:off x="1061161" y="7290210"/>
            <a:ext cx="2003444" cy="936605"/>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9600" b="1" i="0" kern="1200" baseline="0">
                <a:solidFill>
                  <a:srgbClr val="F9A835"/>
                </a:solidFill>
                <a:latin typeface="Times New Roman" charset="0"/>
                <a:ea typeface="Times New Roman" charset="0"/>
                <a:cs typeface="Times New Roman"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7400" dirty="0"/>
              <a:t>“</a:t>
            </a:r>
          </a:p>
        </p:txBody>
      </p:sp>
      <p:sp>
        <p:nvSpPr>
          <p:cNvPr id="30" name="Text Placeholder 17">
            <a:extLst>
              <a:ext uri="{FF2B5EF4-FFF2-40B4-BE49-F238E27FC236}">
                <a16:creationId xmlns:a16="http://schemas.microsoft.com/office/drawing/2014/main" id="{A5B852A5-21A2-2F76-970B-80BFD84E9DF9}"/>
              </a:ext>
            </a:extLst>
          </p:cNvPr>
          <p:cNvSpPr txBox="1">
            <a:spLocks/>
          </p:cNvSpPr>
          <p:nvPr/>
        </p:nvSpPr>
        <p:spPr>
          <a:xfrm>
            <a:off x="743842" y="8983466"/>
            <a:ext cx="6036131" cy="2405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solidFill>
                  <a:srgbClr val="000000"/>
                </a:solidFill>
              </a:rPr>
              <a:t>Basicamente</a:t>
            </a:r>
            <a:r>
              <a:rPr lang="en-US" dirty="0">
                <a:solidFill>
                  <a:srgbClr val="000000"/>
                </a:solidFill>
              </a:rPr>
              <a:t>, as </a:t>
            </a:r>
            <a:r>
              <a:rPr lang="en-US" dirty="0" err="1">
                <a:solidFill>
                  <a:srgbClr val="000000"/>
                </a:solidFill>
              </a:rPr>
              <a:t>respostas</a:t>
            </a:r>
            <a:r>
              <a:rPr lang="en-US" dirty="0">
                <a:solidFill>
                  <a:srgbClr val="000000"/>
                </a:solidFill>
              </a:rPr>
              <a:t> </a:t>
            </a:r>
            <a:r>
              <a:rPr lang="en-US" dirty="0" err="1">
                <a:solidFill>
                  <a:srgbClr val="000000"/>
                </a:solidFill>
              </a:rPr>
              <a:t>podem</a:t>
            </a:r>
            <a:r>
              <a:rPr lang="en-US" dirty="0">
                <a:solidFill>
                  <a:srgbClr val="000000"/>
                </a:solidFill>
              </a:rPr>
              <a:t> </a:t>
            </a:r>
            <a:r>
              <a:rPr lang="en-US" dirty="0" err="1">
                <a:solidFill>
                  <a:srgbClr val="000000"/>
                </a:solidFill>
              </a:rPr>
              <a:t>ser</a:t>
            </a:r>
            <a:r>
              <a:rPr lang="en-US" dirty="0">
                <a:solidFill>
                  <a:srgbClr val="000000"/>
                </a:solidFill>
              </a:rPr>
              <a:t> </a:t>
            </a:r>
            <a:r>
              <a:rPr lang="en-US" dirty="0" err="1">
                <a:solidFill>
                  <a:srgbClr val="000000"/>
                </a:solidFill>
              </a:rPr>
              <a:t>divididas</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dois</a:t>
            </a:r>
            <a:r>
              <a:rPr lang="en-US" dirty="0">
                <a:solidFill>
                  <a:srgbClr val="000000"/>
                </a:solidFill>
              </a:rPr>
              <a:t> </a:t>
            </a:r>
            <a:r>
              <a:rPr lang="en-US" dirty="0" err="1">
                <a:solidFill>
                  <a:srgbClr val="000000"/>
                </a:solidFill>
              </a:rPr>
              <a:t>campos</a:t>
            </a:r>
            <a:r>
              <a:rPr lang="en-US" dirty="0">
                <a:solidFill>
                  <a:srgbClr val="000000"/>
                </a:solidFill>
              </a:rPr>
              <a:t>: </a:t>
            </a:r>
            <a:r>
              <a:rPr lang="en-US" dirty="0" err="1">
                <a:solidFill>
                  <a:srgbClr val="000000"/>
                </a:solidFill>
              </a:rPr>
              <a:t>escalabilidade</a:t>
            </a:r>
            <a:r>
              <a:rPr lang="en-US" dirty="0">
                <a:solidFill>
                  <a:srgbClr val="000000"/>
                </a:solidFill>
              </a:rPr>
              <a:t> on-chain e </a:t>
            </a:r>
            <a:r>
              <a:rPr lang="en-US" dirty="0" err="1">
                <a:solidFill>
                  <a:srgbClr val="000000"/>
                </a:solidFill>
              </a:rPr>
              <a:t>escalabilidade</a:t>
            </a:r>
            <a:r>
              <a:rPr lang="en-US" dirty="0">
                <a:solidFill>
                  <a:srgbClr val="000000"/>
                </a:solidFill>
              </a:rPr>
              <a:t> </a:t>
            </a:r>
            <a:r>
              <a:rPr lang="en-US" dirty="0" err="1">
                <a:solidFill>
                  <a:srgbClr val="000000"/>
                </a:solidFill>
              </a:rPr>
              <a:t>fora</a:t>
            </a:r>
            <a:r>
              <a:rPr lang="en-US" dirty="0">
                <a:solidFill>
                  <a:srgbClr val="000000"/>
                </a:solidFill>
              </a:rPr>
              <a:t> da </a:t>
            </a:r>
            <a:r>
              <a:rPr lang="en-US" dirty="0" err="1">
                <a:solidFill>
                  <a:srgbClr val="000000"/>
                </a:solidFill>
              </a:rPr>
              <a:t>cadeia</a:t>
            </a:r>
            <a:r>
              <a:rPr lang="en-US" dirty="0">
                <a:solidFill>
                  <a:srgbClr val="000000"/>
                </a:solidFill>
              </a:rPr>
              <a:t>.</a:t>
            </a:r>
            <a:endParaRPr lang="en-US" dirty="0">
              <a:solidFill>
                <a:srgbClr val="000000"/>
              </a:solidFill>
              <a:effectLst/>
              <a:latin typeface="Calibri" panose="020F0502020204030204" pitchFamily="34" charset="0"/>
            </a:endParaRPr>
          </a:p>
          <a:p>
            <a:endParaRPr lang="en-US" dirty="0">
              <a:solidFill>
                <a:schemeClr val="tx1"/>
              </a:solidFill>
            </a:endParaRPr>
          </a:p>
          <a:p>
            <a:endParaRPr lang="en-US" dirty="0">
              <a:solidFill>
                <a:srgbClr val="000000"/>
              </a:solidFill>
              <a:effectLst/>
              <a:latin typeface="Calibri" panose="020F0502020204030204" pitchFamily="34" charset="0"/>
            </a:endParaRPr>
          </a:p>
          <a:p>
            <a:endParaRPr lang="en-US" dirty="0">
              <a:solidFill>
                <a:srgbClr val="000000"/>
              </a:solidFill>
            </a:endParaRPr>
          </a:p>
        </p:txBody>
      </p:sp>
      <p:grpSp>
        <p:nvGrpSpPr>
          <p:cNvPr id="38" name="Group 37">
            <a:extLst>
              <a:ext uri="{FF2B5EF4-FFF2-40B4-BE49-F238E27FC236}">
                <a16:creationId xmlns:a16="http://schemas.microsoft.com/office/drawing/2014/main" id="{ED5CA101-2899-C610-CC46-6A9ADA85D5BF}"/>
              </a:ext>
            </a:extLst>
          </p:cNvPr>
          <p:cNvGrpSpPr/>
          <p:nvPr/>
        </p:nvGrpSpPr>
        <p:grpSpPr>
          <a:xfrm>
            <a:off x="-180474" y="9163937"/>
            <a:ext cx="1712396" cy="1673613"/>
            <a:chOff x="-220413" y="5797823"/>
            <a:chExt cx="1967946" cy="1923375"/>
          </a:xfrm>
        </p:grpSpPr>
        <p:sp>
          <p:nvSpPr>
            <p:cNvPr id="39" name="Freeform 38">
              <a:extLst>
                <a:ext uri="{FF2B5EF4-FFF2-40B4-BE49-F238E27FC236}">
                  <a16:creationId xmlns:a16="http://schemas.microsoft.com/office/drawing/2014/main" id="{539C0D6F-A1B1-DA98-E4C7-C4CCF4B4EE9B}"/>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F3A9EF96-767F-4EFD-A409-88C8A1F86338}"/>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A63C25E-B30D-8DB9-A02D-57158D706076}"/>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A34F982E-A790-EE54-A97E-03A4F1EE02DE}"/>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7A2DC7B0-6EC2-F2C9-D70D-C38ED370EC9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39F819E0-EE69-FDAD-5460-0DD32E0CC21F}"/>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41A910D4-0CBD-7011-5D3D-6A935FAE2B1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8B52846B-5F5E-5C70-4713-757AAAAF391B}"/>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5E616D43-9061-DF2E-254F-46DBD3F4C88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CC56EE1D-2039-1A5A-2865-1F9F60767B6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84B8AA4C-EFB7-E68E-EE78-AF0A9969ED01}"/>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F645ADCA-FD45-6D06-80D3-9F3D2F86BB68}"/>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37B4C9FD-74F5-66E8-F875-0AF94E7F81BE}"/>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A58683CE-601F-AE18-CBDD-B353641FAF0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209154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D254200-FB08-3A5B-E022-6026C989F2AF}"/>
              </a:ext>
            </a:extLst>
          </p:cNvPr>
          <p:cNvSpPr/>
          <p:nvPr/>
        </p:nvSpPr>
        <p:spPr>
          <a:xfrm flipV="1">
            <a:off x="511317" y="1119819"/>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511317" y="665163"/>
            <a:ext cx="3194309" cy="9801552"/>
          </a:xfrm>
        </p:spPr>
        <p:txBody>
          <a:bodyPr/>
          <a:lstStyle/>
          <a:p>
            <a:pPr algn="just"/>
            <a:r>
              <a:rPr lang="en-US" dirty="0" err="1"/>
              <a:t>Os</a:t>
            </a:r>
            <a:r>
              <a:rPr lang="en-US" dirty="0"/>
              <a:t> </a:t>
            </a:r>
            <a:r>
              <a:rPr lang="en-US" dirty="0" err="1"/>
              <a:t>defensores</a:t>
            </a:r>
            <a:r>
              <a:rPr lang="en-US" dirty="0"/>
              <a:t> da </a:t>
            </a:r>
            <a:r>
              <a:rPr lang="en-US" dirty="0" err="1"/>
              <a:t>abordagem</a:t>
            </a:r>
            <a:r>
              <a:rPr lang="en-US" dirty="0"/>
              <a:t> on-chain, </a:t>
            </a:r>
            <a:r>
              <a:rPr lang="en-US" dirty="0" err="1"/>
              <a:t>para</a:t>
            </a:r>
            <a:r>
              <a:rPr lang="en-US" dirty="0"/>
              <a:t> </a:t>
            </a:r>
            <a:r>
              <a:rPr lang="en-US" dirty="0" err="1"/>
              <a:t>voltar</a:t>
            </a:r>
            <a:r>
              <a:rPr lang="en-US" dirty="0"/>
              <a:t> </a:t>
            </a:r>
            <a:r>
              <a:rPr lang="en-US" dirty="0" err="1"/>
              <a:t>ao</a:t>
            </a:r>
            <a:r>
              <a:rPr lang="en-US" dirty="0"/>
              <a:t> </a:t>
            </a:r>
            <a:r>
              <a:rPr lang="en-US" dirty="0" err="1"/>
              <a:t>exemplo</a:t>
            </a:r>
            <a:r>
              <a:rPr lang="en-US" dirty="0"/>
              <a:t> do </a:t>
            </a:r>
            <a:r>
              <a:rPr lang="en-US" dirty="0" err="1"/>
              <a:t>autocarro</a:t>
            </a:r>
            <a:r>
              <a:rPr lang="en-US" dirty="0"/>
              <a:t>, </a:t>
            </a:r>
            <a:r>
              <a:rPr lang="en-US" dirty="0" err="1"/>
              <a:t>é</a:t>
            </a:r>
            <a:r>
              <a:rPr lang="en-US" dirty="0"/>
              <a:t> </a:t>
            </a:r>
            <a:r>
              <a:rPr lang="en-US" dirty="0" err="1"/>
              <a:t>ampliar</a:t>
            </a:r>
            <a:r>
              <a:rPr lang="en-US" dirty="0"/>
              <a:t> o </a:t>
            </a:r>
            <a:r>
              <a:rPr lang="en-US" dirty="0" err="1"/>
              <a:t>autocarro</a:t>
            </a:r>
            <a:r>
              <a:rPr lang="en-US" dirty="0"/>
              <a:t>. </a:t>
            </a:r>
            <a:r>
              <a:rPr lang="en-US" dirty="0" err="1"/>
              <a:t>Ou</a:t>
            </a:r>
            <a:r>
              <a:rPr lang="en-US" dirty="0"/>
              <a:t> </a:t>
            </a:r>
            <a:r>
              <a:rPr lang="en-US" dirty="0" err="1"/>
              <a:t>seja</a:t>
            </a:r>
            <a:r>
              <a:rPr lang="en-US" dirty="0"/>
              <a:t>, </a:t>
            </a:r>
            <a:r>
              <a:rPr lang="en-US" dirty="0" err="1"/>
              <a:t>para</a:t>
            </a:r>
            <a:r>
              <a:rPr lang="en-US" dirty="0"/>
              <a:t> </a:t>
            </a:r>
            <a:r>
              <a:rPr lang="en-US" dirty="0" err="1"/>
              <a:t>limitar</a:t>
            </a:r>
            <a:r>
              <a:rPr lang="en-US" dirty="0"/>
              <a:t> </a:t>
            </a:r>
            <a:r>
              <a:rPr lang="en-US" dirty="0" err="1"/>
              <a:t>os</a:t>
            </a:r>
            <a:r>
              <a:rPr lang="en-US" dirty="0"/>
              <a:t> </a:t>
            </a:r>
            <a:r>
              <a:rPr lang="en-US" dirty="0" err="1"/>
              <a:t>blocos</a:t>
            </a:r>
            <a:r>
              <a:rPr lang="en-US" dirty="0"/>
              <a:t> a 1 megabyte, um novo </a:t>
            </a:r>
            <a:r>
              <a:rPr lang="en-US" dirty="0" err="1"/>
              <a:t>limite</a:t>
            </a:r>
            <a:r>
              <a:rPr lang="en-US" dirty="0"/>
              <a:t> superior </a:t>
            </a:r>
            <a:r>
              <a:rPr lang="en-US" dirty="0" err="1"/>
              <a:t>é</a:t>
            </a:r>
            <a:r>
              <a:rPr lang="en-US" dirty="0"/>
              <a:t> </a:t>
            </a:r>
            <a:r>
              <a:rPr lang="en-US" dirty="0" err="1"/>
              <a:t>definido</a:t>
            </a:r>
            <a:r>
              <a:rPr lang="en-US" dirty="0"/>
              <a:t> </a:t>
            </a:r>
            <a:r>
              <a:rPr lang="en-US" dirty="0" err="1"/>
              <a:t>para</a:t>
            </a:r>
            <a:r>
              <a:rPr lang="en-US" dirty="0"/>
              <a:t> o </a:t>
            </a:r>
            <a:r>
              <a:rPr lang="en-US" dirty="0" err="1"/>
              <a:t>bloco</a:t>
            </a:r>
            <a:r>
              <a:rPr lang="en-US" dirty="0"/>
              <a:t>. </a:t>
            </a:r>
            <a:r>
              <a:rPr lang="en-US" dirty="0" err="1"/>
              <a:t>Assim</a:t>
            </a:r>
            <a:r>
              <a:rPr lang="en-US" dirty="0"/>
              <a:t> </a:t>
            </a:r>
            <a:r>
              <a:rPr lang="en-US" dirty="0" err="1"/>
              <a:t>cabem</a:t>
            </a:r>
            <a:r>
              <a:rPr lang="en-US" dirty="0"/>
              <a:t> </a:t>
            </a:r>
            <a:r>
              <a:rPr lang="en-US" dirty="0" err="1"/>
              <a:t>mais</a:t>
            </a:r>
            <a:r>
              <a:rPr lang="en-US" dirty="0"/>
              <a:t> </a:t>
            </a:r>
            <a:r>
              <a:rPr lang="en-US" dirty="0" err="1"/>
              <a:t>transações</a:t>
            </a:r>
            <a:r>
              <a:rPr lang="en-US" dirty="0"/>
              <a:t> no </a:t>
            </a:r>
            <a:r>
              <a:rPr lang="en-US" dirty="0" err="1"/>
              <a:t>autocarro</a:t>
            </a:r>
            <a:r>
              <a:rPr lang="en-US" dirty="0"/>
              <a:t>, </a:t>
            </a:r>
            <a:r>
              <a:rPr lang="en-US" dirty="0" err="1"/>
              <a:t>que</a:t>
            </a:r>
            <a:r>
              <a:rPr lang="en-US" dirty="0"/>
              <a:t> </a:t>
            </a:r>
            <a:r>
              <a:rPr lang="en-US" dirty="0" err="1"/>
              <a:t>ainda</a:t>
            </a:r>
            <a:r>
              <a:rPr lang="en-US" dirty="0"/>
              <a:t> </a:t>
            </a:r>
            <a:r>
              <a:rPr lang="en-US" dirty="0" err="1"/>
              <a:t>sai</a:t>
            </a:r>
            <a:r>
              <a:rPr lang="en-US" dirty="0"/>
              <a:t> a </a:t>
            </a:r>
            <a:r>
              <a:rPr lang="en-US" dirty="0" err="1"/>
              <a:t>cada</a:t>
            </a:r>
            <a:r>
              <a:rPr lang="en-US" dirty="0"/>
              <a:t> 10 </a:t>
            </a:r>
            <a:r>
              <a:rPr lang="en-US" dirty="0" err="1"/>
              <a:t>minutos</a:t>
            </a:r>
            <a:r>
              <a:rPr lang="en-US" dirty="0"/>
              <a:t>. </a:t>
            </a:r>
            <a:r>
              <a:rPr lang="en-US" dirty="0" err="1"/>
              <a:t>Supondo</a:t>
            </a:r>
            <a:r>
              <a:rPr lang="en-US" dirty="0"/>
              <a:t> </a:t>
            </a:r>
            <a:r>
              <a:rPr lang="en-US" dirty="0" err="1"/>
              <a:t>que</a:t>
            </a:r>
            <a:r>
              <a:rPr lang="en-US" dirty="0"/>
              <a:t> o </a:t>
            </a:r>
            <a:r>
              <a:rPr lang="en-US" dirty="0" err="1"/>
              <a:t>tamanho</a:t>
            </a:r>
            <a:r>
              <a:rPr lang="en-US" dirty="0"/>
              <a:t> do </a:t>
            </a:r>
            <a:r>
              <a:rPr lang="en-US" dirty="0" err="1"/>
              <a:t>bloco</a:t>
            </a:r>
            <a:r>
              <a:rPr lang="en-US" dirty="0"/>
              <a:t> </a:t>
            </a:r>
            <a:r>
              <a:rPr lang="en-US" dirty="0" err="1"/>
              <a:t>aumenta</a:t>
            </a:r>
            <a:r>
              <a:rPr lang="en-US" dirty="0"/>
              <a:t> </a:t>
            </a:r>
            <a:r>
              <a:rPr lang="en-US" dirty="0" err="1"/>
              <a:t>para</a:t>
            </a:r>
            <a:r>
              <a:rPr lang="en-US" dirty="0"/>
              <a:t> 10 megabytes, o </a:t>
            </a:r>
            <a:r>
              <a:rPr lang="en-US" dirty="0" err="1"/>
              <a:t>número</a:t>
            </a:r>
            <a:r>
              <a:rPr lang="en-US" dirty="0"/>
              <a:t> de </a:t>
            </a:r>
            <a:r>
              <a:rPr lang="en-US" dirty="0" err="1"/>
              <a:t>transações</a:t>
            </a:r>
            <a:r>
              <a:rPr lang="en-US" dirty="0"/>
              <a:t> </a:t>
            </a:r>
            <a:r>
              <a:rPr lang="en-US" dirty="0" err="1"/>
              <a:t>por</a:t>
            </a:r>
            <a:r>
              <a:rPr lang="en-US" dirty="0"/>
              <a:t> </a:t>
            </a:r>
            <a:r>
              <a:rPr lang="en-US" dirty="0" err="1"/>
              <a:t>segundo</a:t>
            </a:r>
            <a:r>
              <a:rPr lang="en-US" dirty="0"/>
              <a:t> </a:t>
            </a:r>
            <a:r>
              <a:rPr lang="en-US" dirty="0" err="1"/>
              <a:t>também</a:t>
            </a:r>
            <a:r>
              <a:rPr lang="en-US" dirty="0"/>
              <a:t> </a:t>
            </a:r>
            <a:r>
              <a:rPr lang="en-US" dirty="0" err="1"/>
              <a:t>aumenta</a:t>
            </a:r>
            <a:r>
              <a:rPr lang="en-US" dirty="0"/>
              <a:t> </a:t>
            </a:r>
            <a:r>
              <a:rPr lang="en-US" dirty="0" err="1"/>
              <a:t>por</a:t>
            </a:r>
            <a:r>
              <a:rPr lang="en-US" dirty="0"/>
              <a:t> um </a:t>
            </a:r>
            <a:r>
              <a:rPr lang="en-US" dirty="0" err="1"/>
              <a:t>fator</a:t>
            </a:r>
            <a:r>
              <a:rPr lang="en-US" dirty="0"/>
              <a:t> de 10. </a:t>
            </a:r>
            <a:r>
              <a:rPr lang="en-US" dirty="0" err="1"/>
              <a:t>Isso</a:t>
            </a:r>
            <a:r>
              <a:rPr lang="en-US" dirty="0"/>
              <a:t> </a:t>
            </a:r>
            <a:r>
              <a:rPr lang="en-US" dirty="0" err="1"/>
              <a:t>significa</a:t>
            </a:r>
            <a:r>
              <a:rPr lang="en-US" dirty="0"/>
              <a:t> </a:t>
            </a:r>
            <a:r>
              <a:rPr lang="en-US" dirty="0" err="1"/>
              <a:t>que</a:t>
            </a:r>
            <a:r>
              <a:rPr lang="en-US" dirty="0"/>
              <a:t> </a:t>
            </a:r>
            <a:r>
              <a:rPr lang="en-US" dirty="0" err="1"/>
              <a:t>seria</a:t>
            </a:r>
            <a:r>
              <a:rPr lang="en-US" dirty="0"/>
              <a:t> </a:t>
            </a:r>
            <a:r>
              <a:rPr lang="en-US" dirty="0" err="1"/>
              <a:t>possível</a:t>
            </a:r>
            <a:r>
              <a:rPr lang="en-US" dirty="0"/>
              <a:t> </a:t>
            </a:r>
            <a:r>
              <a:rPr lang="en-US" dirty="0" err="1"/>
              <a:t>processar</a:t>
            </a:r>
            <a:r>
              <a:rPr lang="en-US" dirty="0"/>
              <a:t> </a:t>
            </a:r>
            <a:r>
              <a:rPr lang="en-US" dirty="0" err="1"/>
              <a:t>cerca</a:t>
            </a:r>
            <a:r>
              <a:rPr lang="en-US" dirty="0"/>
              <a:t> de 40 </a:t>
            </a:r>
            <a:r>
              <a:rPr lang="en-US" dirty="0" err="1"/>
              <a:t>transações</a:t>
            </a:r>
            <a:r>
              <a:rPr lang="en-US" dirty="0"/>
              <a:t> </a:t>
            </a:r>
            <a:r>
              <a:rPr lang="en-US" dirty="0" err="1"/>
              <a:t>por</a:t>
            </a:r>
            <a:r>
              <a:rPr lang="en-US" dirty="0"/>
              <a:t> </a:t>
            </a:r>
            <a:r>
              <a:rPr lang="en-US" dirty="0" err="1"/>
              <a:t>segundo</a:t>
            </a:r>
            <a:r>
              <a:rPr lang="en-US" dirty="0"/>
              <a:t>. A </a:t>
            </a:r>
            <a:r>
              <a:rPr lang="en-US" dirty="0" err="1"/>
              <a:t>maneira</a:t>
            </a:r>
            <a:r>
              <a:rPr lang="en-US" dirty="0"/>
              <a:t> de </a:t>
            </a:r>
            <a:r>
              <a:rPr lang="en-US" dirty="0" err="1"/>
              <a:t>melhorar</a:t>
            </a:r>
            <a:r>
              <a:rPr lang="en-US" dirty="0"/>
              <a:t> a </a:t>
            </a:r>
            <a:r>
              <a:rPr lang="en-US" dirty="0" err="1"/>
              <a:t>capacidade</a:t>
            </a:r>
            <a:r>
              <a:rPr lang="en-US" dirty="0"/>
              <a:t> do </a:t>
            </a:r>
            <a:r>
              <a:rPr lang="en-US" dirty="0" err="1"/>
              <a:t>blockchain</a:t>
            </a:r>
            <a:r>
              <a:rPr lang="en-US" dirty="0"/>
              <a:t> </a:t>
            </a:r>
            <a:r>
              <a:rPr lang="en-US" dirty="0" err="1"/>
              <a:t>aumentando</a:t>
            </a:r>
            <a:r>
              <a:rPr lang="en-US" dirty="0"/>
              <a:t> o </a:t>
            </a:r>
            <a:r>
              <a:rPr lang="en-US" dirty="0" err="1"/>
              <a:t>tamanho</a:t>
            </a:r>
            <a:r>
              <a:rPr lang="en-US" dirty="0"/>
              <a:t> do </a:t>
            </a:r>
            <a:r>
              <a:rPr lang="en-US" dirty="0" err="1"/>
              <a:t>bloco</a:t>
            </a:r>
            <a:r>
              <a:rPr lang="en-US" dirty="0"/>
              <a:t> </a:t>
            </a:r>
            <a:r>
              <a:rPr lang="en-US" dirty="0" err="1"/>
              <a:t>é</a:t>
            </a:r>
            <a:r>
              <a:rPr lang="en-US" dirty="0"/>
              <a:t> </a:t>
            </a:r>
            <a:r>
              <a:rPr lang="en-US" dirty="0" err="1"/>
              <a:t>expresso</a:t>
            </a:r>
            <a:r>
              <a:rPr lang="en-US" dirty="0"/>
              <a:t> no hard fork do </a:t>
            </a:r>
            <a:r>
              <a:rPr lang="en-US" dirty="0" err="1"/>
              <a:t>Bitcoin</a:t>
            </a:r>
            <a:r>
              <a:rPr lang="en-US" dirty="0"/>
              <a:t>, </a:t>
            </a:r>
            <a:r>
              <a:rPr lang="en-US" dirty="0" err="1"/>
              <a:t>Bitcoin</a:t>
            </a:r>
            <a:r>
              <a:rPr lang="en-US" dirty="0"/>
              <a:t> Cash (BCH).</a:t>
            </a:r>
          </a:p>
          <a:p>
            <a:pPr algn="just"/>
            <a:endParaRPr lang="en-US" dirty="0"/>
          </a:p>
          <a:p>
            <a:pPr algn="just"/>
            <a:r>
              <a:rPr lang="en-US" dirty="0"/>
              <a:t>A </a:t>
            </a:r>
            <a:r>
              <a:rPr lang="en-US" dirty="0" err="1"/>
              <a:t>alternativa</a:t>
            </a:r>
            <a:r>
              <a:rPr lang="en-US" dirty="0"/>
              <a:t> </a:t>
            </a:r>
            <a:r>
              <a:rPr lang="en-US" dirty="0" err="1"/>
              <a:t>para</a:t>
            </a:r>
            <a:r>
              <a:rPr lang="en-US" dirty="0"/>
              <a:t> </a:t>
            </a:r>
            <a:r>
              <a:rPr lang="en-US" dirty="0" err="1"/>
              <a:t>isso</a:t>
            </a:r>
            <a:r>
              <a:rPr lang="en-US" dirty="0"/>
              <a:t> </a:t>
            </a:r>
            <a:r>
              <a:rPr lang="en-US" dirty="0" err="1"/>
              <a:t>é</a:t>
            </a:r>
            <a:r>
              <a:rPr lang="en-US" dirty="0"/>
              <a:t> o </a:t>
            </a:r>
            <a:r>
              <a:rPr lang="en-US" dirty="0" err="1"/>
              <a:t>escalonamento</a:t>
            </a:r>
            <a:r>
              <a:rPr lang="en-US" dirty="0"/>
              <a:t> off-chain. </a:t>
            </a:r>
            <a:r>
              <a:rPr lang="en-US" dirty="0" err="1"/>
              <a:t>Aqui</a:t>
            </a:r>
            <a:r>
              <a:rPr lang="en-US" dirty="0"/>
              <a:t>, o </a:t>
            </a:r>
            <a:r>
              <a:rPr lang="en-US" dirty="0" err="1"/>
              <a:t>objetivo</a:t>
            </a:r>
            <a:r>
              <a:rPr lang="en-US" dirty="0"/>
              <a:t> </a:t>
            </a:r>
            <a:r>
              <a:rPr lang="en-US" dirty="0" err="1"/>
              <a:t>não</a:t>
            </a:r>
            <a:r>
              <a:rPr lang="en-US" dirty="0"/>
              <a:t> </a:t>
            </a:r>
            <a:r>
              <a:rPr lang="en-US" dirty="0" err="1"/>
              <a:t>é</a:t>
            </a:r>
            <a:r>
              <a:rPr lang="en-US" dirty="0"/>
              <a:t> </a:t>
            </a:r>
            <a:r>
              <a:rPr lang="en-US" dirty="0" err="1"/>
              <a:t>melhorar</a:t>
            </a:r>
            <a:r>
              <a:rPr lang="en-US" dirty="0"/>
              <a:t> a </a:t>
            </a:r>
            <a:r>
              <a:rPr lang="en-US" dirty="0" err="1"/>
              <a:t>capacidade</a:t>
            </a:r>
            <a:r>
              <a:rPr lang="en-US" dirty="0"/>
              <a:t> de </a:t>
            </a:r>
            <a:r>
              <a:rPr lang="en-US" dirty="0" err="1"/>
              <a:t>transação</a:t>
            </a:r>
            <a:r>
              <a:rPr lang="en-US" dirty="0"/>
              <a:t> do </a:t>
            </a:r>
            <a:r>
              <a:rPr lang="en-US" dirty="0" err="1"/>
              <a:t>próprio</a:t>
            </a:r>
            <a:r>
              <a:rPr lang="en-US" dirty="0"/>
              <a:t> </a:t>
            </a:r>
            <a:r>
              <a:rPr lang="en-US" dirty="0" err="1"/>
              <a:t>blockchain</a:t>
            </a:r>
            <a:r>
              <a:rPr lang="en-US" dirty="0"/>
              <a:t>, mas </a:t>
            </a:r>
            <a:r>
              <a:rPr lang="en-US" dirty="0" err="1"/>
              <a:t>sim</a:t>
            </a:r>
            <a:r>
              <a:rPr lang="en-US" dirty="0"/>
              <a:t> </a:t>
            </a:r>
            <a:r>
              <a:rPr lang="en-US" dirty="0" err="1"/>
              <a:t>criar</a:t>
            </a:r>
            <a:r>
              <a:rPr lang="en-US" dirty="0"/>
              <a:t> </a:t>
            </a:r>
            <a:r>
              <a:rPr lang="en-US" dirty="0" err="1"/>
              <a:t>uma</a:t>
            </a:r>
            <a:r>
              <a:rPr lang="en-US" dirty="0"/>
              <a:t> </a:t>
            </a:r>
            <a:r>
              <a:rPr lang="en-US" dirty="0" err="1"/>
              <a:t>segunda</a:t>
            </a:r>
            <a:r>
              <a:rPr lang="en-US" dirty="0"/>
              <a:t> </a:t>
            </a:r>
            <a:r>
              <a:rPr lang="en-US" dirty="0" err="1"/>
              <a:t>camada</a:t>
            </a:r>
            <a:r>
              <a:rPr lang="en-US" dirty="0"/>
              <a:t> </a:t>
            </a:r>
            <a:r>
              <a:rPr lang="en-US" dirty="0" err="1"/>
              <a:t>para</a:t>
            </a:r>
            <a:r>
              <a:rPr lang="en-US" dirty="0"/>
              <a:t> </a:t>
            </a:r>
            <a:r>
              <a:rPr lang="en-US" dirty="0" err="1"/>
              <a:t>transações</a:t>
            </a:r>
            <a:r>
              <a:rPr lang="en-US" dirty="0"/>
              <a:t> </a:t>
            </a:r>
            <a:r>
              <a:rPr lang="en-US" dirty="0" err="1"/>
              <a:t>que</a:t>
            </a:r>
            <a:r>
              <a:rPr lang="en-US" dirty="0"/>
              <a:t> se </a:t>
            </a:r>
            <a:r>
              <a:rPr lang="en-US" dirty="0" err="1"/>
              <a:t>encaixe</a:t>
            </a:r>
            <a:r>
              <a:rPr lang="en-US" dirty="0"/>
              <a:t> </a:t>
            </a:r>
            <a:r>
              <a:rPr lang="en-US" dirty="0" err="1"/>
              <a:t>na</a:t>
            </a:r>
            <a:r>
              <a:rPr lang="en-US" dirty="0"/>
              <a:t> </a:t>
            </a:r>
            <a:r>
              <a:rPr lang="en-US" dirty="0" err="1"/>
              <a:t>primeira</a:t>
            </a:r>
            <a:r>
              <a:rPr lang="en-US" dirty="0"/>
              <a:t> </a:t>
            </a:r>
            <a:r>
              <a:rPr lang="en-US" dirty="0" err="1"/>
              <a:t>camada</a:t>
            </a:r>
            <a:r>
              <a:rPr lang="en-US" dirty="0"/>
              <a:t>, o </a:t>
            </a:r>
            <a:r>
              <a:rPr lang="en-US" dirty="0" err="1"/>
              <a:t>blockchain</a:t>
            </a:r>
            <a:r>
              <a:rPr lang="en-US" dirty="0"/>
              <a:t>. </a:t>
            </a:r>
            <a:r>
              <a:rPr lang="en-US" dirty="0" err="1"/>
              <a:t>Essa</a:t>
            </a:r>
            <a:r>
              <a:rPr lang="en-US" dirty="0"/>
              <a:t> </a:t>
            </a:r>
            <a:r>
              <a:rPr lang="en-US" dirty="0" err="1"/>
              <a:t>segunda</a:t>
            </a:r>
            <a:r>
              <a:rPr lang="en-US" dirty="0"/>
              <a:t> </a:t>
            </a:r>
            <a:r>
              <a:rPr lang="en-US" dirty="0" err="1"/>
              <a:t>camada</a:t>
            </a:r>
            <a:r>
              <a:rPr lang="en-US" dirty="0"/>
              <a:t> </a:t>
            </a:r>
            <a:r>
              <a:rPr lang="en-US" dirty="0" err="1"/>
              <a:t>herdaria</a:t>
            </a:r>
            <a:r>
              <a:rPr lang="en-US" dirty="0"/>
              <a:t> </a:t>
            </a:r>
            <a:r>
              <a:rPr lang="en-US" dirty="0" err="1"/>
              <a:t>os</a:t>
            </a:r>
            <a:r>
              <a:rPr lang="en-US" dirty="0"/>
              <a:t> </a:t>
            </a:r>
            <a:r>
              <a:rPr lang="en-US" dirty="0" err="1"/>
              <a:t>aspectos</a:t>
            </a:r>
            <a:r>
              <a:rPr lang="en-US" dirty="0"/>
              <a:t> de </a:t>
            </a:r>
            <a:r>
              <a:rPr lang="en-US" dirty="0" err="1"/>
              <a:t>segurança</a:t>
            </a:r>
            <a:r>
              <a:rPr lang="en-US" dirty="0"/>
              <a:t> do </a:t>
            </a:r>
            <a:r>
              <a:rPr lang="en-US" dirty="0" err="1"/>
              <a:t>Bitcoin</a:t>
            </a:r>
            <a:r>
              <a:rPr lang="en-US" dirty="0"/>
              <a:t> e </a:t>
            </a:r>
            <a:r>
              <a:rPr lang="en-US" dirty="0" err="1"/>
              <a:t>também</a:t>
            </a:r>
            <a:r>
              <a:rPr lang="en-US" dirty="0"/>
              <a:t> </a:t>
            </a:r>
            <a:r>
              <a:rPr lang="en-US" dirty="0" err="1"/>
              <a:t>permitiria</a:t>
            </a:r>
            <a:r>
              <a:rPr lang="en-US" dirty="0"/>
              <a:t> </a:t>
            </a:r>
            <a:r>
              <a:rPr lang="en-US" dirty="0" err="1"/>
              <a:t>uma</a:t>
            </a:r>
            <a:r>
              <a:rPr lang="en-US" dirty="0"/>
              <a:t> magnitude </a:t>
            </a:r>
            <a:r>
              <a:rPr lang="en-US" dirty="0" err="1"/>
              <a:t>maior</a:t>
            </a:r>
            <a:r>
              <a:rPr lang="en-US" dirty="0"/>
              <a:t> de </a:t>
            </a:r>
            <a:r>
              <a:rPr lang="en-US" dirty="0" err="1"/>
              <a:t>transações</a:t>
            </a:r>
            <a:r>
              <a:rPr lang="en-US" dirty="0"/>
              <a:t>. </a:t>
            </a:r>
            <a:r>
              <a:rPr lang="en-US" dirty="0" err="1"/>
              <a:t>Portanto</a:t>
            </a:r>
            <a:r>
              <a:rPr lang="en-US" dirty="0"/>
              <a:t>, </a:t>
            </a:r>
            <a:r>
              <a:rPr lang="en-US" dirty="0" err="1"/>
              <a:t>em</a:t>
            </a:r>
            <a:r>
              <a:rPr lang="en-US" dirty="0"/>
              <a:t> </a:t>
            </a:r>
            <a:r>
              <a:rPr lang="en-US" dirty="0" err="1"/>
              <a:t>vez</a:t>
            </a:r>
            <a:r>
              <a:rPr lang="en-US" dirty="0"/>
              <a:t> de </a:t>
            </a:r>
            <a:r>
              <a:rPr lang="en-US" dirty="0" err="1"/>
              <a:t>escalar</a:t>
            </a:r>
            <a:r>
              <a:rPr lang="en-US" dirty="0"/>
              <a:t> </a:t>
            </a:r>
            <a:r>
              <a:rPr lang="en-US" dirty="0" err="1"/>
              <a:t>linearmente</a:t>
            </a:r>
            <a:r>
              <a:rPr lang="en-US" dirty="0"/>
              <a:t>, </a:t>
            </a:r>
            <a:r>
              <a:rPr lang="en-US" dirty="0" err="1"/>
              <a:t>como</a:t>
            </a:r>
            <a:r>
              <a:rPr lang="en-US" dirty="0"/>
              <a:t> </a:t>
            </a:r>
            <a:r>
              <a:rPr lang="en-US" dirty="0" err="1"/>
              <a:t>na</a:t>
            </a:r>
            <a:r>
              <a:rPr lang="en-US" dirty="0"/>
              <a:t> </a:t>
            </a:r>
            <a:r>
              <a:rPr lang="en-US" dirty="0" err="1"/>
              <a:t>abordagem</a:t>
            </a:r>
            <a:r>
              <a:rPr lang="en-US" dirty="0"/>
              <a:t> on-chain, a </a:t>
            </a:r>
            <a:r>
              <a:rPr lang="en-US" dirty="0" err="1"/>
              <a:t>segunda</a:t>
            </a:r>
            <a:r>
              <a:rPr lang="en-US" dirty="0"/>
              <a:t> </a:t>
            </a:r>
            <a:r>
              <a:rPr lang="en-US" dirty="0" err="1"/>
              <a:t>camada</a:t>
            </a:r>
            <a:r>
              <a:rPr lang="en-US" dirty="0"/>
              <a:t> </a:t>
            </a:r>
            <a:r>
              <a:rPr lang="en-US" dirty="0" err="1"/>
              <a:t>pode</a:t>
            </a:r>
            <a:r>
              <a:rPr lang="en-US" dirty="0"/>
              <a:t> </a:t>
            </a:r>
            <a:r>
              <a:rPr lang="en-US" dirty="0" err="1"/>
              <a:t>lidar</a:t>
            </a:r>
            <a:r>
              <a:rPr lang="en-US" dirty="0"/>
              <a:t> com </a:t>
            </a:r>
            <a:r>
              <a:rPr lang="en-US" dirty="0" err="1"/>
              <a:t>milhões</a:t>
            </a:r>
            <a:r>
              <a:rPr lang="en-US" dirty="0"/>
              <a:t> de </a:t>
            </a:r>
            <a:r>
              <a:rPr lang="en-US" dirty="0" err="1"/>
              <a:t>transações</a:t>
            </a:r>
            <a:r>
              <a:rPr lang="en-US" dirty="0"/>
              <a:t>. E </a:t>
            </a:r>
            <a:r>
              <a:rPr lang="en-US" dirty="0" err="1"/>
              <a:t>eles</a:t>
            </a:r>
            <a:r>
              <a:rPr lang="en-US" dirty="0"/>
              <a:t> </a:t>
            </a:r>
            <a:r>
              <a:rPr lang="en-US" dirty="0" err="1"/>
              <a:t>poderiam</a:t>
            </a:r>
            <a:r>
              <a:rPr lang="en-US" dirty="0"/>
              <a:t> </a:t>
            </a:r>
            <a:r>
              <a:rPr lang="en-US" dirty="0" err="1"/>
              <a:t>ser</a:t>
            </a:r>
            <a:r>
              <a:rPr lang="en-US" dirty="0"/>
              <a:t> </a:t>
            </a:r>
            <a:r>
              <a:rPr lang="en-US" dirty="0" err="1"/>
              <a:t>feitos</a:t>
            </a:r>
            <a:r>
              <a:rPr lang="en-US" dirty="0"/>
              <a:t> </a:t>
            </a:r>
            <a:r>
              <a:rPr lang="en-US" dirty="0" err="1"/>
              <a:t>instantaneamente</a:t>
            </a:r>
            <a:r>
              <a:rPr lang="en-US" dirty="0"/>
              <a:t>, </a:t>
            </a:r>
            <a:r>
              <a:rPr lang="en-US" dirty="0" err="1"/>
              <a:t>por</a:t>
            </a:r>
            <a:r>
              <a:rPr lang="en-US" dirty="0"/>
              <a:t> </a:t>
            </a:r>
            <a:r>
              <a:rPr lang="en-US" dirty="0" err="1"/>
              <a:t>quantias</a:t>
            </a:r>
            <a:r>
              <a:rPr lang="en-US" dirty="0"/>
              <a:t> </a:t>
            </a:r>
            <a:r>
              <a:rPr lang="en-US" dirty="0" err="1"/>
              <a:t>muito</a:t>
            </a:r>
            <a:r>
              <a:rPr lang="en-US" dirty="0"/>
              <a:t> </a:t>
            </a:r>
            <a:r>
              <a:rPr lang="en-US" dirty="0" err="1"/>
              <a:t>pequenas</a:t>
            </a:r>
            <a:r>
              <a:rPr lang="en-US" dirty="0"/>
              <a:t> e com </a:t>
            </a:r>
            <a:r>
              <a:rPr lang="en-US" dirty="0" err="1"/>
              <a:t>segurança</a:t>
            </a:r>
            <a:r>
              <a:rPr lang="en-US" dirty="0"/>
              <a:t> </a:t>
            </a:r>
            <a:r>
              <a:rPr lang="en-US" dirty="0" err="1"/>
              <a:t>semelhante</a:t>
            </a:r>
            <a:r>
              <a:rPr lang="en-US" dirty="0"/>
              <a:t> </a:t>
            </a:r>
            <a:r>
              <a:rPr lang="en-US" dirty="0" err="1"/>
              <a:t>ao</a:t>
            </a:r>
            <a:r>
              <a:rPr lang="en-US" dirty="0"/>
              <a:t> </a:t>
            </a:r>
            <a:r>
              <a:rPr lang="en-US" dirty="0" err="1"/>
              <a:t>próprio</a:t>
            </a:r>
            <a:r>
              <a:rPr lang="en-US" dirty="0"/>
              <a:t> </a:t>
            </a:r>
            <a:r>
              <a:rPr lang="en-US" dirty="0" err="1"/>
              <a:t>sistema</a:t>
            </a:r>
            <a:r>
              <a:rPr lang="en-US" dirty="0"/>
              <a:t> </a:t>
            </a:r>
            <a:r>
              <a:rPr lang="en-US" dirty="0" err="1"/>
              <a:t>Bitcoin</a:t>
            </a:r>
            <a:r>
              <a:rPr lang="en-US" dirty="0"/>
              <a:t>. </a:t>
            </a:r>
            <a:r>
              <a:rPr lang="en-US" dirty="0" err="1"/>
              <a:t>Esse</a:t>
            </a:r>
            <a:r>
              <a:rPr lang="en-US" dirty="0"/>
              <a:t> </a:t>
            </a:r>
            <a:r>
              <a:rPr lang="en-US" dirty="0" err="1"/>
              <a:t>método</a:t>
            </a:r>
            <a:r>
              <a:rPr lang="en-US" dirty="0"/>
              <a:t> de </a:t>
            </a:r>
            <a:r>
              <a:rPr lang="en-US" dirty="0" err="1"/>
              <a:t>escalonar</a:t>
            </a:r>
            <a:r>
              <a:rPr lang="en-US" dirty="0"/>
              <a:t> o </a:t>
            </a:r>
            <a:r>
              <a:rPr lang="en-US" dirty="0" err="1"/>
              <a:t>Bitcoin</a:t>
            </a:r>
            <a:r>
              <a:rPr lang="en-US" dirty="0"/>
              <a:t> </a:t>
            </a:r>
            <a:r>
              <a:rPr lang="en-US" dirty="0" err="1"/>
              <a:t>fora</a:t>
            </a:r>
            <a:r>
              <a:rPr lang="en-US" dirty="0"/>
              <a:t> do </a:t>
            </a:r>
            <a:r>
              <a:rPr lang="en-US" dirty="0" err="1"/>
              <a:t>blockchain</a:t>
            </a:r>
            <a:r>
              <a:rPr lang="en-US" dirty="0"/>
              <a:t> </a:t>
            </a:r>
            <a:r>
              <a:rPr lang="en-US" dirty="0" err="1"/>
              <a:t>também</a:t>
            </a:r>
            <a:r>
              <a:rPr lang="en-US" dirty="0"/>
              <a:t> </a:t>
            </a:r>
            <a:r>
              <a:rPr lang="en-US" dirty="0" err="1"/>
              <a:t>atende</a:t>
            </a:r>
            <a:r>
              <a:rPr lang="en-US" dirty="0"/>
              <a:t> </a:t>
            </a:r>
            <a:r>
              <a:rPr lang="en-US" dirty="0" err="1"/>
              <a:t>pelo</a:t>
            </a:r>
            <a:r>
              <a:rPr lang="en-US" dirty="0"/>
              <a:t> </a:t>
            </a:r>
            <a:r>
              <a:rPr lang="en-US" dirty="0" err="1"/>
              <a:t>nome</a:t>
            </a:r>
            <a:r>
              <a:rPr lang="en-US" dirty="0"/>
              <a:t> de Lightning Network.</a:t>
            </a:r>
          </a:p>
          <a:p>
            <a:pPr algn="just"/>
            <a:endParaRPr lang="en-US" dirty="0"/>
          </a:p>
          <a:p>
            <a:pPr algn="just"/>
            <a:r>
              <a:rPr lang="en-US" b="1" dirty="0">
                <a:solidFill>
                  <a:srgbClr val="F79037"/>
                </a:solidFill>
              </a:rPr>
              <a:t>Lightning Network </a:t>
            </a:r>
          </a:p>
          <a:p>
            <a:pPr algn="just"/>
            <a:r>
              <a:rPr lang="en-US" dirty="0"/>
              <a:t>A Lightning Network </a:t>
            </a:r>
            <a:r>
              <a:rPr lang="en-US" dirty="0" err="1"/>
              <a:t>é</a:t>
            </a:r>
            <a:r>
              <a:rPr lang="en-US" dirty="0"/>
              <a:t> um canal de </a:t>
            </a:r>
            <a:r>
              <a:rPr lang="en-US" dirty="0" err="1"/>
              <a:t>pagamento</a:t>
            </a:r>
            <a:r>
              <a:rPr lang="en-US" dirty="0"/>
              <a:t> </a:t>
            </a:r>
            <a:r>
              <a:rPr lang="en-US" dirty="0" err="1"/>
              <a:t>fora</a:t>
            </a:r>
            <a:r>
              <a:rPr lang="en-US" dirty="0"/>
              <a:t> da </a:t>
            </a:r>
            <a:r>
              <a:rPr lang="en-US" dirty="0" err="1"/>
              <a:t>cadeia</a:t>
            </a:r>
            <a:r>
              <a:rPr lang="en-US" dirty="0"/>
              <a:t> com </a:t>
            </a:r>
            <a:r>
              <a:rPr lang="en-US" dirty="0" err="1"/>
              <a:t>bloqueio</a:t>
            </a:r>
            <a:r>
              <a:rPr lang="en-US" dirty="0"/>
              <a:t> de tempo. </a:t>
            </a:r>
            <a:r>
              <a:rPr lang="en-US" dirty="0" err="1"/>
              <a:t>Isso</a:t>
            </a:r>
            <a:r>
              <a:rPr lang="en-US" dirty="0"/>
              <a:t> </a:t>
            </a:r>
            <a:r>
              <a:rPr lang="en-US" dirty="0" err="1"/>
              <a:t>significa</a:t>
            </a:r>
            <a:r>
              <a:rPr lang="en-US" dirty="0"/>
              <a:t> </a:t>
            </a:r>
            <a:r>
              <a:rPr lang="en-US" dirty="0" err="1"/>
              <a:t>que</a:t>
            </a:r>
            <a:r>
              <a:rPr lang="en-US" dirty="0"/>
              <a:t> </a:t>
            </a:r>
            <a:r>
              <a:rPr lang="en-US" dirty="0" err="1"/>
              <a:t>os</a:t>
            </a:r>
            <a:r>
              <a:rPr lang="en-US" dirty="0"/>
              <a:t> </a:t>
            </a:r>
            <a:r>
              <a:rPr lang="en-US" dirty="0" err="1"/>
              <a:t>usuários</a:t>
            </a:r>
            <a:r>
              <a:rPr lang="en-US" dirty="0"/>
              <a:t> </a:t>
            </a:r>
            <a:r>
              <a:rPr lang="en-US" dirty="0" err="1"/>
              <a:t>podem</a:t>
            </a:r>
            <a:r>
              <a:rPr lang="en-US" dirty="0"/>
              <a:t> </a:t>
            </a:r>
            <a:r>
              <a:rPr lang="en-US" dirty="0" err="1"/>
              <a:t>corrigir</a:t>
            </a:r>
            <a:r>
              <a:rPr lang="en-US" dirty="0"/>
              <a:t> o BTC off-chain, </a:t>
            </a:r>
            <a:r>
              <a:rPr lang="en-US" dirty="0" err="1"/>
              <a:t>ou</a:t>
            </a:r>
            <a:r>
              <a:rPr lang="en-US" dirty="0"/>
              <a:t> </a:t>
            </a:r>
            <a:r>
              <a:rPr lang="en-US" dirty="0" err="1"/>
              <a:t>seja</a:t>
            </a:r>
            <a:r>
              <a:rPr lang="en-US" dirty="0"/>
              <a:t>, </a:t>
            </a:r>
            <a:r>
              <a:rPr lang="en-US" dirty="0" err="1"/>
              <a:t>longe</a:t>
            </a:r>
            <a:r>
              <a:rPr lang="en-US" dirty="0"/>
              <a:t> do </a:t>
            </a:r>
            <a:r>
              <a:rPr lang="en-US" dirty="0" err="1"/>
              <a:t>blockchain</a:t>
            </a:r>
            <a:r>
              <a:rPr lang="en-US" dirty="0"/>
              <a:t> do </a:t>
            </a:r>
            <a:r>
              <a:rPr lang="en-US" dirty="0" err="1"/>
              <a:t>Bitcoin</a:t>
            </a:r>
            <a:r>
              <a:rPr lang="en-US" dirty="0"/>
              <a:t> e </a:t>
            </a:r>
            <a:r>
              <a:rPr lang="en-US" dirty="0" err="1"/>
              <a:t>enviá</a:t>
            </a:r>
            <a:r>
              <a:rPr lang="en-US" dirty="0"/>
              <a:t>-lo </a:t>
            </a:r>
            <a:r>
              <a:rPr lang="en-US" dirty="0" err="1"/>
              <a:t>para</a:t>
            </a:r>
            <a:r>
              <a:rPr lang="en-US" dirty="0"/>
              <a:t> outros </a:t>
            </a:r>
            <a:r>
              <a:rPr lang="en-US" dirty="0" err="1"/>
              <a:t>usuários</a:t>
            </a:r>
            <a:r>
              <a:rPr lang="en-US" dirty="0"/>
              <a:t>. O </a:t>
            </a:r>
            <a:r>
              <a:rPr lang="en-US" dirty="0" err="1"/>
              <a:t>envio</a:t>
            </a:r>
            <a:r>
              <a:rPr lang="en-US" dirty="0"/>
              <a:t> de valor </a:t>
            </a:r>
            <a:r>
              <a:rPr lang="en-US" dirty="0" err="1"/>
              <a:t>é</a:t>
            </a:r>
            <a:r>
              <a:rPr lang="en-US" dirty="0"/>
              <a:t> </a:t>
            </a:r>
            <a:r>
              <a:rPr lang="en-US" dirty="0" err="1"/>
              <a:t>quase</a:t>
            </a:r>
            <a:r>
              <a:rPr lang="en-US" dirty="0"/>
              <a:t> </a:t>
            </a:r>
            <a:r>
              <a:rPr lang="en-US" dirty="0" err="1"/>
              <a:t>instantâneo</a:t>
            </a:r>
            <a:r>
              <a:rPr lang="en-US" dirty="0"/>
              <a:t> e, </a:t>
            </a:r>
            <a:r>
              <a:rPr lang="en-US" dirty="0" err="1"/>
              <a:t>semelhante</a:t>
            </a:r>
            <a:r>
              <a:rPr lang="en-US" dirty="0"/>
              <a:t> </a:t>
            </a:r>
            <a:r>
              <a:rPr lang="en-US" dirty="0" err="1"/>
              <a:t>às</a:t>
            </a:r>
            <a:r>
              <a:rPr lang="en-US" dirty="0"/>
              <a:t> </a:t>
            </a:r>
            <a:r>
              <a:rPr lang="en-US" dirty="0" err="1"/>
              <a:t>transações</a:t>
            </a:r>
            <a:r>
              <a:rPr lang="en-US" dirty="0"/>
              <a:t> on-chain, </a:t>
            </a:r>
            <a:r>
              <a:rPr lang="en-US" dirty="0" err="1"/>
              <a:t>não</a:t>
            </a:r>
            <a:r>
              <a:rPr lang="en-US" dirty="0"/>
              <a:t> </a:t>
            </a:r>
            <a:r>
              <a:rPr lang="en-US" dirty="0" err="1"/>
              <a:t>requer</a:t>
            </a:r>
            <a:r>
              <a:rPr lang="en-US" dirty="0"/>
              <a:t> um </a:t>
            </a:r>
            <a:r>
              <a:rPr lang="en-US" dirty="0" err="1"/>
              <a:t>terceiro</a:t>
            </a:r>
            <a:r>
              <a:rPr lang="en-US" dirty="0"/>
              <a:t> </a:t>
            </a:r>
            <a:r>
              <a:rPr lang="en-US" dirty="0" err="1"/>
              <a:t>confiável</a:t>
            </a:r>
            <a:r>
              <a:rPr lang="en-US" dirty="0"/>
              <a:t>. A Lightning Network </a:t>
            </a:r>
            <a:r>
              <a:rPr lang="en-US" dirty="0" err="1"/>
              <a:t>é</a:t>
            </a:r>
            <a:r>
              <a:rPr lang="en-US" dirty="0"/>
              <a:t> vista </a:t>
            </a:r>
            <a:r>
              <a:rPr lang="en-US" dirty="0" err="1"/>
              <a:t>como</a:t>
            </a:r>
            <a:r>
              <a:rPr lang="en-US" dirty="0"/>
              <a:t> </a:t>
            </a:r>
            <a:r>
              <a:rPr lang="en-US" dirty="0" err="1"/>
              <a:t>uma</a:t>
            </a:r>
            <a:r>
              <a:rPr lang="en-US" dirty="0"/>
              <a:t> </a:t>
            </a:r>
            <a:r>
              <a:rPr lang="en-US" dirty="0" err="1"/>
              <a:t>solução</a:t>
            </a:r>
            <a:r>
              <a:rPr lang="en-US" dirty="0"/>
              <a:t> de </a:t>
            </a:r>
            <a:r>
              <a:rPr lang="en-US" dirty="0" err="1"/>
              <a:t>escala</a:t>
            </a:r>
            <a:r>
              <a:rPr lang="en-US" dirty="0"/>
              <a:t> </a:t>
            </a:r>
            <a:r>
              <a:rPr lang="en-US" dirty="0" err="1"/>
              <a:t>promissora</a:t>
            </a:r>
            <a:r>
              <a:rPr lang="en-US" dirty="0"/>
              <a:t> </a:t>
            </a:r>
            <a:r>
              <a:rPr lang="en-US" dirty="0" err="1"/>
              <a:t>para</a:t>
            </a:r>
            <a:r>
              <a:rPr lang="en-US" dirty="0"/>
              <a:t> o </a:t>
            </a:r>
            <a:r>
              <a:rPr lang="en-US" dirty="0" err="1"/>
              <a:t>Bitcoin</a:t>
            </a:r>
            <a:r>
              <a:rPr lang="en-US" dirty="0"/>
              <a:t>.</a:t>
            </a:r>
          </a:p>
          <a:p>
            <a:pPr algn="just"/>
            <a:r>
              <a:rPr lang="en-US" dirty="0"/>
              <a:t>Para </a:t>
            </a:r>
            <a:r>
              <a:rPr lang="en-US" dirty="0" err="1"/>
              <a:t>muitos</a:t>
            </a:r>
            <a:r>
              <a:rPr lang="en-US" dirty="0"/>
              <a:t> </a:t>
            </a:r>
            <a:r>
              <a:rPr lang="en-US" dirty="0" err="1"/>
              <a:t>proponentes</a:t>
            </a:r>
            <a:r>
              <a:rPr lang="en-US" dirty="0"/>
              <a:t> do </a:t>
            </a:r>
            <a:r>
              <a:rPr lang="en-US" dirty="0" err="1"/>
              <a:t>Bitcoin</a:t>
            </a:r>
            <a:r>
              <a:rPr lang="en-US" dirty="0"/>
              <a:t>, a Lightning Network (LN) </a:t>
            </a:r>
            <a:r>
              <a:rPr lang="en-US" dirty="0" err="1"/>
              <a:t>é</a:t>
            </a:r>
            <a:r>
              <a:rPr lang="en-US" dirty="0"/>
              <a:t> o </a:t>
            </a:r>
            <a:r>
              <a:rPr lang="en-US" dirty="0" err="1"/>
              <a:t>próximo</a:t>
            </a:r>
            <a:r>
              <a:rPr lang="en-US" dirty="0"/>
              <a:t> </a:t>
            </a:r>
            <a:r>
              <a:rPr lang="en-US" dirty="0" err="1"/>
              <a:t>desenvolvimento</a:t>
            </a:r>
            <a:r>
              <a:rPr lang="en-US" dirty="0"/>
              <a:t> </a:t>
            </a:r>
            <a:r>
              <a:rPr lang="en-US" dirty="0" err="1"/>
              <a:t>lógico</a:t>
            </a:r>
            <a:r>
              <a:rPr lang="en-US" dirty="0"/>
              <a:t> do </a:t>
            </a:r>
            <a:r>
              <a:rPr lang="en-US" dirty="0" err="1"/>
              <a:t>sistema</a:t>
            </a:r>
            <a:r>
              <a:rPr lang="en-US" dirty="0"/>
              <a:t> de </a:t>
            </a:r>
            <a:r>
              <a:rPr lang="en-US" dirty="0" err="1"/>
              <a:t>pagamento</a:t>
            </a:r>
            <a:r>
              <a:rPr lang="en-US" dirty="0"/>
              <a:t> </a:t>
            </a:r>
            <a:r>
              <a:rPr lang="en-US" dirty="0" err="1"/>
              <a:t>Bitcoin</a:t>
            </a:r>
            <a:r>
              <a:rPr lang="en-US" dirty="0"/>
              <a:t>. </a:t>
            </a:r>
            <a:r>
              <a:rPr lang="en-US" dirty="0" err="1"/>
              <a:t>Pode</a:t>
            </a:r>
            <a:r>
              <a:rPr lang="en-US" dirty="0"/>
              <a:t> </a:t>
            </a:r>
            <a:r>
              <a:rPr lang="en-US" dirty="0" err="1"/>
              <a:t>imaginar</a:t>
            </a:r>
            <a:r>
              <a:rPr lang="en-US" dirty="0"/>
              <a:t> a </a:t>
            </a:r>
            <a:r>
              <a:rPr lang="en-US" dirty="0" err="1"/>
              <a:t>arquitetura</a:t>
            </a:r>
            <a:r>
              <a:rPr lang="en-US" dirty="0"/>
              <a:t> de um bolo com </a:t>
            </a:r>
            <a:r>
              <a:rPr lang="en-US" dirty="0" err="1"/>
              <a:t>várias</a:t>
            </a:r>
            <a:r>
              <a:rPr lang="en-US" dirty="0"/>
              <a:t> </a:t>
            </a:r>
            <a:r>
              <a:rPr lang="en-US" dirty="0" err="1"/>
              <a:t>camadas</a:t>
            </a:r>
            <a:r>
              <a:rPr lang="en-US" dirty="0"/>
              <a:t>. O </a:t>
            </a:r>
            <a:r>
              <a:rPr lang="en-US" dirty="0" err="1"/>
              <a:t>Bitcoin</a:t>
            </a:r>
            <a:r>
              <a:rPr lang="en-US" dirty="0"/>
              <a:t> </a:t>
            </a:r>
            <a:r>
              <a:rPr lang="en-US" dirty="0" err="1"/>
              <a:t>Blockchain</a:t>
            </a:r>
            <a:r>
              <a:rPr lang="en-US" dirty="0"/>
              <a:t> </a:t>
            </a:r>
            <a:r>
              <a:rPr lang="en-US" dirty="0" err="1"/>
              <a:t>é</a:t>
            </a:r>
            <a:r>
              <a:rPr lang="en-US" dirty="0"/>
              <a:t> a parte inferior, </a:t>
            </a:r>
            <a:r>
              <a:rPr lang="en-US" dirty="0" err="1"/>
              <a:t>ou</a:t>
            </a:r>
            <a:r>
              <a:rPr lang="en-US" dirty="0"/>
              <a:t> a </a:t>
            </a:r>
            <a:r>
              <a:rPr lang="en-US" dirty="0" err="1"/>
              <a:t>chamada</a:t>
            </a:r>
            <a:r>
              <a:rPr lang="en-US" dirty="0"/>
              <a:t> </a:t>
            </a:r>
            <a:r>
              <a:rPr lang="en-US" dirty="0" err="1"/>
              <a:t>camada</a:t>
            </a:r>
            <a:r>
              <a:rPr lang="en-US" dirty="0"/>
              <a:t> base. A Lightning Network </a:t>
            </a:r>
            <a:r>
              <a:rPr lang="en-US" dirty="0" err="1"/>
              <a:t>seria</a:t>
            </a:r>
            <a:r>
              <a:rPr lang="en-US" dirty="0"/>
              <a:t> </a:t>
            </a:r>
            <a:r>
              <a:rPr lang="en-US" dirty="0" err="1"/>
              <a:t>construída</a:t>
            </a:r>
            <a:r>
              <a:rPr lang="en-US" dirty="0"/>
              <a:t> </a:t>
            </a:r>
            <a:r>
              <a:rPr lang="en-US" dirty="0" err="1"/>
              <a:t>em</a:t>
            </a:r>
            <a:r>
              <a:rPr lang="en-US" dirty="0"/>
              <a:t> </a:t>
            </a:r>
            <a:r>
              <a:rPr lang="en-US" dirty="0" err="1"/>
              <a:t>cima</a:t>
            </a:r>
            <a:r>
              <a:rPr lang="en-US" dirty="0"/>
              <a:t> disso. </a:t>
            </a:r>
            <a:r>
              <a:rPr lang="en-US" dirty="0" err="1"/>
              <a:t>Certas</a:t>
            </a:r>
            <a:r>
              <a:rPr lang="en-US" dirty="0"/>
              <a:t> </a:t>
            </a:r>
            <a:r>
              <a:rPr lang="en-US" dirty="0" err="1"/>
              <a:t>características</a:t>
            </a:r>
            <a:r>
              <a:rPr lang="en-US" dirty="0"/>
              <a:t> da </a:t>
            </a:r>
            <a:r>
              <a:rPr lang="en-US" dirty="0" err="1"/>
              <a:t>camada</a:t>
            </a:r>
            <a:r>
              <a:rPr lang="en-US" dirty="0"/>
              <a:t> base </a:t>
            </a:r>
            <a:r>
              <a:rPr lang="en-US" dirty="0" err="1"/>
              <a:t>podem</a:t>
            </a:r>
            <a:r>
              <a:rPr lang="en-US" dirty="0"/>
              <a:t> </a:t>
            </a:r>
            <a:r>
              <a:rPr lang="en-US" dirty="0" err="1"/>
              <a:t>ser</a:t>
            </a:r>
            <a:r>
              <a:rPr lang="en-US" dirty="0"/>
              <a:t> </a:t>
            </a:r>
            <a:r>
              <a:rPr lang="en-US" dirty="0" err="1"/>
              <a:t>herdadas</a:t>
            </a:r>
            <a:r>
              <a:rPr lang="en-US" dirty="0"/>
              <a:t>, </a:t>
            </a:r>
            <a:r>
              <a:rPr lang="en-US" dirty="0" err="1"/>
              <a:t>como</a:t>
            </a:r>
            <a:r>
              <a:rPr lang="en-US" dirty="0"/>
              <a:t> </a:t>
            </a:r>
            <a:r>
              <a:rPr lang="en-US" dirty="0" err="1"/>
              <a:t>segurança</a:t>
            </a:r>
            <a:r>
              <a:rPr lang="en-US" dirty="0"/>
              <a:t>, </a:t>
            </a:r>
            <a:r>
              <a:rPr lang="en-US" dirty="0" err="1"/>
              <a:t>enquanto</a:t>
            </a:r>
            <a:r>
              <a:rPr lang="en-US" dirty="0"/>
              <a:t> </a:t>
            </a:r>
            <a:r>
              <a:rPr lang="en-US" dirty="0" err="1"/>
              <a:t>outras</a:t>
            </a:r>
            <a:r>
              <a:rPr lang="en-US" dirty="0"/>
              <a:t> </a:t>
            </a:r>
            <a:r>
              <a:rPr lang="en-US" dirty="0" err="1"/>
              <a:t>limitações</a:t>
            </a:r>
            <a:r>
              <a:rPr lang="en-US" dirty="0"/>
              <a:t> </a:t>
            </a:r>
            <a:r>
              <a:rPr lang="en-US" dirty="0" err="1"/>
              <a:t>não</a:t>
            </a:r>
            <a:r>
              <a:rPr lang="en-US" dirty="0"/>
              <a:t> se </a:t>
            </a:r>
            <a:r>
              <a:rPr lang="en-US" dirty="0" err="1"/>
              <a:t>aplicam</a:t>
            </a:r>
            <a:r>
              <a:rPr lang="en-US" dirty="0"/>
              <a:t> </a:t>
            </a:r>
            <a:r>
              <a:rPr lang="en-US" dirty="0" err="1"/>
              <a:t>mais</a:t>
            </a:r>
            <a:r>
              <a:rPr lang="en-US" dirty="0"/>
              <a:t>, </a:t>
            </a:r>
            <a:r>
              <a:rPr lang="en-US" dirty="0" err="1"/>
              <a:t>como</a:t>
            </a:r>
            <a:r>
              <a:rPr lang="en-US" dirty="0"/>
              <a:t> o </a:t>
            </a:r>
            <a:r>
              <a:rPr lang="en-US" dirty="0" err="1"/>
              <a:t>número</a:t>
            </a:r>
            <a:r>
              <a:rPr lang="en-US" dirty="0"/>
              <a:t> </a:t>
            </a:r>
            <a:r>
              <a:rPr lang="en-US" dirty="0" err="1"/>
              <a:t>limitado</a:t>
            </a:r>
            <a:r>
              <a:rPr lang="en-US" dirty="0"/>
              <a:t> de </a:t>
            </a:r>
            <a:r>
              <a:rPr lang="en-US" dirty="0" err="1"/>
              <a:t>transações</a:t>
            </a:r>
            <a:r>
              <a:rPr lang="en-US" dirty="0"/>
              <a:t>. A </a:t>
            </a:r>
            <a:r>
              <a:rPr lang="en-US" dirty="0" err="1"/>
              <a:t>ligação</a:t>
            </a:r>
            <a:r>
              <a:rPr lang="en-US" dirty="0"/>
              <a:t> entre a </a:t>
            </a:r>
            <a:r>
              <a:rPr lang="en-US" dirty="0" err="1"/>
              <a:t>camada</a:t>
            </a:r>
            <a:r>
              <a:rPr lang="en-US" dirty="0"/>
              <a:t> base e a </a:t>
            </a:r>
            <a:r>
              <a:rPr lang="en-US" dirty="0" err="1"/>
              <a:t>rede</a:t>
            </a:r>
            <a:r>
              <a:rPr lang="en-US" dirty="0"/>
              <a:t> Lightning </a:t>
            </a:r>
            <a:r>
              <a:rPr lang="en-US" dirty="0" err="1"/>
              <a:t>é</a:t>
            </a:r>
            <a:r>
              <a:rPr lang="en-US" dirty="0"/>
              <a:t> </a:t>
            </a:r>
            <a:r>
              <a:rPr lang="en-US" dirty="0" err="1"/>
              <a:t>conseguida</a:t>
            </a:r>
            <a:r>
              <a:rPr lang="en-US" dirty="0"/>
              <a:t> </a:t>
            </a:r>
            <a:r>
              <a:rPr lang="en-US" dirty="0" err="1"/>
              <a:t>por</a:t>
            </a:r>
            <a:r>
              <a:rPr lang="en-US" dirty="0"/>
              <a:t> </a:t>
            </a:r>
            <a:r>
              <a:rPr lang="en-US" dirty="0" err="1"/>
              <a:t>uma</a:t>
            </a:r>
            <a:r>
              <a:rPr lang="en-US" dirty="0"/>
              <a:t> </a:t>
            </a:r>
            <a:r>
              <a:rPr lang="en-US" dirty="0" err="1"/>
              <a:t>série</a:t>
            </a:r>
            <a:r>
              <a:rPr lang="en-US" dirty="0"/>
              <a:t> de </a:t>
            </a:r>
            <a:r>
              <a:rPr lang="en-US" dirty="0" err="1"/>
              <a:t>mecanismos</a:t>
            </a:r>
            <a:r>
              <a:rPr lang="en-US" dirty="0"/>
              <a:t> </a:t>
            </a:r>
            <a:r>
              <a:rPr lang="en-US" dirty="0" err="1"/>
              <a:t>criptográficos</a:t>
            </a:r>
            <a:r>
              <a:rPr lang="en-US" dirty="0"/>
              <a:t>.</a:t>
            </a: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68</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87"/>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087175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69</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4841" y="0"/>
            <a:ext cx="3568659" cy="4988689"/>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5685998"/>
            <a:ext cx="6143488" cy="423060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r>
              <a:rPr lang="en-US" dirty="0"/>
              <a:t>No </a:t>
            </a:r>
            <a:r>
              <a:rPr lang="en-US" dirty="0" err="1"/>
              <a:t>Módulo</a:t>
            </a:r>
            <a:r>
              <a:rPr lang="en-US" dirty="0"/>
              <a:t> 1, </a:t>
            </a:r>
            <a:r>
              <a:rPr lang="en-US" dirty="0" err="1"/>
              <a:t>já</a:t>
            </a:r>
            <a:r>
              <a:rPr lang="en-US" dirty="0"/>
              <a:t> </a:t>
            </a:r>
            <a:r>
              <a:rPr lang="en-US" dirty="0" err="1"/>
              <a:t>entendeu</a:t>
            </a:r>
            <a:r>
              <a:rPr lang="en-US" dirty="0"/>
              <a:t> o </a:t>
            </a:r>
            <a:r>
              <a:rPr lang="en-US" dirty="0" err="1"/>
              <a:t>propósito</a:t>
            </a:r>
            <a:r>
              <a:rPr lang="en-US" dirty="0"/>
              <a:t> e o </a:t>
            </a:r>
            <a:r>
              <a:rPr lang="en-US" dirty="0" err="1"/>
              <a:t>mecanismo</a:t>
            </a:r>
            <a:r>
              <a:rPr lang="en-US" dirty="0"/>
              <a:t> de </a:t>
            </a:r>
            <a:r>
              <a:rPr lang="en-US" dirty="0" err="1"/>
              <a:t>trabalho</a:t>
            </a:r>
            <a:r>
              <a:rPr lang="en-US" dirty="0"/>
              <a:t> do </a:t>
            </a:r>
            <a:r>
              <a:rPr lang="en-US" dirty="0" err="1"/>
              <a:t>processo</a:t>
            </a:r>
            <a:r>
              <a:rPr lang="en-US" dirty="0"/>
              <a:t> de </a:t>
            </a:r>
            <a:r>
              <a:rPr lang="en-US" dirty="0" err="1"/>
              <a:t>mineração</a:t>
            </a:r>
            <a:r>
              <a:rPr lang="en-US" dirty="0"/>
              <a:t> de </a:t>
            </a:r>
            <a:r>
              <a:rPr lang="en-US" dirty="0" err="1"/>
              <a:t>Bitcoin</a:t>
            </a:r>
            <a:r>
              <a:rPr lang="en-US" dirty="0"/>
              <a:t>. Agora, </a:t>
            </a:r>
            <a:r>
              <a:rPr lang="en-US" dirty="0" err="1"/>
              <a:t>mergulhará</a:t>
            </a:r>
            <a:r>
              <a:rPr lang="en-US" dirty="0"/>
              <a:t> </a:t>
            </a:r>
            <a:r>
              <a:rPr lang="en-US" dirty="0" err="1"/>
              <a:t>nos</a:t>
            </a:r>
            <a:r>
              <a:rPr lang="en-US" dirty="0"/>
              <a:t> </a:t>
            </a:r>
            <a:r>
              <a:rPr lang="en-US" dirty="0" err="1"/>
              <a:t>detalhes</a:t>
            </a:r>
            <a:r>
              <a:rPr lang="en-US" dirty="0"/>
              <a:t> da </a:t>
            </a:r>
            <a:r>
              <a:rPr lang="en-US" dirty="0" err="1"/>
              <a:t>mineração</a:t>
            </a:r>
            <a:r>
              <a:rPr lang="en-US" dirty="0"/>
              <a:t>, </a:t>
            </a:r>
            <a:r>
              <a:rPr lang="en-US" dirty="0" err="1"/>
              <a:t>como</a:t>
            </a:r>
            <a:r>
              <a:rPr lang="en-US" dirty="0"/>
              <a:t> </a:t>
            </a:r>
            <a:r>
              <a:rPr lang="en-US" dirty="0" err="1"/>
              <a:t>requisitos</a:t>
            </a:r>
            <a:r>
              <a:rPr lang="en-US" dirty="0"/>
              <a:t> de hardware e </a:t>
            </a:r>
            <a:r>
              <a:rPr lang="en-US" dirty="0" err="1"/>
              <a:t>energia</a:t>
            </a:r>
            <a:r>
              <a:rPr lang="en-US" dirty="0"/>
              <a:t> e a </a:t>
            </a:r>
            <a:r>
              <a:rPr lang="en-US" dirty="0" err="1"/>
              <a:t>legalidade</a:t>
            </a:r>
            <a:r>
              <a:rPr lang="en-US" dirty="0"/>
              <a:t> da </a:t>
            </a:r>
            <a:r>
              <a:rPr lang="en-US" dirty="0" err="1"/>
              <a:t>mineração</a:t>
            </a:r>
            <a:r>
              <a:rPr lang="en-US" dirty="0"/>
              <a:t> </a:t>
            </a:r>
            <a:r>
              <a:rPr lang="en-US" dirty="0" err="1"/>
              <a:t>em</a:t>
            </a:r>
            <a:r>
              <a:rPr lang="en-US" dirty="0"/>
              <a:t> </a:t>
            </a:r>
            <a:r>
              <a:rPr lang="en-US" dirty="0" err="1"/>
              <a:t>diferentes</a:t>
            </a:r>
            <a:r>
              <a:rPr lang="en-US" dirty="0"/>
              <a:t> </a:t>
            </a:r>
            <a:r>
              <a:rPr lang="en-US" dirty="0" err="1"/>
              <a:t>países</a:t>
            </a:r>
            <a:r>
              <a:rPr lang="en-US" dirty="0"/>
              <a:t> no Generation </a:t>
            </a:r>
            <a:r>
              <a:rPr lang="en-US" dirty="0" err="1"/>
              <a:t>Blockchain</a:t>
            </a:r>
            <a:r>
              <a:rPr lang="en-US" dirty="0"/>
              <a:t> Podcast </a:t>
            </a:r>
            <a:r>
              <a:rPr lang="en-US" dirty="0" err="1"/>
              <a:t>sobre</a:t>
            </a:r>
            <a:r>
              <a:rPr lang="en-US" dirty="0"/>
              <a:t> </a:t>
            </a:r>
            <a:r>
              <a:rPr lang="en-US" dirty="0" err="1"/>
              <a:t>mineração</a:t>
            </a:r>
            <a:r>
              <a:rPr lang="en-US" dirty="0"/>
              <a:t> de </a:t>
            </a:r>
            <a:r>
              <a:rPr lang="en-US" dirty="0" err="1"/>
              <a:t>Bitcoin</a:t>
            </a:r>
            <a:r>
              <a:rPr lang="en-US" dirty="0"/>
              <a:t>.</a:t>
            </a:r>
          </a:p>
          <a:p>
            <a:endParaRPr lang="en-US" dirty="0"/>
          </a:p>
          <a:p>
            <a:r>
              <a:rPr lang="en-US" dirty="0">
                <a:solidFill>
                  <a:srgbClr val="F79037"/>
                </a:solidFill>
                <a:hlinkClick r:id="rId3">
                  <a:extLst>
                    <a:ext uri="{A12FA001-AC4F-418D-AE19-62706E023703}">
                      <ahyp:hlinkClr xmlns:ahyp="http://schemas.microsoft.com/office/drawing/2018/hyperlinkcolor" val="tx"/>
                    </a:ext>
                  </a:extLst>
                </a:hlinkClick>
              </a:rPr>
              <a:t>Clica aqui</a:t>
            </a:r>
            <a:r>
              <a:rPr lang="en-US" dirty="0">
                <a:solidFill>
                  <a:srgbClr val="F79037"/>
                </a:solidFill>
              </a:rPr>
              <a:t> </a:t>
            </a:r>
            <a:r>
              <a:rPr lang="en-US" dirty="0" err="1"/>
              <a:t>para</a:t>
            </a:r>
            <a:r>
              <a:rPr lang="en-US" dirty="0"/>
              <a:t> </a:t>
            </a:r>
            <a:r>
              <a:rPr lang="en-US" dirty="0" err="1"/>
              <a:t>ouvir</a:t>
            </a:r>
            <a:r>
              <a:rPr lang="en-US" dirty="0"/>
              <a:t> o podcast Generation </a:t>
            </a:r>
            <a:r>
              <a:rPr lang="en-US" dirty="0" err="1"/>
              <a:t>Blockchain</a:t>
            </a:r>
            <a:r>
              <a:rPr lang="en-US" dirty="0"/>
              <a:t> </a:t>
            </a:r>
            <a:r>
              <a:rPr lang="en-US" dirty="0" err="1"/>
              <a:t>sobre</a:t>
            </a:r>
            <a:r>
              <a:rPr lang="en-US" dirty="0"/>
              <a:t> </a:t>
            </a:r>
            <a:r>
              <a:rPr lang="en-US" dirty="0" err="1"/>
              <a:t>mineração</a:t>
            </a:r>
            <a:r>
              <a:rPr lang="en-US" dirty="0"/>
              <a:t> de </a:t>
            </a:r>
            <a:r>
              <a:rPr lang="en-US" dirty="0" err="1"/>
              <a:t>Bitcoin</a:t>
            </a:r>
            <a:r>
              <a:rPr lang="en-US" dirty="0"/>
              <a:t>. </a:t>
            </a:r>
          </a:p>
          <a:p>
            <a:endParaRPr lang="en-US" dirty="0"/>
          </a:p>
        </p:txBody>
      </p:sp>
      <p:sp>
        <p:nvSpPr>
          <p:cNvPr id="50" name="Text Placeholder 16">
            <a:extLst>
              <a:ext uri="{FF2B5EF4-FFF2-40B4-BE49-F238E27FC236}">
                <a16:creationId xmlns:a16="http://schemas.microsoft.com/office/drawing/2014/main" id="{DD696A88-DDBA-4B1F-C9A1-50B696893A95}"/>
              </a:ext>
            </a:extLst>
          </p:cNvPr>
          <p:cNvSpPr>
            <a:spLocks noGrp="1"/>
          </p:cNvSpPr>
          <p:nvPr/>
        </p:nvSpPr>
        <p:spPr>
          <a:xfrm>
            <a:off x="968744" y="5912049"/>
            <a:ext cx="2811094" cy="454027"/>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dirty="0">
                <a:ea typeface="Times New Roman" panose="02020603050405020304" pitchFamily="18" charset="0"/>
              </a:rPr>
              <a:t>1.2 </a:t>
            </a:r>
            <a:r>
              <a:rPr lang="en-US" sz="1800" b="0" dirty="0" err="1">
                <a:ea typeface="Times New Roman" panose="02020603050405020304" pitchFamily="18" charset="0"/>
              </a:rPr>
              <a:t>Aprofundsmento</a:t>
            </a:r>
            <a:r>
              <a:rPr lang="en-US" sz="1800" b="0" dirty="0">
                <a:ea typeface="Times New Roman" panose="02020603050405020304" pitchFamily="18" charset="0"/>
              </a:rPr>
              <a:t> </a:t>
            </a:r>
            <a:r>
              <a:rPr lang="en-US" sz="1800" b="0" dirty="0" err="1">
                <a:ea typeface="Times New Roman" panose="02020603050405020304" pitchFamily="18" charset="0"/>
              </a:rPr>
              <a:t>na</a:t>
            </a:r>
            <a:r>
              <a:rPr lang="en-US" sz="1800" b="0" dirty="0">
                <a:ea typeface="Times New Roman" panose="02020603050405020304" pitchFamily="18" charset="0"/>
              </a:rPr>
              <a:t> </a:t>
            </a:r>
            <a:r>
              <a:rPr lang="en-US" sz="1800" b="0" dirty="0" err="1">
                <a:ea typeface="Times New Roman" panose="02020603050405020304" pitchFamily="18" charset="0"/>
              </a:rPr>
              <a:t>Mineração</a:t>
            </a:r>
            <a:r>
              <a:rPr lang="en-US" sz="1800" b="0" dirty="0">
                <a:ea typeface="Times New Roman" panose="02020603050405020304" pitchFamily="18" charset="0"/>
              </a:rPr>
              <a:t> de </a:t>
            </a:r>
            <a:r>
              <a:rPr lang="en-US" sz="1800" b="0" dirty="0" err="1">
                <a:ea typeface="Times New Roman" panose="02020603050405020304" pitchFamily="18" charset="0"/>
              </a:rPr>
              <a:t>Bitcoin</a:t>
            </a:r>
            <a:endParaRPr lang="x-none" sz="1100" dirty="0">
              <a:solidFill>
                <a:schemeClr val="tx1"/>
              </a:solidFill>
              <a:cs typeface="Calibri" panose="020F0502020204030204" pitchFamily="34" charset="0"/>
            </a:endParaRPr>
          </a:p>
        </p:txBody>
      </p:sp>
      <p:sp>
        <p:nvSpPr>
          <p:cNvPr id="4" name="Text Placeholder 17">
            <a:extLst>
              <a:ext uri="{FF2B5EF4-FFF2-40B4-BE49-F238E27FC236}">
                <a16:creationId xmlns:a16="http://schemas.microsoft.com/office/drawing/2014/main" id="{E5B2C2CC-B7EA-A348-56F2-D6F7F89F7607}"/>
              </a:ext>
            </a:extLst>
          </p:cNvPr>
          <p:cNvSpPr txBox="1">
            <a:spLocks/>
          </p:cNvSpPr>
          <p:nvPr/>
        </p:nvSpPr>
        <p:spPr>
          <a:xfrm>
            <a:off x="750199" y="769601"/>
            <a:ext cx="3049154" cy="4219088"/>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err="1">
                <a:solidFill>
                  <a:srgbClr val="F79037"/>
                </a:solidFill>
                <a:latin typeface="Calibri" panose="020F0502020204030204" pitchFamily="34" charset="0"/>
                <a:cs typeface="Calibri" panose="020F0502020204030204" pitchFamily="34" charset="0"/>
              </a:rPr>
              <a:t>Canais</a:t>
            </a:r>
            <a:r>
              <a:rPr lang="en-US" sz="1100" b="1" dirty="0">
                <a:solidFill>
                  <a:srgbClr val="F79037"/>
                </a:solidFill>
                <a:latin typeface="Calibri" panose="020F0502020204030204" pitchFamily="34" charset="0"/>
                <a:cs typeface="Calibri" panose="020F0502020204030204" pitchFamily="34" charset="0"/>
              </a:rPr>
              <a:t> de </a:t>
            </a:r>
            <a:r>
              <a:rPr lang="en-US" sz="1100" b="1" dirty="0" err="1">
                <a:solidFill>
                  <a:srgbClr val="F79037"/>
                </a:solidFill>
                <a:latin typeface="Calibri" panose="020F0502020204030204" pitchFamily="34" charset="0"/>
                <a:cs typeface="Calibri" panose="020F0502020204030204" pitchFamily="34" charset="0"/>
              </a:rPr>
              <a:t>pagamento</a:t>
            </a:r>
            <a:endParaRPr lang="en-US" sz="1100" b="1" dirty="0">
              <a:solidFill>
                <a:srgbClr val="F79037"/>
              </a:solidFill>
              <a:latin typeface="Calibri" panose="020F0502020204030204" pitchFamily="34" charset="0"/>
              <a:cs typeface="Calibri" panose="020F0502020204030204" pitchFamily="34" charset="0"/>
            </a:endParaRPr>
          </a:p>
          <a:p>
            <a:pPr algn="just"/>
            <a:r>
              <a:rPr lang="en-US" sz="1100" dirty="0">
                <a:latin typeface="Calibri" panose="020F0502020204030204" pitchFamily="34" charset="0"/>
                <a:cs typeface="Calibri" panose="020F0502020204030204" pitchFamily="34" charset="0"/>
              </a:rPr>
              <a:t>O </a:t>
            </a:r>
            <a:r>
              <a:rPr lang="en-US" sz="1100" dirty="0" err="1">
                <a:latin typeface="Calibri" panose="020F0502020204030204" pitchFamily="34" charset="0"/>
                <a:cs typeface="Calibri" panose="020F0502020204030204" pitchFamily="34" charset="0"/>
              </a:rPr>
              <a:t>núcleo</a:t>
            </a:r>
            <a:r>
              <a:rPr lang="en-US" sz="1100" dirty="0">
                <a:latin typeface="Calibri" panose="020F0502020204030204" pitchFamily="34" charset="0"/>
                <a:cs typeface="Calibri" panose="020F0502020204030204" pitchFamily="34" charset="0"/>
              </a:rPr>
              <a:t> da Lightning Network são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canais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pagamento</a:t>
            </a:r>
            <a:r>
              <a:rPr lang="en-US" sz="1100" dirty="0">
                <a:latin typeface="Calibri" panose="020F0502020204030204" pitchFamily="34" charset="0"/>
                <a:cs typeface="Calibri" panose="020F0502020204030204" pitchFamily="34" charset="0"/>
              </a:rPr>
              <a:t>. Um canal de </a:t>
            </a:r>
            <a:r>
              <a:rPr lang="en-US" sz="1100" dirty="0" err="1">
                <a:latin typeface="Calibri" panose="020F0502020204030204" pitchFamily="34" charset="0"/>
                <a:cs typeface="Calibri" panose="020F0502020204030204" pitchFamily="34" charset="0"/>
              </a:rPr>
              <a:t>pagamento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pensado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túnel</a:t>
            </a:r>
            <a:r>
              <a:rPr lang="en-US" sz="1100" dirty="0">
                <a:latin typeface="Calibri" panose="020F0502020204030204" pitchFamily="34" charset="0"/>
                <a:cs typeface="Calibri" panose="020F0502020204030204" pitchFamily="34" charset="0"/>
              </a:rPr>
              <a:t> entre </a:t>
            </a:r>
            <a:r>
              <a:rPr lang="en-US" sz="1100" dirty="0" err="1">
                <a:latin typeface="Calibri" panose="020F0502020204030204" pitchFamily="34" charset="0"/>
                <a:cs typeface="Calibri" panose="020F0502020204030204" pitchFamily="34" charset="0"/>
              </a:rPr>
              <a:t>duas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partes</a:t>
            </a:r>
            <a:r>
              <a:rPr lang="en-US" sz="1100" dirty="0">
                <a:latin typeface="Calibri" panose="020F0502020204030204" pitchFamily="34" charset="0"/>
                <a:cs typeface="Calibri" panose="020F0502020204030204" pitchFamily="34" charset="0"/>
              </a:rPr>
              <a:t>, a Alice e o Bob. </a:t>
            </a:r>
            <a:r>
              <a:rPr lang="en-US" sz="1100" dirty="0" err="1">
                <a:latin typeface="Calibri" panose="020F0502020204030204" pitchFamily="34" charset="0"/>
                <a:cs typeface="Calibri" panose="020F0502020204030204" pitchFamily="34" charset="0"/>
              </a:rPr>
              <a:t>Ele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conecta</a:t>
            </a:r>
            <a:r>
              <a:rPr lang="en-US" sz="1100" dirty="0">
                <a:latin typeface="Calibri" panose="020F0502020204030204" pitchFamily="34" charset="0"/>
                <a:cs typeface="Calibri" panose="020F0502020204030204" pitchFamily="34" charset="0"/>
              </a:rPr>
              <a:t> a Alice e o Bob </a:t>
            </a:r>
            <a:r>
              <a:rPr lang="en-US" sz="1100" dirty="0" err="1">
                <a:latin typeface="Calibri" panose="020F0502020204030204" pitchFamily="34" charset="0"/>
                <a:cs typeface="Calibri" panose="020F0502020204030204" pitchFamily="34" charset="0"/>
              </a:rPr>
              <a:t>diretamente</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diferença</a:t>
            </a:r>
            <a:r>
              <a:rPr lang="en-US" sz="1100" dirty="0">
                <a:latin typeface="Calibri" panose="020F0502020204030204" pitchFamily="34" charset="0"/>
                <a:cs typeface="Calibri" panose="020F0502020204030204" pitchFamily="34" charset="0"/>
              </a:rPr>
              <a:t> entre um canal de </a:t>
            </a:r>
            <a:r>
              <a:rPr lang="en-US" sz="1100" dirty="0" err="1">
                <a:latin typeface="Calibri" panose="020F0502020204030204" pitchFamily="34" charset="0"/>
                <a:cs typeface="Calibri" panose="020F0502020204030204" pitchFamily="34" charset="0"/>
              </a:rPr>
              <a:t>pagamento</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pagamentos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dentro</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túnel</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são </a:t>
            </a:r>
            <a:r>
              <a:rPr lang="en-US" sz="1100" dirty="0" err="1">
                <a:latin typeface="Calibri" panose="020F0502020204030204" pitchFamily="34" charset="0"/>
                <a:cs typeface="Calibri" panose="020F0502020204030204" pitchFamily="34" charset="0"/>
              </a:rPr>
              <a:t>registados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vez</a:t>
            </a:r>
            <a:r>
              <a:rPr lang="en-US" sz="1100" dirty="0">
                <a:latin typeface="Calibri" panose="020F0502020204030204" pitchFamily="34" charset="0"/>
                <a:cs typeface="Calibri" panose="020F0502020204030204" pitchFamily="34" charset="0"/>
              </a:rPr>
              <a:t> disso, a Alice e o Bob </a:t>
            </a:r>
            <a:r>
              <a:rPr lang="en-US" sz="1100" dirty="0" err="1">
                <a:latin typeface="Calibri" panose="020F0502020204030204" pitchFamily="34" charset="0"/>
                <a:cs typeface="Calibri" panose="020F0502020204030204" pitchFamily="34" charset="0"/>
              </a:rPr>
              <a:t>podem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continuar</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atualizar</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estado</a:t>
            </a:r>
            <a:r>
              <a:rPr lang="en-US" sz="1100" dirty="0">
                <a:latin typeface="Calibri" panose="020F0502020204030204" pitchFamily="34" charset="0"/>
                <a:cs typeface="Calibri" panose="020F0502020204030204" pitchFamily="34" charset="0"/>
              </a:rPr>
              <a:t> do canal de </a:t>
            </a:r>
            <a:r>
              <a:rPr lang="en-US" sz="1100" dirty="0" err="1">
                <a:latin typeface="Calibri" panose="020F0502020204030204" pitchFamily="34" charset="0"/>
                <a:cs typeface="Calibri" panose="020F0502020204030204" pitchFamily="34" charset="0"/>
              </a:rPr>
              <a:t>pagamento</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apenas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gravar</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último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estado</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quando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estiverem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concluídos</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atualização</a:t>
            </a:r>
            <a:r>
              <a:rPr lang="en-US" sz="1100" dirty="0">
                <a:latin typeface="Calibri" panose="020F0502020204030204" pitchFamily="34" charset="0"/>
                <a:cs typeface="Calibri" panose="020F0502020204030204" pitchFamily="34" charset="0"/>
              </a:rPr>
              <a:t> do canal de </a:t>
            </a:r>
            <a:r>
              <a:rPr lang="en-US" sz="1100" dirty="0" err="1">
                <a:latin typeface="Calibri" panose="020F0502020204030204" pitchFamily="34" charset="0"/>
                <a:cs typeface="Calibri" panose="020F0502020204030204" pitchFamily="34" charset="0"/>
              </a:rPr>
              <a:t>pagamento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ocorre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fora</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está</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vinculada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às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suas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limitações</a:t>
            </a:r>
            <a:r>
              <a:rPr lang="en-US" sz="1100" dirty="0">
                <a:latin typeface="Calibri" panose="020F0502020204030204" pitchFamily="34" charset="0"/>
                <a:cs typeface="Calibri" panose="020F0502020204030204" pitchFamily="34" charset="0"/>
              </a:rPr>
              <a:t>. A Alice e o Bob </a:t>
            </a:r>
            <a:r>
              <a:rPr lang="en-US" sz="1100" dirty="0" err="1">
                <a:latin typeface="Calibri" panose="020F0502020204030204" pitchFamily="34" charset="0"/>
                <a:cs typeface="Calibri" panose="020F0502020204030204" pitchFamily="34" charset="0"/>
              </a:rPr>
              <a:t>podem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atualizar</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estado</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seu</a:t>
            </a:r>
            <a:r>
              <a:rPr lang="en-US" sz="1100" dirty="0">
                <a:latin typeface="Calibri" panose="020F0502020204030204" pitchFamily="34" charset="0"/>
                <a:cs typeface="Calibri" panose="020F0502020204030204" pitchFamily="34" charset="0"/>
              </a:rPr>
              <a:t> canal </a:t>
            </a:r>
            <a:r>
              <a:rPr lang="en-US" sz="1100" dirty="0" err="1">
                <a:latin typeface="Calibri" panose="020F0502020204030204" pitchFamily="34" charset="0"/>
                <a:cs typeface="Calibri" panose="020F0502020204030204" pitchFamily="34" charset="0"/>
              </a:rPr>
              <a:t>várias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vezes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segundo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outras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palavras</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microtransações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tornam</a:t>
            </a:r>
            <a:r>
              <a:rPr lang="en-US" sz="1100" dirty="0">
                <a:latin typeface="Calibri" panose="020F0502020204030204" pitchFamily="34" charset="0"/>
                <a:cs typeface="Calibri" panose="020F0502020204030204" pitchFamily="34" charset="0"/>
              </a:rPr>
              <a:t>-se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apenas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possíveis</a:t>
            </a:r>
            <a:r>
              <a:rPr lang="en-US" sz="1100" dirty="0">
                <a:latin typeface="Calibri" panose="020F0502020204030204" pitchFamily="34" charset="0"/>
                <a:cs typeface="Calibri" panose="020F0502020204030204" pitchFamily="34" charset="0"/>
              </a:rPr>
              <a:t>, mas </a:t>
            </a:r>
            <a:r>
              <a:rPr lang="en-US" sz="1100" dirty="0" err="1">
                <a:latin typeface="Calibri" panose="020F0502020204030204" pitchFamily="34" charset="0"/>
                <a:cs typeface="Calibri" panose="020F0502020204030204" pitchFamily="34" charset="0"/>
              </a:rPr>
              <a:t>também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plausíveis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vez</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enviar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várias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o valor </a:t>
            </a:r>
            <a:r>
              <a:rPr lang="en-US" sz="1100" dirty="0" err="1">
                <a:latin typeface="Calibri" panose="020F0502020204030204" pitchFamily="34" charset="0"/>
                <a:cs typeface="Calibri" panose="020F0502020204030204" pitchFamily="34" charset="0"/>
              </a:rPr>
              <a:t>devido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somado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após</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determinado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período</a:t>
            </a:r>
            <a:r>
              <a:rPr lang="en-US" sz="1100" dirty="0">
                <a:latin typeface="Calibri" panose="020F0502020204030204" pitchFamily="34" charset="0"/>
                <a:cs typeface="Calibri" panose="020F0502020204030204" pitchFamily="34" charset="0"/>
              </a:rPr>
              <a:t> de tempo e </a:t>
            </a:r>
            <a:r>
              <a:rPr lang="en-US" sz="1100" dirty="0" err="1">
                <a:latin typeface="Calibri" panose="020F0502020204030204" pitchFamily="34" charset="0"/>
                <a:cs typeface="Calibri" panose="020F0502020204030204" pitchFamily="34" charset="0"/>
              </a:rPr>
              <a:t>só</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então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liquidado</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principal.</a:t>
            </a:r>
            <a:endParaRPr lang="en-US" sz="1100" dirty="0">
              <a:solidFill>
                <a:schemeClr val="tx1"/>
              </a:solidFill>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F3961E6E-9865-9054-B688-5C08B0B5D47D}"/>
              </a:ext>
            </a:extLst>
          </p:cNvPr>
          <p:cNvCxnSpPr>
            <a:cxnSpLocks/>
          </p:cNvCxnSpPr>
          <p:nvPr/>
        </p:nvCxnSpPr>
        <p:spPr>
          <a:xfrm>
            <a:off x="4004841" y="6912021"/>
            <a:ext cx="1152976"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4121CD30-A9A1-5C2D-2352-5EDCCBA1E5C9}"/>
              </a:ext>
            </a:extLst>
          </p:cNvPr>
          <p:cNvGrpSpPr/>
          <p:nvPr/>
        </p:nvGrpSpPr>
        <p:grpSpPr>
          <a:xfrm>
            <a:off x="5308199" y="6248032"/>
            <a:ext cx="847095" cy="1129232"/>
            <a:chOff x="1778162" y="2675755"/>
            <a:chExt cx="4006677" cy="5341157"/>
          </a:xfrm>
          <a:solidFill>
            <a:schemeClr val="bg1"/>
          </a:solidFill>
        </p:grpSpPr>
        <p:sp>
          <p:nvSpPr>
            <p:cNvPr id="12" name="Freeform 11">
              <a:extLst>
                <a:ext uri="{FF2B5EF4-FFF2-40B4-BE49-F238E27FC236}">
                  <a16:creationId xmlns:a16="http://schemas.microsoft.com/office/drawing/2014/main" id="{37541679-E849-6801-672A-76C9E76E6395}"/>
                </a:ext>
              </a:extLst>
            </p:cNvPr>
            <p:cNvSpPr/>
            <p:nvPr/>
          </p:nvSpPr>
          <p:spPr>
            <a:xfrm>
              <a:off x="1960374" y="2742012"/>
              <a:ext cx="3824465" cy="5208739"/>
            </a:xfrm>
            <a:custGeom>
              <a:avLst/>
              <a:gdLst>
                <a:gd name="connsiteX0" fmla="*/ 3502741 w 3824465"/>
                <a:gd name="connsiteY0" fmla="*/ 0 h 5208739"/>
                <a:gd name="connsiteX1" fmla="*/ 321820 w 3824465"/>
                <a:gd name="connsiteY1" fmla="*/ 0 h 5208739"/>
                <a:gd name="connsiteX2" fmla="*/ 0 w 3824465"/>
                <a:gd name="connsiteY2" fmla="*/ 322143 h 5208739"/>
                <a:gd name="connsiteX3" fmla="*/ 0 w 3824465"/>
                <a:gd name="connsiteY3" fmla="*/ 4886597 h 5208739"/>
                <a:gd name="connsiteX4" fmla="*/ 321820 w 3824465"/>
                <a:gd name="connsiteY4" fmla="*/ 5208740 h 5208739"/>
                <a:gd name="connsiteX5" fmla="*/ 3502741 w 3824465"/>
                <a:gd name="connsiteY5" fmla="*/ 5208740 h 5208739"/>
                <a:gd name="connsiteX6" fmla="*/ 3824466 w 3824465"/>
                <a:gd name="connsiteY6" fmla="*/ 4886597 h 5208739"/>
                <a:gd name="connsiteX7" fmla="*/ 3824466 w 3824465"/>
                <a:gd name="connsiteY7" fmla="*/ 322143 h 5208739"/>
                <a:gd name="connsiteX8" fmla="*/ 3502741 w 3824465"/>
                <a:gd name="connsiteY8" fmla="*/ 0 h 5208739"/>
                <a:gd name="connsiteX9" fmla="*/ 1912280 w 3824465"/>
                <a:gd name="connsiteY9" fmla="*/ 4665742 h 5208739"/>
                <a:gd name="connsiteX10" fmla="*/ 1112485 w 3824465"/>
                <a:gd name="connsiteY10" fmla="*/ 3865144 h 5208739"/>
                <a:gd name="connsiteX11" fmla="*/ 1912280 w 3824465"/>
                <a:gd name="connsiteY11" fmla="*/ 3064547 h 5208739"/>
                <a:gd name="connsiteX12" fmla="*/ 2712075 w 3824465"/>
                <a:gd name="connsiteY12" fmla="*/ 3865144 h 5208739"/>
                <a:gd name="connsiteX13" fmla="*/ 1912280 w 3824465"/>
                <a:gd name="connsiteY13" fmla="*/ 4665742 h 5208739"/>
                <a:gd name="connsiteX14" fmla="*/ 3272883 w 3824465"/>
                <a:gd name="connsiteY14" fmla="*/ 2475570 h 5208739"/>
                <a:gd name="connsiteX15" fmla="*/ 2969512 w 3824465"/>
                <a:gd name="connsiteY15" fmla="*/ 2779245 h 5208739"/>
                <a:gd name="connsiteX16" fmla="*/ 855048 w 3824465"/>
                <a:gd name="connsiteY16" fmla="*/ 2779245 h 5208739"/>
                <a:gd name="connsiteX17" fmla="*/ 551678 w 3824465"/>
                <a:gd name="connsiteY17" fmla="*/ 2475570 h 5208739"/>
                <a:gd name="connsiteX18" fmla="*/ 551678 w 3824465"/>
                <a:gd name="connsiteY18" fmla="*/ 777655 h 5208739"/>
                <a:gd name="connsiteX19" fmla="*/ 855048 w 3824465"/>
                <a:gd name="connsiteY19" fmla="*/ 473980 h 5208739"/>
                <a:gd name="connsiteX20" fmla="*/ 2969512 w 3824465"/>
                <a:gd name="connsiteY20" fmla="*/ 473980 h 5208739"/>
                <a:gd name="connsiteX21" fmla="*/ 3272883 w 3824465"/>
                <a:gd name="connsiteY21" fmla="*/ 777655 h 5208739"/>
                <a:gd name="connsiteX22" fmla="*/ 3272883 w 3824465"/>
                <a:gd name="connsiteY22" fmla="*/ 2475570 h 520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24465" h="5208739">
                  <a:moveTo>
                    <a:pt x="3502741" y="0"/>
                  </a:moveTo>
                  <a:lnTo>
                    <a:pt x="321820" y="0"/>
                  </a:lnTo>
                  <a:cubicBezTo>
                    <a:pt x="144077" y="0"/>
                    <a:pt x="0" y="144222"/>
                    <a:pt x="0" y="322143"/>
                  </a:cubicBezTo>
                  <a:lnTo>
                    <a:pt x="0" y="4886597"/>
                  </a:lnTo>
                  <a:cubicBezTo>
                    <a:pt x="0" y="5064518"/>
                    <a:pt x="144077" y="5208740"/>
                    <a:pt x="321820" y="5208740"/>
                  </a:cubicBezTo>
                  <a:lnTo>
                    <a:pt x="3502741" y="5208740"/>
                  </a:lnTo>
                  <a:cubicBezTo>
                    <a:pt x="3680483" y="5208740"/>
                    <a:pt x="3824466" y="5064518"/>
                    <a:pt x="3824466" y="4886597"/>
                  </a:cubicBezTo>
                  <a:lnTo>
                    <a:pt x="3824466" y="322143"/>
                  </a:lnTo>
                  <a:cubicBezTo>
                    <a:pt x="3824466" y="144222"/>
                    <a:pt x="3680388" y="0"/>
                    <a:pt x="3502741" y="0"/>
                  </a:cubicBezTo>
                  <a:close/>
                  <a:moveTo>
                    <a:pt x="1912280" y="4665742"/>
                  </a:moveTo>
                  <a:cubicBezTo>
                    <a:pt x="1470539" y="4665742"/>
                    <a:pt x="1112485" y="4307330"/>
                    <a:pt x="1112485" y="3865144"/>
                  </a:cubicBezTo>
                  <a:cubicBezTo>
                    <a:pt x="1112485" y="3422960"/>
                    <a:pt x="1470539" y="3064547"/>
                    <a:pt x="1912280" y="3064547"/>
                  </a:cubicBezTo>
                  <a:cubicBezTo>
                    <a:pt x="2354022" y="3064547"/>
                    <a:pt x="2712075" y="3422960"/>
                    <a:pt x="2712075" y="3865144"/>
                  </a:cubicBezTo>
                  <a:cubicBezTo>
                    <a:pt x="2712075" y="4307330"/>
                    <a:pt x="2354022" y="4665742"/>
                    <a:pt x="1912280" y="4665742"/>
                  </a:cubicBezTo>
                  <a:close/>
                  <a:moveTo>
                    <a:pt x="3272883" y="2475570"/>
                  </a:moveTo>
                  <a:cubicBezTo>
                    <a:pt x="3272883" y="2643305"/>
                    <a:pt x="3137079" y="2779245"/>
                    <a:pt x="2969512" y="2779245"/>
                  </a:cubicBezTo>
                  <a:lnTo>
                    <a:pt x="855048" y="2779245"/>
                  </a:lnTo>
                  <a:cubicBezTo>
                    <a:pt x="687481" y="2779245"/>
                    <a:pt x="551678" y="2643305"/>
                    <a:pt x="551678" y="2475570"/>
                  </a:cubicBezTo>
                  <a:lnTo>
                    <a:pt x="551678" y="777655"/>
                  </a:lnTo>
                  <a:cubicBezTo>
                    <a:pt x="551678" y="609920"/>
                    <a:pt x="687481" y="473980"/>
                    <a:pt x="855048" y="473980"/>
                  </a:cubicBezTo>
                  <a:lnTo>
                    <a:pt x="2969512" y="473980"/>
                  </a:lnTo>
                  <a:cubicBezTo>
                    <a:pt x="3137079" y="473980"/>
                    <a:pt x="3272883" y="609920"/>
                    <a:pt x="3272883" y="777655"/>
                  </a:cubicBezTo>
                  <a:lnTo>
                    <a:pt x="3272883" y="2475570"/>
                  </a:lnTo>
                  <a:close/>
                </a:path>
              </a:pathLst>
            </a:custGeom>
            <a:solidFill>
              <a:srgbClr val="F79037"/>
            </a:solidFill>
            <a:ln w="951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D0DE2076-0D55-9F49-EBB8-B899224751E7}"/>
                </a:ext>
              </a:extLst>
            </p:cNvPr>
            <p:cNvSpPr/>
            <p:nvPr/>
          </p:nvSpPr>
          <p:spPr>
            <a:xfrm>
              <a:off x="1778162" y="2675755"/>
              <a:ext cx="3956750" cy="5341157"/>
            </a:xfrm>
            <a:custGeom>
              <a:avLst/>
              <a:gdLst>
                <a:gd name="connsiteX0" fmla="*/ 3568836 w 3956750"/>
                <a:gd name="connsiteY0" fmla="*/ 5341157 h 5341157"/>
                <a:gd name="connsiteX1" fmla="*/ 387915 w 3956750"/>
                <a:gd name="connsiteY1" fmla="*/ 5341157 h 5341157"/>
                <a:gd name="connsiteX2" fmla="*/ 0 w 3956750"/>
                <a:gd name="connsiteY2" fmla="*/ 4952853 h 5341157"/>
                <a:gd name="connsiteX3" fmla="*/ 0 w 3956750"/>
                <a:gd name="connsiteY3" fmla="*/ 388304 h 5341157"/>
                <a:gd name="connsiteX4" fmla="*/ 387915 w 3956750"/>
                <a:gd name="connsiteY4" fmla="*/ 0 h 5341157"/>
                <a:gd name="connsiteX5" fmla="*/ 3568836 w 3956750"/>
                <a:gd name="connsiteY5" fmla="*/ 0 h 5341157"/>
                <a:gd name="connsiteX6" fmla="*/ 3956751 w 3956750"/>
                <a:gd name="connsiteY6" fmla="*/ 388304 h 5341157"/>
                <a:gd name="connsiteX7" fmla="*/ 3956751 w 3956750"/>
                <a:gd name="connsiteY7" fmla="*/ 4952758 h 5341157"/>
                <a:gd name="connsiteX8" fmla="*/ 3568836 w 3956750"/>
                <a:gd name="connsiteY8" fmla="*/ 5341062 h 5341157"/>
                <a:gd name="connsiteX9" fmla="*/ 387915 w 3956750"/>
                <a:gd name="connsiteY9" fmla="*/ 132513 h 5341157"/>
                <a:gd name="connsiteX10" fmla="*/ 132285 w 3956750"/>
                <a:gd name="connsiteY10" fmla="*/ 388399 h 5341157"/>
                <a:gd name="connsiteX11" fmla="*/ 132285 w 3956750"/>
                <a:gd name="connsiteY11" fmla="*/ 4952853 h 5341157"/>
                <a:gd name="connsiteX12" fmla="*/ 387915 w 3956750"/>
                <a:gd name="connsiteY12" fmla="*/ 5208740 h 5341157"/>
                <a:gd name="connsiteX13" fmla="*/ 3568836 w 3956750"/>
                <a:gd name="connsiteY13" fmla="*/ 5208740 h 5341157"/>
                <a:gd name="connsiteX14" fmla="*/ 3824466 w 3956750"/>
                <a:gd name="connsiteY14" fmla="*/ 4952853 h 5341157"/>
                <a:gd name="connsiteX15" fmla="*/ 3824466 w 3956750"/>
                <a:gd name="connsiteY15" fmla="*/ 388304 h 5341157"/>
                <a:gd name="connsiteX16" fmla="*/ 3568836 w 3956750"/>
                <a:gd name="connsiteY16" fmla="*/ 132418 h 5341157"/>
                <a:gd name="connsiteX17" fmla="*/ 387915 w 3956750"/>
                <a:gd name="connsiteY17" fmla="*/ 132418 h 5341157"/>
                <a:gd name="connsiteX18" fmla="*/ 1978375 w 3956750"/>
                <a:gd name="connsiteY18" fmla="*/ 4798255 h 5341157"/>
                <a:gd name="connsiteX19" fmla="*/ 1112390 w 3956750"/>
                <a:gd name="connsiteY19" fmla="*/ 3931401 h 5341157"/>
                <a:gd name="connsiteX20" fmla="*/ 1978375 w 3956750"/>
                <a:gd name="connsiteY20" fmla="*/ 3064547 h 5341157"/>
                <a:gd name="connsiteX21" fmla="*/ 2844360 w 3956750"/>
                <a:gd name="connsiteY21" fmla="*/ 3931401 h 5341157"/>
                <a:gd name="connsiteX22" fmla="*/ 1978375 w 3956750"/>
                <a:gd name="connsiteY22" fmla="*/ 4798255 h 5341157"/>
                <a:gd name="connsiteX23" fmla="*/ 1978375 w 3956750"/>
                <a:gd name="connsiteY23" fmla="*/ 3196964 h 5341157"/>
                <a:gd name="connsiteX24" fmla="*/ 1244675 w 3956750"/>
                <a:gd name="connsiteY24" fmla="*/ 3931401 h 5341157"/>
                <a:gd name="connsiteX25" fmla="*/ 1978375 w 3956750"/>
                <a:gd name="connsiteY25" fmla="*/ 4665838 h 5341157"/>
                <a:gd name="connsiteX26" fmla="*/ 2712076 w 3956750"/>
                <a:gd name="connsiteY26" fmla="*/ 3931401 h 5341157"/>
                <a:gd name="connsiteX27" fmla="*/ 1978375 w 3956750"/>
                <a:gd name="connsiteY27" fmla="*/ 3196964 h 5341157"/>
                <a:gd name="connsiteX28" fmla="*/ 3035607 w 3956750"/>
                <a:gd name="connsiteY28" fmla="*/ 2911662 h 5341157"/>
                <a:gd name="connsiteX29" fmla="*/ 921143 w 3956750"/>
                <a:gd name="connsiteY29" fmla="*/ 2911662 h 5341157"/>
                <a:gd name="connsiteX30" fmla="*/ 551583 w 3956750"/>
                <a:gd name="connsiteY30" fmla="*/ 2541731 h 5341157"/>
                <a:gd name="connsiteX31" fmla="*/ 551583 w 3956750"/>
                <a:gd name="connsiteY31" fmla="*/ 843912 h 5341157"/>
                <a:gd name="connsiteX32" fmla="*/ 921143 w 3956750"/>
                <a:gd name="connsiteY32" fmla="*/ 473980 h 5341157"/>
                <a:gd name="connsiteX33" fmla="*/ 3035607 w 3956750"/>
                <a:gd name="connsiteY33" fmla="*/ 473980 h 5341157"/>
                <a:gd name="connsiteX34" fmla="*/ 3405167 w 3956750"/>
                <a:gd name="connsiteY34" fmla="*/ 843912 h 5341157"/>
                <a:gd name="connsiteX35" fmla="*/ 3405167 w 3956750"/>
                <a:gd name="connsiteY35" fmla="*/ 2541826 h 5341157"/>
                <a:gd name="connsiteX36" fmla="*/ 3035607 w 3956750"/>
                <a:gd name="connsiteY36" fmla="*/ 2911758 h 5341157"/>
                <a:gd name="connsiteX37" fmla="*/ 921143 w 3956750"/>
                <a:gd name="connsiteY37" fmla="*/ 606398 h 5341157"/>
                <a:gd name="connsiteX38" fmla="*/ 683963 w 3956750"/>
                <a:gd name="connsiteY38" fmla="*/ 843912 h 5341157"/>
                <a:gd name="connsiteX39" fmla="*/ 683963 w 3956750"/>
                <a:gd name="connsiteY39" fmla="*/ 2541826 h 5341157"/>
                <a:gd name="connsiteX40" fmla="*/ 921143 w 3956750"/>
                <a:gd name="connsiteY40" fmla="*/ 2779340 h 5341157"/>
                <a:gd name="connsiteX41" fmla="*/ 3035607 w 3956750"/>
                <a:gd name="connsiteY41" fmla="*/ 2779340 h 5341157"/>
                <a:gd name="connsiteX42" fmla="*/ 3272788 w 3956750"/>
                <a:gd name="connsiteY42" fmla="*/ 2541826 h 5341157"/>
                <a:gd name="connsiteX43" fmla="*/ 3272788 w 3956750"/>
                <a:gd name="connsiteY43" fmla="*/ 843912 h 5341157"/>
                <a:gd name="connsiteX44" fmla="*/ 3035607 w 3956750"/>
                <a:gd name="connsiteY44" fmla="*/ 606398 h 5341157"/>
                <a:gd name="connsiteX45" fmla="*/ 921143 w 3956750"/>
                <a:gd name="connsiteY45" fmla="*/ 606398 h 53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56750" h="5341157">
                  <a:moveTo>
                    <a:pt x="3568836" y="5341157"/>
                  </a:moveTo>
                  <a:lnTo>
                    <a:pt x="387915" y="5341157"/>
                  </a:lnTo>
                  <a:cubicBezTo>
                    <a:pt x="174034" y="5341157"/>
                    <a:pt x="0" y="5166949"/>
                    <a:pt x="0" y="4952853"/>
                  </a:cubicBezTo>
                  <a:lnTo>
                    <a:pt x="0" y="388304"/>
                  </a:lnTo>
                  <a:cubicBezTo>
                    <a:pt x="0" y="174209"/>
                    <a:pt x="174034" y="0"/>
                    <a:pt x="387915" y="0"/>
                  </a:cubicBezTo>
                  <a:lnTo>
                    <a:pt x="3568836" y="0"/>
                  </a:lnTo>
                  <a:cubicBezTo>
                    <a:pt x="3782716" y="0"/>
                    <a:pt x="3956751" y="174209"/>
                    <a:pt x="3956751" y="388304"/>
                  </a:cubicBezTo>
                  <a:lnTo>
                    <a:pt x="3956751" y="4952758"/>
                  </a:lnTo>
                  <a:cubicBezTo>
                    <a:pt x="3956751" y="5166854"/>
                    <a:pt x="3782716" y="5341062"/>
                    <a:pt x="3568836" y="5341062"/>
                  </a:cubicBezTo>
                  <a:close/>
                  <a:moveTo>
                    <a:pt x="387915" y="132513"/>
                  </a:moveTo>
                  <a:cubicBezTo>
                    <a:pt x="246976" y="132513"/>
                    <a:pt x="132285" y="247319"/>
                    <a:pt x="132285" y="388399"/>
                  </a:cubicBezTo>
                  <a:lnTo>
                    <a:pt x="132285" y="4952853"/>
                  </a:lnTo>
                  <a:cubicBezTo>
                    <a:pt x="132285" y="5093933"/>
                    <a:pt x="246976" y="5208740"/>
                    <a:pt x="387915" y="5208740"/>
                  </a:cubicBezTo>
                  <a:lnTo>
                    <a:pt x="3568836" y="5208740"/>
                  </a:lnTo>
                  <a:cubicBezTo>
                    <a:pt x="3709774" y="5208740"/>
                    <a:pt x="3824466" y="5093933"/>
                    <a:pt x="3824466" y="4952853"/>
                  </a:cubicBezTo>
                  <a:lnTo>
                    <a:pt x="3824466" y="388304"/>
                  </a:lnTo>
                  <a:cubicBezTo>
                    <a:pt x="3824466" y="247224"/>
                    <a:pt x="3709774" y="132418"/>
                    <a:pt x="3568836" y="132418"/>
                  </a:cubicBezTo>
                  <a:lnTo>
                    <a:pt x="387915" y="132418"/>
                  </a:lnTo>
                  <a:close/>
                  <a:moveTo>
                    <a:pt x="1978375" y="4798255"/>
                  </a:moveTo>
                  <a:cubicBezTo>
                    <a:pt x="1500876" y="4798255"/>
                    <a:pt x="1112390" y="4409380"/>
                    <a:pt x="1112390" y="3931401"/>
                  </a:cubicBezTo>
                  <a:cubicBezTo>
                    <a:pt x="1112390" y="3453422"/>
                    <a:pt x="1500876" y="3064547"/>
                    <a:pt x="1978375" y="3064547"/>
                  </a:cubicBezTo>
                  <a:cubicBezTo>
                    <a:pt x="2455875" y="3064547"/>
                    <a:pt x="2844360" y="3453422"/>
                    <a:pt x="2844360" y="3931401"/>
                  </a:cubicBezTo>
                  <a:cubicBezTo>
                    <a:pt x="2844360" y="4409380"/>
                    <a:pt x="2455875" y="4798255"/>
                    <a:pt x="1978375" y="4798255"/>
                  </a:cubicBezTo>
                  <a:close/>
                  <a:moveTo>
                    <a:pt x="1978375" y="3196964"/>
                  </a:moveTo>
                  <a:cubicBezTo>
                    <a:pt x="1573818" y="3196964"/>
                    <a:pt x="1244675" y="3526438"/>
                    <a:pt x="1244675" y="3931401"/>
                  </a:cubicBezTo>
                  <a:cubicBezTo>
                    <a:pt x="1244675" y="4336364"/>
                    <a:pt x="1573818" y="4665838"/>
                    <a:pt x="1978375" y="4665838"/>
                  </a:cubicBezTo>
                  <a:cubicBezTo>
                    <a:pt x="2382933" y="4665838"/>
                    <a:pt x="2712076" y="4336364"/>
                    <a:pt x="2712076" y="3931401"/>
                  </a:cubicBezTo>
                  <a:cubicBezTo>
                    <a:pt x="2712076" y="3526438"/>
                    <a:pt x="2382933" y="3196964"/>
                    <a:pt x="1978375" y="3196964"/>
                  </a:cubicBezTo>
                  <a:close/>
                  <a:moveTo>
                    <a:pt x="3035607" y="2911662"/>
                  </a:moveTo>
                  <a:lnTo>
                    <a:pt x="921143" y="2911662"/>
                  </a:lnTo>
                  <a:cubicBezTo>
                    <a:pt x="717343" y="2911662"/>
                    <a:pt x="551583" y="2745736"/>
                    <a:pt x="551583" y="2541731"/>
                  </a:cubicBezTo>
                  <a:lnTo>
                    <a:pt x="551583" y="843912"/>
                  </a:lnTo>
                  <a:cubicBezTo>
                    <a:pt x="551583" y="639907"/>
                    <a:pt x="717343" y="473980"/>
                    <a:pt x="921143" y="473980"/>
                  </a:cubicBezTo>
                  <a:lnTo>
                    <a:pt x="3035607" y="473980"/>
                  </a:lnTo>
                  <a:cubicBezTo>
                    <a:pt x="3239407" y="473980"/>
                    <a:pt x="3405167" y="639907"/>
                    <a:pt x="3405167" y="843912"/>
                  </a:cubicBezTo>
                  <a:lnTo>
                    <a:pt x="3405167" y="2541826"/>
                  </a:lnTo>
                  <a:cubicBezTo>
                    <a:pt x="3405167" y="2745831"/>
                    <a:pt x="3239407" y="2911758"/>
                    <a:pt x="3035607" y="2911758"/>
                  </a:cubicBezTo>
                  <a:close/>
                  <a:moveTo>
                    <a:pt x="921143" y="606398"/>
                  </a:moveTo>
                  <a:cubicBezTo>
                    <a:pt x="790285" y="606398"/>
                    <a:pt x="683963" y="712922"/>
                    <a:pt x="683963" y="843912"/>
                  </a:cubicBezTo>
                  <a:lnTo>
                    <a:pt x="683963" y="2541826"/>
                  </a:lnTo>
                  <a:cubicBezTo>
                    <a:pt x="683963" y="2672816"/>
                    <a:pt x="790380" y="2779340"/>
                    <a:pt x="921143" y="2779340"/>
                  </a:cubicBezTo>
                  <a:lnTo>
                    <a:pt x="3035607" y="2779340"/>
                  </a:lnTo>
                  <a:cubicBezTo>
                    <a:pt x="3166466" y="2779340"/>
                    <a:pt x="3272788" y="2672816"/>
                    <a:pt x="3272788" y="2541826"/>
                  </a:cubicBezTo>
                  <a:lnTo>
                    <a:pt x="3272788" y="843912"/>
                  </a:lnTo>
                  <a:cubicBezTo>
                    <a:pt x="3272788" y="712922"/>
                    <a:pt x="3166370" y="606398"/>
                    <a:pt x="3035607" y="606398"/>
                  </a:cubicBezTo>
                  <a:lnTo>
                    <a:pt x="921143" y="606398"/>
                  </a:lnTo>
                  <a:close/>
                </a:path>
              </a:pathLst>
            </a:custGeom>
            <a:grpFill/>
            <a:ln w="9510" cap="flat">
              <a:noFill/>
              <a:prstDash val="solid"/>
              <a:miter/>
            </a:ln>
          </p:spPr>
          <p:txBody>
            <a:bodyPr rtlCol="0" anchor="ctr"/>
            <a:lstStyle/>
            <a:p>
              <a:endParaRPr lang="en-GB"/>
            </a:p>
          </p:txBody>
        </p:sp>
        <p:sp>
          <p:nvSpPr>
            <p:cNvPr id="16" name="Freeform 15">
              <a:extLst>
                <a:ext uri="{FF2B5EF4-FFF2-40B4-BE49-F238E27FC236}">
                  <a16:creationId xmlns:a16="http://schemas.microsoft.com/office/drawing/2014/main" id="{482A82B9-8DB5-0EFE-C0F2-B44FC60F6243}"/>
                </a:ext>
              </a:extLst>
            </p:cNvPr>
            <p:cNvSpPr/>
            <p:nvPr/>
          </p:nvSpPr>
          <p:spPr>
            <a:xfrm>
              <a:off x="3487307" y="6150692"/>
              <a:ext cx="726567" cy="925113"/>
            </a:xfrm>
            <a:custGeom>
              <a:avLst/>
              <a:gdLst>
                <a:gd name="connsiteX0" fmla="*/ 0 w 726567"/>
                <a:gd name="connsiteY0" fmla="*/ 0 h 925113"/>
                <a:gd name="connsiteX1" fmla="*/ 726568 w 726567"/>
                <a:gd name="connsiteY1" fmla="*/ 462557 h 925113"/>
                <a:gd name="connsiteX2" fmla="*/ 0 w 726567"/>
                <a:gd name="connsiteY2" fmla="*/ 925114 h 925113"/>
                <a:gd name="connsiteX3" fmla="*/ 0 w 726567"/>
                <a:gd name="connsiteY3" fmla="*/ 0 h 925113"/>
              </a:gdLst>
              <a:ahLst/>
              <a:cxnLst>
                <a:cxn ang="0">
                  <a:pos x="connsiteX0" y="connsiteY0"/>
                </a:cxn>
                <a:cxn ang="0">
                  <a:pos x="connsiteX1" y="connsiteY1"/>
                </a:cxn>
                <a:cxn ang="0">
                  <a:pos x="connsiteX2" y="connsiteY2"/>
                </a:cxn>
                <a:cxn ang="0">
                  <a:pos x="connsiteX3" y="connsiteY3"/>
                </a:cxn>
              </a:cxnLst>
              <a:rect l="l" t="t" r="r" b="b"/>
              <a:pathLst>
                <a:path w="726567" h="925113">
                  <a:moveTo>
                    <a:pt x="0" y="0"/>
                  </a:moveTo>
                  <a:lnTo>
                    <a:pt x="726568" y="462557"/>
                  </a:lnTo>
                  <a:lnTo>
                    <a:pt x="0" y="925114"/>
                  </a:lnTo>
                  <a:lnTo>
                    <a:pt x="0" y="0"/>
                  </a:lnTo>
                  <a:close/>
                </a:path>
              </a:pathLst>
            </a:custGeom>
            <a:solidFill>
              <a:srgbClr val="F79037"/>
            </a:solidFill>
            <a:ln w="9510" cap="flat">
              <a:noFill/>
              <a:prstDash val="solid"/>
              <a:miter/>
            </a:ln>
          </p:spPr>
          <p:txBody>
            <a:bodyPr rtlCol="0" anchor="ctr"/>
            <a:lstStyle/>
            <a:p>
              <a:endParaRPr lang="en-GB"/>
            </a:p>
          </p:txBody>
        </p:sp>
      </p:grpSp>
      <p:grpSp>
        <p:nvGrpSpPr>
          <p:cNvPr id="17" name="Group 16">
            <a:extLst>
              <a:ext uri="{FF2B5EF4-FFF2-40B4-BE49-F238E27FC236}">
                <a16:creationId xmlns:a16="http://schemas.microsoft.com/office/drawing/2014/main" id="{8AEC5594-FA31-47D6-AF71-50F12E3B3542}"/>
              </a:ext>
            </a:extLst>
          </p:cNvPr>
          <p:cNvGrpSpPr/>
          <p:nvPr/>
        </p:nvGrpSpPr>
        <p:grpSpPr>
          <a:xfrm flipH="1">
            <a:off x="5197628" y="8026617"/>
            <a:ext cx="2590078" cy="2250924"/>
            <a:chOff x="-220413" y="5470274"/>
            <a:chExt cx="2590078" cy="2250924"/>
          </a:xfrm>
        </p:grpSpPr>
        <p:sp>
          <p:nvSpPr>
            <p:cNvPr id="18" name="Freeform 17">
              <a:extLst>
                <a:ext uri="{FF2B5EF4-FFF2-40B4-BE49-F238E27FC236}">
                  <a16:creationId xmlns:a16="http://schemas.microsoft.com/office/drawing/2014/main" id="{455903CE-5597-1349-826B-FF7C515E8D5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B5DD51D9-4142-27AB-DC47-1A76B0E810BC}"/>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74DCE926-CB8C-7643-280F-B390E1E40847}"/>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6707F1B8-6135-0574-FA49-5CB328F88617}"/>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08D830D4-F150-3866-0731-51EB5D56662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A13C6732-8047-C278-B8C8-E0B87ED0399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DE981E67-A485-5902-F774-ACD9E5DA0DC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E7E4B1FF-DE38-593F-FD16-B0787FEA4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1CD3CED3-0CBA-152B-3567-026A13A1CB4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A74631FD-5623-E796-C862-D2F38FBB082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4E95A3-B240-DC99-8EEB-2FB75DF10347}"/>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A9659CC2-036B-F18F-0747-52B00975116E}"/>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EF0E7841-B315-A948-9275-D24CB73FC6CC}"/>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1192825B-1AEE-83E0-D3DB-52237B54E0FD}"/>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733619D9-60C8-CAEF-0AC5-EC3F856F3358}"/>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77F53A33-8766-4539-406B-AB88AA375AD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335C8722-18D7-3EE3-510D-29E408370C63}"/>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2F1A1F54-4379-6409-4118-73548AE7930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574515122"/>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2.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9800E7-4362-4A70-9B48-B5AE1C9F4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Magazine layout</Template>
  <TotalTime>8387</TotalTime>
  <Words>9641</Words>
  <Application>Microsoft Macintosh PowerPoint</Application>
  <PresentationFormat>Personalizados</PresentationFormat>
  <Paragraphs>393</Paragraphs>
  <Slides>30</Slides>
  <Notes>0</Notes>
  <HiddenSlides>0</HiddenSlides>
  <MMClips>0</MMClips>
  <ScaleCrop>false</ScaleCrop>
  <HeadingPairs>
    <vt:vector size="6" baseType="variant">
      <vt:variant>
        <vt:lpstr>Tipos de letra usados</vt:lpstr>
      </vt:variant>
      <vt:variant>
        <vt:i4>7</vt:i4>
      </vt:variant>
      <vt:variant>
        <vt:lpstr>Tema</vt:lpstr>
      </vt:variant>
      <vt:variant>
        <vt:i4>1</vt:i4>
      </vt:variant>
      <vt:variant>
        <vt:lpstr>Títulos dos diapositivos</vt:lpstr>
      </vt:variant>
      <vt:variant>
        <vt:i4>30</vt:i4>
      </vt:variant>
    </vt:vector>
  </HeadingPairs>
  <TitlesOfParts>
    <vt:vector size="38" baseType="lpstr">
      <vt:lpstr>Arial</vt:lpstr>
      <vt:lpstr>Calibri</vt:lpstr>
      <vt:lpstr>Century Schoolbook</vt:lpstr>
      <vt:lpstr>Montserrat</vt:lpstr>
      <vt:lpstr>Poppins</vt:lpstr>
      <vt:lpstr>Times New Roman</vt:lpstr>
      <vt:lpstr>Wingdings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Fábio Duarte</cp:lastModifiedBy>
  <cp:revision>482</cp:revision>
  <dcterms:created xsi:type="dcterms:W3CDTF">2021-06-15T11:45:52Z</dcterms:created>
  <dcterms:modified xsi:type="dcterms:W3CDTF">2023-06-22T11:36:42Z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