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6"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01"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autoAdjust="0"/>
    <p:restoredTop sz="96281"/>
  </p:normalViewPr>
  <p:slideViewPr>
    <p:cSldViewPr snapToGrid="0" snapToObjects="1">
      <p:cViewPr varScale="1">
        <p:scale>
          <a:sx n="79" d="100"/>
          <a:sy n="79" d="100"/>
        </p:scale>
        <p:origin x="2976"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drive.google.com/file/d/1xREdjeV4id9DqGCcPL-OQMOCt8lLauFx/view"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s://docs.google.com/forms/d/e/1FAIpQLSelO46CL-PEZlOV3hTkj0XzQIq35x8w1FindId71EuwtCD0PQ/viewfor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5167392" cy="1224685"/>
          </a:xfrm>
        </p:spPr>
        <p:txBody>
          <a:bodyPr/>
          <a:lstStyle/>
          <a:p>
            <a:r>
              <a:rPr lang="en-US" dirty="0" err="1"/>
              <a:t>Currículo</a:t>
            </a:r>
            <a:r>
              <a:rPr lang="en-US" dirty="0"/>
              <a:t> de </a:t>
            </a:r>
            <a:r>
              <a:rPr lang="en-US" dirty="0" err="1"/>
              <a:t>Licenciatura</a:t>
            </a:r>
            <a:r>
              <a:rPr lang="en-US" dirty="0"/>
              <a:t> </a:t>
            </a:r>
          </a:p>
          <a:p>
            <a:r>
              <a:rPr lang="en-US" b="0" dirty="0" err="1"/>
              <a:t>Tecnologia</a:t>
            </a:r>
            <a:r>
              <a:rPr lang="en-US" b="0" dirty="0"/>
              <a:t> </a:t>
            </a:r>
            <a:r>
              <a:rPr lang="en-US" b="0" dirty="0" err="1"/>
              <a:t>Blockchain</a:t>
            </a:r>
            <a:r>
              <a:rPr lang="en-US" b="0" dirty="0"/>
              <a:t> e </a:t>
            </a:r>
            <a:r>
              <a:rPr lang="en-US" b="0" dirty="0" err="1"/>
              <a:t>Criptomoedas</a:t>
            </a:r>
            <a:endParaRPr lang="en-US" b="0" dirty="0"/>
          </a:p>
          <a:p>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8"/>
            <a:ext cx="6113161" cy="60722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a:solidFill>
                  <a:srgbClr val="000000"/>
                </a:solidFill>
                <a:latin typeface="Calibri" panose="020F0502020204030204" pitchFamily="34" charset="0"/>
                <a:cs typeface="Calibri" panose="020F0502020204030204" pitchFamily="34" charset="0"/>
              </a:rPr>
              <a:t>A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maioria</a:t>
            </a:r>
            <a:r>
              <a:rPr lang="en-US" sz="1100" dirty="0">
                <a:solidFill>
                  <a:srgbClr val="000000"/>
                </a:solidFill>
                <a:latin typeface="Calibri" panose="020F0502020204030204" pitchFamily="34" charset="0"/>
                <a:cs typeface="Calibri" panose="020F0502020204030204" pitchFamily="34" charset="0"/>
              </a:rPr>
              <a:t> dos </a:t>
            </a:r>
            <a:r>
              <a:rPr lang="en-US" sz="1100" dirty="0" err="1">
                <a:solidFill>
                  <a:srgbClr val="000000"/>
                </a:solidFill>
                <a:latin typeface="Calibri" panose="020F0502020204030204" pitchFamily="34" charset="0"/>
                <a:cs typeface="Calibri" panose="020F0502020204030204" pitchFamily="34" charset="0"/>
              </a:rPr>
              <a:t>sistemas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foi</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construída</a:t>
            </a:r>
            <a:r>
              <a:rPr lang="en-US" sz="1100" dirty="0">
                <a:solidFill>
                  <a:srgbClr val="000000"/>
                </a:solidFill>
                <a:latin typeface="Calibri" panose="020F0502020204030204" pitchFamily="34" charset="0"/>
                <a:cs typeface="Calibri" panose="020F0502020204030204" pitchFamily="34" charset="0"/>
              </a:rPr>
              <a:t> de forma a </a:t>
            </a:r>
            <a:r>
              <a:rPr lang="en-US" sz="1100" dirty="0" err="1">
                <a:solidFill>
                  <a:srgbClr val="000000"/>
                </a:solidFill>
                <a:latin typeface="Calibri" panose="020F0502020204030204" pitchFamily="34" charset="0"/>
                <a:cs typeface="Calibri" panose="020F0502020204030204" pitchFamily="34" charset="0"/>
              </a:rPr>
              <a:t>distribuir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entre </a:t>
            </a:r>
            <a:r>
              <a:rPr lang="en-US" sz="1100" dirty="0" err="1">
                <a:solidFill>
                  <a:srgbClr val="000000"/>
                </a:solidFill>
                <a:latin typeface="Calibri" panose="020F0502020204030204" pitchFamily="34" charset="0"/>
                <a:cs typeface="Calibri" panose="020F0502020204030204" pitchFamily="34" charset="0"/>
              </a:rPr>
              <a:t>muitos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atores</a:t>
            </a:r>
            <a:r>
              <a:rPr lang="en-US" sz="1100" dirty="0">
                <a:solidFill>
                  <a:srgbClr val="000000"/>
                </a:solidFill>
                <a:latin typeface="Calibri" panose="020F0502020204030204" pitchFamily="34" charset="0"/>
                <a:cs typeface="Calibri" panose="020F0502020204030204" pitchFamily="34" charset="0"/>
              </a:rPr>
              <a:t>, com </a:t>
            </a:r>
            <a:r>
              <a:rPr lang="en-US" sz="1100" dirty="0" err="1">
                <a:solidFill>
                  <a:srgbClr val="000000"/>
                </a:solidFill>
                <a:latin typeface="Calibri" panose="020F0502020204030204" pitchFamily="34" charset="0"/>
                <a:cs typeface="Calibri" panose="020F0502020204030204" pitchFamily="34" charset="0"/>
              </a:rPr>
              <a:t>diferentes</a:t>
            </a:r>
            <a:r>
              <a:rPr lang="en-US" sz="1100" dirty="0">
                <a:solidFill>
                  <a:srgbClr val="000000"/>
                </a:solidFill>
                <a:latin typeface="Calibri" panose="020F0502020204030204" pitchFamily="34" charset="0"/>
                <a:cs typeface="Calibri" panose="020F0502020204030204" pitchFamily="34" charset="0"/>
              </a:rPr>
              <a:t> interesses e </a:t>
            </a:r>
            <a:r>
              <a:rPr lang="en-US" sz="1100" dirty="0" err="1">
                <a:solidFill>
                  <a:srgbClr val="000000"/>
                </a:solidFill>
                <a:latin typeface="Calibri" panose="020F0502020204030204" pitchFamily="34" charset="0"/>
                <a:cs typeface="Calibri" panose="020F0502020204030204" pitchFamily="34" charset="0"/>
              </a:rPr>
              <a:t>preferências</a:t>
            </a:r>
            <a:r>
              <a:rPr lang="en-US" sz="1100" dirty="0">
                <a:solidFill>
                  <a:srgbClr val="000000"/>
                </a:solidFill>
                <a:latin typeface="Calibri" panose="020F0502020204030204" pitchFamily="34" charset="0"/>
                <a:cs typeface="Calibri" panose="020F0502020204030204" pitchFamily="34" charset="0"/>
              </a:rPr>
              <a:t>, de modo que </a:t>
            </a:r>
            <a:r>
              <a:rPr lang="en-US" sz="1100" dirty="0" err="1">
                <a:solidFill>
                  <a:srgbClr val="000000"/>
                </a:solidFill>
                <a:latin typeface="Calibri" panose="020F0502020204030204" pitchFamily="34" charset="0"/>
                <a:cs typeface="Calibri" panose="020F0502020204030204" pitchFamily="34" charset="0"/>
              </a:rPr>
              <a:t>nenhum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ator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único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tenha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capacidade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afetar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influenciar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unilateralmente</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operações</a:t>
            </a:r>
            <a:r>
              <a:rPr lang="en-US" sz="1100" dirty="0">
                <a:solidFill>
                  <a:srgbClr val="000000"/>
                </a:solidFill>
                <a:latin typeface="Calibri" panose="020F0502020204030204" pitchFamily="34" charset="0"/>
                <a:cs typeface="Calibri" panose="020F0502020204030204" pitchFamily="34" charset="0"/>
              </a:rPr>
              <a:t> da rede </a:t>
            </a:r>
            <a:r>
              <a:rPr lang="en-US" sz="1100" dirty="0" err="1">
                <a:solidFill>
                  <a:srgbClr val="000000"/>
                </a:solidFill>
                <a:latin typeface="Calibri" panose="020F0502020204030204" pitchFamily="34" charset="0"/>
                <a:cs typeface="Calibri" panose="020F0502020204030204" pitchFamily="34" charset="0"/>
              </a:rPr>
              <a:t>geral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problemas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surgem</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entanto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quando</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práticas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padrão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ameaçadas</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caso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emergência</a:t>
            </a:r>
            <a:r>
              <a:rPr lang="en-US" sz="1100" dirty="0">
                <a:solidFill>
                  <a:srgbClr val="000000"/>
                </a:solidFill>
                <a:latin typeface="Calibri" panose="020F0502020204030204" pitchFamily="34" charset="0"/>
                <a:cs typeface="Calibri" panose="020F0502020204030204" pitchFamily="34" charset="0"/>
              </a:rPr>
              <a:t> que </a:t>
            </a:r>
            <a:r>
              <a:rPr lang="en-US" sz="1100" dirty="0" err="1">
                <a:solidFill>
                  <a:srgbClr val="000000"/>
                </a:solidFill>
                <a:latin typeface="Calibri" panose="020F0502020204030204" pitchFamily="34" charset="0"/>
                <a:cs typeface="Calibri" panose="020F0502020204030204" pitchFamily="34" charset="0"/>
              </a:rPr>
              <a:t>exija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tomada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decisões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além</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escopo</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procedimento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ordinário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exemplo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como</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caso</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ataque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TheDAO</a:t>
            </a:r>
            <a:r>
              <a:rPr lang="en-US" sz="1100" dirty="0">
                <a:solidFill>
                  <a:srgbClr val="000000"/>
                </a:solidFill>
                <a:latin typeface="Calibri" panose="020F0502020204030204" pitchFamily="34" charset="0"/>
                <a:cs typeface="Calibri" panose="020F0502020204030204" pitchFamily="34" charset="0"/>
              </a:rPr>
              <a:t> à rede Ethereum).</a:t>
            </a:r>
          </a:p>
          <a:p>
            <a:pPr algn="just" rtl="0"/>
            <a:endParaRPr lang="en-US" sz="1100" dirty="0">
              <a:solidFill>
                <a:srgbClr val="000000"/>
              </a:solidFill>
              <a:latin typeface="Calibri" panose="020F0502020204030204" pitchFamily="34" charset="0"/>
              <a:cs typeface="Calibri" panose="020F0502020204030204" pitchFamily="34" charset="0"/>
            </a:endParaRPr>
          </a:p>
          <a:p>
            <a:pPr algn="just" rtl="0"/>
            <a:r>
              <a:rPr lang="en-US" sz="1100" dirty="0" err="1">
                <a:solidFill>
                  <a:srgbClr val="000000"/>
                </a:solidFill>
                <a:latin typeface="Calibri" panose="020F0502020204030204" pitchFamily="34" charset="0"/>
                <a:cs typeface="Calibri" panose="020F0502020204030204" pitchFamily="34" charset="0"/>
              </a:rPr>
              <a:t>Embora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seja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possível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aumentar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operações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adequadas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sistemas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por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meio</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introdução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série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garantias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tecnológicas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relacionadas</a:t>
            </a:r>
            <a:r>
              <a:rPr lang="en-US" sz="1100" dirty="0">
                <a:solidFill>
                  <a:srgbClr val="000000"/>
                </a:solidFill>
                <a:latin typeface="Calibri" panose="020F0502020204030204" pitchFamily="34" charset="0"/>
                <a:cs typeface="Calibri" panose="020F0502020204030204" pitchFamily="34" charset="0"/>
              </a:rPr>
              <a:t> à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on-chain, a </a:t>
            </a:r>
            <a:r>
              <a:rPr lang="en-US" sz="1100" dirty="0" err="1">
                <a:solidFill>
                  <a:srgbClr val="000000"/>
                </a:solidFill>
                <a:latin typeface="Calibri" panose="020F0502020204030204" pitchFamily="34" charset="0"/>
                <a:cs typeface="Calibri" panose="020F0502020204030204" pitchFamily="34" charset="0"/>
              </a:rPr>
              <a:t>robustez</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sistema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subjacente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requer</a:t>
            </a:r>
            <a:r>
              <a:rPr lang="en-US" sz="1100" dirty="0">
                <a:solidFill>
                  <a:srgbClr val="000000"/>
                </a:solidFill>
                <a:latin typeface="Calibri" panose="020F0502020204030204" pitchFamily="34" charset="0"/>
                <a:cs typeface="Calibri" panose="020F0502020204030204" pitchFamily="34" charset="0"/>
              </a:rPr>
              <a:t> um conjunto </a:t>
            </a:r>
            <a:r>
              <a:rPr lang="en-US" sz="1100" dirty="0" err="1">
                <a:solidFill>
                  <a:srgbClr val="000000"/>
                </a:solidFill>
                <a:latin typeface="Calibri" panose="020F0502020204030204" pitchFamily="34" charset="0"/>
                <a:cs typeface="Calibri" panose="020F0502020204030204" pitchFamily="34" charset="0"/>
              </a:rPr>
              <a:t>totalmente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diferente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restrições</a:t>
            </a:r>
            <a:r>
              <a:rPr lang="en-US" sz="1100" dirty="0">
                <a:solidFill>
                  <a:srgbClr val="000000"/>
                </a:solidFill>
                <a:latin typeface="Calibri" panose="020F0502020204030204" pitchFamily="34" charset="0"/>
                <a:cs typeface="Calibri" panose="020F0502020204030204" pitchFamily="34" charset="0"/>
              </a:rPr>
              <a:t> que se </a:t>
            </a:r>
            <a:r>
              <a:rPr lang="en-US" sz="1100" dirty="0" err="1">
                <a:solidFill>
                  <a:srgbClr val="000000"/>
                </a:solidFill>
                <a:latin typeface="Calibri" panose="020F0502020204030204" pitchFamily="34" charset="0"/>
                <a:cs typeface="Calibri" panose="020F0502020204030204" pitchFamily="34" charset="0"/>
              </a:rPr>
              <a:t>estendem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além</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escopo</a:t>
            </a:r>
            <a:r>
              <a:rPr lang="en-US" sz="1100" dirty="0">
                <a:solidFill>
                  <a:srgbClr val="000000"/>
                </a:solidFill>
                <a:latin typeface="Calibri" panose="020F0502020204030204" pitchFamily="34" charset="0"/>
                <a:cs typeface="Calibri" panose="020F0502020204030204" pitchFamily="34" charset="0"/>
              </a:rPr>
              <a:t> de um </a:t>
            </a:r>
            <a:r>
              <a:rPr lang="en-US" sz="1100" dirty="0" err="1">
                <a:solidFill>
                  <a:srgbClr val="000000"/>
                </a:solidFill>
                <a:latin typeface="Calibri" panose="020F0502020204030204" pitchFamily="34" charset="0"/>
                <a:cs typeface="Calibri" panose="020F0502020204030204" pitchFamily="34" charset="0"/>
              </a:rPr>
              <a:t>protocolo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puramente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codificado</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regras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código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Portanto</a:t>
            </a:r>
            <a:r>
              <a:rPr lang="en-US" sz="1100" dirty="0">
                <a:solidFill>
                  <a:srgbClr val="000000"/>
                </a:solidFill>
                <a:latin typeface="Calibri" panose="020F0502020204030204" pitchFamily="34" charset="0"/>
                <a:cs typeface="Calibri" panose="020F0502020204030204" pitchFamily="34" charset="0"/>
              </a:rPr>
              <a:t>, para </a:t>
            </a:r>
            <a:r>
              <a:rPr lang="en-US" sz="1100" dirty="0" err="1">
                <a:solidFill>
                  <a:srgbClr val="000000"/>
                </a:solidFill>
                <a:latin typeface="Calibri" panose="020F0502020204030204" pitchFamily="34" charset="0"/>
                <a:cs typeface="Calibri" panose="020F0502020204030204" pitchFamily="34" charset="0"/>
              </a:rPr>
              <a:t>garantir</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nível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adequado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tais </a:t>
            </a:r>
            <a:r>
              <a:rPr lang="en-US" sz="1100" dirty="0" err="1">
                <a:solidFill>
                  <a:srgbClr val="000000"/>
                </a:solidFill>
                <a:latin typeface="Calibri" panose="020F0502020204030204" pitchFamily="34" charset="0"/>
                <a:cs typeface="Calibri" panose="020F0502020204030204" pitchFamily="34" charset="0"/>
              </a:rPr>
              <a:t>sistemas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ser </a:t>
            </a:r>
            <a:r>
              <a:rPr lang="en-US" sz="1100" dirty="0" err="1">
                <a:solidFill>
                  <a:srgbClr val="000000"/>
                </a:solidFill>
                <a:latin typeface="Calibri" panose="020F0502020204030204" pitchFamily="34" charset="0"/>
                <a:cs typeface="Calibri" panose="020F0502020204030204" pitchFamily="34" charset="0"/>
              </a:rPr>
              <a:t>necessário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introduzir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série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restrições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processuais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substantivas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relacionadas</a:t>
            </a:r>
            <a:r>
              <a:rPr lang="en-US" sz="1100" dirty="0">
                <a:solidFill>
                  <a:srgbClr val="000000"/>
                </a:solidFill>
                <a:latin typeface="Calibri" panose="020F0502020204030204" pitchFamily="34" charset="0"/>
                <a:cs typeface="Calibri" panose="020F0502020204030204" pitchFamily="34" charset="0"/>
              </a:rPr>
              <a:t> à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off-chain, </a:t>
            </a:r>
            <a:r>
              <a:rPr lang="en-US" sz="1100" dirty="0" err="1">
                <a:solidFill>
                  <a:srgbClr val="000000"/>
                </a:solidFill>
                <a:latin typeface="Calibri" panose="020F0502020204030204" pitchFamily="34" charset="0"/>
                <a:cs typeface="Calibri" panose="020F0502020204030204" pitchFamily="34" charset="0"/>
              </a:rPr>
              <a:t>abordando</a:t>
            </a:r>
            <a:r>
              <a:rPr lang="en-US" sz="1100" dirty="0">
                <a:solidFill>
                  <a:srgbClr val="000000"/>
                </a:solidFill>
                <a:latin typeface="Calibri" panose="020F0502020204030204" pitchFamily="34" charset="0"/>
                <a:cs typeface="Calibri" panose="020F0502020204030204" pitchFamily="34" charset="0"/>
              </a:rPr>
              <a:t> tanto </a:t>
            </a:r>
            <a:r>
              <a:rPr lang="en-US" sz="1100" dirty="0" err="1">
                <a:solidFill>
                  <a:srgbClr val="000000"/>
                </a:solidFill>
                <a:latin typeface="Calibri" panose="020F0502020204030204" pitchFamily="34" charset="0"/>
                <a:cs typeface="Calibri" panose="020F0502020204030204" pitchFamily="34" charset="0"/>
              </a:rPr>
              <a:t>situações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normalidade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estados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exceção</a:t>
            </a:r>
            <a:r>
              <a:rPr lang="en-US" sz="1100" dirty="0">
                <a:solidFill>
                  <a:srgbClr val="000000"/>
                </a:solidFill>
                <a:latin typeface="Calibri" panose="020F0502020204030204" pitchFamily="34" charset="0"/>
                <a:cs typeface="Calibri" panose="020F0502020204030204" pitchFamily="34" charset="0"/>
              </a:rPr>
              <a:t>.</a:t>
            </a:r>
          </a:p>
          <a:p>
            <a:pPr algn="just" rtl="0"/>
            <a:r>
              <a:rPr lang="en-US" sz="1100" dirty="0">
                <a:solidFill>
                  <a:srgbClr val="000000"/>
                </a:solidFill>
                <a:latin typeface="Calibri" panose="020F0502020204030204" pitchFamily="34" charset="0"/>
                <a:cs typeface="Calibri" panose="020F0502020204030204" pitchFamily="34" charset="0"/>
              </a:rPr>
              <a:t> </a:t>
            </a:r>
          </a:p>
          <a:p>
            <a:pPr algn="just" rtl="0"/>
            <a:r>
              <a:rPr lang="en-US" sz="1100" dirty="0">
                <a:solidFill>
                  <a:srgbClr val="000000"/>
                </a:solidFill>
                <a:latin typeface="Calibri" panose="020F0502020204030204" pitchFamily="34" charset="0"/>
                <a:cs typeface="Calibri" panose="020F0502020204030204" pitchFamily="34" charset="0"/>
              </a:rPr>
              <a:t>Se </a:t>
            </a:r>
            <a:r>
              <a:rPr lang="en-US" sz="1100" dirty="0" err="1">
                <a:solidFill>
                  <a:srgbClr val="000000"/>
                </a:solidFill>
                <a:latin typeface="Calibri" panose="020F0502020204030204" pitchFamily="34" charset="0"/>
                <a:cs typeface="Calibri" panose="020F0502020204030204" pitchFamily="34" charset="0"/>
              </a:rPr>
              <a:t>dermos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outra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olhada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oito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pilares</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de David </a:t>
            </a:r>
            <a:r>
              <a:rPr lang="en-US" sz="1100" dirty="0" err="1">
                <a:solidFill>
                  <a:srgbClr val="000000"/>
                </a:solidFill>
                <a:latin typeface="Calibri" panose="020F0502020204030204" pitchFamily="34" charset="0"/>
                <a:cs typeface="Calibri" panose="020F0502020204030204" pitchFamily="34" charset="0"/>
              </a:rPr>
              <a:t>Horsager</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seguintes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afirmações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teóricas</a:t>
            </a:r>
            <a:r>
              <a:rPr lang="en-US" sz="1100" dirty="0">
                <a:solidFill>
                  <a:srgbClr val="000000"/>
                </a:solidFill>
                <a:latin typeface="Calibri" panose="020F0502020204030204" pitchFamily="34" charset="0"/>
                <a:cs typeface="Calibri" panose="020F0502020204030204" pitchFamily="34" charset="0"/>
              </a:rPr>
              <a:t> para a </a:t>
            </a:r>
            <a:r>
              <a:rPr lang="en-US" sz="1100" dirty="0" err="1">
                <a:solidFill>
                  <a:srgbClr val="000000"/>
                </a:solidFill>
                <a:latin typeface="Calibri" panose="020F0502020204030204" pitchFamily="34" charset="0"/>
                <a:cs typeface="Calibri" panose="020F0502020204030204" pitchFamily="34" charset="0"/>
              </a:rPr>
              <a:t>tecnologia</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podem</a:t>
            </a:r>
            <a:r>
              <a:rPr lang="en-US" sz="1100" dirty="0">
                <a:solidFill>
                  <a:srgbClr val="000000"/>
                </a:solidFill>
                <a:latin typeface="Calibri" panose="020F0502020204030204" pitchFamily="34" charset="0"/>
                <a:cs typeface="Calibri" panose="020F0502020204030204" pitchFamily="34" charset="0"/>
              </a:rPr>
              <a:t> ser </a:t>
            </a:r>
            <a:r>
              <a:rPr lang="en-US" sz="1100" dirty="0" err="1">
                <a:solidFill>
                  <a:srgbClr val="000000"/>
                </a:solidFill>
                <a:latin typeface="Calibri" panose="020F0502020204030204" pitchFamily="34" charset="0"/>
                <a:cs typeface="Calibri" panose="020F0502020204030204" pitchFamily="34" charset="0"/>
              </a:rPr>
              <a:t>derivadas</a:t>
            </a:r>
            <a:r>
              <a:rPr lang="en-US" sz="1100" dirty="0">
                <a:solidFill>
                  <a:srgbClr val="000000"/>
                </a:solidFill>
                <a:latin typeface="Calibri" panose="020F0502020204030204" pitchFamily="34" charset="0"/>
                <a:cs typeface="Calibri" panose="020F0502020204030204" pitchFamily="34" charset="0"/>
              </a:rPr>
              <a:t>:</a:t>
            </a:r>
          </a:p>
          <a:p>
            <a:pPr algn="just" rtl="0"/>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rtl="0"/>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461789"/>
            <a:ext cx="3024188" cy="156274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solidFill>
                  <a:srgbClr val="000000"/>
                </a:solidFill>
                <a:cs typeface="+mn-cs"/>
              </a:rPr>
              <a:t>Os</a:t>
            </a:r>
            <a:r>
              <a:rPr lang="en-US" dirty="0">
                <a:solidFill>
                  <a:srgbClr val="000000"/>
                </a:solidFill>
                <a:cs typeface="+mn-cs"/>
              </a:rPr>
              <a:t> dados </a:t>
            </a:r>
            <a:r>
              <a:rPr lang="en-US" dirty="0" err="1">
                <a:solidFill>
                  <a:srgbClr val="000000"/>
                </a:solidFill>
                <a:cs typeface="+mn-cs"/>
              </a:rPr>
              <a:t>inseridos</a:t>
            </a:r>
            <a:r>
              <a:rPr lang="en-US" dirty="0">
                <a:solidFill>
                  <a:srgbClr val="000000"/>
                </a:solidFill>
                <a:cs typeface="+mn-cs"/>
              </a:rPr>
              <a:t> num blockchain </a:t>
            </a:r>
            <a:r>
              <a:rPr lang="en-US" dirty="0" err="1">
                <a:solidFill>
                  <a:srgbClr val="000000"/>
                </a:solidFill>
                <a:cs typeface="+mn-cs"/>
              </a:rPr>
              <a:t>são</a:t>
            </a:r>
            <a:r>
              <a:rPr lang="en-US" dirty="0">
                <a:solidFill>
                  <a:srgbClr val="000000"/>
                </a:solidFill>
                <a:cs typeface="+mn-cs"/>
              </a:rPr>
              <a:t> claros, </a:t>
            </a:r>
            <a:r>
              <a:rPr lang="en-US" dirty="0" err="1">
                <a:solidFill>
                  <a:srgbClr val="000000"/>
                </a:solidFill>
                <a:cs typeface="+mn-cs"/>
              </a:rPr>
              <a:t>transparentes</a:t>
            </a:r>
            <a:r>
              <a:rPr lang="en-US" dirty="0">
                <a:solidFill>
                  <a:srgbClr val="000000"/>
                </a:solidFill>
                <a:cs typeface="+mn-cs"/>
              </a:rPr>
              <a:t> e </a:t>
            </a:r>
            <a:r>
              <a:rPr lang="en-US" dirty="0" err="1">
                <a:solidFill>
                  <a:srgbClr val="000000"/>
                </a:solidFill>
                <a:cs typeface="+mn-cs"/>
              </a:rPr>
              <a:t>imutáveis</a:t>
            </a:r>
            <a:r>
              <a:rPr lang="en-US" dirty="0">
                <a:solidFill>
                  <a:srgbClr val="000000"/>
                </a:solidFill>
                <a:cs typeface="+mn-cs"/>
              </a:rPr>
              <a:t>. </a:t>
            </a:r>
            <a:r>
              <a:rPr lang="en-US" dirty="0" err="1">
                <a:solidFill>
                  <a:srgbClr val="000000"/>
                </a:solidFill>
                <a:cs typeface="+mn-cs"/>
              </a:rPr>
              <a:t>Fica</a:t>
            </a:r>
            <a:r>
              <a:rPr lang="en-US" dirty="0">
                <a:solidFill>
                  <a:srgbClr val="000000"/>
                </a:solidFill>
                <a:cs typeface="+mn-cs"/>
              </a:rPr>
              <a:t> claro de </a:t>
            </a:r>
            <a:r>
              <a:rPr lang="en-US" dirty="0" err="1">
                <a:solidFill>
                  <a:srgbClr val="000000"/>
                </a:solidFill>
                <a:cs typeface="+mn-cs"/>
              </a:rPr>
              <a:t>onde</a:t>
            </a:r>
            <a:r>
              <a:rPr lang="en-US" dirty="0">
                <a:solidFill>
                  <a:srgbClr val="000000"/>
                </a:solidFill>
                <a:cs typeface="+mn-cs"/>
              </a:rPr>
              <a:t> </a:t>
            </a:r>
            <a:r>
              <a:rPr lang="en-US" dirty="0" err="1">
                <a:solidFill>
                  <a:srgbClr val="000000"/>
                </a:solidFill>
                <a:cs typeface="+mn-cs"/>
              </a:rPr>
              <a:t>vêm</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dados e </a:t>
            </a:r>
            <a:r>
              <a:rPr lang="en-US" dirty="0" err="1">
                <a:solidFill>
                  <a:srgbClr val="000000"/>
                </a:solidFill>
                <a:cs typeface="+mn-cs"/>
              </a:rPr>
              <a:t>como</a:t>
            </a:r>
            <a:r>
              <a:rPr lang="en-US" dirty="0">
                <a:solidFill>
                  <a:srgbClr val="000000"/>
                </a:solidFill>
                <a:cs typeface="+mn-cs"/>
              </a:rPr>
              <a:t> e sob </a:t>
            </a:r>
            <a:r>
              <a:rPr lang="en-US" dirty="0" err="1">
                <a:solidFill>
                  <a:srgbClr val="000000"/>
                </a:solidFill>
                <a:cs typeface="+mn-cs"/>
              </a:rPr>
              <a:t>quais</a:t>
            </a:r>
            <a:r>
              <a:rPr lang="en-US" dirty="0">
                <a:solidFill>
                  <a:srgbClr val="000000"/>
                </a:solidFill>
                <a:cs typeface="+mn-cs"/>
              </a:rPr>
              <a:t> </a:t>
            </a:r>
            <a:r>
              <a:rPr lang="en-US" dirty="0" err="1">
                <a:solidFill>
                  <a:srgbClr val="000000"/>
                </a:solidFill>
                <a:cs typeface="+mn-cs"/>
              </a:rPr>
              <a:t>parâmetros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foram</a:t>
            </a:r>
            <a:r>
              <a:rPr lang="en-US" dirty="0">
                <a:solidFill>
                  <a:srgbClr val="000000"/>
                </a:solidFill>
                <a:cs typeface="+mn-cs"/>
              </a:rPr>
              <a:t> </a:t>
            </a:r>
            <a:r>
              <a:rPr lang="en-US" dirty="0" err="1">
                <a:solidFill>
                  <a:srgbClr val="000000"/>
                </a:solidFill>
                <a:cs typeface="+mn-cs"/>
              </a:rPr>
              <a:t>inseridos</a:t>
            </a:r>
            <a:r>
              <a:rPr lang="en-US" dirty="0">
                <a:solidFill>
                  <a:srgbClr val="000000"/>
                </a:solidFill>
                <a:cs typeface="+mn-cs"/>
              </a:rPr>
              <a:t> no </a:t>
            </a:r>
            <a:r>
              <a:rPr lang="en-US" dirty="0" err="1">
                <a:solidFill>
                  <a:srgbClr val="000000"/>
                </a:solidFill>
                <a:cs typeface="+mn-cs"/>
              </a:rPr>
              <a:t>sistema</a:t>
            </a:r>
            <a:r>
              <a:rPr lang="en-US" dirty="0">
                <a:solidFill>
                  <a:srgbClr val="000000"/>
                </a:solidFill>
                <a:cs typeface="+mn-cs"/>
              </a:rPr>
              <a:t> blockchain e </a:t>
            </a:r>
            <a:r>
              <a:rPr lang="en-US" dirty="0" err="1">
                <a:solidFill>
                  <a:srgbClr val="000000"/>
                </a:solidFill>
                <a:cs typeface="+mn-cs"/>
              </a:rPr>
              <a:t>mantém</a:t>
            </a:r>
            <a:r>
              <a:rPr lang="en-US" dirty="0">
                <a:solidFill>
                  <a:srgbClr val="000000"/>
                </a:solidFill>
                <a:cs typeface="+mn-cs"/>
              </a:rPr>
              <a:t> o </a:t>
            </a:r>
            <a:r>
              <a:rPr lang="en-US" dirty="0" err="1">
                <a:solidFill>
                  <a:srgbClr val="000000"/>
                </a:solidFill>
                <a:cs typeface="+mn-cs"/>
              </a:rPr>
              <a:t>mesmo</a:t>
            </a:r>
            <a:r>
              <a:rPr lang="en-US" dirty="0">
                <a:solidFill>
                  <a:srgbClr val="000000"/>
                </a:solidFill>
                <a:cs typeface="+mn-cs"/>
              </a:rPr>
              <a:t> </a:t>
            </a:r>
            <a:r>
              <a:rPr lang="en-US" dirty="0" err="1">
                <a:solidFill>
                  <a:srgbClr val="000000"/>
                </a:solidFill>
                <a:cs typeface="+mn-cs"/>
              </a:rPr>
              <a:t>registro</a:t>
            </a:r>
            <a:r>
              <a:rPr lang="en-US" dirty="0">
                <a:solidFill>
                  <a:srgbClr val="000000"/>
                </a:solidFill>
                <a:cs typeface="+mn-cs"/>
              </a:rPr>
              <a:t> de um </a:t>
            </a:r>
            <a:r>
              <a:rPr lang="en-US" dirty="0" err="1">
                <a:solidFill>
                  <a:srgbClr val="000000"/>
                </a:solidFill>
                <a:cs typeface="+mn-cs"/>
              </a:rPr>
              <a:t>livro-razão</a:t>
            </a:r>
            <a:r>
              <a:rPr lang="en-US" dirty="0">
                <a:solidFill>
                  <a:srgbClr val="000000"/>
                </a:solidFill>
                <a:cs typeface="+mn-cs"/>
              </a:rPr>
              <a:t>, </a:t>
            </a:r>
            <a:r>
              <a:rPr lang="en-US" dirty="0" err="1">
                <a:solidFill>
                  <a:srgbClr val="000000"/>
                </a:solidFill>
                <a:cs typeface="+mn-cs"/>
              </a:rPr>
              <a:t>independentemente</a:t>
            </a:r>
            <a:r>
              <a:rPr lang="en-US" dirty="0">
                <a:solidFill>
                  <a:srgbClr val="000000"/>
                </a:solidFill>
                <a:cs typeface="+mn-cs"/>
              </a:rPr>
              <a:t> de qual </a:t>
            </a:r>
            <a:r>
              <a:rPr lang="en-US" dirty="0" err="1">
                <a:solidFill>
                  <a:srgbClr val="000000"/>
                </a:solidFill>
                <a:cs typeface="+mn-cs"/>
              </a:rPr>
              <a:t>usuário</a:t>
            </a:r>
            <a:r>
              <a:rPr lang="en-US" dirty="0">
                <a:solidFill>
                  <a:srgbClr val="000000"/>
                </a:solidFill>
                <a:cs typeface="+mn-cs"/>
              </a:rPr>
              <a:t> o </a:t>
            </a:r>
            <a:r>
              <a:rPr lang="en-US" dirty="0" err="1">
                <a:solidFill>
                  <a:srgbClr val="000000"/>
                </a:solidFill>
                <a:cs typeface="+mn-cs"/>
              </a:rPr>
              <a:t>consulte</a:t>
            </a:r>
            <a:r>
              <a:rPr lang="en-US" dirty="0">
                <a:solidFill>
                  <a:srgbClr val="000000"/>
                </a:solidFill>
                <a:cs typeface="+mn-cs"/>
              </a:rPr>
              <a:t>.</a:t>
            </a:r>
          </a:p>
          <a:p>
            <a:pPr rtl="0"/>
            <a:endParaRPr lang="en-US" dirty="0">
              <a:solidFill>
                <a:srgbClr val="000000"/>
              </a:solidFill>
              <a:cs typeface="+mn-cs"/>
            </a:endParaRP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693966"/>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pPr algn="l" rtl="0"/>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pPr algn="l" rtl="0"/>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pPr algn="l" rtl="0"/>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pPr algn="l" rtl="0"/>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pPr algn="l" rtl="0"/>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pPr algn="l" rtl="0"/>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pPr algn="l" rtl="0"/>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pPr algn="l" rtl="0"/>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pPr algn="l" rtl="0"/>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pPr algn="l" rtl="0"/>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pPr algn="l" rtl="0"/>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pPr algn="l" rtl="0"/>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pPr algn="l" rtl="0"/>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pPr algn="l" rtl="0"/>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pPr algn="l" rtl="0"/>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pPr algn="l" rtl="0"/>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pPr algn="l" rtl="0"/>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pPr algn="l" rtl="0"/>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784343"/>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Clareza</a:t>
            </a:r>
          </a:p>
          <a:p>
            <a:pPr algn="l" rtl="0"/>
            <a:r>
              <a:rPr lang="en-US" b="1">
                <a:solidFill>
                  <a:srgbClr val="000000"/>
                </a:solidFill>
              </a:rPr>
              <a:t>As pessoas confiam no claro e desconfiam do ambíguo</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824835"/>
            <a:ext cx="654756" cy="1092607"/>
          </a:xfrm>
          <a:prstGeom prst="rect">
            <a:avLst/>
          </a:prstGeom>
          <a:noFill/>
        </p:spPr>
        <p:txBody>
          <a:bodyPr wrap="square" rtlCol="0">
            <a:spAutoFit/>
          </a:bodyPr>
          <a:lstStyle/>
          <a:p>
            <a:pPr algn="l" rtl="0"/>
            <a:r>
              <a:rPr lang="en-GB" sz="6500" dirty="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46</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a:cs typeface="+mn-cs"/>
              </a:rPr>
              <a:t>Blockchain como uma tecnologia neutra não pode afirmar compaixão a menos que seja programado para fazê-lo (ou seja, agir de acordo com regras e código)</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Compaixão</a:t>
            </a:r>
          </a:p>
          <a:p>
            <a:pPr algn="l" rtl="0"/>
            <a:r>
              <a:rPr lang="en-US" b="1">
                <a:cs typeface="+mn-cs"/>
              </a:rPr>
              <a:t>As pessoas confiam naqueles que se preocupam além de si mesmas</a:t>
            </a:r>
          </a:p>
          <a:p>
            <a:pPr algn="l" rtl="0"/>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pPr algn="l" rtl="0"/>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89862"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cs typeface="+mn-cs"/>
              </a:rPr>
              <a:t>Mecanismos</a:t>
            </a:r>
            <a:r>
              <a:rPr lang="en-US" dirty="0">
                <a:cs typeface="+mn-cs"/>
              </a:rPr>
              <a:t> de </a:t>
            </a:r>
            <a:r>
              <a:rPr lang="en-US" dirty="0" err="1">
                <a:cs typeface="+mn-cs"/>
              </a:rPr>
              <a:t>consenso</a:t>
            </a:r>
            <a:r>
              <a:rPr lang="en-US" dirty="0">
                <a:cs typeface="+mn-cs"/>
              </a:rPr>
              <a:t> </a:t>
            </a:r>
            <a:r>
              <a:rPr lang="en-US" dirty="0" err="1">
                <a:cs typeface="+mn-cs"/>
              </a:rPr>
              <a:t>incentivam</a:t>
            </a:r>
            <a:r>
              <a:rPr lang="en-US" dirty="0">
                <a:cs typeface="+mn-cs"/>
              </a:rPr>
              <a:t> </a:t>
            </a:r>
            <a:r>
              <a:rPr lang="en-US" dirty="0" err="1">
                <a:cs typeface="+mn-cs"/>
              </a:rPr>
              <a:t>mineradores</a:t>
            </a:r>
            <a:r>
              <a:rPr lang="en-US" dirty="0">
                <a:cs typeface="+mn-cs"/>
              </a:rPr>
              <a:t>, </a:t>
            </a:r>
            <a:r>
              <a:rPr lang="en-US" dirty="0" err="1">
                <a:cs typeface="+mn-cs"/>
              </a:rPr>
              <a:t>validadores</a:t>
            </a:r>
            <a:r>
              <a:rPr lang="en-US" dirty="0">
                <a:cs typeface="+mn-cs"/>
              </a:rPr>
              <a:t>, </a:t>
            </a:r>
            <a:r>
              <a:rPr lang="en-US" dirty="0" err="1">
                <a:cs typeface="+mn-cs"/>
              </a:rPr>
              <a:t>nós</a:t>
            </a:r>
            <a:r>
              <a:rPr lang="en-US" dirty="0">
                <a:cs typeface="+mn-cs"/>
              </a:rPr>
              <a:t>, </a:t>
            </a:r>
            <a:r>
              <a:rPr lang="en-US" dirty="0" err="1">
                <a:cs typeface="+mn-cs"/>
              </a:rPr>
              <a:t>desenvolvedores</a:t>
            </a:r>
            <a:r>
              <a:rPr lang="en-US" dirty="0">
                <a:cs typeface="+mn-cs"/>
              </a:rPr>
              <a:t> e </a:t>
            </a:r>
            <a:r>
              <a:rPr lang="en-US" dirty="0" err="1">
                <a:cs typeface="+mn-cs"/>
              </a:rPr>
              <a:t>participantes</a:t>
            </a:r>
            <a:r>
              <a:rPr lang="en-US" dirty="0">
                <a:cs typeface="+mn-cs"/>
              </a:rPr>
              <a:t> de </a:t>
            </a:r>
            <a:r>
              <a:rPr lang="en-US" dirty="0" err="1">
                <a:cs typeface="+mn-cs"/>
              </a:rPr>
              <a:t>uma</a:t>
            </a:r>
            <a:r>
              <a:rPr lang="en-US" dirty="0">
                <a:cs typeface="+mn-cs"/>
              </a:rPr>
              <a:t> rede a </a:t>
            </a:r>
            <a:r>
              <a:rPr lang="en-US" dirty="0" err="1">
                <a:cs typeface="+mn-cs"/>
              </a:rPr>
              <a:t>fazer</a:t>
            </a:r>
            <a:r>
              <a:rPr lang="en-US" dirty="0">
                <a:cs typeface="+mn-cs"/>
              </a:rPr>
              <a:t> o que é </a:t>
            </a:r>
            <a:r>
              <a:rPr lang="en-US" dirty="0" err="1">
                <a:cs typeface="+mn-cs"/>
              </a:rPr>
              <a:t>certo</a:t>
            </a:r>
            <a:r>
              <a:rPr lang="en-US" dirty="0">
                <a:cs typeface="+mn-cs"/>
              </a:rPr>
              <a:t> </a:t>
            </a:r>
            <a:r>
              <a:rPr lang="en-US" dirty="0" err="1">
                <a:cs typeface="+mn-cs"/>
              </a:rPr>
              <a:t>sobre</a:t>
            </a:r>
            <a:r>
              <a:rPr lang="en-US" dirty="0">
                <a:cs typeface="+mn-cs"/>
              </a:rPr>
              <a:t> o que é </a:t>
            </a:r>
            <a:r>
              <a:rPr lang="en-US" dirty="0" err="1">
                <a:cs typeface="+mn-cs"/>
              </a:rPr>
              <a:t>fácil</a:t>
            </a:r>
            <a:r>
              <a:rPr lang="en-US" dirty="0">
                <a:cs typeface="+mn-cs"/>
              </a:rPr>
              <a:t>. Fazer o que é </a:t>
            </a:r>
            <a:r>
              <a:rPr lang="en-US" dirty="0" err="1">
                <a:cs typeface="+mn-cs"/>
              </a:rPr>
              <a:t>certo</a:t>
            </a:r>
            <a:r>
              <a:rPr lang="en-US" dirty="0">
                <a:cs typeface="+mn-cs"/>
              </a:rPr>
              <a:t> </a:t>
            </a:r>
            <a:r>
              <a:rPr lang="en-US" dirty="0" err="1">
                <a:cs typeface="+mn-cs"/>
              </a:rPr>
              <a:t>sobre</a:t>
            </a:r>
            <a:r>
              <a:rPr lang="en-US" dirty="0">
                <a:cs typeface="+mn-cs"/>
              </a:rPr>
              <a:t> o que é </a:t>
            </a:r>
            <a:r>
              <a:rPr lang="en-US" dirty="0" err="1">
                <a:cs typeface="+mn-cs"/>
              </a:rPr>
              <a:t>fácil</a:t>
            </a:r>
            <a:r>
              <a:rPr lang="en-US" dirty="0">
                <a:cs typeface="+mn-cs"/>
              </a:rPr>
              <a:t> </a:t>
            </a:r>
            <a:r>
              <a:rPr lang="en-US" dirty="0" err="1">
                <a:cs typeface="+mn-cs"/>
              </a:rPr>
              <a:t>não</a:t>
            </a:r>
            <a:r>
              <a:rPr lang="en-US" dirty="0">
                <a:cs typeface="+mn-cs"/>
              </a:rPr>
              <a:t> é, </a:t>
            </a:r>
            <a:r>
              <a:rPr lang="en-US" dirty="0" err="1">
                <a:cs typeface="+mn-cs"/>
              </a:rPr>
              <a:t>portanto</a:t>
            </a:r>
            <a:r>
              <a:rPr lang="en-US" dirty="0">
                <a:cs typeface="+mn-cs"/>
              </a:rPr>
              <a:t>, o </a:t>
            </a:r>
            <a:r>
              <a:rPr lang="en-US" dirty="0" err="1">
                <a:cs typeface="+mn-cs"/>
              </a:rPr>
              <a:t>caminho</a:t>
            </a:r>
            <a:r>
              <a:rPr lang="en-US" dirty="0">
                <a:cs typeface="+mn-cs"/>
              </a:rPr>
              <a:t> </a:t>
            </a:r>
            <a:r>
              <a:rPr lang="en-US" dirty="0" err="1">
                <a:cs typeface="+mn-cs"/>
              </a:rPr>
              <a:t>mais</a:t>
            </a:r>
            <a:r>
              <a:rPr lang="en-US" dirty="0">
                <a:cs typeface="+mn-cs"/>
              </a:rPr>
              <a:t> </a:t>
            </a:r>
            <a:r>
              <a:rPr lang="en-US" dirty="0" err="1">
                <a:cs typeface="+mn-cs"/>
              </a:rPr>
              <a:t>fácil</a:t>
            </a:r>
            <a:r>
              <a:rPr lang="en-US" dirty="0">
                <a:cs typeface="+mn-cs"/>
              </a:rPr>
              <a:t>, mas o </a:t>
            </a:r>
            <a:r>
              <a:rPr lang="en-US" dirty="0" err="1">
                <a:cs typeface="+mn-cs"/>
              </a:rPr>
              <a:t>único</a:t>
            </a:r>
            <a:r>
              <a:rPr lang="en-US" dirty="0">
                <a:cs typeface="+mn-cs"/>
              </a:rPr>
              <a:t> </a:t>
            </a:r>
            <a:r>
              <a:rPr lang="en-US" dirty="0" err="1">
                <a:cs typeface="+mn-cs"/>
              </a:rPr>
              <a:t>caminho</a:t>
            </a:r>
            <a:r>
              <a:rPr lang="en-US" dirty="0">
                <a:cs typeface="+mn-cs"/>
              </a:rPr>
              <a:t> num </a:t>
            </a:r>
            <a:r>
              <a:rPr lang="en-US" dirty="0" err="1">
                <a:cs typeface="+mn-cs"/>
              </a:rPr>
              <a:t>sistema</a:t>
            </a:r>
            <a:r>
              <a:rPr lang="en-US" dirty="0">
                <a:cs typeface="+mn-cs"/>
              </a:rPr>
              <a:t> </a:t>
            </a:r>
            <a:r>
              <a:rPr lang="en-US" dirty="0" err="1">
                <a:cs typeface="+mn-cs"/>
              </a:rPr>
              <a:t>baseado</a:t>
            </a:r>
            <a:r>
              <a:rPr lang="en-US" dirty="0">
                <a:cs typeface="+mn-cs"/>
              </a:rPr>
              <a:t> </a:t>
            </a:r>
            <a:r>
              <a:rPr lang="en-US" dirty="0" err="1">
                <a:cs typeface="+mn-cs"/>
              </a:rPr>
              <a:t>em</a:t>
            </a:r>
            <a:r>
              <a:rPr lang="en-US" dirty="0">
                <a:cs typeface="+mn-cs"/>
              </a:rPr>
              <a:t> blockchain.</a:t>
            </a:r>
          </a:p>
          <a:p>
            <a:pPr rtl="0"/>
            <a:endParaRPr lang="en-US" dirty="0">
              <a:cs typeface="+mn-cs"/>
            </a:endParaRP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Personagem</a:t>
            </a:r>
          </a:p>
          <a:p>
            <a:pPr algn="l" rtl="0"/>
            <a:r>
              <a:rPr lang="en-US" b="1">
                <a:cs typeface="+mn-cs"/>
              </a:rPr>
              <a:t>As pessoas notam aqueles que fazem o que é certo ao invés do que é fácil</a:t>
            </a:r>
          </a:p>
          <a:p>
            <a:pPr algn="l" rtl="0"/>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782849"/>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cs typeface="+mn-cs"/>
              </a:rPr>
              <a:t>Em</a:t>
            </a:r>
            <a:r>
              <a:rPr lang="en-US" dirty="0">
                <a:cs typeface="+mn-cs"/>
              </a:rPr>
              <a:t> </a:t>
            </a:r>
            <a:r>
              <a:rPr lang="en-US" dirty="0" err="1">
                <a:cs typeface="+mn-cs"/>
              </a:rPr>
              <a:t>certo</a:t>
            </a:r>
            <a:r>
              <a:rPr lang="en-US" dirty="0">
                <a:cs typeface="+mn-cs"/>
              </a:rPr>
              <a:t> </a:t>
            </a:r>
            <a:r>
              <a:rPr lang="en-US" dirty="0" err="1">
                <a:cs typeface="+mn-cs"/>
              </a:rPr>
              <a:t>sentido</a:t>
            </a:r>
            <a:r>
              <a:rPr lang="en-US" dirty="0">
                <a:cs typeface="+mn-cs"/>
              </a:rPr>
              <a:t>, a </a:t>
            </a:r>
            <a:r>
              <a:rPr lang="en-US" dirty="0" err="1">
                <a:cs typeface="+mn-cs"/>
              </a:rPr>
              <a:t>tecnologia</a:t>
            </a:r>
            <a:r>
              <a:rPr lang="en-US" dirty="0">
                <a:cs typeface="+mn-cs"/>
              </a:rPr>
              <a:t> blockchain </a:t>
            </a:r>
            <a:r>
              <a:rPr lang="en-US" dirty="0" err="1">
                <a:cs typeface="+mn-cs"/>
              </a:rPr>
              <a:t>é</a:t>
            </a:r>
            <a:r>
              <a:rPr lang="en-US" dirty="0">
                <a:cs typeface="+mn-cs"/>
              </a:rPr>
              <a:t> </a:t>
            </a:r>
            <a:r>
              <a:rPr lang="en-US" dirty="0" err="1">
                <a:cs typeface="+mn-cs"/>
              </a:rPr>
              <a:t>uma</a:t>
            </a:r>
            <a:r>
              <a:rPr lang="en-US" dirty="0">
                <a:cs typeface="+mn-cs"/>
              </a:rPr>
              <a:t> </a:t>
            </a:r>
            <a:r>
              <a:rPr lang="en-US" dirty="0" err="1">
                <a:cs typeface="+mn-cs"/>
              </a:rPr>
              <a:t>etapa</a:t>
            </a:r>
            <a:r>
              <a:rPr lang="en-US" dirty="0">
                <a:cs typeface="+mn-cs"/>
              </a:rPr>
              <a:t> de </a:t>
            </a:r>
            <a:r>
              <a:rPr lang="en-US" dirty="0" err="1">
                <a:cs typeface="+mn-cs"/>
              </a:rPr>
              <a:t>iteração</a:t>
            </a:r>
            <a:r>
              <a:rPr lang="en-US" dirty="0">
                <a:cs typeface="+mn-cs"/>
              </a:rPr>
              <a:t> de </a:t>
            </a:r>
            <a:r>
              <a:rPr lang="en-US" dirty="0" err="1">
                <a:cs typeface="+mn-cs"/>
              </a:rPr>
              <a:t>digitalização</a:t>
            </a:r>
            <a:r>
              <a:rPr lang="en-US" dirty="0">
                <a:cs typeface="+mn-cs"/>
              </a:rPr>
              <a:t> e </a:t>
            </a:r>
            <a:r>
              <a:rPr lang="en-US" dirty="0" err="1">
                <a:cs typeface="+mn-cs"/>
              </a:rPr>
              <a:t>digitalização</a:t>
            </a:r>
            <a:r>
              <a:rPr lang="en-US" dirty="0">
                <a:cs typeface="+mn-cs"/>
              </a:rPr>
              <a:t> </a:t>
            </a:r>
            <a:r>
              <a:rPr lang="en-US" dirty="0" err="1">
                <a:cs typeface="+mn-cs"/>
              </a:rPr>
              <a:t>ao</a:t>
            </a:r>
            <a:r>
              <a:rPr lang="en-US" dirty="0">
                <a:cs typeface="+mn-cs"/>
              </a:rPr>
              <a:t> </a:t>
            </a:r>
            <a:r>
              <a:rPr lang="en-US" dirty="0" err="1">
                <a:cs typeface="+mn-cs"/>
              </a:rPr>
              <a:t>mesmo</a:t>
            </a:r>
            <a:r>
              <a:rPr lang="en-US" dirty="0">
                <a:cs typeface="+mn-cs"/>
              </a:rPr>
              <a:t> tempo. </a:t>
            </a:r>
            <a:r>
              <a:rPr lang="en-US" dirty="0" err="1">
                <a:cs typeface="+mn-cs"/>
              </a:rPr>
              <a:t>Embora</a:t>
            </a:r>
            <a:r>
              <a:rPr lang="en-US" dirty="0">
                <a:cs typeface="+mn-cs"/>
              </a:rPr>
              <a:t> a </a:t>
            </a:r>
            <a:r>
              <a:rPr lang="en-US" dirty="0" err="1">
                <a:cs typeface="+mn-cs"/>
              </a:rPr>
              <a:t>digitalização</a:t>
            </a:r>
            <a:r>
              <a:rPr lang="en-US" dirty="0">
                <a:cs typeface="+mn-cs"/>
              </a:rPr>
              <a:t> </a:t>
            </a:r>
            <a:r>
              <a:rPr lang="en-US" dirty="0" err="1">
                <a:cs typeface="+mn-cs"/>
              </a:rPr>
              <a:t>esteja</a:t>
            </a:r>
            <a:r>
              <a:rPr lang="en-US" dirty="0">
                <a:cs typeface="+mn-cs"/>
              </a:rPr>
              <a:t> se </a:t>
            </a:r>
            <a:r>
              <a:rPr lang="en-US" dirty="0" err="1">
                <a:cs typeface="+mn-cs"/>
              </a:rPr>
              <a:t>referindo</a:t>
            </a:r>
            <a:r>
              <a:rPr lang="en-US" dirty="0">
                <a:cs typeface="+mn-cs"/>
              </a:rPr>
              <a:t> a </a:t>
            </a:r>
            <a:r>
              <a:rPr lang="en-US" dirty="0" err="1">
                <a:cs typeface="+mn-cs"/>
              </a:rPr>
              <a:t>processos</a:t>
            </a:r>
            <a:r>
              <a:rPr lang="en-US" dirty="0">
                <a:cs typeface="+mn-cs"/>
              </a:rPr>
              <a:t> </a:t>
            </a:r>
            <a:r>
              <a:rPr lang="en-US" dirty="0" err="1">
                <a:cs typeface="+mn-cs"/>
              </a:rPr>
              <a:t>como</a:t>
            </a:r>
            <a:r>
              <a:rPr lang="en-US" dirty="0">
                <a:cs typeface="+mn-cs"/>
              </a:rPr>
              <a:t> </a:t>
            </a:r>
            <a:r>
              <a:rPr lang="en-US" dirty="0" err="1">
                <a:cs typeface="+mn-cs"/>
              </a:rPr>
              <a:t>enviar</a:t>
            </a:r>
            <a:r>
              <a:rPr lang="en-US" dirty="0">
                <a:cs typeface="+mn-cs"/>
              </a:rPr>
              <a:t> </a:t>
            </a:r>
            <a:r>
              <a:rPr lang="en-US" dirty="0" err="1">
                <a:cs typeface="+mn-cs"/>
              </a:rPr>
              <a:t>dinheiro</a:t>
            </a:r>
            <a:r>
              <a:rPr lang="en-US" dirty="0">
                <a:cs typeface="+mn-cs"/>
              </a:rPr>
              <a:t>, a </a:t>
            </a:r>
            <a:r>
              <a:rPr lang="en-US" dirty="0" err="1">
                <a:cs typeface="+mn-cs"/>
              </a:rPr>
              <a:t>digitalização</a:t>
            </a:r>
            <a:r>
              <a:rPr lang="en-US" dirty="0">
                <a:cs typeface="+mn-cs"/>
              </a:rPr>
              <a:t> digital </a:t>
            </a:r>
            <a:r>
              <a:rPr lang="en-US" dirty="0" err="1">
                <a:cs typeface="+mn-cs"/>
              </a:rPr>
              <a:t>significa</a:t>
            </a:r>
            <a:r>
              <a:rPr lang="en-US" dirty="0">
                <a:cs typeface="+mn-cs"/>
              </a:rPr>
              <a:t> mover </a:t>
            </a:r>
            <a:r>
              <a:rPr lang="en-US" dirty="0" err="1">
                <a:cs typeface="+mn-cs"/>
              </a:rPr>
              <a:t>objetos</a:t>
            </a:r>
            <a:r>
              <a:rPr lang="en-US" dirty="0">
                <a:cs typeface="+mn-cs"/>
              </a:rPr>
              <a:t> da </a:t>
            </a:r>
            <a:r>
              <a:rPr lang="en-US" dirty="0" err="1">
                <a:cs typeface="+mn-cs"/>
              </a:rPr>
              <a:t>vida</a:t>
            </a:r>
            <a:r>
              <a:rPr lang="en-US" dirty="0">
                <a:cs typeface="+mn-cs"/>
              </a:rPr>
              <a:t> real para um blockchain e </a:t>
            </a:r>
            <a:r>
              <a:rPr lang="en-US" dirty="0" err="1">
                <a:cs typeface="+mn-cs"/>
              </a:rPr>
              <a:t>torná</a:t>
            </a:r>
            <a:r>
              <a:rPr lang="en-US" dirty="0">
                <a:cs typeface="+mn-cs"/>
              </a:rPr>
              <a:t>-lo digital, </a:t>
            </a:r>
            <a:r>
              <a:rPr lang="en-US" dirty="0" err="1">
                <a:cs typeface="+mn-cs"/>
              </a:rPr>
              <a:t>negociável</a:t>
            </a:r>
            <a:r>
              <a:rPr lang="en-US" dirty="0">
                <a:cs typeface="+mn-cs"/>
              </a:rPr>
              <a:t> e </a:t>
            </a:r>
            <a:r>
              <a:rPr lang="en-US" dirty="0" err="1">
                <a:cs typeface="+mn-cs"/>
              </a:rPr>
              <a:t>divisível</a:t>
            </a:r>
            <a:r>
              <a:rPr lang="en-US" dirty="0">
                <a:cs typeface="+mn-cs"/>
              </a:rPr>
              <a:t>. </a:t>
            </a:r>
            <a:r>
              <a:rPr lang="en-US" dirty="0" err="1">
                <a:cs typeface="+mn-cs"/>
              </a:rPr>
              <a:t>sistemas</a:t>
            </a:r>
            <a:r>
              <a:rPr lang="en-US" dirty="0">
                <a:cs typeface="+mn-cs"/>
              </a:rPr>
              <a:t> blockchain </a:t>
            </a:r>
            <a:r>
              <a:rPr lang="en-US" dirty="0" err="1">
                <a:cs typeface="+mn-cs"/>
              </a:rPr>
              <a:t>podem</a:t>
            </a:r>
            <a:r>
              <a:rPr lang="en-US" dirty="0">
                <a:cs typeface="+mn-cs"/>
              </a:rPr>
              <a:t> ser vistos </a:t>
            </a:r>
            <a:r>
              <a:rPr lang="en-US" dirty="0" err="1">
                <a:cs typeface="+mn-cs"/>
              </a:rPr>
              <a:t>como</a:t>
            </a:r>
            <a:r>
              <a:rPr lang="en-US" dirty="0">
                <a:cs typeface="+mn-cs"/>
              </a:rPr>
              <a:t> </a:t>
            </a:r>
            <a:r>
              <a:rPr lang="en-US" dirty="0" err="1">
                <a:cs typeface="+mn-cs"/>
              </a:rPr>
              <a:t>mais</a:t>
            </a:r>
            <a:r>
              <a:rPr lang="en-US" dirty="0">
                <a:cs typeface="+mn-cs"/>
              </a:rPr>
              <a:t> </a:t>
            </a:r>
            <a:r>
              <a:rPr lang="en-US" dirty="0" err="1">
                <a:cs typeface="+mn-cs"/>
              </a:rPr>
              <a:t>relevantes</a:t>
            </a:r>
            <a:r>
              <a:rPr lang="en-US" dirty="0">
                <a:cs typeface="+mn-cs"/>
              </a:rPr>
              <a:t> e </a:t>
            </a:r>
            <a:r>
              <a:rPr lang="en-US" dirty="0" err="1">
                <a:cs typeface="+mn-cs"/>
              </a:rPr>
              <a:t>capazes</a:t>
            </a:r>
            <a:r>
              <a:rPr lang="en-US" dirty="0">
                <a:cs typeface="+mn-cs"/>
              </a:rPr>
              <a:t> do que </a:t>
            </a:r>
            <a:r>
              <a:rPr lang="en-US" dirty="0" err="1">
                <a:cs typeface="+mn-cs"/>
              </a:rPr>
              <a:t>muitas</a:t>
            </a:r>
            <a:r>
              <a:rPr lang="en-US" dirty="0">
                <a:cs typeface="+mn-cs"/>
              </a:rPr>
              <a:t> </a:t>
            </a:r>
            <a:r>
              <a:rPr lang="en-US" dirty="0" err="1">
                <a:cs typeface="+mn-cs"/>
              </a:rPr>
              <a:t>outras</a:t>
            </a:r>
            <a:r>
              <a:rPr lang="en-US" dirty="0">
                <a:cs typeface="+mn-cs"/>
              </a:rPr>
              <a:t> </a:t>
            </a:r>
            <a:r>
              <a:rPr lang="en-US" dirty="0" err="1">
                <a:cs typeface="+mn-cs"/>
              </a:rPr>
              <a:t>tecnologias</a:t>
            </a:r>
            <a:r>
              <a:rPr lang="en-US" dirty="0">
                <a:cs typeface="+mn-cs"/>
              </a:rPr>
              <a:t> </a:t>
            </a:r>
            <a:r>
              <a:rPr lang="en-US" dirty="0" err="1">
                <a:cs typeface="+mn-cs"/>
              </a:rPr>
              <a:t>inovadoras</a:t>
            </a:r>
            <a:r>
              <a:rPr lang="en-US" dirty="0">
                <a:cs typeface="+mn-cs"/>
              </a:rPr>
              <a:t>.</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7094852"/>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Competência</a:t>
            </a:r>
          </a:p>
          <a:p>
            <a:pPr algn="l" rtl="0"/>
            <a:r>
              <a:rPr lang="en-US" b="1">
                <a:cs typeface="+mn-cs"/>
              </a:rPr>
              <a:t>As pessoas confiam naqueles que se mantêm atualizados, relevantes e capazes</a:t>
            </a:r>
          </a:p>
          <a:p>
            <a:pPr algn="l" rtl="0"/>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6114324"/>
            <a:ext cx="654756" cy="1092607"/>
          </a:xfrm>
          <a:prstGeom prst="rect">
            <a:avLst/>
          </a:prstGeom>
          <a:noFill/>
        </p:spPr>
        <p:txBody>
          <a:bodyPr wrap="square" rtlCol="0">
            <a:spAutoFit/>
          </a:bodyPr>
          <a:lstStyle/>
          <a:p>
            <a:pPr algn="l" rtl="0"/>
            <a:r>
              <a:rPr lang="en-GB" sz="6500" dirty="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064335" y="3178641"/>
            <a:ext cx="1008541" cy="1008269"/>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pPr algn="l" rtl="0"/>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pPr algn="l" rtl="0"/>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pPr algn="l" rtl="0"/>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pPr algn="l" rtl="0"/>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pPr algn="l" rtl="0"/>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pPr algn="l" rtl="0"/>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pPr algn="l" rtl="0"/>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pPr algn="l" rtl="0"/>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pPr algn="l" rtl="0"/>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pPr algn="l" rtl="0"/>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pPr algn="l" rtl="0"/>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pPr algn="l" rtl="0"/>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pPr algn="l" rtl="0"/>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1985385" y="6094277"/>
            <a:ext cx="1166440" cy="1151736"/>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pPr algn="l" rtl="0"/>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pPr algn="l" rtl="0"/>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cs typeface="+mn-cs"/>
              </a:rPr>
              <a:t>A </a:t>
            </a:r>
            <a:r>
              <a:rPr lang="en-US" dirty="0" err="1">
                <a:solidFill>
                  <a:srgbClr val="000000"/>
                </a:solidFill>
                <a:cs typeface="+mn-cs"/>
              </a:rPr>
              <a:t>tecnologia</a:t>
            </a:r>
            <a:r>
              <a:rPr lang="en-US" dirty="0">
                <a:solidFill>
                  <a:srgbClr val="000000"/>
                </a:solidFill>
                <a:cs typeface="+mn-cs"/>
              </a:rPr>
              <a:t> blockchain </a:t>
            </a:r>
            <a:r>
              <a:rPr lang="en-US" dirty="0" err="1">
                <a:solidFill>
                  <a:srgbClr val="000000"/>
                </a:solidFill>
                <a:cs typeface="+mn-cs"/>
              </a:rPr>
              <a:t>descentralizada</a:t>
            </a:r>
            <a:r>
              <a:rPr lang="en-US" dirty="0">
                <a:solidFill>
                  <a:srgbClr val="000000"/>
                </a:solidFill>
                <a:cs typeface="+mn-cs"/>
              </a:rPr>
              <a:t> e </a:t>
            </a:r>
            <a:r>
              <a:rPr lang="en-US" dirty="0" err="1">
                <a:solidFill>
                  <a:srgbClr val="000000"/>
                </a:solidFill>
                <a:cs typeface="+mn-cs"/>
              </a:rPr>
              <a:t>resistente</a:t>
            </a:r>
            <a:r>
              <a:rPr lang="en-US" dirty="0">
                <a:solidFill>
                  <a:srgbClr val="000000"/>
                </a:solidFill>
                <a:cs typeface="+mn-cs"/>
              </a:rPr>
              <a:t> à </a:t>
            </a:r>
            <a:r>
              <a:rPr lang="en-US" dirty="0" err="1">
                <a:solidFill>
                  <a:srgbClr val="000000"/>
                </a:solidFill>
                <a:cs typeface="+mn-cs"/>
              </a:rPr>
              <a:t>censura</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ser </a:t>
            </a:r>
            <a:r>
              <a:rPr lang="en-US" dirty="0" err="1">
                <a:solidFill>
                  <a:srgbClr val="000000"/>
                </a:solidFill>
                <a:cs typeface="+mn-cs"/>
              </a:rPr>
              <a:t>alterada</a:t>
            </a:r>
            <a:r>
              <a:rPr lang="en-US" dirty="0">
                <a:solidFill>
                  <a:srgbClr val="000000"/>
                </a:solidFill>
                <a:cs typeface="+mn-cs"/>
              </a:rPr>
              <a:t> e </a:t>
            </a:r>
            <a:r>
              <a:rPr lang="en-US" dirty="0" err="1">
                <a:solidFill>
                  <a:srgbClr val="000000"/>
                </a:solidFill>
                <a:cs typeface="+mn-cs"/>
              </a:rPr>
              <a:t>está</a:t>
            </a:r>
            <a:r>
              <a:rPr lang="en-US" dirty="0">
                <a:solidFill>
                  <a:srgbClr val="000000"/>
                </a:solidFill>
                <a:cs typeface="+mn-cs"/>
              </a:rPr>
              <a:t> </a:t>
            </a:r>
            <a:r>
              <a:rPr lang="en-US" dirty="0" err="1">
                <a:solidFill>
                  <a:srgbClr val="000000"/>
                </a:solidFill>
                <a:cs typeface="+mn-cs"/>
              </a:rPr>
              <a:t>comprometida</a:t>
            </a:r>
            <a:r>
              <a:rPr lang="en-US" dirty="0">
                <a:solidFill>
                  <a:srgbClr val="000000"/>
                </a:solidFill>
                <a:cs typeface="+mn-cs"/>
              </a:rPr>
              <a:t> com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exibição</a:t>
            </a:r>
            <a:r>
              <a:rPr lang="en-US" dirty="0">
                <a:solidFill>
                  <a:srgbClr val="000000"/>
                </a:solidFill>
                <a:cs typeface="+mn-cs"/>
              </a:rPr>
              <a:t> </a:t>
            </a:r>
            <a:r>
              <a:rPr lang="en-US" dirty="0" err="1">
                <a:solidFill>
                  <a:srgbClr val="000000"/>
                </a:solidFill>
                <a:cs typeface="+mn-cs"/>
              </a:rPr>
              <a:t>verdadeira</a:t>
            </a:r>
            <a:r>
              <a:rPr lang="en-US" dirty="0">
                <a:solidFill>
                  <a:srgbClr val="000000"/>
                </a:solidFill>
                <a:cs typeface="+mn-cs"/>
              </a:rPr>
              <a:t> da </a:t>
            </a:r>
            <a:r>
              <a:rPr lang="en-US" dirty="0" err="1">
                <a:solidFill>
                  <a:srgbClr val="000000"/>
                </a:solidFill>
                <a:cs typeface="+mn-cs"/>
              </a:rPr>
              <a:t>realidade</a:t>
            </a:r>
            <a:r>
              <a:rPr lang="en-US" dirty="0">
                <a:solidFill>
                  <a:srgbClr val="000000"/>
                </a:solidFill>
                <a:cs typeface="+mn-cs"/>
              </a:rPr>
              <a:t> </a:t>
            </a:r>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alimentada</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blockchain num </a:t>
            </a:r>
            <a:r>
              <a:rPr lang="en-US" dirty="0" err="1">
                <a:solidFill>
                  <a:srgbClr val="000000"/>
                </a:solidFill>
                <a:cs typeface="+mn-cs"/>
              </a:rPr>
              <a:t>determinado</a:t>
            </a:r>
            <a:r>
              <a:rPr lang="en-US" dirty="0">
                <a:solidFill>
                  <a:srgbClr val="000000"/>
                </a:solidFill>
                <a:cs typeface="+mn-cs"/>
              </a:rPr>
              <a:t> </a:t>
            </a:r>
            <a:r>
              <a:rPr lang="en-US" dirty="0" err="1">
                <a:solidFill>
                  <a:srgbClr val="000000"/>
                </a:solidFill>
                <a:cs typeface="+mn-cs"/>
              </a:rPr>
              <a:t>momento</a:t>
            </a:r>
            <a:r>
              <a:rPr lang="en-US" dirty="0">
                <a:solidFill>
                  <a:srgbClr val="000000"/>
                </a:solidFill>
                <a:cs typeface="+mn-cs"/>
              </a:rPr>
              <a:t>. </a:t>
            </a:r>
            <a:r>
              <a:rPr lang="en-US" dirty="0" err="1">
                <a:solidFill>
                  <a:srgbClr val="000000"/>
                </a:solidFill>
                <a:cs typeface="+mn-cs"/>
              </a:rPr>
              <a:t>Alterações</a:t>
            </a:r>
            <a:r>
              <a:rPr lang="en-US" dirty="0">
                <a:solidFill>
                  <a:srgbClr val="000000"/>
                </a:solidFill>
                <a:cs typeface="+mn-cs"/>
              </a:rPr>
              <a:t> </a:t>
            </a:r>
            <a:r>
              <a:rPr lang="en-US" dirty="0" err="1">
                <a:solidFill>
                  <a:srgbClr val="000000"/>
                </a:solidFill>
                <a:cs typeface="+mn-cs"/>
              </a:rPr>
              <a:t>feitas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longo</a:t>
            </a:r>
            <a:r>
              <a:rPr lang="en-US" dirty="0">
                <a:solidFill>
                  <a:srgbClr val="000000"/>
                </a:solidFill>
                <a:cs typeface="+mn-cs"/>
              </a:rPr>
              <a:t> do tempo num blockchain </a:t>
            </a:r>
            <a:r>
              <a:rPr lang="en-US" dirty="0" err="1">
                <a:solidFill>
                  <a:srgbClr val="000000"/>
                </a:solidFill>
                <a:cs typeface="+mn-cs"/>
              </a:rPr>
              <a:t>podem</a:t>
            </a:r>
            <a:r>
              <a:rPr lang="en-US" dirty="0">
                <a:solidFill>
                  <a:srgbClr val="000000"/>
                </a:solidFill>
                <a:cs typeface="+mn-cs"/>
              </a:rPr>
              <a:t> ser </a:t>
            </a:r>
            <a:r>
              <a:rPr lang="en-US" dirty="0" err="1">
                <a:solidFill>
                  <a:srgbClr val="000000"/>
                </a:solidFill>
                <a:cs typeface="+mn-cs"/>
              </a:rPr>
              <a:t>rastreadas</a:t>
            </a:r>
            <a:r>
              <a:rPr lang="en-US" dirty="0">
                <a:solidFill>
                  <a:srgbClr val="000000"/>
                </a:solidFill>
                <a:cs typeface="+mn-cs"/>
              </a:rPr>
              <a:t> e </a:t>
            </a:r>
            <a:r>
              <a:rPr lang="en-US" dirty="0" err="1">
                <a:solidFill>
                  <a:srgbClr val="000000"/>
                </a:solidFill>
                <a:cs typeface="+mn-cs"/>
              </a:rPr>
              <a:t>fixadas</a:t>
            </a:r>
            <a:r>
              <a:rPr lang="en-US" dirty="0">
                <a:solidFill>
                  <a:srgbClr val="000000"/>
                </a:solidFill>
                <a:cs typeface="+mn-cs"/>
              </a:rPr>
              <a:t>.</a:t>
            </a:r>
          </a:p>
          <a:p>
            <a:pPr rtl="0"/>
            <a:endParaRPr lang="en-US" dirty="0">
              <a:solidFill>
                <a:srgbClr val="000000"/>
              </a:solidFill>
              <a:cs typeface="+mn-cs"/>
            </a:endParaRP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Compromisso</a:t>
            </a:r>
          </a:p>
          <a:p>
            <a:pPr algn="l" rtl="0"/>
            <a:r>
              <a:rPr lang="en-US" b="1">
                <a:solidFill>
                  <a:srgbClr val="000000"/>
                </a:solidFill>
              </a:rPr>
              <a:t>As pessoas acreditam naqueles que resistem à adversidade</a:t>
            </a: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pPr algn="l" rtl="0"/>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pPr algn="l" rtl="0"/>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pPr algn="l" rtl="0"/>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pPr algn="l" rtl="0"/>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pPr algn="l" rtl="0"/>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pPr algn="l" rtl="0"/>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pPr algn="l" rtl="0"/>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pPr algn="l" rtl="0"/>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pPr algn="l" rtl="0"/>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pPr algn="l" rtl="0"/>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pPr algn="l" rtl="0"/>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pPr algn="l" rtl="0"/>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pPr algn="l" rtl="0"/>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pPr algn="l" rtl="0"/>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pPr algn="l" rtl="0"/>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pPr algn="l" rtl="0"/>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solidFill>
                  <a:srgbClr val="000000"/>
                </a:solidFill>
                <a:effectLst/>
                <a:latin typeface="Calibri" panose="020F0502020204030204" pitchFamily="34" charset="0"/>
              </a:rPr>
              <a:t>Embora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seja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neutra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tenha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capacidade</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construir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conexões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interpessoais</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seus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usuários</a:t>
            </a:r>
            <a:r>
              <a:rPr lang="en-US" dirty="0">
                <a:solidFill>
                  <a:srgbClr val="000000"/>
                </a:solidFill>
                <a:effectLst/>
                <a:latin typeface="Calibri" panose="020F0502020204030204" pitchFamily="34" charset="0"/>
              </a:rPr>
              <a:t>, no </a:t>
            </a:r>
            <a:r>
              <a:rPr lang="en-US" dirty="0" err="1">
                <a:solidFill>
                  <a:srgbClr val="000000"/>
                </a:solidFill>
                <a:effectLst/>
                <a:latin typeface="Calibri" panose="020F0502020204030204" pitchFamily="34" charset="0"/>
              </a:rPr>
              <a:t>caso</a:t>
            </a:r>
            <a:r>
              <a:rPr lang="en-US" dirty="0">
                <a:solidFill>
                  <a:srgbClr val="000000"/>
                </a:solidFill>
                <a:effectLst/>
                <a:latin typeface="Calibri" panose="020F0502020204030204" pitchFamily="34" charset="0"/>
              </a:rPr>
              <a:t> das </a:t>
            </a:r>
            <a:r>
              <a:rPr lang="en-US" dirty="0" err="1">
                <a:solidFill>
                  <a:srgbClr val="000000"/>
                </a:solidFill>
                <a:effectLst/>
                <a:latin typeface="Calibri" panose="020F0502020204030204" pitchFamily="34" charset="0"/>
              </a:rPr>
              <a:t>criptomoedas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existem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comunidades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construídas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torno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rede que </a:t>
            </a:r>
            <a:r>
              <a:rPr lang="en-US" dirty="0" err="1">
                <a:solidFill>
                  <a:srgbClr val="000000"/>
                </a:solidFill>
                <a:effectLst/>
                <a:latin typeface="Calibri" panose="020F0502020204030204" pitchFamily="34" charset="0"/>
              </a:rPr>
              <a:t>podem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atuar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relacionamentos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interpessoais</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seguir</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estar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perto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bem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aprender</a:t>
            </a:r>
            <a:r>
              <a:rPr lang="en-US" dirty="0">
                <a:solidFill>
                  <a:srgbClr val="000000"/>
                </a:solidFill>
                <a:effectLst/>
                <a:latin typeface="Calibri" panose="020F0502020204030204" pitchFamily="34" charset="0"/>
              </a:rPr>
              <a:t> de. As </a:t>
            </a:r>
            <a:r>
              <a:rPr lang="en-US" dirty="0" err="1">
                <a:solidFill>
                  <a:srgbClr val="000000"/>
                </a:solidFill>
                <a:effectLst/>
                <a:latin typeface="Calibri" panose="020F0502020204030204" pitchFamily="34" charset="0"/>
              </a:rPr>
              <a:t>comunidades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criptográficas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geralmente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compartilham</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mesma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visão</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missão</a:t>
            </a:r>
            <a:r>
              <a:rPr lang="en-US" dirty="0">
                <a:solidFill>
                  <a:srgbClr val="000000"/>
                </a:solidFill>
                <a:effectLst/>
                <a:latin typeface="Calibri" panose="020F0502020204030204" pitchFamily="34" charset="0"/>
              </a:rPr>
              <a:t> para um </a:t>
            </a:r>
            <a:r>
              <a:rPr lang="en-US" dirty="0" err="1">
                <a:solidFill>
                  <a:srgbClr val="000000"/>
                </a:solidFill>
                <a:effectLst/>
                <a:latin typeface="Calibri" panose="020F0502020204030204" pitchFamily="34" charset="0"/>
              </a:rPr>
              <a:t>projeto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criptomoeda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também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colaboram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projetos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juntos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dando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sensação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pertencimento</a:t>
            </a:r>
            <a:r>
              <a:rPr lang="en-US" dirty="0">
                <a:solidFill>
                  <a:srgbClr val="000000"/>
                </a:solidFill>
                <a:effectLst/>
                <a:latin typeface="Calibri" panose="020F0502020204030204" pitchFamily="34" charset="0"/>
              </a:rPr>
              <a:t>.</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Conexão</a:t>
            </a:r>
          </a:p>
          <a:p>
            <a:pPr algn="l" rtl="0"/>
            <a:r>
              <a:rPr lang="en-US" b="1">
                <a:solidFill>
                  <a:srgbClr val="000000"/>
                </a:solidFill>
              </a:rPr>
              <a:t>As pessoas querem seguir, comprar e estar perto de amigos</a:t>
            </a: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pPr algn="l" rtl="0"/>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pPr algn="l" rtl="0"/>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pPr algn="l" rtl="0"/>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pPr algn="l" rtl="0"/>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pPr algn="l" rtl="0"/>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pPr algn="l" rtl="0"/>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pPr algn="l" rtl="0"/>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pPr algn="l" rtl="0"/>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pPr algn="l" rtl="0"/>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pPr algn="l" rtl="0"/>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pPr algn="l" rtl="0"/>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pPr algn="l" rtl="0"/>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pPr algn="l" rtl="0"/>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pPr algn="l" rtl="0"/>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pPr algn="l" rtl="0"/>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pPr algn="l" rtl="0"/>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pPr algn="l" rtl="0"/>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pPr algn="l" rtl="0"/>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pPr algn="l" rtl="0"/>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pPr algn="l" rtl="0"/>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pPr algn="l" rtl="0"/>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pPr algn="l" rtl="0"/>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a:solidFill>
                  <a:srgbClr val="000000"/>
                </a:solidFill>
              </a:rPr>
              <a:t>No caso de criptomoedas e sistemas blockchain sem permissão, as pessoas podem participar imediatamente e contribuir com a rede e o protocolo.</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Contribuição</a:t>
            </a:r>
          </a:p>
          <a:p>
            <a:pPr algn="l" rtl="0"/>
            <a:r>
              <a:rPr lang="en-US" b="1">
                <a:solidFill>
                  <a:srgbClr val="000000"/>
                </a:solidFill>
              </a:rPr>
              <a:t>As pessoas respondem imediatamente aos resultados</a:t>
            </a: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pPr algn="l" rtl="0"/>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pPr algn="l" rtl="0"/>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pPr algn="l" rtl="0"/>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pPr algn="l" rtl="0"/>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pPr algn="l" rtl="0"/>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pPr algn="l" rtl="0"/>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pPr algn="l" rtl="0"/>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pPr algn="l" rtl="0"/>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pPr algn="l" rtl="0"/>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pPr algn="l" rtl="0"/>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pPr algn="l" rtl="0"/>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pPr algn="l" rtl="0"/>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pPr algn="l" rtl="0"/>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47</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39" y="2343812"/>
            <a:ext cx="3232483"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effectLst/>
                <a:latin typeface="Calibri" panose="020F0502020204030204" pitchFamily="34" charset="0"/>
              </a:rPr>
              <a:t>Como as </a:t>
            </a:r>
            <a:r>
              <a:rPr lang="en-US" dirty="0" err="1">
                <a:solidFill>
                  <a:srgbClr val="000000"/>
                </a:solidFill>
                <a:effectLst/>
                <a:latin typeface="Calibri" panose="020F0502020204030204" pitchFamily="34" charset="0"/>
              </a:rPr>
              <a:t>regras</a:t>
            </a:r>
            <a:r>
              <a:rPr lang="en-US" dirty="0">
                <a:solidFill>
                  <a:srgbClr val="000000"/>
                </a:solidFill>
                <a:effectLst/>
                <a:latin typeface="Calibri" panose="020F0502020204030204" pitchFamily="34" charset="0"/>
              </a:rPr>
              <a:t> de um </a:t>
            </a:r>
            <a:r>
              <a:rPr lang="en-US" dirty="0" err="1">
                <a:solidFill>
                  <a:srgbClr val="000000"/>
                </a:solidFill>
                <a:effectLst/>
                <a:latin typeface="Calibri" panose="020F0502020204030204" pitchFamily="34" charset="0"/>
              </a:rPr>
              <a:t>sistema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são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definidas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desde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início</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podem</a:t>
            </a:r>
            <a:r>
              <a:rPr lang="en-US" dirty="0">
                <a:solidFill>
                  <a:srgbClr val="000000"/>
                </a:solidFill>
                <a:effectLst/>
                <a:latin typeface="Calibri" panose="020F0502020204030204" pitchFamily="34" charset="0"/>
              </a:rPr>
              <a:t> ser </a:t>
            </a:r>
            <a:r>
              <a:rPr lang="en-US" dirty="0" err="1">
                <a:solidFill>
                  <a:srgbClr val="000000"/>
                </a:solidFill>
                <a:effectLst/>
                <a:latin typeface="Calibri" panose="020F0502020204030204" pitchFamily="34" charset="0"/>
              </a:rPr>
              <a:t>alteradas</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menos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maioria</a:t>
            </a:r>
            <a:r>
              <a:rPr lang="en-US" dirty="0">
                <a:solidFill>
                  <a:srgbClr val="000000"/>
                </a:solidFill>
                <a:effectLst/>
                <a:latin typeface="Calibri" panose="020F0502020204030204" pitchFamily="34" charset="0"/>
              </a:rPr>
              <a:t> de 50% </a:t>
            </a:r>
            <a:r>
              <a:rPr lang="en-US" dirty="0" err="1">
                <a:solidFill>
                  <a:srgbClr val="000000"/>
                </a:solidFill>
                <a:effectLst/>
                <a:latin typeface="Calibri" panose="020F0502020204030204" pitchFamily="34" charset="0"/>
              </a:rPr>
              <a:t>seja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alcançada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ser </a:t>
            </a:r>
            <a:r>
              <a:rPr lang="en-US" dirty="0" err="1">
                <a:solidFill>
                  <a:srgbClr val="000000"/>
                </a:solidFill>
                <a:effectLst/>
                <a:latin typeface="Calibri" panose="020F0502020204030204" pitchFamily="34" charset="0"/>
              </a:rPr>
              <a:t>considerada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consistente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natureza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dependendo</a:t>
            </a:r>
            <a:r>
              <a:rPr lang="en-US" dirty="0">
                <a:solidFill>
                  <a:srgbClr val="000000"/>
                </a:solidFill>
                <a:effectLst/>
                <a:latin typeface="Calibri" panose="020F0502020204030204" pitchFamily="34" charset="0"/>
              </a:rPr>
              <a:t> da rede, </a:t>
            </a:r>
            <a:r>
              <a:rPr lang="en-US" dirty="0" err="1">
                <a:solidFill>
                  <a:srgbClr val="000000"/>
                </a:solidFill>
                <a:effectLst/>
                <a:latin typeface="Calibri" panose="020F0502020204030204" pitchFamily="34" charset="0"/>
              </a:rPr>
              <a:t>muitos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estão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funcionando</a:t>
            </a:r>
            <a:r>
              <a:rPr lang="en-US" dirty="0">
                <a:solidFill>
                  <a:srgbClr val="000000"/>
                </a:solidFill>
                <a:effectLst/>
                <a:latin typeface="Calibri" panose="020F0502020204030204" pitchFamily="34" charset="0"/>
              </a:rPr>
              <a:t> 24 horas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dia</a:t>
            </a:r>
            <a:r>
              <a:rPr lang="en-US" dirty="0">
                <a:solidFill>
                  <a:srgbClr val="000000"/>
                </a:solidFill>
                <a:effectLst/>
                <a:latin typeface="Calibri" panose="020F0502020204030204" pitchFamily="34" charset="0"/>
              </a:rPr>
              <a:t>, 7 </a:t>
            </a:r>
            <a:r>
              <a:rPr lang="en-US" dirty="0" err="1">
                <a:solidFill>
                  <a:srgbClr val="000000"/>
                </a:solidFill>
                <a:effectLst/>
                <a:latin typeface="Calibri" panose="020F0502020204030204" pitchFamily="34" charset="0"/>
              </a:rPr>
              <a:t>dias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semana</a:t>
            </a:r>
            <a:r>
              <a:rPr lang="en-US" dirty="0">
                <a:solidFill>
                  <a:srgbClr val="000000"/>
                </a:solidFill>
                <a:effectLst/>
                <a:latin typeface="Calibri" panose="020F0502020204030204" pitchFamily="34" charset="0"/>
              </a:rPr>
              <a:t>, o que </a:t>
            </a:r>
            <a:r>
              <a:rPr lang="en-US" dirty="0" err="1">
                <a:solidFill>
                  <a:srgbClr val="000000"/>
                </a:solidFill>
                <a:effectLst/>
                <a:latin typeface="Calibri" panose="020F0502020204030204" pitchFamily="34" charset="0"/>
              </a:rPr>
              <a:t>também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ser visto </a:t>
            </a:r>
            <a:r>
              <a:rPr lang="en-US" dirty="0" err="1">
                <a:solidFill>
                  <a:srgbClr val="000000"/>
                </a:solidFill>
                <a:effectLst/>
                <a:latin typeface="Calibri" panose="020F0502020204030204" pitchFamily="34" charset="0"/>
              </a:rPr>
              <a:t>como</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meio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consistência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Embora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existam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propostas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melhoria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blockchain para </a:t>
            </a:r>
            <a:r>
              <a:rPr lang="en-US" dirty="0" err="1">
                <a:solidFill>
                  <a:srgbClr val="000000"/>
                </a:solidFill>
                <a:effectLst/>
                <a:latin typeface="Calibri" panose="020F0502020204030204" pitchFamily="34" charset="0"/>
              </a:rPr>
              <a:t>alterar</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regras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conforme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necessário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geralmente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permanecem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consistentes</a:t>
            </a:r>
            <a:r>
              <a:rPr lang="en-US" dirty="0">
                <a:solidFill>
                  <a:srgbClr val="000000"/>
                </a:solidFill>
                <a:effectLst/>
                <a:latin typeface="Calibri" panose="020F0502020204030204" pitchFamily="34" charset="0"/>
              </a:rPr>
              <a:t>, pois </a:t>
            </a:r>
            <a:r>
              <a:rPr lang="en-US" dirty="0" err="1">
                <a:solidFill>
                  <a:srgbClr val="000000"/>
                </a:solidFill>
                <a:effectLst/>
                <a:latin typeface="Calibri" panose="020F0502020204030204" pitchFamily="34" charset="0"/>
              </a:rPr>
              <a:t>muitas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vezes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compatíveis</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versões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anteriores</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sistema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alternativamente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criam</a:t>
            </a:r>
            <a:r>
              <a:rPr lang="en-US" dirty="0">
                <a:solidFill>
                  <a:srgbClr val="000000"/>
                </a:solidFill>
                <a:effectLst/>
                <a:latin typeface="Calibri" panose="020F0502020204030204" pitchFamily="34" charset="0"/>
              </a:rPr>
              <a:t> spin-offs de um blockchain </a:t>
            </a:r>
            <a:r>
              <a:rPr lang="en-US" dirty="0" err="1">
                <a:solidFill>
                  <a:srgbClr val="000000"/>
                </a:solidFill>
                <a:effectLst/>
                <a:latin typeface="Calibri" panose="020F0502020204030204" pitchFamily="34" charset="0"/>
              </a:rPr>
              <a:t>existente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chamado</a:t>
            </a:r>
            <a:r>
              <a:rPr lang="en-US" dirty="0">
                <a:solidFill>
                  <a:srgbClr val="000000"/>
                </a:solidFill>
                <a:effectLst/>
                <a:latin typeface="Calibri" panose="020F0502020204030204" pitchFamily="34" charset="0"/>
              </a:rPr>
              <a:t> fork). .</a:t>
            </a:r>
          </a:p>
          <a:p>
            <a:pPr rtl="0"/>
            <a:endParaRPr lang="en-US" dirty="0">
              <a:solidFill>
                <a:srgbClr val="000000"/>
              </a:solidFill>
            </a:endParaRPr>
          </a:p>
          <a:p>
            <a:pPr rtl="0"/>
            <a:r>
              <a:rPr lang="en-US" b="1" dirty="0" err="1">
                <a:solidFill>
                  <a:srgbClr val="F79037"/>
                </a:solidFill>
                <a:effectLst/>
                <a:latin typeface="Calibri" panose="020F0502020204030204" pitchFamily="34" charset="0"/>
              </a:rPr>
              <a:t>Três</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áreas</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mensuráveis</a:t>
            </a:r>
            <a:r>
              <a:rPr lang="en-US" b="1" dirty="0">
                <a:solidFill>
                  <a:srgbClr val="F79037"/>
                </a:solidFill>
                <a:effectLst/>
                <a:latin typeface="Calibri" panose="020F0502020204030204" pitchFamily="34" charset="0"/>
              </a:rPr>
              <a:t> ​​de </a:t>
            </a:r>
            <a:r>
              <a:rPr lang="en-US" b="1" dirty="0" err="1">
                <a:solidFill>
                  <a:srgbClr val="F79037"/>
                </a:solidFill>
                <a:effectLst/>
                <a:latin typeface="Calibri" panose="020F0502020204030204" pitchFamily="34" charset="0"/>
              </a:rPr>
              <a:t>confiança</a:t>
            </a:r>
            <a:endParaRPr lang="en-US" b="1" dirty="0">
              <a:solidFill>
                <a:srgbClr val="F79037"/>
              </a:solidFill>
              <a:effectLst/>
              <a:latin typeface="Calibri" panose="020F0502020204030204" pitchFamily="34" charset="0"/>
            </a:endParaRPr>
          </a:p>
          <a:p>
            <a:pPr rtl="0"/>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2018, a PwC </a:t>
            </a:r>
            <a:r>
              <a:rPr lang="en-US" dirty="0" err="1">
                <a:solidFill>
                  <a:srgbClr val="000000"/>
                </a:solidFill>
                <a:effectLst/>
                <a:latin typeface="Calibri" panose="020F0502020204030204" pitchFamily="34" charset="0"/>
              </a:rPr>
              <a:t>conduziu</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Pesquisa</a:t>
            </a:r>
            <a:r>
              <a:rPr lang="en-US" dirty="0">
                <a:solidFill>
                  <a:srgbClr val="000000"/>
                </a:solidFill>
                <a:effectLst/>
                <a:latin typeface="Calibri" panose="020F0502020204030204" pitchFamily="34" charset="0"/>
              </a:rPr>
              <a:t> Global Blockchain, que </a:t>
            </a:r>
            <a:r>
              <a:rPr lang="en-US" dirty="0" err="1">
                <a:solidFill>
                  <a:srgbClr val="000000"/>
                </a:solidFill>
                <a:effectLst/>
                <a:latin typeface="Calibri" panose="020F0502020204030204" pitchFamily="34" charset="0"/>
              </a:rPr>
              <a:t>descobriu</a:t>
            </a:r>
            <a:r>
              <a:rPr lang="en-US" dirty="0">
                <a:solidFill>
                  <a:srgbClr val="000000"/>
                </a:solidFill>
                <a:effectLst/>
                <a:latin typeface="Calibri" panose="020F0502020204030204" pitchFamily="34" charset="0"/>
              </a:rPr>
              <a:t> que 45% das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investem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acreditam</a:t>
            </a:r>
            <a:r>
              <a:rPr lang="en-US" dirty="0">
                <a:solidFill>
                  <a:srgbClr val="000000"/>
                </a:solidFill>
                <a:effectLst/>
                <a:latin typeface="Calibri" panose="020F0502020204030204" pitchFamily="34" charset="0"/>
              </a:rPr>
              <a:t> que a </a:t>
            </a:r>
            <a:r>
              <a:rPr lang="en-US" dirty="0" err="1">
                <a:solidFill>
                  <a:srgbClr val="000000"/>
                </a:solidFill>
                <a:effectLst/>
                <a:latin typeface="Calibri" panose="020F0502020204030204" pitchFamily="34" charset="0"/>
              </a:rPr>
              <a:t>falta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entre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usuários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será</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obstáculo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significativo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adoção</a:t>
            </a:r>
            <a:r>
              <a:rPr lang="en-US" dirty="0">
                <a:solidFill>
                  <a:srgbClr val="000000"/>
                </a:solidFill>
                <a:effectLst/>
                <a:latin typeface="Calibri" panose="020F0502020204030204" pitchFamily="34" charset="0"/>
              </a:rPr>
              <a:t> do blockchain. As </a:t>
            </a:r>
            <a:r>
              <a:rPr lang="en-US" dirty="0" err="1">
                <a:solidFill>
                  <a:srgbClr val="000000"/>
                </a:solidFill>
                <a:effectLst/>
                <a:latin typeface="Calibri" panose="020F0502020204030204" pitchFamily="34" charset="0"/>
              </a:rPr>
              <a:t>razões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fornecidas</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esta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avaliação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incluem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incerteza</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reguladores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preocupações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sobre</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capacidade</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reunir</a:t>
            </a:r>
            <a:r>
              <a:rPr lang="en-US" dirty="0">
                <a:solidFill>
                  <a:srgbClr val="000000"/>
                </a:solidFill>
                <a:effectLst/>
                <a:latin typeface="Calibri" panose="020F0502020204030204" pitchFamily="34" charset="0"/>
              </a:rPr>
              <a:t> redes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 PwC </a:t>
            </a:r>
            <a:r>
              <a:rPr lang="en-US" dirty="0" err="1">
                <a:solidFill>
                  <a:srgbClr val="000000"/>
                </a:solidFill>
                <a:effectLst/>
                <a:latin typeface="Calibri" panose="020F0502020204030204" pitchFamily="34" charset="0"/>
              </a:rPr>
              <a:t>faz</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sugestões</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fechar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essa</a:t>
            </a:r>
            <a:r>
              <a:rPr lang="en-US" dirty="0">
                <a:solidFill>
                  <a:srgbClr val="000000"/>
                </a:solidFill>
                <a:effectLst/>
                <a:latin typeface="Calibri" panose="020F0502020204030204" pitchFamily="34" charset="0"/>
              </a:rPr>
              <a:t> lacuna de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desde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início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planejando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estruturas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segurança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cibernética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conformidade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quais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reguladores</a:t>
            </a:r>
            <a:r>
              <a:rPr lang="en-US" dirty="0">
                <a:solidFill>
                  <a:srgbClr val="000000"/>
                </a:solidFill>
                <a:effectLst/>
                <a:latin typeface="Calibri" panose="020F0502020204030204" pitchFamily="34" charset="0"/>
              </a:rPr>
              <a:t> e as </a:t>
            </a:r>
            <a:r>
              <a:rPr lang="en-US" dirty="0" err="1">
                <a:solidFill>
                  <a:srgbClr val="000000"/>
                </a:solidFill>
                <a:effectLst/>
                <a:latin typeface="Calibri" panose="020F0502020204030204" pitchFamily="34" charset="0"/>
              </a:rPr>
              <a:t>partes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interessadas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confiarão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desde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início</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desenvolvimento</a:t>
            </a:r>
            <a:r>
              <a:rPr lang="en-US" dirty="0">
                <a:solidFill>
                  <a:srgbClr val="000000"/>
                </a:solidFill>
                <a:effectLst/>
                <a:latin typeface="Calibri" panose="020F0502020204030204" pitchFamily="34" charset="0"/>
              </a:rPr>
              <a:t> de blockchain </a:t>
            </a:r>
            <a:r>
              <a:rPr lang="en-US" dirty="0" err="1">
                <a:solidFill>
                  <a:srgbClr val="000000"/>
                </a:solidFill>
                <a:effectLst/>
                <a:latin typeface="Calibri" panose="020F0502020204030204" pitchFamily="34" charset="0"/>
              </a:rPr>
              <a:t>dentro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empresa</a:t>
            </a:r>
            <a:r>
              <a:rPr lang="en-US" dirty="0">
                <a:solidFill>
                  <a:srgbClr val="000000"/>
                </a:solidFill>
                <a:effectLst/>
                <a:latin typeface="Calibri" panose="020F0502020204030204" pitchFamily="34" charset="0"/>
              </a:rPr>
              <a:t>.</a:t>
            </a:r>
          </a:p>
          <a:p>
            <a:pPr rtl="0"/>
            <a:endParaRPr lang="en-US" dirty="0">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Consistência</a:t>
            </a:r>
          </a:p>
          <a:p>
            <a:pPr algn="l" rtl="0"/>
            <a:r>
              <a:rPr lang="en-US" b="1">
                <a:solidFill>
                  <a:srgbClr val="000000"/>
                </a:solidFill>
              </a:rPr>
              <a:t>As pessoas adoram ver as pequenas coisas feitas de forma consistente</a:t>
            </a: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pPr algn="l" rtl="0"/>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pPr algn="l" rtl="0"/>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pPr algn="l" rtl="0"/>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pPr algn="l" rtl="0"/>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pPr algn="l" rtl="0"/>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pPr algn="l" rtl="0"/>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pPr algn="l" rtl="0"/>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pPr algn="l" rtl="0"/>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pPr algn="l" rtl="0"/>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pPr algn="l" rtl="0"/>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l" rtl="0">
              <a:spcAft>
                <a:spcPts val="1200"/>
              </a:spcAft>
            </a:pPr>
            <a:r>
              <a:rPr lang="en-US"/>
              <a:t>Analisando os dados das redes da cadeia de suprimentos em todo o setor de varejo, a PwC identifica três áreas principais mensuráveis, muitas vezes consideradas a base da confiança empresarial:</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48</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effectLst/>
                <a:latin typeface="Calibri" panose="020F0502020204030204" pitchFamily="34" charset="0"/>
              </a:rPr>
              <a:t>Validade dos dados</a:t>
            </a:r>
          </a:p>
          <a:p>
            <a:pPr algn="l" rtl="0"/>
            <a:r>
              <a:rPr lang="en-US">
                <a:effectLst/>
                <a:latin typeface="Calibri" panose="020F0502020204030204" pitchFamily="34" charset="0"/>
              </a:rPr>
              <a:t>Uma organização tem, na medida e para o efeito, informações de origem precisa que são verdadeiras quando compartilhadas com o consumidor.</a:t>
            </a:r>
          </a:p>
          <a:p>
            <a:pPr algn="l" rtl="0"/>
            <a:r>
              <a:rPr lang="en-US" b="1">
                <a:solidFill>
                  <a:srgbClr val="F79037"/>
                </a:solidFill>
                <a:effectLst/>
                <a:latin typeface="Calibri" panose="020F0502020204030204" pitchFamily="34" charset="0"/>
              </a:rPr>
              <a:t> </a:t>
            </a:r>
            <a:endParaRPr lang="en-US">
              <a:solidFill>
                <a:srgbClr val="F79037"/>
              </a:solidFill>
            </a:endParaRPr>
          </a:p>
          <a:p>
            <a:pPr algn="l" rtl="0"/>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effectLst/>
                <a:latin typeface="Calibri" panose="020F0502020204030204" pitchFamily="34" charset="0"/>
              </a:rPr>
              <a:t>De um modo </a:t>
            </a:r>
            <a:r>
              <a:rPr lang="en-US" dirty="0" err="1">
                <a:solidFill>
                  <a:srgbClr val="000000"/>
                </a:solidFill>
                <a:effectLst/>
                <a:latin typeface="Calibri" panose="020F0502020204030204" pitchFamily="34" charset="0"/>
              </a:rPr>
              <a:t>geral</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tendem</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hesitar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adotar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tecnologias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emergentes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especialmente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aquelas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exigem</a:t>
            </a:r>
            <a:r>
              <a:rPr lang="en-US" dirty="0">
                <a:solidFill>
                  <a:srgbClr val="000000"/>
                </a:solidFill>
                <a:effectLst/>
                <a:latin typeface="Calibri" panose="020F0502020204030204" pitchFamily="34" charset="0"/>
              </a:rPr>
              <a:t> um novo </a:t>
            </a:r>
            <a:r>
              <a:rPr lang="en-US" dirty="0" err="1">
                <a:solidFill>
                  <a:srgbClr val="000000"/>
                </a:solidFill>
                <a:effectLst/>
                <a:latin typeface="Calibri" panose="020F0502020204030204" pitchFamily="34" charset="0"/>
              </a:rPr>
              <a:t>método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compartilhamento</a:t>
            </a:r>
            <a:r>
              <a:rPr lang="en-US" dirty="0">
                <a:solidFill>
                  <a:srgbClr val="000000"/>
                </a:solidFill>
                <a:effectLst/>
                <a:latin typeface="Calibri" panose="020F0502020204030204" pitchFamily="34" charset="0"/>
              </a:rPr>
              <a:t> de dados que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exigiria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delega</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gestão</a:t>
            </a:r>
            <a:r>
              <a:rPr lang="en-US" dirty="0">
                <a:solidFill>
                  <a:srgbClr val="000000"/>
                </a:solidFill>
                <a:effectLst/>
                <a:latin typeface="Calibri" panose="020F0502020204030204" pitchFamily="34" charset="0"/>
              </a:rPr>
              <a:t> de dados de volta </a:t>
            </a:r>
            <a:r>
              <a:rPr lang="en-US" dirty="0" err="1">
                <a:solidFill>
                  <a:srgbClr val="000000"/>
                </a:solidFill>
                <a:effectLst/>
                <a:latin typeface="Calibri" panose="020F0502020204030204" pitchFamily="34" charset="0"/>
              </a:rPr>
              <a:t>ao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consumidor</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aos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órgãos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reguladores</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apenas</a:t>
            </a:r>
            <a:r>
              <a:rPr lang="en-US" dirty="0">
                <a:solidFill>
                  <a:srgbClr val="000000"/>
                </a:solidFill>
                <a:effectLst/>
                <a:latin typeface="Calibri" panose="020F0502020204030204" pitchFamily="34" charset="0"/>
              </a:rPr>
              <a:t> mudar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mecanismos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entidades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individuais</a:t>
            </a:r>
            <a:r>
              <a:rPr lang="en-US" dirty="0">
                <a:solidFill>
                  <a:srgbClr val="000000"/>
                </a:solidFill>
                <a:effectLst/>
                <a:latin typeface="Calibri" panose="020F0502020204030204" pitchFamily="34" charset="0"/>
              </a:rPr>
              <a:t>, mas </a:t>
            </a:r>
            <a:r>
              <a:rPr lang="en-US" dirty="0" err="1">
                <a:solidFill>
                  <a:srgbClr val="000000"/>
                </a:solidFill>
                <a:effectLst/>
                <a:latin typeface="Calibri" panose="020F0502020204030204" pitchFamily="34" charset="0"/>
              </a:rPr>
              <a:t>também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setores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inteiros</a:t>
            </a:r>
            <a:r>
              <a:rPr lang="en-US" dirty="0">
                <a:solidFill>
                  <a:srgbClr val="000000"/>
                </a:solidFill>
                <a:effectLst/>
                <a:latin typeface="Calibri" panose="020F0502020204030204" pitchFamily="34" charset="0"/>
              </a:rPr>
              <a:t>. Por </a:t>
            </a:r>
            <a:r>
              <a:rPr lang="en-US" dirty="0" err="1">
                <a:solidFill>
                  <a:srgbClr val="000000"/>
                </a:solidFill>
                <a:effectLst/>
                <a:latin typeface="Calibri" panose="020F0502020204030204" pitchFamily="34" charset="0"/>
              </a:rPr>
              <a:t>exemplo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gestão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abastecimento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Quanto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adotam</a:t>
            </a:r>
            <a:r>
              <a:rPr lang="en-US" dirty="0">
                <a:solidFill>
                  <a:srgbClr val="000000"/>
                </a:solidFill>
                <a:effectLst/>
                <a:latin typeface="Calibri" panose="020F0502020204030204" pitchFamily="34" charset="0"/>
              </a:rPr>
              <a:t> o blockchain,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efeitos</a:t>
            </a:r>
            <a:r>
              <a:rPr lang="en-US" dirty="0">
                <a:solidFill>
                  <a:srgbClr val="000000"/>
                </a:solidFill>
                <a:effectLst/>
                <a:latin typeface="Calibri" panose="020F0502020204030204" pitchFamily="34" charset="0"/>
              </a:rPr>
              <a:t> de rede </a:t>
            </a:r>
            <a:r>
              <a:rPr lang="en-US" dirty="0" err="1">
                <a:solidFill>
                  <a:srgbClr val="000000"/>
                </a:solidFill>
                <a:effectLst/>
                <a:latin typeface="Calibri" panose="020F0502020204030204" pitchFamily="34" charset="0"/>
              </a:rPr>
              <a:t>surgem</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gestão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suprimentos</a:t>
            </a:r>
            <a:r>
              <a:rPr lang="en-US" dirty="0">
                <a:solidFill>
                  <a:srgbClr val="000000"/>
                </a:solidFill>
                <a:effectLst/>
                <a:latin typeface="Calibri" panose="020F0502020204030204" pitchFamily="34" charset="0"/>
              </a:rPr>
              <a:t> on-chain </a:t>
            </a:r>
            <a:r>
              <a:rPr lang="en-US" dirty="0" err="1">
                <a:solidFill>
                  <a:srgbClr val="000000"/>
                </a:solidFill>
                <a:effectLst/>
                <a:latin typeface="Calibri" panose="020F0502020204030204" pitchFamily="34" charset="0"/>
              </a:rPr>
              <a:t>só</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faz</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sentido</a:t>
            </a:r>
            <a:r>
              <a:rPr lang="en-US" dirty="0">
                <a:solidFill>
                  <a:srgbClr val="000000"/>
                </a:solidFill>
                <a:effectLst/>
                <a:latin typeface="Calibri" panose="020F0502020204030204" pitchFamily="34" charset="0"/>
              </a:rPr>
              <a:t> se </a:t>
            </a:r>
            <a:r>
              <a:rPr lang="en-US" dirty="0" err="1">
                <a:solidFill>
                  <a:srgbClr val="000000"/>
                </a:solidFill>
                <a:effectLst/>
                <a:latin typeface="Calibri" panose="020F0502020204030204" pitchFamily="34" charset="0"/>
              </a:rPr>
              <a:t>todas</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etapas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longo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forem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rastreadas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todas</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partes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participantes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Assim</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etapas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fornecedores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participam</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fica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incompleta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significativamente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inibida</a:t>
            </a:r>
            <a:r>
              <a:rPr lang="en-US" dirty="0">
                <a:solidFill>
                  <a:srgbClr val="000000"/>
                </a:solidFill>
                <a:effectLst/>
                <a:latin typeface="Calibri" panose="020F0502020204030204" pitchFamily="34" charset="0"/>
              </a:rPr>
              <a:t> </a:t>
            </a:r>
            <a:r>
              <a:rPr lang="en-US" dirty="0">
                <a:solidFill>
                  <a:srgbClr val="000000"/>
                </a:solidFill>
              </a:rPr>
              <a:t>no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propósito</a:t>
            </a:r>
            <a:r>
              <a:rPr lang="en-US" dirty="0">
                <a:solidFill>
                  <a:srgbClr val="000000"/>
                </a:solidFill>
                <a:effectLst/>
                <a:latin typeface="Calibri" panose="020F0502020204030204" pitchFamily="34" charset="0"/>
              </a:rPr>
              <a:t>.</a:t>
            </a:r>
          </a:p>
          <a:p>
            <a:pPr rtl="0"/>
            <a:endParaRPr lang="en-US" dirty="0">
              <a:solidFill>
                <a:srgbClr val="000000"/>
              </a:solidFill>
              <a:effectLst/>
              <a:latin typeface="Calibri" panose="020F0502020204030204" pitchFamily="34" charset="0"/>
            </a:endParaRPr>
          </a:p>
          <a:p>
            <a:pPr rtl="0"/>
            <a:r>
              <a:rPr lang="en-US" dirty="0">
                <a:solidFill>
                  <a:srgbClr val="000000"/>
                </a:solidFill>
                <a:effectLst/>
                <a:latin typeface="Calibri" panose="020F0502020204030204" pitchFamily="34" charset="0"/>
              </a:rPr>
              <a:t>Com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década</a:t>
            </a:r>
            <a:r>
              <a:rPr lang="en-US" dirty="0">
                <a:solidFill>
                  <a:srgbClr val="000000"/>
                </a:solidFill>
                <a:effectLst/>
                <a:latin typeface="Calibri" panose="020F0502020204030204" pitchFamily="34" charset="0"/>
              </a:rPr>
              <a:t> dessa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transformadora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meio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ascensão</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comércio</a:t>
            </a:r>
            <a:r>
              <a:rPr lang="en-US" dirty="0">
                <a:solidFill>
                  <a:srgbClr val="000000"/>
                </a:solidFill>
                <a:effectLst/>
                <a:latin typeface="Calibri" panose="020F0502020204030204" pitchFamily="34" charset="0"/>
              </a:rPr>
              <a:t> digital, as redes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confiáveis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levantaram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questões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importantes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transformação</a:t>
            </a:r>
            <a:r>
              <a:rPr lang="en-US" dirty="0">
                <a:solidFill>
                  <a:srgbClr val="000000"/>
                </a:solidFill>
                <a:effectLst/>
                <a:latin typeface="Calibri" panose="020F0502020204030204" pitchFamily="34" charset="0"/>
              </a:rPr>
              <a:t> da TI. Como </a:t>
            </a:r>
            <a:r>
              <a:rPr lang="en-US" dirty="0" err="1">
                <a:solidFill>
                  <a:srgbClr val="000000"/>
                </a:solidFill>
                <a:effectLst/>
                <a:latin typeface="Calibri" panose="020F0502020204030204" pitchFamily="34" charset="0"/>
              </a:rPr>
              <a:t>resultado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essa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transformação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redefiniu</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pilhas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técnicas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desenvolveu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novos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modelos</a:t>
            </a:r>
            <a:r>
              <a:rPr lang="en-US" dirty="0">
                <a:solidFill>
                  <a:srgbClr val="000000"/>
                </a:solidFill>
                <a:effectLst/>
                <a:latin typeface="Calibri" panose="020F0502020204030204" pitchFamily="34" charset="0"/>
              </a:rPr>
              <a:t> de dados. No </a:t>
            </a:r>
            <a:r>
              <a:rPr lang="en-US" dirty="0" err="1">
                <a:solidFill>
                  <a:srgbClr val="000000"/>
                </a:solidFill>
                <a:effectLst/>
                <a:latin typeface="Calibri" panose="020F0502020204030204" pitchFamily="34" charset="0"/>
              </a:rPr>
              <a:t>entanto</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escalar</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dentro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portanto</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reduzir</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custo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 PwC </a:t>
            </a:r>
            <a:r>
              <a:rPr lang="en-US" dirty="0" err="1">
                <a:solidFill>
                  <a:srgbClr val="000000"/>
                </a:solidFill>
                <a:effectLst/>
                <a:latin typeface="Calibri" panose="020F0502020204030204" pitchFamily="34" charset="0"/>
              </a:rPr>
              <a:t>identificou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métricas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quantificáveis</a:t>
            </a:r>
            <a:r>
              <a:rPr lang="en-US" dirty="0">
                <a:solidFill>
                  <a:srgbClr val="000000"/>
                </a:solidFill>
                <a:effectLst/>
                <a:latin typeface="Calibri" panose="020F0502020204030204" pitchFamily="34" charset="0"/>
              </a:rPr>
              <a:t> ​​no </a:t>
            </a:r>
            <a:r>
              <a:rPr lang="en-US" dirty="0" err="1">
                <a:solidFill>
                  <a:srgbClr val="000000"/>
                </a:solidFill>
                <a:effectLst/>
                <a:latin typeface="Calibri" panose="020F0502020204030204" pitchFamily="34" charset="0"/>
              </a:rPr>
              <a:t>escopo</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seu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estudo</a:t>
            </a:r>
            <a:r>
              <a:rPr lang="en-US" dirty="0">
                <a:solidFill>
                  <a:srgbClr val="000000"/>
                </a:solidFill>
                <a:effectLst/>
                <a:latin typeface="Calibri" panose="020F0502020204030204" pitchFamily="34" charset="0"/>
              </a:rPr>
              <a:t>.</a:t>
            </a:r>
          </a:p>
          <a:p>
            <a:pPr rtl="0"/>
            <a:endParaRPr lang="en-US" dirty="0">
              <a:solidFill>
                <a:srgbClr val="000000"/>
              </a:solidFill>
            </a:endParaRPr>
          </a:p>
          <a:p>
            <a:pPr rtl="0"/>
            <a:r>
              <a:rPr lang="en-US" b="1" dirty="0" err="1">
                <a:solidFill>
                  <a:srgbClr val="F79037"/>
                </a:solidFill>
                <a:effectLst/>
                <a:latin typeface="Calibri" panose="020F0502020204030204" pitchFamily="34" charset="0"/>
              </a:rPr>
              <a:t>Quantificando</a:t>
            </a:r>
            <a:r>
              <a:rPr lang="en-US" b="1" dirty="0">
                <a:solidFill>
                  <a:srgbClr val="F79037"/>
                </a:solidFill>
                <a:effectLst/>
                <a:latin typeface="Calibri" panose="020F0502020204030204" pitchFamily="34" charset="0"/>
              </a:rPr>
              <a:t> a </a:t>
            </a:r>
            <a:r>
              <a:rPr lang="en-US" b="1" dirty="0" err="1">
                <a:solidFill>
                  <a:srgbClr val="F79037"/>
                </a:solidFill>
                <a:effectLst/>
                <a:latin typeface="Calibri" panose="020F0502020204030204" pitchFamily="34" charset="0"/>
              </a:rPr>
              <a:t>Confiança</a:t>
            </a:r>
            <a:endParaRPr lang="en-US" b="1" dirty="0">
              <a:solidFill>
                <a:srgbClr val="F79037"/>
              </a:solidFill>
              <a:effectLst/>
              <a:latin typeface="Calibri" panose="020F0502020204030204" pitchFamily="34" charset="0"/>
            </a:endParaRPr>
          </a:p>
          <a:p>
            <a:pPr rtl="0"/>
            <a:r>
              <a:rPr lang="en-US" dirty="0" err="1">
                <a:solidFill>
                  <a:srgbClr val="000000"/>
                </a:solidFill>
                <a:effectLst/>
                <a:latin typeface="Calibri" panose="020F0502020204030204" pitchFamily="34" charset="0"/>
              </a:rPr>
              <a:t>Hoje</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apresenta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situação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interessante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América </a:t>
            </a:r>
            <a:r>
              <a:rPr lang="en-US" dirty="0" err="1">
                <a:solidFill>
                  <a:srgbClr val="000000"/>
                </a:solidFill>
                <a:effectLst/>
                <a:latin typeface="Calibri" panose="020F0502020204030204" pitchFamily="34" charset="0"/>
              </a:rPr>
              <a:t>corporativa</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isolados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infraestruturas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tradicionais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processos</a:t>
            </a:r>
            <a:r>
              <a:rPr lang="en-US" dirty="0">
                <a:solidFill>
                  <a:srgbClr val="000000"/>
                </a:solidFill>
                <a:effectLst/>
                <a:latin typeface="Calibri" panose="020F0502020204030204" pitchFamily="34" charset="0"/>
              </a:rPr>
              <a:t> de longa data. Com o </a:t>
            </a:r>
            <a:r>
              <a:rPr lang="en-US" dirty="0" err="1">
                <a:solidFill>
                  <a:srgbClr val="000000"/>
                </a:solidFill>
                <a:effectLst/>
                <a:latin typeface="Calibri" panose="020F0502020204030204" pitchFamily="34" charset="0"/>
              </a:rPr>
              <a:t>surgimento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estão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exigindo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análises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qualidade</a:t>
            </a:r>
            <a:r>
              <a:rPr lang="en-US" dirty="0">
                <a:solidFill>
                  <a:srgbClr val="000000"/>
                </a:solidFill>
                <a:effectLst/>
                <a:latin typeface="Calibri" panose="020F0502020204030204" pitchFamily="34" charset="0"/>
              </a:rPr>
              <a:t> de dados antes de </a:t>
            </a:r>
            <a:r>
              <a:rPr lang="en-US" dirty="0" err="1">
                <a:solidFill>
                  <a:srgbClr val="000000"/>
                </a:solidFill>
                <a:effectLst/>
                <a:latin typeface="Calibri" panose="020F0502020204030204" pitchFamily="34" charset="0"/>
              </a:rPr>
              <a:t>avançar</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soluções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aplicam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lógica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automatizada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de valor. </a:t>
            </a:r>
            <a:r>
              <a:rPr lang="en-US" dirty="0" err="1">
                <a:solidFill>
                  <a:srgbClr val="000000"/>
                </a:solidFill>
                <a:effectLst/>
                <a:latin typeface="Calibri" panose="020F0502020204030204" pitchFamily="34" charset="0"/>
              </a:rPr>
              <a:t>Outra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questão</a:t>
            </a:r>
            <a:r>
              <a:rPr lang="en-US" dirty="0">
                <a:solidFill>
                  <a:srgbClr val="000000"/>
                </a:solidFill>
                <a:effectLst/>
                <a:latin typeface="Calibri" panose="020F0502020204030204" pitchFamily="34" charset="0"/>
              </a:rPr>
              <a:t> é </a:t>
            </a:r>
            <a:r>
              <a:rPr lang="en-US" dirty="0" err="1">
                <a:solidFill>
                  <a:srgbClr val="000000"/>
                </a:solidFill>
                <a:effectLst/>
                <a:latin typeface="Calibri" panose="020F0502020204030204" pitchFamily="34" charset="0"/>
              </a:rPr>
              <a:t>apresentada</a:t>
            </a:r>
            <a:r>
              <a:rPr lang="en-US" dirty="0">
                <a:solidFill>
                  <a:srgbClr val="000000"/>
                </a:solidFill>
                <a:effectLst/>
                <a:latin typeface="Calibri" panose="020F0502020204030204" pitchFamily="34" charset="0"/>
              </a:rPr>
              <a:t> pela </a:t>
            </a:r>
            <a:r>
              <a:rPr lang="en-US" dirty="0" err="1">
                <a:solidFill>
                  <a:srgbClr val="000000"/>
                </a:solidFill>
                <a:effectLst/>
                <a:latin typeface="Calibri" panose="020F0502020204030204" pitchFamily="34" charset="0"/>
              </a:rPr>
              <a:t>qualidade</a:t>
            </a:r>
            <a:r>
              <a:rPr lang="en-US" dirty="0">
                <a:solidFill>
                  <a:srgbClr val="000000"/>
                </a:solidFill>
                <a:effectLst/>
                <a:latin typeface="Calibri" panose="020F0502020204030204" pitchFamily="34" charset="0"/>
              </a:rPr>
              <a:t> dos dados que </a:t>
            </a:r>
            <a:r>
              <a:rPr lang="en-US" dirty="0" err="1">
                <a:solidFill>
                  <a:srgbClr val="000000"/>
                </a:solidFill>
                <a:effectLst/>
                <a:latin typeface="Calibri" panose="020F0502020204030204" pitchFamily="34" charset="0"/>
              </a:rPr>
              <a:t>são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inseridos</a:t>
            </a:r>
            <a:r>
              <a:rPr lang="en-US" dirty="0">
                <a:solidFill>
                  <a:srgbClr val="000000"/>
                </a:solidFill>
                <a:effectLst/>
                <a:latin typeface="Calibri" panose="020F0502020204030204" pitchFamily="34" charset="0"/>
              </a:rPr>
              <a:t> num </a:t>
            </a:r>
            <a:r>
              <a:rPr lang="en-US" dirty="0" err="1">
                <a:solidFill>
                  <a:srgbClr val="000000"/>
                </a:solidFill>
                <a:effectLst/>
                <a:latin typeface="Calibri" panose="020F0502020204030204" pitchFamily="34" charset="0"/>
              </a:rPr>
              <a:t>sistema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oráculo</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chamado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oráculo</a:t>
            </a:r>
            <a:r>
              <a:rPr lang="en-US" dirty="0">
                <a:solidFill>
                  <a:srgbClr val="000000"/>
                </a:solidFill>
                <a:effectLst/>
                <a:latin typeface="Calibri" panose="020F0502020204030204" pitchFamily="34" charset="0"/>
              </a:rPr>
              <a:t> é a </a:t>
            </a:r>
            <a:r>
              <a:rPr lang="en-US" dirty="0" err="1">
                <a:solidFill>
                  <a:srgbClr val="000000"/>
                </a:solidFill>
                <a:effectLst/>
                <a:latin typeface="Calibri" panose="020F0502020204030204" pitchFamily="34" charset="0"/>
              </a:rPr>
              <a:t>fonte</a:t>
            </a:r>
            <a:r>
              <a:rPr lang="en-US" dirty="0">
                <a:solidFill>
                  <a:srgbClr val="000000"/>
                </a:solidFill>
                <a:effectLst/>
                <a:latin typeface="Calibri" panose="020F0502020204030204" pitchFamily="34" charset="0"/>
              </a:rPr>
              <a:t> de entradas do </a:t>
            </a:r>
            <a:r>
              <a:rPr lang="en-US" dirty="0" err="1">
                <a:solidFill>
                  <a:srgbClr val="000000"/>
                </a:solidFill>
                <a:effectLst/>
                <a:latin typeface="Calibri" panose="020F0502020204030204" pitchFamily="34" charset="0"/>
              </a:rPr>
              <a:t>mundo</a:t>
            </a:r>
            <a:r>
              <a:rPr lang="en-US" dirty="0">
                <a:solidFill>
                  <a:srgbClr val="000000"/>
                </a:solidFill>
                <a:effectLst/>
                <a:latin typeface="Calibri" panose="020F0502020204030204" pitchFamily="34" charset="0"/>
              </a:rPr>
              <a:t> real,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oráculos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conectam</a:t>
            </a:r>
            <a:r>
              <a:rPr lang="en-US" dirty="0">
                <a:solidFill>
                  <a:srgbClr val="000000"/>
                </a:solidFill>
                <a:effectLst/>
                <a:latin typeface="Calibri" panose="020F0502020204030204" pitchFamily="34" charset="0"/>
              </a:rPr>
              <a:t> blockchains a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externos</a:t>
            </a:r>
            <a:r>
              <a:rPr lang="en-US" dirty="0">
                <a:solidFill>
                  <a:srgbClr val="000000"/>
                </a:solidFill>
                <a:effectLst/>
                <a:latin typeface="Calibri" panose="020F0502020204030204" pitchFamily="34" charset="0"/>
              </a:rPr>
              <a:t>.</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effectLst/>
                <a:latin typeface="Calibri" panose="020F0502020204030204" pitchFamily="34" charset="0"/>
              </a:rPr>
              <a:t>Governança de dados</a:t>
            </a:r>
          </a:p>
          <a:p>
            <a:pPr algn="l" rtl="0"/>
            <a:r>
              <a:rPr lang="en-US"/>
              <a:t>Uma organização definiu regras de negócios justas para gerenciar dados e alinhar com os processos de negócios.</a:t>
            </a:r>
          </a:p>
          <a:p>
            <a:pPr algn="l" rtl="0"/>
            <a:endParaRPr lang="en-US"/>
          </a:p>
          <a:p>
            <a:pPr algn="l" rtl="0"/>
            <a:r>
              <a:rPr lang="en-US"/>
              <a:t> </a:t>
            </a:r>
          </a:p>
          <a:p>
            <a:pPr algn="l" rtl="0"/>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effectLst/>
                <a:latin typeface="Calibri" panose="020F0502020204030204" pitchFamily="34" charset="0"/>
              </a:rPr>
              <a:t>Confiabilidade dos dados</a:t>
            </a:r>
          </a:p>
          <a:p>
            <a:pPr algn="l" rtl="0"/>
            <a:r>
              <a:rPr lang="en-US"/>
              <a:t>Uma organização age de forma consistente e proativa, de maneira oportuna e orientada pelo pensamento.</a:t>
            </a:r>
          </a:p>
          <a:p>
            <a:pPr algn="l" rtl="0"/>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algn="l" rtl="0"/>
            <a:fld id="{CB2079F2-58AF-ED44-82D7-E04B2F6FD686}" type="slidenum">
              <a:rPr lang="en-US" smtClean="0"/>
              <a:pPr algn="l" rtl="0"/>
              <a:t>49</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451362"/>
            <a:ext cx="6832572" cy="485894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885" y="5534493"/>
            <a:ext cx="6143488" cy="504840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a:solidFill>
                  <a:srgbClr val="F79037"/>
                </a:solidFill>
              </a:rPr>
              <a:t>Blockchain no setor público</a:t>
            </a:r>
          </a:p>
          <a:p>
            <a:pPr rtl="0"/>
            <a:r>
              <a:rPr lang="en-US" dirty="0">
                <a:effectLst/>
                <a:ea typeface="Times New Roman" panose="02020603050405020304" pitchFamily="18" charset="0"/>
              </a:rPr>
              <a:t>O </a:t>
            </a:r>
            <a:r>
              <a:rPr lang="en-US" dirty="0" err="1">
                <a:effectLst/>
                <a:ea typeface="Times New Roman" panose="02020603050405020304" pitchFamily="18" charset="0"/>
              </a:rPr>
              <a:t>desenvolvimento</a:t>
            </a:r>
            <a:r>
              <a:rPr lang="en-US" dirty="0">
                <a:effectLst/>
                <a:ea typeface="Times New Roman" panose="02020603050405020304" pitchFamily="18" charset="0"/>
              </a:rPr>
              <a:t> de </a:t>
            </a:r>
            <a:r>
              <a:rPr lang="en-US" dirty="0" err="1">
                <a:effectLst/>
                <a:ea typeface="Times New Roman" panose="02020603050405020304" pitchFamily="18" charset="0"/>
              </a:rPr>
              <a:t>soluções</a:t>
            </a:r>
            <a:r>
              <a:rPr lang="en-US" dirty="0">
                <a:effectLst/>
                <a:ea typeface="Times New Roman" panose="02020603050405020304" pitchFamily="18" charset="0"/>
              </a:rPr>
              <a:t> blockchain para o </a:t>
            </a:r>
            <a:r>
              <a:rPr lang="en-US" dirty="0" err="1">
                <a:effectLst/>
                <a:ea typeface="Times New Roman" panose="02020603050405020304" pitchFamily="18" charset="0"/>
              </a:rPr>
              <a:t>setor</a:t>
            </a:r>
            <a:r>
              <a:rPr lang="en-US" dirty="0">
                <a:effectLst/>
                <a:ea typeface="Times New Roman" panose="02020603050405020304" pitchFamily="18" charset="0"/>
              </a:rPr>
              <a:t> </a:t>
            </a:r>
            <a:r>
              <a:rPr lang="en-US" dirty="0" err="1">
                <a:effectLst/>
                <a:ea typeface="Times New Roman" panose="02020603050405020304" pitchFamily="18" charset="0"/>
              </a:rPr>
              <a:t>público</a:t>
            </a:r>
            <a:r>
              <a:rPr lang="en-US" dirty="0">
                <a:effectLst/>
                <a:ea typeface="Times New Roman" panose="02020603050405020304" pitchFamily="18" charset="0"/>
              </a:rPr>
              <a:t> </a:t>
            </a:r>
            <a:r>
              <a:rPr lang="en-US" dirty="0" err="1">
                <a:effectLst/>
                <a:ea typeface="Times New Roman" panose="02020603050405020304" pitchFamily="18" charset="0"/>
              </a:rPr>
              <a:t>também</a:t>
            </a:r>
            <a:r>
              <a:rPr lang="en-US" dirty="0">
                <a:effectLst/>
                <a:ea typeface="Times New Roman" panose="02020603050405020304" pitchFamily="18" charset="0"/>
              </a:rPr>
              <a:t> </a:t>
            </a:r>
            <a:r>
              <a:rPr lang="en-US" dirty="0" err="1">
                <a:effectLst/>
                <a:ea typeface="Times New Roman" panose="02020603050405020304" pitchFamily="18" charset="0"/>
              </a:rPr>
              <a:t>requer</a:t>
            </a:r>
            <a:r>
              <a:rPr lang="en-US" dirty="0">
                <a:effectLst/>
                <a:ea typeface="Times New Roman" panose="02020603050405020304" pitchFamily="18" charset="0"/>
              </a:rPr>
              <a:t> </a:t>
            </a:r>
            <a:r>
              <a:rPr lang="en-US" dirty="0" err="1">
                <a:effectLst/>
                <a:ea typeface="Times New Roman" panose="02020603050405020304" pitchFamily="18" charset="0"/>
              </a:rPr>
              <a:t>uma</a:t>
            </a:r>
            <a:r>
              <a:rPr lang="en-US" dirty="0">
                <a:effectLst/>
                <a:ea typeface="Times New Roman" panose="02020603050405020304" pitchFamily="18" charset="0"/>
              </a:rPr>
              <a:t> </a:t>
            </a:r>
            <a:r>
              <a:rPr lang="en-US" dirty="0" err="1">
                <a:effectLst/>
                <a:ea typeface="Times New Roman" panose="02020603050405020304" pitchFamily="18" charset="0"/>
              </a:rPr>
              <a:t>decisão</a:t>
            </a:r>
            <a:r>
              <a:rPr lang="en-US" dirty="0">
                <a:effectLst/>
                <a:ea typeface="Times New Roman" panose="02020603050405020304" pitchFamily="18" charset="0"/>
              </a:rPr>
              <a:t> para a </a:t>
            </a:r>
            <a:r>
              <a:rPr lang="en-US" dirty="0" err="1">
                <a:effectLst/>
                <a:ea typeface="Times New Roman" panose="02020603050405020304" pitchFamily="18" charset="0"/>
              </a:rPr>
              <a:t>pilha</a:t>
            </a:r>
            <a:r>
              <a:rPr lang="en-US" dirty="0">
                <a:effectLst/>
                <a:ea typeface="Times New Roman" panose="02020603050405020304" pitchFamily="18" charset="0"/>
              </a:rPr>
              <a:t> blockchain. A principal </a:t>
            </a:r>
            <a:r>
              <a:rPr lang="en-US" dirty="0" err="1">
                <a:effectLst/>
                <a:ea typeface="Times New Roman" panose="02020603050405020304" pitchFamily="18" charset="0"/>
              </a:rPr>
              <a:t>questão</a:t>
            </a:r>
            <a:r>
              <a:rPr lang="en-US" dirty="0">
                <a:effectLst/>
                <a:ea typeface="Times New Roman" panose="02020603050405020304" pitchFamily="18" charset="0"/>
              </a:rPr>
              <a:t> a resolver no </a:t>
            </a:r>
            <a:r>
              <a:rPr lang="en-US" dirty="0" err="1">
                <a:effectLst/>
                <a:ea typeface="Times New Roman" panose="02020603050405020304" pitchFamily="18" charset="0"/>
              </a:rPr>
              <a:t>setor</a:t>
            </a:r>
            <a:r>
              <a:rPr lang="en-US" dirty="0">
                <a:effectLst/>
                <a:ea typeface="Times New Roman" panose="02020603050405020304" pitchFamily="18" charset="0"/>
              </a:rPr>
              <a:t> </a:t>
            </a:r>
            <a:r>
              <a:rPr lang="en-US" dirty="0" err="1">
                <a:effectLst/>
                <a:ea typeface="Times New Roman" panose="02020603050405020304" pitchFamily="18" charset="0"/>
              </a:rPr>
              <a:t>público</a:t>
            </a:r>
            <a:r>
              <a:rPr lang="en-US" dirty="0">
                <a:effectLst/>
                <a:ea typeface="Times New Roman" panose="02020603050405020304" pitchFamily="18" charset="0"/>
              </a:rPr>
              <a:t> é a </a:t>
            </a:r>
            <a:r>
              <a:rPr lang="en-US" dirty="0" err="1">
                <a:effectLst/>
                <a:ea typeface="Times New Roman" panose="02020603050405020304" pitchFamily="18" charset="0"/>
              </a:rPr>
              <a:t>confiança</a:t>
            </a:r>
            <a:r>
              <a:rPr lang="en-US" dirty="0">
                <a:effectLst/>
                <a:ea typeface="Times New Roman" panose="02020603050405020304" pitchFamily="18" charset="0"/>
              </a:rPr>
              <a:t> social do </a:t>
            </a:r>
            <a:r>
              <a:rPr lang="en-US" dirty="0" err="1">
                <a:effectLst/>
                <a:ea typeface="Times New Roman" panose="02020603050405020304" pitchFamily="18" charset="0"/>
              </a:rPr>
              <a:t>público</a:t>
            </a:r>
            <a:r>
              <a:rPr lang="en-US" dirty="0">
                <a:effectLst/>
                <a:ea typeface="Times New Roman" panose="02020603050405020304" pitchFamily="18" charset="0"/>
              </a:rPr>
              <a:t>. Para </a:t>
            </a:r>
            <a:r>
              <a:rPr lang="en-US" dirty="0" err="1">
                <a:effectLst/>
                <a:ea typeface="Times New Roman" panose="02020603050405020304" pitchFamily="18" charset="0"/>
              </a:rPr>
              <a:t>aumentar</a:t>
            </a:r>
            <a:r>
              <a:rPr lang="en-US" dirty="0">
                <a:effectLst/>
                <a:ea typeface="Times New Roman" panose="02020603050405020304" pitchFamily="18" charset="0"/>
              </a:rPr>
              <a:t> a </a:t>
            </a:r>
            <a:r>
              <a:rPr lang="en-US" dirty="0" err="1">
                <a:effectLst/>
                <a:ea typeface="Times New Roman" panose="02020603050405020304" pitchFamily="18" charset="0"/>
              </a:rPr>
              <a:t>confiança</a:t>
            </a:r>
            <a:r>
              <a:rPr lang="en-US" dirty="0">
                <a:effectLst/>
                <a:ea typeface="Times New Roman" panose="02020603050405020304" pitchFamily="18" charset="0"/>
              </a:rPr>
              <a:t> no </a:t>
            </a:r>
            <a:r>
              <a:rPr lang="en-US" dirty="0" err="1">
                <a:effectLst/>
                <a:ea typeface="Times New Roman" panose="02020603050405020304" pitchFamily="18" charset="0"/>
              </a:rPr>
              <a:t>setor</a:t>
            </a:r>
            <a:r>
              <a:rPr lang="en-US" dirty="0">
                <a:effectLst/>
                <a:ea typeface="Times New Roman" panose="02020603050405020304" pitchFamily="18" charset="0"/>
              </a:rPr>
              <a:t> </a:t>
            </a:r>
            <a:r>
              <a:rPr lang="en-US" dirty="0" err="1">
                <a:effectLst/>
                <a:ea typeface="Times New Roman" panose="02020603050405020304" pitchFamily="18" charset="0"/>
              </a:rPr>
              <a:t>público</a:t>
            </a:r>
            <a:r>
              <a:rPr lang="en-US" dirty="0">
                <a:effectLst/>
                <a:ea typeface="Times New Roman" panose="02020603050405020304" pitchFamily="18" charset="0"/>
              </a:rPr>
              <a:t>, é </a:t>
            </a:r>
            <a:r>
              <a:rPr lang="en-US" dirty="0" err="1">
                <a:effectLst/>
                <a:ea typeface="Times New Roman" panose="02020603050405020304" pitchFamily="18" charset="0"/>
              </a:rPr>
              <a:t>preciso</a:t>
            </a:r>
            <a:r>
              <a:rPr lang="en-US" dirty="0">
                <a:effectLst/>
                <a:ea typeface="Times New Roman" panose="02020603050405020304" pitchFamily="18" charset="0"/>
              </a:rPr>
              <a:t> </a:t>
            </a:r>
            <a:r>
              <a:rPr lang="en-US" dirty="0" err="1">
                <a:effectLst/>
                <a:ea typeface="Times New Roman" panose="02020603050405020304" pitchFamily="18" charset="0"/>
              </a:rPr>
              <a:t>considerar</a:t>
            </a:r>
            <a:r>
              <a:rPr lang="en-US" dirty="0">
                <a:effectLst/>
                <a:ea typeface="Times New Roman" panose="02020603050405020304" pitchFamily="18" charset="0"/>
              </a:rPr>
              <a:t> </a:t>
            </a:r>
            <a:r>
              <a:rPr lang="en-US" dirty="0" err="1">
                <a:effectLst/>
                <a:ea typeface="Times New Roman" panose="02020603050405020304" pitchFamily="18" charset="0"/>
              </a:rPr>
              <a:t>quais</a:t>
            </a:r>
            <a:r>
              <a:rPr lang="en-US" dirty="0">
                <a:effectLst/>
                <a:ea typeface="Times New Roman" panose="02020603050405020304" pitchFamily="18" charset="0"/>
              </a:rPr>
              <a:t> </a:t>
            </a:r>
            <a:r>
              <a:rPr lang="en-US" dirty="0" err="1">
                <a:effectLst/>
                <a:ea typeface="Times New Roman" panose="02020603050405020304" pitchFamily="18" charset="0"/>
              </a:rPr>
              <a:t>informações</a:t>
            </a:r>
            <a:r>
              <a:rPr lang="en-US" dirty="0">
                <a:effectLst/>
                <a:ea typeface="Times New Roman" panose="02020603050405020304" pitchFamily="18" charset="0"/>
              </a:rPr>
              <a:t> </a:t>
            </a:r>
            <a:r>
              <a:rPr lang="en-US" dirty="0" err="1">
                <a:effectLst/>
                <a:ea typeface="Times New Roman" panose="02020603050405020304" pitchFamily="18" charset="0"/>
              </a:rPr>
              <a:t>precisam</a:t>
            </a:r>
            <a:r>
              <a:rPr lang="en-US" dirty="0">
                <a:effectLst/>
                <a:ea typeface="Times New Roman" panose="02020603050405020304" pitchFamily="18" charset="0"/>
              </a:rPr>
              <a:t> ser </a:t>
            </a:r>
            <a:r>
              <a:rPr lang="en-US" dirty="0" err="1">
                <a:effectLst/>
                <a:ea typeface="Times New Roman" panose="02020603050405020304" pitchFamily="18" charset="0"/>
              </a:rPr>
              <a:t>capturadas</a:t>
            </a:r>
            <a:r>
              <a:rPr lang="en-US" dirty="0">
                <a:effectLst/>
                <a:ea typeface="Times New Roman" panose="02020603050405020304" pitchFamily="18" charset="0"/>
              </a:rPr>
              <a:t> e </a:t>
            </a:r>
            <a:r>
              <a:rPr lang="en-US" dirty="0" err="1">
                <a:effectLst/>
                <a:ea typeface="Times New Roman" panose="02020603050405020304" pitchFamily="18" charset="0"/>
              </a:rPr>
              <a:t>armazenadas</a:t>
            </a:r>
            <a:r>
              <a:rPr lang="en-US" dirty="0">
                <a:effectLst/>
                <a:ea typeface="Times New Roman" panose="02020603050405020304" pitchFamily="18" charset="0"/>
              </a:rPr>
              <a:t> no blockchain, </a:t>
            </a:r>
            <a:r>
              <a:rPr lang="en-US" dirty="0" err="1">
                <a:effectLst/>
                <a:ea typeface="Times New Roman" panose="02020603050405020304" pitchFamily="18" charset="0"/>
              </a:rPr>
              <a:t>bem</a:t>
            </a:r>
            <a:r>
              <a:rPr lang="en-US" dirty="0">
                <a:effectLst/>
                <a:ea typeface="Times New Roman" panose="02020603050405020304" pitchFamily="18" charset="0"/>
              </a:rPr>
              <a:t> </a:t>
            </a:r>
            <a:r>
              <a:rPr lang="en-US" dirty="0" err="1">
                <a:effectLst/>
                <a:ea typeface="Times New Roman" panose="02020603050405020304" pitchFamily="18" charset="0"/>
              </a:rPr>
              <a:t>como</a:t>
            </a:r>
            <a:r>
              <a:rPr lang="en-US" dirty="0">
                <a:effectLst/>
                <a:ea typeface="Times New Roman" panose="02020603050405020304" pitchFamily="18" charset="0"/>
              </a:rPr>
              <a:t> </a:t>
            </a:r>
            <a:r>
              <a:rPr lang="en-US" dirty="0" err="1">
                <a:effectLst/>
                <a:ea typeface="Times New Roman" panose="02020603050405020304" pitchFamily="18" charset="0"/>
              </a:rPr>
              <a:t>quais</a:t>
            </a:r>
            <a:r>
              <a:rPr lang="en-US" dirty="0">
                <a:effectLst/>
                <a:ea typeface="Times New Roman" panose="02020603050405020304" pitchFamily="18" charset="0"/>
              </a:rPr>
              <a:t> </a:t>
            </a:r>
            <a:r>
              <a:rPr lang="en-US" dirty="0" err="1">
                <a:effectLst/>
                <a:ea typeface="Times New Roman" panose="02020603050405020304" pitchFamily="18" charset="0"/>
              </a:rPr>
              <a:t>informações</a:t>
            </a:r>
            <a:r>
              <a:rPr lang="en-US" dirty="0">
                <a:effectLst/>
                <a:ea typeface="Times New Roman" panose="02020603050405020304" pitchFamily="18" charset="0"/>
              </a:rPr>
              <a:t> </a:t>
            </a:r>
            <a:r>
              <a:rPr lang="en-US" dirty="0" err="1">
                <a:effectLst/>
                <a:ea typeface="Times New Roman" panose="02020603050405020304" pitchFamily="18" charset="0"/>
              </a:rPr>
              <a:t>não</a:t>
            </a:r>
            <a:r>
              <a:rPr lang="en-US" dirty="0">
                <a:effectLst/>
                <a:ea typeface="Times New Roman" panose="02020603050405020304" pitchFamily="18" charset="0"/>
              </a:rPr>
              <a:t> </a:t>
            </a:r>
            <a:r>
              <a:rPr lang="en-US" dirty="0" err="1">
                <a:effectLst/>
                <a:ea typeface="Times New Roman" panose="02020603050405020304" pitchFamily="18" charset="0"/>
              </a:rPr>
              <a:t>devem</a:t>
            </a:r>
            <a:r>
              <a:rPr lang="en-US" dirty="0">
                <a:effectLst/>
                <a:ea typeface="Times New Roman" panose="02020603050405020304" pitchFamily="18" charset="0"/>
              </a:rPr>
              <a:t> ser </a:t>
            </a:r>
            <a:r>
              <a:rPr lang="en-US" dirty="0" err="1">
                <a:effectLst/>
                <a:ea typeface="Times New Roman" panose="02020603050405020304" pitchFamily="18" charset="0"/>
              </a:rPr>
              <a:t>incluídas</a:t>
            </a:r>
            <a:r>
              <a:rPr lang="en-US" dirty="0">
                <a:effectLst/>
                <a:ea typeface="Times New Roman" panose="02020603050405020304" pitchFamily="18" charset="0"/>
              </a:rPr>
              <a:t>. No </a:t>
            </a:r>
            <a:r>
              <a:rPr lang="en-US" dirty="0" err="1">
                <a:effectLst/>
                <a:ea typeface="Times New Roman" panose="02020603050405020304" pitchFamily="18" charset="0"/>
              </a:rPr>
              <a:t>registro</a:t>
            </a:r>
            <a:r>
              <a:rPr lang="en-US" dirty="0">
                <a:effectLst/>
                <a:ea typeface="Times New Roman" panose="02020603050405020304" pitchFamily="18" charset="0"/>
              </a:rPr>
              <a:t> </a:t>
            </a:r>
            <a:r>
              <a:rPr lang="en-US" dirty="0" err="1">
                <a:effectLst/>
                <a:ea typeface="Times New Roman" panose="02020603050405020304" pitchFamily="18" charset="0"/>
              </a:rPr>
              <a:t>permanente</a:t>
            </a:r>
            <a:r>
              <a:rPr lang="en-US" dirty="0">
                <a:effectLst/>
                <a:ea typeface="Times New Roman" panose="02020603050405020304" pitchFamily="18" charset="0"/>
              </a:rPr>
              <a:t> para </a:t>
            </a:r>
            <a:r>
              <a:rPr lang="en-US" dirty="0" err="1">
                <a:effectLst/>
                <a:ea typeface="Times New Roman" panose="02020603050405020304" pitchFamily="18" charset="0"/>
              </a:rPr>
              <a:t>apoiar</a:t>
            </a:r>
            <a:r>
              <a:rPr lang="en-US" dirty="0">
                <a:effectLst/>
                <a:ea typeface="Times New Roman" panose="02020603050405020304" pitchFamily="18" charset="0"/>
              </a:rPr>
              <a:t> o </a:t>
            </a:r>
            <a:r>
              <a:rPr lang="en-US" dirty="0" err="1">
                <a:effectLst/>
                <a:ea typeface="Times New Roman" panose="02020603050405020304" pitchFamily="18" charset="0"/>
              </a:rPr>
              <a:t>objetivo</a:t>
            </a:r>
            <a:r>
              <a:rPr lang="en-US" dirty="0">
                <a:effectLst/>
                <a:ea typeface="Times New Roman" panose="02020603050405020304" pitchFamily="18" charset="0"/>
              </a:rPr>
              <a:t> de </a:t>
            </a:r>
            <a:r>
              <a:rPr lang="en-US" dirty="0" err="1">
                <a:effectLst/>
                <a:ea typeface="Times New Roman" panose="02020603050405020304" pitchFamily="18" charset="0"/>
              </a:rPr>
              <a:t>confiança</a:t>
            </a:r>
            <a:r>
              <a:rPr lang="en-US" dirty="0">
                <a:effectLst/>
                <a:ea typeface="Times New Roman" panose="02020603050405020304" pitchFamily="18" charset="0"/>
              </a:rPr>
              <a:t>. </a:t>
            </a:r>
            <a:r>
              <a:rPr lang="en-US" dirty="0" err="1">
                <a:effectLst/>
                <a:ea typeface="Times New Roman" panose="02020603050405020304" pitchFamily="18" charset="0"/>
              </a:rPr>
              <a:t>Isso</a:t>
            </a:r>
            <a:r>
              <a:rPr lang="en-US" dirty="0">
                <a:effectLst/>
                <a:ea typeface="Times New Roman" panose="02020603050405020304" pitchFamily="18" charset="0"/>
              </a:rPr>
              <a:t> é </a:t>
            </a:r>
            <a:r>
              <a:rPr lang="en-US" dirty="0" err="1">
                <a:effectLst/>
                <a:ea typeface="Times New Roman" panose="02020603050405020304" pitchFamily="18" charset="0"/>
              </a:rPr>
              <a:t>seguido</a:t>
            </a:r>
            <a:r>
              <a:rPr lang="en-US" dirty="0">
                <a:effectLst/>
                <a:ea typeface="Times New Roman" panose="02020603050405020304" pitchFamily="18" charset="0"/>
              </a:rPr>
              <a:t> pela </a:t>
            </a:r>
            <a:r>
              <a:rPr lang="en-US" dirty="0" err="1">
                <a:effectLst/>
                <a:ea typeface="Times New Roman" panose="02020603050405020304" pitchFamily="18" charset="0"/>
              </a:rPr>
              <a:t>consideração</a:t>
            </a:r>
            <a:r>
              <a:rPr lang="en-US" dirty="0">
                <a:effectLst/>
                <a:ea typeface="Times New Roman" panose="02020603050405020304" pitchFamily="18" charset="0"/>
              </a:rPr>
              <a:t> dos </a:t>
            </a:r>
            <a:r>
              <a:rPr lang="en-US" dirty="0" err="1">
                <a:effectLst/>
                <a:ea typeface="Times New Roman" panose="02020603050405020304" pitchFamily="18" charset="0"/>
              </a:rPr>
              <a:t>protocolos</a:t>
            </a:r>
            <a:r>
              <a:rPr lang="en-US" dirty="0">
                <a:effectLst/>
                <a:ea typeface="Times New Roman" panose="02020603050405020304" pitchFamily="18" charset="0"/>
              </a:rPr>
              <a:t> blockchain, </a:t>
            </a:r>
            <a:r>
              <a:rPr lang="en-US" dirty="0" err="1">
                <a:effectLst/>
                <a:ea typeface="Times New Roman" panose="02020603050405020304" pitchFamily="18" charset="0"/>
              </a:rPr>
              <a:t>arquiteturas</a:t>
            </a:r>
            <a:r>
              <a:rPr lang="en-US" dirty="0">
                <a:effectLst/>
                <a:ea typeface="Times New Roman" panose="02020603050405020304" pitchFamily="18" charset="0"/>
              </a:rPr>
              <a:t> e </a:t>
            </a:r>
            <a:r>
              <a:rPr lang="en-US" dirty="0" err="1">
                <a:effectLst/>
                <a:ea typeface="Times New Roman" panose="02020603050405020304" pitchFamily="18" charset="0"/>
              </a:rPr>
              <a:t>outras</a:t>
            </a:r>
            <a:r>
              <a:rPr lang="en-US" dirty="0">
                <a:effectLst/>
                <a:ea typeface="Times New Roman" panose="02020603050405020304" pitchFamily="18" charset="0"/>
              </a:rPr>
              <a:t> </a:t>
            </a:r>
            <a:r>
              <a:rPr lang="en-US" dirty="0" err="1">
                <a:effectLst/>
                <a:ea typeface="Times New Roman" panose="02020603050405020304" pitchFamily="18" charset="0"/>
              </a:rPr>
              <a:t>considerações</a:t>
            </a:r>
            <a:r>
              <a:rPr lang="en-US" dirty="0">
                <a:effectLst/>
                <a:ea typeface="Times New Roman" panose="02020603050405020304" pitchFamily="18" charset="0"/>
              </a:rPr>
              <a:t> </a:t>
            </a:r>
            <a:r>
              <a:rPr lang="en-US" dirty="0" err="1">
                <a:effectLst/>
                <a:ea typeface="Times New Roman" panose="02020603050405020304" pitchFamily="18" charset="0"/>
              </a:rPr>
              <a:t>técnicas</a:t>
            </a:r>
            <a:r>
              <a:rPr lang="en-US" dirty="0">
                <a:effectLst/>
                <a:ea typeface="Times New Roman" panose="02020603050405020304" pitchFamily="18" charset="0"/>
              </a:rPr>
              <a:t> que </a:t>
            </a:r>
            <a:r>
              <a:rPr lang="en-US" dirty="0" err="1">
                <a:effectLst/>
                <a:ea typeface="Times New Roman" panose="02020603050405020304" pitchFamily="18" charset="0"/>
              </a:rPr>
              <a:t>fornecem</a:t>
            </a:r>
            <a:r>
              <a:rPr lang="en-US" dirty="0">
                <a:effectLst/>
                <a:ea typeface="Times New Roman" panose="02020603050405020304" pitchFamily="18" charset="0"/>
              </a:rPr>
              <a:t> </a:t>
            </a:r>
            <a:r>
              <a:rPr lang="en-US" dirty="0" err="1">
                <a:effectLst/>
                <a:ea typeface="Times New Roman" panose="02020603050405020304" pitchFamily="18" charset="0"/>
              </a:rPr>
              <a:t>os</a:t>
            </a:r>
            <a:r>
              <a:rPr lang="en-US" dirty="0">
                <a:effectLst/>
                <a:ea typeface="Times New Roman" panose="02020603050405020304" pitchFamily="18" charset="0"/>
              </a:rPr>
              <a:t> </a:t>
            </a:r>
            <a:r>
              <a:rPr lang="en-US" dirty="0" err="1">
                <a:effectLst/>
                <a:ea typeface="Times New Roman" panose="02020603050405020304" pitchFamily="18" charset="0"/>
              </a:rPr>
              <a:t>recursos</a:t>
            </a:r>
            <a:r>
              <a:rPr lang="en-US" dirty="0">
                <a:effectLst/>
                <a:ea typeface="Times New Roman" panose="02020603050405020304" pitchFamily="18" charset="0"/>
              </a:rPr>
              <a:t> </a:t>
            </a:r>
            <a:r>
              <a:rPr lang="en-US" dirty="0" err="1">
                <a:effectLst/>
                <a:ea typeface="Times New Roman" panose="02020603050405020304" pitchFamily="18" charset="0"/>
              </a:rPr>
              <a:t>necessários</a:t>
            </a:r>
            <a:r>
              <a:rPr lang="en-US" dirty="0">
                <a:effectLst/>
                <a:ea typeface="Times New Roman" panose="02020603050405020304" pitchFamily="18" charset="0"/>
              </a:rPr>
              <a:t>.</a:t>
            </a:r>
          </a:p>
          <a:p>
            <a:pPr rtl="0"/>
            <a:endParaRPr lang="en-US" dirty="0">
              <a:effectLst/>
              <a:ea typeface="Times New Roman" panose="02020603050405020304" pitchFamily="18" charset="0"/>
            </a:endParaRPr>
          </a:p>
          <a:p>
            <a:pPr rtl="0"/>
            <a:r>
              <a:rPr lang="en-US" dirty="0">
                <a:effectLst/>
                <a:ea typeface="Times New Roman" panose="02020603050405020304" pitchFamily="18" charset="0"/>
              </a:rPr>
              <a:t>Uma </a:t>
            </a:r>
            <a:r>
              <a:rPr lang="en-US" dirty="0" err="1">
                <a:effectLst/>
                <a:ea typeface="Times New Roman" panose="02020603050405020304" pitchFamily="18" charset="0"/>
              </a:rPr>
              <a:t>escolha</a:t>
            </a:r>
            <a:r>
              <a:rPr lang="en-US" dirty="0">
                <a:effectLst/>
                <a:ea typeface="Times New Roman" panose="02020603050405020304" pitchFamily="18" charset="0"/>
              </a:rPr>
              <a:t> </a:t>
            </a:r>
            <a:r>
              <a:rPr lang="en-US" dirty="0" err="1">
                <a:effectLst/>
                <a:ea typeface="Times New Roman" panose="02020603050405020304" pitchFamily="18" charset="0"/>
              </a:rPr>
              <a:t>deve</a:t>
            </a:r>
            <a:r>
              <a:rPr lang="en-US" dirty="0">
                <a:effectLst/>
                <a:ea typeface="Times New Roman" panose="02020603050405020304" pitchFamily="18" charset="0"/>
              </a:rPr>
              <a:t> ser </a:t>
            </a:r>
            <a:r>
              <a:rPr lang="en-US" dirty="0" err="1">
                <a:effectLst/>
                <a:ea typeface="Times New Roman" panose="02020603050405020304" pitchFamily="18" charset="0"/>
              </a:rPr>
              <a:t>feita</a:t>
            </a:r>
            <a:r>
              <a:rPr lang="en-US" dirty="0">
                <a:effectLst/>
                <a:ea typeface="Times New Roman" panose="02020603050405020304" pitchFamily="18" charset="0"/>
              </a:rPr>
              <a:t> </a:t>
            </a:r>
            <a:r>
              <a:rPr lang="en-US" dirty="0" err="1">
                <a:effectLst/>
                <a:ea typeface="Times New Roman" panose="02020603050405020304" pitchFamily="18" charset="0"/>
              </a:rPr>
              <a:t>em</a:t>
            </a:r>
            <a:r>
              <a:rPr lang="en-US" dirty="0">
                <a:effectLst/>
                <a:ea typeface="Times New Roman" panose="02020603050405020304" pitchFamily="18" charset="0"/>
              </a:rPr>
              <a:t> </a:t>
            </a:r>
            <a:r>
              <a:rPr lang="en-US" dirty="0" err="1">
                <a:effectLst/>
                <a:ea typeface="Times New Roman" panose="02020603050405020304" pitchFamily="18" charset="0"/>
              </a:rPr>
              <a:t>relação</a:t>
            </a:r>
            <a:r>
              <a:rPr lang="en-US" dirty="0">
                <a:effectLst/>
                <a:ea typeface="Times New Roman" panose="02020603050405020304" pitchFamily="18" charset="0"/>
              </a:rPr>
              <a:t> </a:t>
            </a:r>
            <a:r>
              <a:rPr lang="en-US" dirty="0" err="1">
                <a:effectLst/>
                <a:ea typeface="Times New Roman" panose="02020603050405020304" pitchFamily="18" charset="0"/>
              </a:rPr>
              <a:t>aos</a:t>
            </a:r>
            <a:r>
              <a:rPr lang="en-US" dirty="0">
                <a:effectLst/>
                <a:ea typeface="Times New Roman" panose="02020603050405020304" pitchFamily="18" charset="0"/>
              </a:rPr>
              <a:t> </a:t>
            </a:r>
            <a:r>
              <a:rPr lang="en-US" dirty="0" err="1">
                <a:effectLst/>
                <a:ea typeface="Times New Roman" panose="02020603050405020304" pitchFamily="18" charset="0"/>
              </a:rPr>
              <a:t>protocolos</a:t>
            </a:r>
            <a:r>
              <a:rPr lang="en-US" dirty="0">
                <a:effectLst/>
                <a:ea typeface="Times New Roman" panose="02020603050405020304" pitchFamily="18" charset="0"/>
              </a:rPr>
              <a:t> de </a:t>
            </a:r>
            <a:r>
              <a:rPr lang="en-US" dirty="0" err="1">
                <a:effectLst/>
                <a:ea typeface="Times New Roman" panose="02020603050405020304" pitchFamily="18" charset="0"/>
              </a:rPr>
              <a:t>tecnologia</a:t>
            </a:r>
            <a:r>
              <a:rPr lang="en-US" dirty="0">
                <a:effectLst/>
                <a:ea typeface="Times New Roman" panose="02020603050405020304" pitchFamily="18" charset="0"/>
              </a:rPr>
              <a:t> de </a:t>
            </a:r>
            <a:r>
              <a:rPr lang="en-US" dirty="0" err="1">
                <a:effectLst/>
                <a:ea typeface="Times New Roman" panose="02020603050405020304" pitchFamily="18" charset="0"/>
              </a:rPr>
              <a:t>contabilidade</a:t>
            </a:r>
            <a:r>
              <a:rPr lang="en-US" dirty="0">
                <a:effectLst/>
                <a:ea typeface="Times New Roman" panose="02020603050405020304" pitchFamily="18" charset="0"/>
              </a:rPr>
              <a:t> </a:t>
            </a:r>
            <a:r>
              <a:rPr lang="en-US" dirty="0" err="1">
                <a:effectLst/>
                <a:ea typeface="Times New Roman" panose="02020603050405020304" pitchFamily="18" charset="0"/>
              </a:rPr>
              <a:t>distribuída</a:t>
            </a:r>
            <a:r>
              <a:rPr lang="en-US" dirty="0">
                <a:effectLst/>
                <a:ea typeface="Times New Roman" panose="02020603050405020304" pitchFamily="18" charset="0"/>
              </a:rPr>
              <a:t> (</a:t>
            </a:r>
            <a:r>
              <a:rPr lang="en-US" dirty="0" err="1">
                <a:effectLst/>
                <a:ea typeface="Times New Roman" panose="02020603050405020304" pitchFamily="18" charset="0"/>
              </a:rPr>
              <a:t>ou</a:t>
            </a:r>
            <a:r>
              <a:rPr lang="en-US" dirty="0">
                <a:effectLst/>
                <a:ea typeface="Times New Roman" panose="02020603050405020304" pitchFamily="18" charset="0"/>
              </a:rPr>
              <a:t> </a:t>
            </a:r>
            <a:r>
              <a:rPr lang="en-US" dirty="0" err="1">
                <a:effectLst/>
                <a:ea typeface="Times New Roman" panose="02020603050405020304" pitchFamily="18" charset="0"/>
              </a:rPr>
              <a:t>seja</a:t>
            </a:r>
            <a:r>
              <a:rPr lang="en-US" dirty="0">
                <a:effectLst/>
                <a:ea typeface="Times New Roman" panose="02020603050405020304" pitchFamily="18" charset="0"/>
              </a:rPr>
              <a:t>, Ethereum, Hyperledger, Corda, Quorum), as </a:t>
            </a:r>
            <a:r>
              <a:rPr lang="en-US" dirty="0" err="1">
                <a:effectLst/>
                <a:ea typeface="Times New Roman" panose="02020603050405020304" pitchFamily="18" charset="0"/>
              </a:rPr>
              <a:t>opções</a:t>
            </a:r>
            <a:r>
              <a:rPr lang="en-US" dirty="0">
                <a:effectLst/>
                <a:ea typeface="Times New Roman" panose="02020603050405020304" pitchFamily="18" charset="0"/>
              </a:rPr>
              <a:t> de rede (</a:t>
            </a:r>
            <a:r>
              <a:rPr lang="en-US" dirty="0" err="1">
                <a:effectLst/>
                <a:ea typeface="Times New Roman" panose="02020603050405020304" pitchFamily="18" charset="0"/>
              </a:rPr>
              <a:t>por</a:t>
            </a:r>
            <a:r>
              <a:rPr lang="en-US" dirty="0">
                <a:effectLst/>
                <a:ea typeface="Times New Roman" panose="02020603050405020304" pitchFamily="18" charset="0"/>
              </a:rPr>
              <a:t> </a:t>
            </a:r>
            <a:r>
              <a:rPr lang="en-US" dirty="0" err="1">
                <a:effectLst/>
                <a:ea typeface="Times New Roman" panose="02020603050405020304" pitchFamily="18" charset="0"/>
              </a:rPr>
              <a:t>exemplo</a:t>
            </a:r>
            <a:r>
              <a:rPr lang="en-US" dirty="0">
                <a:effectLst/>
                <a:ea typeface="Times New Roman" panose="02020603050405020304" pitchFamily="18" charset="0"/>
              </a:rPr>
              <a:t>, </a:t>
            </a:r>
            <a:r>
              <a:rPr lang="en-US" dirty="0" err="1">
                <a:effectLst/>
                <a:ea typeface="Times New Roman" panose="02020603050405020304" pitchFamily="18" charset="0"/>
              </a:rPr>
              <a:t>pública</a:t>
            </a:r>
            <a:r>
              <a:rPr lang="en-US" dirty="0">
                <a:effectLst/>
                <a:ea typeface="Times New Roman" panose="02020603050405020304" pitchFamily="18" charset="0"/>
              </a:rPr>
              <a:t>, </a:t>
            </a:r>
            <a:r>
              <a:rPr lang="en-US" dirty="0" err="1">
                <a:effectLst/>
                <a:ea typeface="Times New Roman" panose="02020603050405020304" pitchFamily="18" charset="0"/>
              </a:rPr>
              <a:t>privada</a:t>
            </a:r>
            <a:r>
              <a:rPr lang="en-US" dirty="0">
                <a:effectLst/>
                <a:ea typeface="Times New Roman" panose="02020603050405020304" pitchFamily="18" charset="0"/>
              </a:rPr>
              <a:t>, </a:t>
            </a:r>
            <a:r>
              <a:rPr lang="en-US" dirty="0" err="1">
                <a:effectLst/>
                <a:ea typeface="Times New Roman" panose="02020603050405020304" pitchFamily="18" charset="0"/>
              </a:rPr>
              <a:t>híbrida</a:t>
            </a:r>
            <a:r>
              <a:rPr lang="en-US" dirty="0">
                <a:effectLst/>
                <a:ea typeface="Times New Roman" panose="02020603050405020304" pitchFamily="18" charset="0"/>
              </a:rPr>
              <a:t> </a:t>
            </a:r>
            <a:r>
              <a:rPr lang="en-US" dirty="0" err="1">
                <a:effectLst/>
                <a:ea typeface="Times New Roman" panose="02020603050405020304" pitchFamily="18" charset="0"/>
              </a:rPr>
              <a:t>ou</a:t>
            </a:r>
            <a:r>
              <a:rPr lang="en-US" dirty="0">
                <a:effectLst/>
                <a:ea typeface="Times New Roman" panose="02020603050405020304" pitchFamily="18" charset="0"/>
              </a:rPr>
              <a:t> </a:t>
            </a:r>
            <a:r>
              <a:rPr lang="en-US" dirty="0" err="1">
                <a:effectLst/>
                <a:ea typeface="Times New Roman" panose="02020603050405020304" pitchFamily="18" charset="0"/>
              </a:rPr>
              <a:t>consórcio</a:t>
            </a:r>
            <a:r>
              <a:rPr lang="en-US" dirty="0">
                <a:effectLst/>
                <a:ea typeface="Times New Roman" panose="02020603050405020304" pitchFamily="18" charset="0"/>
              </a:rPr>
              <a:t>), </a:t>
            </a:r>
            <a:r>
              <a:rPr lang="en-US" dirty="0" err="1">
                <a:effectLst/>
                <a:ea typeface="Times New Roman" panose="02020603050405020304" pitchFamily="18" charset="0"/>
              </a:rPr>
              <a:t>mecanismos</a:t>
            </a:r>
            <a:r>
              <a:rPr lang="en-US" dirty="0">
                <a:effectLst/>
                <a:ea typeface="Times New Roman" panose="02020603050405020304" pitchFamily="18" charset="0"/>
              </a:rPr>
              <a:t> de </a:t>
            </a:r>
            <a:r>
              <a:rPr lang="en-US" dirty="0" err="1">
                <a:effectLst/>
                <a:ea typeface="Times New Roman" panose="02020603050405020304" pitchFamily="18" charset="0"/>
              </a:rPr>
              <a:t>governança</a:t>
            </a:r>
            <a:r>
              <a:rPr lang="en-US" dirty="0">
                <a:effectLst/>
                <a:ea typeface="Times New Roman" panose="02020603050405020304" pitchFamily="18" charset="0"/>
              </a:rPr>
              <a:t>, </a:t>
            </a:r>
            <a:r>
              <a:rPr lang="en-US" dirty="0" err="1">
                <a:effectLst/>
                <a:ea typeface="Times New Roman" panose="02020603050405020304" pitchFamily="18" charset="0"/>
              </a:rPr>
              <a:t>segurança</a:t>
            </a:r>
            <a:r>
              <a:rPr lang="en-US" dirty="0">
                <a:effectLst/>
                <a:ea typeface="Times New Roman" panose="02020603050405020304" pitchFamily="18" charset="0"/>
              </a:rPr>
              <a:t> e </a:t>
            </a:r>
            <a:r>
              <a:rPr lang="en-US" dirty="0" err="1">
                <a:effectLst/>
                <a:ea typeface="Times New Roman" panose="02020603050405020304" pitchFamily="18" charset="0"/>
              </a:rPr>
              <a:t>indicações</a:t>
            </a:r>
            <a:r>
              <a:rPr lang="en-US" dirty="0">
                <a:effectLst/>
                <a:ea typeface="Times New Roman" panose="02020603050405020304" pitchFamily="18" charset="0"/>
              </a:rPr>
              <a:t> de </a:t>
            </a:r>
            <a:r>
              <a:rPr lang="en-US" dirty="0" err="1">
                <a:effectLst/>
                <a:ea typeface="Times New Roman" panose="02020603050405020304" pitchFamily="18" charset="0"/>
              </a:rPr>
              <a:t>custo</a:t>
            </a:r>
            <a:r>
              <a:rPr lang="en-US" dirty="0">
                <a:effectLst/>
                <a:ea typeface="Times New Roman" panose="02020603050405020304" pitchFamily="18" charset="0"/>
              </a:rPr>
              <a:t>/</a:t>
            </a:r>
            <a:r>
              <a:rPr lang="en-US" dirty="0" err="1">
                <a:effectLst/>
                <a:ea typeface="Times New Roman" panose="02020603050405020304" pitchFamily="18" charset="0"/>
              </a:rPr>
              <a:t>duração</a:t>
            </a:r>
            <a:r>
              <a:rPr lang="en-US" dirty="0">
                <a:effectLst/>
                <a:ea typeface="Times New Roman" panose="02020603050405020304" pitchFamily="18" charset="0"/>
              </a:rPr>
              <a:t> (</a:t>
            </a:r>
            <a:r>
              <a:rPr lang="en-US" dirty="0" err="1">
                <a:effectLst/>
                <a:ea typeface="Times New Roman" panose="02020603050405020304" pitchFamily="18" charset="0"/>
              </a:rPr>
              <a:t>inicial</a:t>
            </a:r>
            <a:r>
              <a:rPr lang="en-US" dirty="0">
                <a:effectLst/>
                <a:ea typeface="Times New Roman" panose="02020603050405020304" pitchFamily="18" charset="0"/>
              </a:rPr>
              <a:t> </a:t>
            </a:r>
            <a:r>
              <a:rPr lang="en-US" dirty="0" err="1">
                <a:effectLst/>
                <a:ea typeface="Times New Roman" panose="02020603050405020304" pitchFamily="18" charset="0"/>
              </a:rPr>
              <a:t>investimento</a:t>
            </a:r>
            <a:r>
              <a:rPr lang="en-US" dirty="0">
                <a:effectLst/>
                <a:ea typeface="Times New Roman" panose="02020603050405020304" pitchFamily="18" charset="0"/>
              </a:rPr>
              <a:t> e custos </a:t>
            </a:r>
            <a:r>
              <a:rPr lang="en-US" dirty="0" err="1">
                <a:effectLst/>
                <a:ea typeface="Times New Roman" panose="02020603050405020304" pitchFamily="18" charset="0"/>
              </a:rPr>
              <a:t>operacionais</a:t>
            </a:r>
            <a:r>
              <a:rPr lang="en-US" dirty="0">
                <a:effectLst/>
                <a:ea typeface="Times New Roman" panose="02020603050405020304" pitchFamily="18" charset="0"/>
              </a:rPr>
              <a:t> </a:t>
            </a:r>
            <a:r>
              <a:rPr lang="en-US" dirty="0" err="1">
                <a:effectLst/>
                <a:ea typeface="Times New Roman" panose="02020603050405020304" pitchFamily="18" charset="0"/>
              </a:rPr>
              <a:t>anuais</a:t>
            </a:r>
            <a:r>
              <a:rPr lang="en-US" dirty="0">
                <a:effectLst/>
                <a:ea typeface="Times New Roman" panose="02020603050405020304" pitchFamily="18" charset="0"/>
              </a:rPr>
              <a:t>).</a:t>
            </a:r>
          </a:p>
          <a:p>
            <a:pPr rtl="0"/>
            <a:endParaRPr lang="en-US" dirty="0">
              <a:effectLst/>
              <a:ea typeface="Times New Roman" panose="02020603050405020304" pitchFamily="18" charset="0"/>
            </a:endParaRPr>
          </a:p>
          <a:p>
            <a:pPr rtl="0"/>
            <a:r>
              <a:rPr lang="en-US" dirty="0">
                <a:effectLst/>
                <a:ea typeface="Times New Roman" panose="02020603050405020304" pitchFamily="18" charset="0"/>
              </a:rPr>
              <a:t>Nesta </a:t>
            </a:r>
            <a:r>
              <a:rPr lang="en-US" dirty="0" err="1">
                <a:effectLst/>
                <a:ea typeface="Times New Roman" panose="02020603050405020304" pitchFamily="18" charset="0"/>
              </a:rPr>
              <a:t>abordagem</a:t>
            </a:r>
            <a:r>
              <a:rPr lang="en-US" dirty="0">
                <a:effectLst/>
                <a:ea typeface="Times New Roman" panose="02020603050405020304" pitchFamily="18" charset="0"/>
              </a:rPr>
              <a:t>, o </a:t>
            </a:r>
            <a:r>
              <a:rPr lang="en-US" dirty="0" err="1">
                <a:effectLst/>
                <a:ea typeface="Times New Roman" panose="02020603050405020304" pitchFamily="18" charset="0"/>
              </a:rPr>
              <a:t>paradigma</a:t>
            </a:r>
            <a:r>
              <a:rPr lang="en-US" dirty="0">
                <a:effectLst/>
                <a:ea typeface="Times New Roman" panose="02020603050405020304" pitchFamily="18" charset="0"/>
              </a:rPr>
              <a:t> </a:t>
            </a:r>
            <a:r>
              <a:rPr lang="en-US" dirty="0" err="1">
                <a:effectLst/>
                <a:ea typeface="Times New Roman" panose="02020603050405020304" pitchFamily="18" charset="0"/>
              </a:rPr>
              <a:t>inicial</a:t>
            </a:r>
            <a:r>
              <a:rPr lang="en-US" dirty="0">
                <a:effectLst/>
                <a:ea typeface="Times New Roman" panose="02020603050405020304" pitchFamily="18" charset="0"/>
              </a:rPr>
              <a:t> de design e </a:t>
            </a:r>
            <a:r>
              <a:rPr lang="en-US" dirty="0" err="1">
                <a:effectLst/>
                <a:ea typeface="Times New Roman" panose="02020603050405020304" pitchFamily="18" charset="0"/>
              </a:rPr>
              <a:t>implementação</a:t>
            </a:r>
            <a:r>
              <a:rPr lang="en-US" dirty="0">
                <a:effectLst/>
                <a:ea typeface="Times New Roman" panose="02020603050405020304" pitchFamily="18" charset="0"/>
              </a:rPr>
              <a:t> de </a:t>
            </a:r>
            <a:r>
              <a:rPr lang="en-US" dirty="0" err="1">
                <a:effectLst/>
                <a:ea typeface="Times New Roman" panose="02020603050405020304" pitchFamily="18" charset="0"/>
              </a:rPr>
              <a:t>três</a:t>
            </a:r>
            <a:r>
              <a:rPr lang="en-US" dirty="0">
                <a:effectLst/>
                <a:ea typeface="Times New Roman" panose="02020603050405020304" pitchFamily="18" charset="0"/>
              </a:rPr>
              <a:t> </a:t>
            </a:r>
            <a:r>
              <a:rPr lang="en-US" dirty="0" err="1">
                <a:effectLst/>
                <a:ea typeface="Times New Roman" panose="02020603050405020304" pitchFamily="18" charset="0"/>
              </a:rPr>
              <a:t>camadas</a:t>
            </a:r>
            <a:r>
              <a:rPr lang="en-US" dirty="0">
                <a:effectLst/>
                <a:ea typeface="Times New Roman" panose="02020603050405020304" pitchFamily="18" charset="0"/>
              </a:rPr>
              <a:t> é </a:t>
            </a:r>
            <a:r>
              <a:rPr lang="en-US" dirty="0" err="1">
                <a:effectLst/>
                <a:ea typeface="Times New Roman" panose="02020603050405020304" pitchFamily="18" charset="0"/>
              </a:rPr>
              <a:t>expandido</a:t>
            </a:r>
            <a:r>
              <a:rPr lang="en-US" dirty="0">
                <a:effectLst/>
                <a:ea typeface="Times New Roman" panose="02020603050405020304" pitchFamily="18" charset="0"/>
              </a:rPr>
              <a:t> pela </a:t>
            </a:r>
            <a:r>
              <a:rPr lang="en-US" dirty="0" err="1">
                <a:effectLst/>
                <a:ea typeface="Times New Roman" panose="02020603050405020304" pitchFamily="18" charset="0"/>
              </a:rPr>
              <a:t>camada</a:t>
            </a:r>
            <a:r>
              <a:rPr lang="en-US" dirty="0">
                <a:effectLst/>
                <a:ea typeface="Times New Roman" panose="02020603050405020304" pitchFamily="18" charset="0"/>
              </a:rPr>
              <a:t> social (</a:t>
            </a:r>
            <a:r>
              <a:rPr lang="en-US" dirty="0" err="1">
                <a:effectLst/>
                <a:ea typeface="Times New Roman" panose="02020603050405020304" pitchFamily="18" charset="0"/>
              </a:rPr>
              <a:t>ou</a:t>
            </a:r>
            <a:r>
              <a:rPr lang="en-US" dirty="0">
                <a:effectLst/>
                <a:ea typeface="Times New Roman" panose="02020603050405020304" pitchFamily="18" charset="0"/>
              </a:rPr>
              <a:t> </a:t>
            </a:r>
            <a:r>
              <a:rPr lang="en-US" dirty="0" err="1">
                <a:effectLst/>
                <a:ea typeface="Times New Roman" panose="02020603050405020304" pitchFamily="18" charset="0"/>
              </a:rPr>
              <a:t>seja</a:t>
            </a:r>
            <a:r>
              <a:rPr lang="en-US" dirty="0">
                <a:effectLst/>
                <a:ea typeface="Times New Roman" panose="02020603050405020304" pitchFamily="18" charset="0"/>
              </a:rPr>
              <a:t>, </a:t>
            </a:r>
            <a:r>
              <a:rPr lang="en-US" dirty="0" err="1">
                <a:effectLst/>
                <a:ea typeface="Times New Roman" panose="02020603050405020304" pitchFamily="18" charset="0"/>
              </a:rPr>
              <a:t>atores</a:t>
            </a:r>
            <a:r>
              <a:rPr lang="en-US" dirty="0">
                <a:effectLst/>
                <a:ea typeface="Times New Roman" panose="02020603050405020304" pitchFamily="18" charset="0"/>
              </a:rPr>
              <a:t> </a:t>
            </a:r>
            <a:r>
              <a:rPr lang="en-US" dirty="0" err="1">
                <a:effectLst/>
                <a:ea typeface="Times New Roman" panose="02020603050405020304" pitchFamily="18" charset="0"/>
              </a:rPr>
              <a:t>humanos</a:t>
            </a:r>
            <a:r>
              <a:rPr lang="en-US" dirty="0">
                <a:effectLst/>
                <a:ea typeface="Times New Roman" panose="02020603050405020304" pitchFamily="18" charset="0"/>
              </a:rPr>
              <a:t>, </a:t>
            </a:r>
            <a:r>
              <a:rPr lang="en-US" dirty="0" err="1">
                <a:effectLst/>
                <a:ea typeface="Times New Roman" panose="02020603050405020304" pitchFamily="18" charset="0"/>
              </a:rPr>
              <a:t>aspectos</a:t>
            </a:r>
            <a:r>
              <a:rPr lang="en-US" dirty="0">
                <a:effectLst/>
                <a:ea typeface="Times New Roman" panose="02020603050405020304" pitchFamily="18" charset="0"/>
              </a:rPr>
              <a:t> </a:t>
            </a:r>
            <a:r>
              <a:rPr lang="en-US" dirty="0" err="1">
                <a:effectLst/>
                <a:ea typeface="Times New Roman" panose="02020603050405020304" pitchFamily="18" charset="0"/>
              </a:rPr>
              <a:t>sociais</a:t>
            </a:r>
            <a:r>
              <a:rPr lang="en-US" dirty="0">
                <a:effectLst/>
                <a:ea typeface="Times New Roman" panose="02020603050405020304" pitchFamily="18" charset="0"/>
              </a:rPr>
              <a:t>, </a:t>
            </a:r>
            <a:r>
              <a:rPr lang="en-US" dirty="0" err="1">
                <a:effectLst/>
                <a:ea typeface="Times New Roman" panose="02020603050405020304" pitchFamily="18" charset="0"/>
              </a:rPr>
              <a:t>incentivos</a:t>
            </a:r>
            <a:r>
              <a:rPr lang="en-US" dirty="0">
                <a:effectLst/>
                <a:ea typeface="Times New Roman" panose="02020603050405020304" pitchFamily="18" charset="0"/>
              </a:rPr>
              <a:t> e </a:t>
            </a:r>
            <a:r>
              <a:rPr lang="en-US" dirty="0" err="1">
                <a:effectLst/>
                <a:ea typeface="Times New Roman" panose="02020603050405020304" pitchFamily="18" charset="0"/>
              </a:rPr>
              <a:t>motivações</a:t>
            </a:r>
            <a:r>
              <a:rPr lang="en-US" dirty="0">
                <a:effectLst/>
                <a:ea typeface="Times New Roman" panose="02020603050405020304" pitchFamily="18" charset="0"/>
              </a:rPr>
              <a:t> </a:t>
            </a:r>
          </a:p>
          <a:p>
            <a:pPr rtl="0"/>
            <a:endParaRPr lang="en-US" dirty="0">
              <a:ea typeface="Times New Roman" panose="02020603050405020304" pitchFamily="18" charset="0"/>
            </a:endParaRPr>
          </a:p>
          <a:p>
            <a:pPr rtl="0"/>
            <a:endParaRPr lang="en-US" dirty="0">
              <a:ea typeface="Times New Roman" panose="02020603050405020304" pitchFamily="18" charset="0"/>
            </a:endParaRPr>
          </a:p>
          <a:p>
            <a:pPr rtl="0"/>
            <a:r>
              <a:rPr lang="en-US" dirty="0">
                <a:effectLst/>
                <a:ea typeface="Times New Roman" panose="02020603050405020304" pitchFamily="18" charset="0"/>
              </a:rPr>
              <a:t>do </a:t>
            </a:r>
            <a:r>
              <a:rPr lang="en-US" dirty="0" err="1">
                <a:effectLst/>
                <a:ea typeface="Times New Roman" panose="02020603050405020304" pitchFamily="18" charset="0"/>
              </a:rPr>
              <a:t>usuário</a:t>
            </a:r>
            <a:r>
              <a:rPr lang="en-US" dirty="0">
                <a:effectLst/>
                <a:ea typeface="Times New Roman" panose="02020603050405020304" pitchFamily="18" charset="0"/>
              </a:rPr>
              <a:t>, </a:t>
            </a:r>
            <a:r>
              <a:rPr lang="en-US" dirty="0" err="1">
                <a:effectLst/>
                <a:ea typeface="Times New Roman" panose="02020603050405020304" pitchFamily="18" charset="0"/>
              </a:rPr>
              <a:t>cultura</a:t>
            </a:r>
            <a:r>
              <a:rPr lang="en-US" dirty="0">
                <a:effectLst/>
                <a:ea typeface="Times New Roman" panose="02020603050405020304" pitchFamily="18" charset="0"/>
              </a:rPr>
              <a:t>, </a:t>
            </a:r>
            <a:r>
              <a:rPr lang="en-US" dirty="0" err="1">
                <a:effectLst/>
                <a:ea typeface="Times New Roman" panose="02020603050405020304" pitchFamily="18" charset="0"/>
              </a:rPr>
              <a:t>níveis</a:t>
            </a:r>
            <a:r>
              <a:rPr lang="en-US" dirty="0">
                <a:effectLst/>
                <a:ea typeface="Times New Roman" panose="02020603050405020304" pitchFamily="18" charset="0"/>
              </a:rPr>
              <a:t> de </a:t>
            </a:r>
            <a:r>
              <a:rPr lang="en-US" dirty="0" err="1">
                <a:effectLst/>
                <a:ea typeface="Times New Roman" panose="02020603050405020304" pitchFamily="18" charset="0"/>
              </a:rPr>
              <a:t>alfabetização</a:t>
            </a:r>
            <a:r>
              <a:rPr lang="en-US" dirty="0">
                <a:effectLst/>
                <a:ea typeface="Times New Roman" panose="02020603050405020304" pitchFamily="18" charset="0"/>
              </a:rPr>
              <a:t> digital e </a:t>
            </a:r>
            <a:r>
              <a:rPr lang="en-US" dirty="0" err="1">
                <a:effectLst/>
                <a:ea typeface="Times New Roman" panose="02020603050405020304" pitchFamily="18" charset="0"/>
              </a:rPr>
              <a:t>acesso</a:t>
            </a:r>
            <a:r>
              <a:rPr lang="en-US" dirty="0">
                <a:effectLst/>
                <a:ea typeface="Times New Roman" panose="02020603050405020304" pitchFamily="18" charset="0"/>
              </a:rPr>
              <a:t> à </a:t>
            </a:r>
            <a:r>
              <a:rPr lang="en-US" dirty="0" err="1">
                <a:effectLst/>
                <a:ea typeface="Times New Roman" panose="02020603050405020304" pitchFamily="18" charset="0"/>
              </a:rPr>
              <a:t>tecnologia</a:t>
            </a:r>
            <a:r>
              <a:rPr lang="en-US" dirty="0">
                <a:effectLst/>
                <a:ea typeface="Times New Roman" panose="02020603050405020304" pitchFamily="18" charset="0"/>
              </a:rPr>
              <a:t>).</a:t>
            </a: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ffectLst/>
              <a:ea typeface="Times New Roman" panose="02020603050405020304" pitchFamily="18" charset="0"/>
            </a:endParaRPr>
          </a:p>
          <a:p>
            <a:pPr rtl="0"/>
            <a:r>
              <a:rPr lang="en-US" dirty="0">
                <a:effectLst/>
                <a:ea typeface="Times New Roman" panose="02020603050405020304" pitchFamily="18" charset="0"/>
              </a:rPr>
              <a:t>A </a:t>
            </a:r>
            <a:r>
              <a:rPr lang="en-US" dirty="0" err="1">
                <a:effectLst/>
                <a:ea typeface="Times New Roman" panose="02020603050405020304" pitchFamily="18" charset="0"/>
              </a:rPr>
              <a:t>adoção</a:t>
            </a:r>
            <a:r>
              <a:rPr lang="en-US" dirty="0">
                <a:effectLst/>
                <a:ea typeface="Times New Roman" panose="02020603050405020304" pitchFamily="18" charset="0"/>
              </a:rPr>
              <a:t> dessa </a:t>
            </a:r>
            <a:r>
              <a:rPr lang="en-US" dirty="0" err="1">
                <a:effectLst/>
                <a:ea typeface="Times New Roman" panose="02020603050405020304" pitchFamily="18" charset="0"/>
              </a:rPr>
              <a:t>abordagem</a:t>
            </a:r>
            <a:r>
              <a:rPr lang="en-US" dirty="0">
                <a:effectLst/>
                <a:ea typeface="Times New Roman" panose="02020603050405020304" pitchFamily="18" charset="0"/>
              </a:rPr>
              <a:t> </a:t>
            </a:r>
            <a:r>
              <a:rPr lang="en-US" dirty="0" err="1">
                <a:effectLst/>
                <a:ea typeface="Times New Roman" panose="02020603050405020304" pitchFamily="18" charset="0"/>
              </a:rPr>
              <a:t>incentiva</a:t>
            </a:r>
            <a:r>
              <a:rPr lang="en-US" dirty="0">
                <a:effectLst/>
                <a:ea typeface="Times New Roman" panose="02020603050405020304" pitchFamily="18" charset="0"/>
              </a:rPr>
              <a:t> a </a:t>
            </a:r>
            <a:r>
              <a:rPr lang="en-US" dirty="0" err="1">
                <a:effectLst/>
                <a:ea typeface="Times New Roman" panose="02020603050405020304" pitchFamily="18" charset="0"/>
              </a:rPr>
              <a:t>consideração</a:t>
            </a:r>
            <a:r>
              <a:rPr lang="en-US" dirty="0">
                <a:effectLst/>
                <a:ea typeface="Times New Roman" panose="02020603050405020304" pitchFamily="18" charset="0"/>
              </a:rPr>
              <a:t> de </a:t>
            </a:r>
            <a:r>
              <a:rPr lang="en-US" dirty="0" err="1">
                <a:effectLst/>
                <a:ea typeface="Times New Roman" panose="02020603050405020304" pitchFamily="18" charset="0"/>
              </a:rPr>
              <a:t>importantes</a:t>
            </a:r>
            <a:r>
              <a:rPr lang="en-US" dirty="0">
                <a:effectLst/>
                <a:ea typeface="Times New Roman" panose="02020603050405020304" pitchFamily="18" charset="0"/>
              </a:rPr>
              <a:t> </a:t>
            </a:r>
            <a:r>
              <a:rPr lang="en-US" dirty="0" err="1">
                <a:effectLst/>
                <a:ea typeface="Times New Roman" panose="02020603050405020304" pitchFamily="18" charset="0"/>
              </a:rPr>
              <a:t>compensações</a:t>
            </a:r>
            <a:r>
              <a:rPr lang="en-US" dirty="0">
                <a:effectLst/>
                <a:ea typeface="Times New Roman" panose="02020603050405020304" pitchFamily="18" charset="0"/>
              </a:rPr>
              <a:t> de design entre as </a:t>
            </a:r>
            <a:r>
              <a:rPr lang="en-US" dirty="0" err="1">
                <a:effectLst/>
                <a:ea typeface="Times New Roman" panose="02020603050405020304" pitchFamily="18" charset="0"/>
              </a:rPr>
              <a:t>camadas</a:t>
            </a:r>
            <a:r>
              <a:rPr lang="en-US" dirty="0">
                <a:effectLst/>
                <a:ea typeface="Times New Roman" panose="02020603050405020304" pitchFamily="18" charset="0"/>
              </a:rPr>
              <a:t> que </a:t>
            </a:r>
            <a:r>
              <a:rPr lang="en-US" dirty="0" err="1">
                <a:effectLst/>
                <a:ea typeface="Times New Roman" panose="02020603050405020304" pitchFamily="18" charset="0"/>
              </a:rPr>
              <a:t>podem</a:t>
            </a:r>
            <a:r>
              <a:rPr lang="en-US" dirty="0">
                <a:effectLst/>
                <a:ea typeface="Times New Roman" panose="02020603050405020304" pitchFamily="18" charset="0"/>
              </a:rPr>
              <a:t> </a:t>
            </a:r>
            <a:r>
              <a:rPr lang="en-US" dirty="0" err="1">
                <a:effectLst/>
                <a:ea typeface="Times New Roman" panose="02020603050405020304" pitchFamily="18" charset="0"/>
              </a:rPr>
              <a:t>ajudar</a:t>
            </a:r>
            <a:r>
              <a:rPr lang="en-US" dirty="0">
                <a:effectLst/>
                <a:ea typeface="Times New Roman" panose="02020603050405020304" pitchFamily="18" charset="0"/>
              </a:rPr>
              <a:t> a </a:t>
            </a:r>
            <a:r>
              <a:rPr lang="en-US" dirty="0" err="1">
                <a:effectLst/>
                <a:ea typeface="Times New Roman" panose="02020603050405020304" pitchFamily="18" charset="0"/>
              </a:rPr>
              <a:t>evitar</a:t>
            </a:r>
            <a:r>
              <a:rPr lang="en-US" dirty="0">
                <a:effectLst/>
                <a:ea typeface="Times New Roman" panose="02020603050405020304" pitchFamily="18" charset="0"/>
              </a:rPr>
              <a:t> </a:t>
            </a:r>
            <a:r>
              <a:rPr lang="en-US" dirty="0" err="1">
                <a:effectLst/>
                <a:ea typeface="Times New Roman" panose="02020603050405020304" pitchFamily="18" charset="0"/>
              </a:rPr>
              <a:t>possíveis</a:t>
            </a:r>
            <a:r>
              <a:rPr lang="en-US" dirty="0">
                <a:effectLst/>
                <a:ea typeface="Times New Roman" panose="02020603050405020304" pitchFamily="18" charset="0"/>
              </a:rPr>
              <a:t> </a:t>
            </a:r>
            <a:r>
              <a:rPr lang="en-US" dirty="0" err="1">
                <a:effectLst/>
                <a:ea typeface="Times New Roman" panose="02020603050405020304" pitchFamily="18" charset="0"/>
              </a:rPr>
              <a:t>desalinhamentos</a:t>
            </a:r>
            <a:r>
              <a:rPr lang="en-US" dirty="0">
                <a:effectLst/>
                <a:ea typeface="Times New Roman" panose="02020603050405020304" pitchFamily="18" charset="0"/>
              </a:rPr>
              <a:t> entre a </a:t>
            </a:r>
            <a:r>
              <a:rPr lang="en-US" dirty="0" err="1">
                <a:effectLst/>
                <a:ea typeface="Times New Roman" panose="02020603050405020304" pitchFamily="18" charset="0"/>
              </a:rPr>
              <a:t>tecnologia</a:t>
            </a:r>
            <a:r>
              <a:rPr lang="en-US" dirty="0">
                <a:effectLst/>
                <a:ea typeface="Times New Roman" panose="02020603050405020304" pitchFamily="18" charset="0"/>
              </a:rPr>
              <a:t> e a </a:t>
            </a:r>
            <a:r>
              <a:rPr lang="en-US" dirty="0" err="1">
                <a:effectLst/>
                <a:ea typeface="Times New Roman" panose="02020603050405020304" pitchFamily="18" charset="0"/>
              </a:rPr>
              <a:t>sua</a:t>
            </a:r>
            <a:r>
              <a:rPr lang="en-US" dirty="0">
                <a:effectLst/>
                <a:ea typeface="Times New Roman" panose="02020603050405020304" pitchFamily="18" charset="0"/>
              </a:rPr>
              <a:t> </a:t>
            </a:r>
            <a:r>
              <a:rPr lang="en-US" dirty="0" err="1">
                <a:effectLst/>
                <a:ea typeface="Times New Roman" panose="02020603050405020304" pitchFamily="18" charset="0"/>
              </a:rPr>
              <a:t>área</a:t>
            </a:r>
            <a:r>
              <a:rPr lang="en-US" dirty="0">
                <a:effectLst/>
                <a:ea typeface="Times New Roman" panose="02020603050405020304" pitchFamily="18" charset="0"/>
              </a:rPr>
              <a:t> de </a:t>
            </a:r>
            <a:r>
              <a:rPr lang="en-US" dirty="0" err="1">
                <a:effectLst/>
                <a:ea typeface="Times New Roman" panose="02020603050405020304" pitchFamily="18" charset="0"/>
              </a:rPr>
              <a:t>aplicação</a:t>
            </a:r>
            <a:r>
              <a:rPr lang="en-US" dirty="0">
                <a:effectLst/>
                <a:ea typeface="Times New Roman" panose="02020603050405020304" pitchFamily="18" charset="0"/>
              </a:rPr>
              <a:t> </a:t>
            </a:r>
            <a:r>
              <a:rPr lang="en-US" dirty="0" err="1">
                <a:effectLst/>
                <a:ea typeface="Times New Roman" panose="02020603050405020304" pitchFamily="18" charset="0"/>
              </a:rPr>
              <a:t>pretendida</a:t>
            </a:r>
            <a:r>
              <a:rPr lang="en-US" dirty="0">
                <a:effectLst/>
                <a:ea typeface="Times New Roman" panose="02020603050405020304" pitchFamily="18" charset="0"/>
              </a:rPr>
              <a:t>, </a:t>
            </a:r>
            <a:r>
              <a:rPr lang="en-US" dirty="0" err="1">
                <a:effectLst/>
                <a:ea typeface="Times New Roman" panose="02020603050405020304" pitchFamily="18" charset="0"/>
              </a:rPr>
              <a:t>além</a:t>
            </a:r>
            <a:r>
              <a:rPr lang="en-US" dirty="0">
                <a:effectLst/>
                <a:ea typeface="Times New Roman" panose="02020603050405020304" pitchFamily="18" charset="0"/>
              </a:rPr>
              <a:t> de </a:t>
            </a:r>
            <a:r>
              <a:rPr lang="en-US" dirty="0" err="1">
                <a:effectLst/>
                <a:ea typeface="Times New Roman" panose="02020603050405020304" pitchFamily="18" charset="0"/>
              </a:rPr>
              <a:t>incentivar</a:t>
            </a:r>
            <a:r>
              <a:rPr lang="en-US" dirty="0">
                <a:effectLst/>
                <a:ea typeface="Times New Roman" panose="02020603050405020304" pitchFamily="18" charset="0"/>
              </a:rPr>
              <a:t> </a:t>
            </a:r>
            <a:r>
              <a:rPr lang="en-US" dirty="0" err="1">
                <a:effectLst/>
                <a:ea typeface="Times New Roman" panose="02020603050405020304" pitchFamily="18" charset="0"/>
              </a:rPr>
              <a:t>uma</a:t>
            </a:r>
            <a:r>
              <a:rPr lang="en-US" dirty="0">
                <a:effectLst/>
                <a:ea typeface="Times New Roman" panose="02020603050405020304" pitchFamily="18" charset="0"/>
              </a:rPr>
              <a:t> </a:t>
            </a:r>
            <a:r>
              <a:rPr lang="en-US" dirty="0" err="1">
                <a:effectLst/>
                <a:ea typeface="Times New Roman" panose="02020603050405020304" pitchFamily="18" charset="0"/>
              </a:rPr>
              <a:t>adoção</a:t>
            </a:r>
            <a:r>
              <a:rPr lang="en-US" dirty="0">
                <a:effectLst/>
                <a:ea typeface="Times New Roman" panose="02020603050405020304" pitchFamily="18" charset="0"/>
              </a:rPr>
              <a:t> </a:t>
            </a:r>
            <a:r>
              <a:rPr lang="en-US" dirty="0" err="1">
                <a:effectLst/>
                <a:ea typeface="Times New Roman" panose="02020603050405020304" pitchFamily="18" charset="0"/>
              </a:rPr>
              <a:t>mais</a:t>
            </a:r>
            <a:r>
              <a:rPr lang="en-US" dirty="0">
                <a:effectLst/>
                <a:ea typeface="Times New Roman" panose="02020603050405020304" pitchFamily="18" charset="0"/>
              </a:rPr>
              <a:t> </a:t>
            </a:r>
            <a:r>
              <a:rPr lang="en-US" dirty="0" err="1">
                <a:effectLst/>
                <a:ea typeface="Times New Roman" panose="02020603050405020304" pitchFamily="18" charset="0"/>
              </a:rPr>
              <a:t>rápida</a:t>
            </a:r>
            <a:r>
              <a:rPr lang="en-US" dirty="0">
                <a:effectLst/>
                <a:ea typeface="Times New Roman" panose="02020603050405020304" pitchFamily="18" charset="0"/>
              </a:rPr>
              <a:t> e </a:t>
            </a:r>
            <a:r>
              <a:rPr lang="en-US" dirty="0" err="1">
                <a:effectLst/>
                <a:ea typeface="Times New Roman" panose="02020603050405020304" pitchFamily="18" charset="0"/>
              </a:rPr>
              <a:t>resultados</a:t>
            </a:r>
            <a:r>
              <a:rPr lang="en-US" dirty="0">
                <a:effectLst/>
                <a:ea typeface="Times New Roman" panose="02020603050405020304" pitchFamily="18" charset="0"/>
              </a:rPr>
              <a:t> </a:t>
            </a:r>
            <a:r>
              <a:rPr lang="en-US" dirty="0" err="1">
                <a:effectLst/>
                <a:ea typeface="Times New Roman" panose="02020603050405020304" pitchFamily="18" charset="0"/>
              </a:rPr>
              <a:t>mais</a:t>
            </a:r>
            <a:r>
              <a:rPr lang="en-US" dirty="0">
                <a:effectLst/>
                <a:ea typeface="Times New Roman" panose="02020603050405020304" pitchFamily="18" charset="0"/>
              </a:rPr>
              <a:t> </a:t>
            </a:r>
            <a:r>
              <a:rPr lang="en-US" dirty="0" err="1">
                <a:effectLst/>
                <a:ea typeface="Times New Roman" panose="02020603050405020304" pitchFamily="18" charset="0"/>
              </a:rPr>
              <a:t>transformadores</a:t>
            </a:r>
            <a:r>
              <a:rPr lang="en-US" dirty="0">
                <a:effectLst/>
                <a:ea typeface="Times New Roman" panose="02020603050405020304" pitchFamily="18" charset="0"/>
              </a:rPr>
              <a:t> para </a:t>
            </a:r>
            <a:r>
              <a:rPr lang="en-US" dirty="0" err="1">
                <a:effectLst/>
                <a:ea typeface="Times New Roman" panose="02020603050405020304" pitchFamily="18" charset="0"/>
              </a:rPr>
              <a:t>os</a:t>
            </a:r>
            <a:r>
              <a:rPr lang="en-US" dirty="0">
                <a:effectLst/>
                <a:ea typeface="Times New Roman" panose="02020603050405020304" pitchFamily="18" charset="0"/>
              </a:rPr>
              <a:t> </a:t>
            </a:r>
            <a:r>
              <a:rPr lang="en-US" dirty="0" err="1">
                <a:effectLst/>
                <a:ea typeface="Times New Roman" panose="02020603050405020304" pitchFamily="18" charset="0"/>
              </a:rPr>
              <a:t>governos</a:t>
            </a:r>
            <a:r>
              <a:rPr lang="en-US" dirty="0">
                <a:effectLst/>
                <a:ea typeface="Times New Roman" panose="02020603050405020304" pitchFamily="18" charset="0"/>
              </a:rPr>
              <a:t>.</a:t>
            </a:r>
          </a:p>
          <a:p>
            <a:pPr rtl="0"/>
            <a:endParaRPr lang="en-US" dirty="0">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algn="l" rtl="0"/>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algn="l" rtl="0"/>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r>
              <a:rPr lang="en-US" sz="1100">
                <a:solidFill>
                  <a:srgbClr val="000000"/>
                </a:solidFill>
                <a:effectLst/>
                <a:latin typeface="Calibri" panose="020F0502020204030204" pitchFamily="34" charset="0"/>
              </a:rPr>
              <a:t>Embora a confiança seja um atributo qualitativo, a medida de confiança depende de métricas quantificáveis. Medidas quantificáveis ​​de confiança identificadas pela PwC incluem:</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Comportamento do sistema</a:t>
            </a:r>
          </a:p>
          <a:p>
            <a:pPr algn="l" rtl="0"/>
            <a:r>
              <a:rPr lang="en-US">
                <a:solidFill>
                  <a:srgbClr val="000000"/>
                </a:solidFill>
              </a:rPr>
              <a:t>Programas e aplicativos que capturam o movimento de dados, conforme exibido por transações, consenso ou votos.</a:t>
            </a:r>
          </a:p>
          <a:p>
            <a:pPr algn="l" rtl="0"/>
            <a:endParaRPr lang="en-US" b="1">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IoT e identidades digitais</a:t>
            </a:r>
          </a:p>
          <a:p>
            <a:pPr algn="l" rtl="0"/>
            <a:r>
              <a:rPr lang="en-US">
                <a:solidFill>
                  <a:srgbClr val="000000"/>
                </a:solidFill>
              </a:rPr>
              <a:t>Dispositivos IoT, códigos QR e identidades baseadas na web para segurança cibernética.</a:t>
            </a:r>
          </a:p>
          <a:p>
            <a:pPr algn="l" rtl="0"/>
            <a:endParaRPr lang="en-US" b="1">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dirty="0" err="1">
                <a:solidFill>
                  <a:srgbClr val="F79037"/>
                </a:solidFill>
              </a:rPr>
              <a:t>Análise</a:t>
            </a:r>
            <a:r>
              <a:rPr lang="en-US" b="1" dirty="0">
                <a:solidFill>
                  <a:srgbClr val="F79037"/>
                </a:solidFill>
              </a:rPr>
              <a:t> de </a:t>
            </a:r>
            <a:r>
              <a:rPr lang="en-US" b="1" dirty="0" err="1">
                <a:solidFill>
                  <a:srgbClr val="F79037"/>
                </a:solidFill>
              </a:rPr>
              <a:t>conteúdo</a:t>
            </a:r>
            <a:endParaRPr lang="en-US" b="1" dirty="0">
              <a:solidFill>
                <a:srgbClr val="F79037"/>
              </a:solidFill>
            </a:endParaRPr>
          </a:p>
          <a:p>
            <a:pPr algn="l" rtl="0"/>
            <a:r>
              <a:rPr lang="en-US" dirty="0" err="1">
                <a:solidFill>
                  <a:srgbClr val="000000"/>
                </a:solidFill>
              </a:rPr>
              <a:t>Usando</a:t>
            </a:r>
            <a:r>
              <a:rPr lang="en-US" dirty="0">
                <a:solidFill>
                  <a:srgbClr val="000000"/>
                </a:solidFill>
              </a:rPr>
              <a:t> </a:t>
            </a:r>
            <a:r>
              <a:rPr lang="en-US" dirty="0" err="1">
                <a:solidFill>
                  <a:srgbClr val="000000"/>
                </a:solidFill>
              </a:rPr>
              <a:t>técnicas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Processamento</a:t>
            </a:r>
            <a:r>
              <a:rPr lang="en-US" dirty="0">
                <a:solidFill>
                  <a:srgbClr val="000000"/>
                </a:solidFill>
              </a:rPr>
              <a:t> de </a:t>
            </a:r>
            <a:r>
              <a:rPr lang="en-US" dirty="0" err="1">
                <a:solidFill>
                  <a:srgbClr val="000000"/>
                </a:solidFill>
              </a:rPr>
              <a:t>Linguagem</a:t>
            </a:r>
            <a:r>
              <a:rPr lang="en-US" dirty="0">
                <a:solidFill>
                  <a:srgbClr val="000000"/>
                </a:solidFill>
              </a:rPr>
              <a:t> Natural (NLP), </a:t>
            </a:r>
            <a:r>
              <a:rPr lang="en-US" dirty="0" err="1">
                <a:solidFill>
                  <a:srgbClr val="000000"/>
                </a:solidFill>
              </a:rPr>
              <a:t>aprendizagem</a:t>
            </a:r>
            <a:r>
              <a:rPr lang="en-US" dirty="0">
                <a:solidFill>
                  <a:srgbClr val="000000"/>
                </a:solidFill>
              </a:rPr>
              <a:t> profunda e AI/ML para </a:t>
            </a:r>
            <a:r>
              <a:rPr lang="en-US" dirty="0" err="1">
                <a:solidFill>
                  <a:srgbClr val="000000"/>
                </a:solidFill>
              </a:rPr>
              <a:t>analisar</a:t>
            </a:r>
            <a:r>
              <a:rPr lang="en-US" dirty="0">
                <a:solidFill>
                  <a:srgbClr val="000000"/>
                </a:solidFill>
              </a:rPr>
              <a:t> dados </a:t>
            </a:r>
            <a:r>
              <a:rPr lang="en-US" dirty="0" err="1">
                <a:solidFill>
                  <a:srgbClr val="000000"/>
                </a:solidFill>
              </a:rPr>
              <a:t>estruturados</a:t>
            </a:r>
            <a:r>
              <a:rPr lang="en-US" dirty="0">
                <a:solidFill>
                  <a:srgbClr val="000000"/>
                </a:solidFill>
              </a:rPr>
              <a:t> e </a:t>
            </a:r>
            <a:r>
              <a:rPr lang="en-US" dirty="0" err="1">
                <a:solidFill>
                  <a:srgbClr val="000000"/>
                </a:solidFill>
              </a:rPr>
              <a:t>não</a:t>
            </a:r>
            <a:r>
              <a:rPr lang="en-US" dirty="0">
                <a:solidFill>
                  <a:srgbClr val="000000"/>
                </a:solidFill>
              </a:rPr>
              <a:t> </a:t>
            </a:r>
            <a:r>
              <a:rPr lang="en-US" dirty="0" err="1">
                <a:solidFill>
                  <a:srgbClr val="000000"/>
                </a:solidFill>
              </a:rPr>
              <a:t>estruturados</a:t>
            </a:r>
            <a:r>
              <a:rPr lang="en-US" dirty="0">
                <a:solidFill>
                  <a:srgbClr val="000000"/>
                </a:solidFill>
              </a:rPr>
              <a:t>.</a:t>
            </a:r>
          </a:p>
          <a:p>
            <a:pPr algn="l" rtl="0"/>
            <a:endParaRPr lang="en-US" b="1" dirty="0">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camada social</a:t>
            </a:r>
          </a:p>
          <a:p>
            <a:pPr algn="l" rtl="0"/>
            <a:r>
              <a:rPr lang="en-US">
                <a:solidFill>
                  <a:srgbClr val="000000"/>
                </a:solidFill>
              </a:rPr>
              <a:t>Considerando atores humanos, aspectos sociais, incentivos ao usuário e</a:t>
            </a:r>
          </a:p>
          <a:p>
            <a:pPr algn="l" rtl="0"/>
            <a:r>
              <a:rPr lang="en-US">
                <a:solidFill>
                  <a:srgbClr val="000000"/>
                </a:solidFill>
              </a:rPr>
              <a:t>motivações, cultura, níveis de literacia digital, acesso à tecnologia.</a:t>
            </a:r>
          </a:p>
          <a:p>
            <a:pPr algn="l" rtl="0"/>
            <a:endParaRPr lang="en-US" b="1">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err="1">
                <a:solidFill>
                  <a:srgbClr val="000000"/>
                </a:solidFill>
                <a:effectLst/>
                <a:latin typeface="Calibri" panose="020F0502020204030204" pitchFamily="34" charset="0"/>
              </a:rPr>
              <a:t>Ao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capturar</a:t>
            </a:r>
            <a:r>
              <a:rPr lang="en-US" sz="1100" dirty="0">
                <a:solidFill>
                  <a:srgbClr val="000000"/>
                </a:solidFill>
                <a:effectLst/>
                <a:latin typeface="Calibri" panose="020F0502020204030204" pitchFamily="34" charset="0"/>
              </a:rPr>
              <a:t> dados </a:t>
            </a:r>
            <a:r>
              <a:rPr lang="en-US" sz="1100" dirty="0" err="1">
                <a:solidFill>
                  <a:srgbClr val="000000"/>
                </a:solidFill>
                <a:effectLst/>
                <a:latin typeface="Calibri" panose="020F0502020204030204" pitchFamily="34" charset="0"/>
              </a:rPr>
              <a:t>quantificáveis</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empresas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começam</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estabelecer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governança</a:t>
            </a:r>
            <a:r>
              <a:rPr lang="en-US" sz="1100" dirty="0">
                <a:solidFill>
                  <a:srgbClr val="000000"/>
                </a:solidFill>
                <a:effectLst/>
                <a:latin typeface="Calibri" panose="020F0502020204030204" pitchFamily="34" charset="0"/>
              </a:rPr>
              <a:t> com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coleção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processos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negócios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automatizados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melhorando</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conformidade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regulatória</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protegendo</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experiência</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cliente</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expansão</a:t>
            </a:r>
            <a:r>
              <a:rPr lang="en-US" sz="1100" dirty="0">
                <a:solidFill>
                  <a:srgbClr val="000000"/>
                </a:solidFill>
                <a:effectLst/>
                <a:latin typeface="Calibri" panose="020F0502020204030204" pitchFamily="34" charset="0"/>
              </a:rPr>
              <a:t> dos dados de blockchain </a:t>
            </a:r>
            <a:r>
              <a:rPr lang="en-US" sz="1100" dirty="0" err="1">
                <a:solidFill>
                  <a:srgbClr val="000000"/>
                </a:solidFill>
                <a:effectLst/>
                <a:latin typeface="Calibri" panose="020F0502020204030204" pitchFamily="34" charset="0"/>
              </a:rPr>
              <a:t>depende</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migração</a:t>
            </a:r>
            <a:r>
              <a:rPr lang="en-US" sz="1100" dirty="0">
                <a:solidFill>
                  <a:srgbClr val="000000"/>
                </a:solidFill>
                <a:effectLst/>
                <a:latin typeface="Calibri" panose="020F0502020204030204" pitchFamily="34" charset="0"/>
              </a:rPr>
              <a:t> de dados </a:t>
            </a:r>
            <a:r>
              <a:rPr lang="en-US" sz="1100" dirty="0" err="1">
                <a:solidFill>
                  <a:srgbClr val="000000"/>
                </a:solidFill>
                <a:effectLst/>
                <a:latin typeface="Calibri" panose="020F0502020204030204" pitchFamily="34" charset="0"/>
              </a:rPr>
              <a:t>legados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empresa</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blocos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construção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definindo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regras</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cada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bloco</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resulte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melhorias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resultados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negócios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receita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satisfação</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cliente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processos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mais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enxutos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automação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processos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manuais</a:t>
            </a:r>
            <a:r>
              <a:rPr lang="en-US" sz="1100" dirty="0">
                <a:solidFill>
                  <a:srgbClr val="000000"/>
                </a:solidFill>
                <a:effectLst/>
                <a:latin typeface="Calibri" panose="020F0502020204030204" pitchFamily="34" charset="0"/>
              </a:rPr>
              <a:t>.</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596473" y="6310595"/>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a:solidFill>
                  <a:srgbClr val="F79037"/>
                </a:solidFill>
                <a:effectLst/>
                <a:latin typeface="Calibri" panose="020F0502020204030204" pitchFamily="34" charset="0"/>
              </a:rPr>
              <a:t>Uma </a:t>
            </a:r>
            <a:r>
              <a:rPr lang="en-US" b="1" dirty="0" err="1">
                <a:solidFill>
                  <a:srgbClr val="F79037"/>
                </a:solidFill>
                <a:effectLst/>
                <a:latin typeface="Calibri" panose="020F0502020204030204" pitchFamily="34" charset="0"/>
              </a:rPr>
              <a:t>camada</a:t>
            </a:r>
            <a:r>
              <a:rPr lang="en-US" b="1" dirty="0">
                <a:solidFill>
                  <a:srgbClr val="F79037"/>
                </a:solidFill>
                <a:effectLst/>
                <a:latin typeface="Calibri" panose="020F0502020204030204" pitchFamily="34" charset="0"/>
              </a:rPr>
              <a:t> de dados</a:t>
            </a:r>
          </a:p>
          <a:p>
            <a:pPr rtl="0"/>
            <a:r>
              <a:rPr lang="en-US" dirty="0">
                <a:effectLst/>
                <a:latin typeface="Calibri" panose="020F0502020204030204" pitchFamily="34" charset="0"/>
              </a:rPr>
              <a:t>O </a:t>
            </a:r>
            <a:r>
              <a:rPr lang="en-US" dirty="0" err="1">
                <a:effectLst/>
                <a:latin typeface="Calibri" panose="020F0502020204030204" pitchFamily="34" charset="0"/>
              </a:rPr>
              <a:t>livro-razão</a:t>
            </a:r>
            <a:r>
              <a:rPr lang="en-US" dirty="0">
                <a:effectLst/>
                <a:latin typeface="Calibri" panose="020F0502020204030204" pitchFamily="34" charset="0"/>
              </a:rPr>
              <a:t> </a:t>
            </a:r>
            <a:r>
              <a:rPr lang="en-US" dirty="0" err="1">
                <a:effectLst/>
                <a:latin typeface="Calibri" panose="020F0502020204030204" pitchFamily="34" charset="0"/>
              </a:rPr>
              <a:t>em</a:t>
            </a:r>
            <a:r>
              <a:rPr lang="en-US" dirty="0">
                <a:effectLst/>
                <a:latin typeface="Calibri" panose="020F0502020204030204" pitchFamily="34" charset="0"/>
              </a:rPr>
              <a:t> </a:t>
            </a:r>
            <a:r>
              <a:rPr lang="en-US" dirty="0" err="1">
                <a:effectLst/>
                <a:latin typeface="Calibri" panose="020F0502020204030204" pitchFamily="34" charset="0"/>
              </a:rPr>
              <a:t>si</a:t>
            </a:r>
            <a:r>
              <a:rPr lang="en-US" dirty="0">
                <a:effectLst/>
                <a:latin typeface="Calibri" panose="020F0502020204030204" pitchFamily="34" charset="0"/>
              </a:rPr>
              <a:t> </a:t>
            </a:r>
            <a:r>
              <a:rPr lang="en-US" dirty="0" err="1">
                <a:effectLst/>
                <a:latin typeface="Calibri" panose="020F0502020204030204" pitchFamily="34" charset="0"/>
              </a:rPr>
              <a:t>é</a:t>
            </a:r>
            <a:r>
              <a:rPr lang="en-US" dirty="0">
                <a:effectLst/>
                <a:latin typeface="Calibri" panose="020F0502020204030204" pitchFamily="34" charset="0"/>
              </a:rPr>
              <a:t> um </a:t>
            </a:r>
            <a:r>
              <a:rPr lang="en-US" dirty="0" err="1">
                <a:effectLst/>
                <a:latin typeface="Calibri" panose="020F0502020204030204" pitchFamily="34" charset="0"/>
              </a:rPr>
              <a:t>armazenamento</a:t>
            </a:r>
            <a:r>
              <a:rPr lang="en-US" dirty="0">
                <a:effectLst/>
                <a:latin typeface="Calibri" panose="020F0502020204030204" pitchFamily="34" charset="0"/>
              </a:rPr>
              <a:t> “</a:t>
            </a:r>
            <a:r>
              <a:rPr lang="en-US" dirty="0" err="1">
                <a:effectLst/>
                <a:latin typeface="Calibri" panose="020F0502020204030204" pitchFamily="34" charset="0"/>
              </a:rPr>
              <a:t>imutável</a:t>
            </a:r>
            <a:r>
              <a:rPr lang="en-US" dirty="0">
                <a:effectLst/>
                <a:latin typeface="Calibri" panose="020F0502020204030204" pitchFamily="34" charset="0"/>
              </a:rPr>
              <a:t>” de dados e/</a:t>
            </a:r>
            <a:r>
              <a:rPr lang="en-US" dirty="0" err="1">
                <a:effectLst/>
                <a:latin typeface="Calibri" panose="020F0502020204030204" pitchFamily="34" charset="0"/>
              </a:rPr>
              <a:t>ou</a:t>
            </a:r>
            <a:r>
              <a:rPr lang="en-US" dirty="0">
                <a:effectLst/>
                <a:latin typeface="Calibri" panose="020F0502020204030204" pitchFamily="34" charset="0"/>
              </a:rPr>
              <a:t> </a:t>
            </a:r>
            <a:r>
              <a:rPr lang="en-US" dirty="0" err="1">
                <a:effectLst/>
                <a:latin typeface="Calibri" panose="020F0502020204030204" pitchFamily="34" charset="0"/>
              </a:rPr>
              <a:t>registros</a:t>
            </a:r>
            <a:r>
              <a:rPr lang="en-US" dirty="0">
                <a:effectLst/>
                <a:latin typeface="Calibri" panose="020F0502020204030204" pitchFamily="34" charset="0"/>
              </a:rPr>
              <a:t> </a:t>
            </a:r>
            <a:r>
              <a:rPr lang="en-US" dirty="0" err="1">
                <a:effectLst/>
                <a:latin typeface="Calibri" panose="020F0502020204030204" pitchFamily="34" charset="0"/>
              </a:rPr>
              <a:t>transacionais</a:t>
            </a:r>
            <a:r>
              <a:rPr lang="en-US" dirty="0">
                <a:effectLst/>
                <a:latin typeface="Calibri" panose="020F0502020204030204" pitchFamily="34" charset="0"/>
              </a:rPr>
              <a:t>, </a:t>
            </a:r>
            <a:r>
              <a:rPr lang="en-US" dirty="0" err="1">
                <a:effectLst/>
                <a:latin typeface="Calibri" panose="020F0502020204030204" pitchFamily="34" charset="0"/>
              </a:rPr>
              <a:t>incluindo</a:t>
            </a:r>
            <a:r>
              <a:rPr lang="en-US" dirty="0">
                <a:effectLst/>
                <a:latin typeface="Calibri" panose="020F0502020204030204" pitchFamily="34" charset="0"/>
              </a:rPr>
              <a:t> </a:t>
            </a:r>
            <a:r>
              <a:rPr lang="en-US" dirty="0" err="1">
                <a:effectLst/>
                <a:latin typeface="Calibri" panose="020F0502020204030204" pitchFamily="34" charset="0"/>
              </a:rPr>
              <a:t>considerações</a:t>
            </a:r>
            <a:r>
              <a:rPr lang="en-US" dirty="0">
                <a:effectLst/>
                <a:latin typeface="Calibri" panose="020F0502020204030204" pitchFamily="34" charset="0"/>
              </a:rPr>
              <a:t> de </a:t>
            </a:r>
            <a:r>
              <a:rPr lang="en-US" dirty="0" err="1">
                <a:effectLst/>
                <a:latin typeface="Calibri" panose="020F0502020204030204" pitchFamily="34" charset="0"/>
              </a:rPr>
              <a:t>usabilidade</a:t>
            </a:r>
            <a:r>
              <a:rPr lang="en-US" dirty="0">
                <a:effectLst/>
                <a:latin typeface="Calibri" panose="020F0502020204030204" pitchFamily="34" charset="0"/>
              </a:rPr>
              <a:t> de dados, </a:t>
            </a:r>
            <a:r>
              <a:rPr lang="en-US" dirty="0" err="1">
                <a:effectLst/>
                <a:latin typeface="Calibri" panose="020F0502020204030204" pitchFamily="34" charset="0"/>
              </a:rPr>
              <a:t>privacidade</a:t>
            </a:r>
            <a:r>
              <a:rPr lang="en-US" dirty="0">
                <a:effectLst/>
                <a:latin typeface="Calibri" panose="020F0502020204030204" pitchFamily="34" charset="0"/>
              </a:rPr>
              <a:t> e </a:t>
            </a:r>
            <a:r>
              <a:rPr lang="en-US" dirty="0" err="1">
                <a:effectLst/>
                <a:latin typeface="Calibri" panose="020F0502020204030204" pitchFamily="34" charset="0"/>
              </a:rPr>
              <a:t>segurança</a:t>
            </a:r>
            <a:r>
              <a:rPr lang="en-US" dirty="0">
                <a:effectLst/>
                <a:latin typeface="Calibri" panose="020F0502020204030204" pitchFamily="34" charset="0"/>
              </a:rPr>
              <a:t>, </a:t>
            </a:r>
            <a:r>
              <a:rPr lang="en-US" dirty="0" err="1">
                <a:effectLst/>
                <a:latin typeface="Calibri" panose="020F0502020204030204" pitchFamily="34" charset="0"/>
              </a:rPr>
              <a:t>autenticidade</a:t>
            </a:r>
            <a:r>
              <a:rPr lang="en-US" dirty="0">
                <a:effectLst/>
                <a:latin typeface="Calibri" panose="020F0502020204030204" pitchFamily="34" charset="0"/>
              </a:rPr>
              <a:t>,</a:t>
            </a:r>
          </a:p>
          <a:p>
            <a:pPr rtl="0"/>
            <a:r>
              <a:rPr lang="en-US" dirty="0" err="1">
                <a:effectLst/>
                <a:latin typeface="Calibri" panose="020F0502020204030204" pitchFamily="34" charset="0"/>
              </a:rPr>
              <a:t>confiabilidade</a:t>
            </a:r>
            <a:r>
              <a:rPr lang="en-US" dirty="0">
                <a:effectLst/>
                <a:latin typeface="Calibri" panose="020F0502020204030204" pitchFamily="34" charset="0"/>
              </a:rPr>
              <a:t>, </a:t>
            </a:r>
            <a:r>
              <a:rPr lang="en-US" dirty="0" err="1">
                <a:effectLst/>
                <a:latin typeface="Calibri" panose="020F0502020204030204" pitchFamily="34" charset="0"/>
              </a:rPr>
              <a:t>integridade</a:t>
            </a:r>
            <a:r>
              <a:rPr lang="en-US" dirty="0">
                <a:effectLst/>
                <a:latin typeface="Calibri" panose="020F0502020204030204" pitchFamily="34" charset="0"/>
              </a:rPr>
              <a:t>, etc.)</a:t>
            </a:r>
          </a:p>
          <a:p>
            <a:pPr rtl="0"/>
            <a:r>
              <a:rPr lang="en-US" b="1" dirty="0">
                <a:solidFill>
                  <a:srgbClr val="F79037"/>
                </a:solidFill>
                <a:effectLst/>
                <a:latin typeface="Calibri" panose="020F0502020204030204" pitchFamily="34" charset="0"/>
              </a:rPr>
              <a:t> </a:t>
            </a:r>
            <a:endParaRPr lang="en-US" dirty="0">
              <a:solidFill>
                <a:srgbClr val="F79037"/>
              </a:solidFill>
            </a:endParaRPr>
          </a:p>
          <a:p>
            <a:pPr rtl="0"/>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040629" y="6129995"/>
            <a:ext cx="654756" cy="1092607"/>
          </a:xfrm>
          <a:prstGeom prst="rect">
            <a:avLst/>
          </a:prstGeom>
          <a:noFill/>
        </p:spPr>
        <p:txBody>
          <a:bodyPr wrap="square" rtlCol="0">
            <a:spAutoFit/>
          </a:bodyPr>
          <a:lstStyle/>
          <a:p>
            <a:pPr algn="l" rtl="0"/>
            <a:r>
              <a:rPr lang="en-GB" sz="6500" dirty="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606489" y="768127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a:solidFill>
                  <a:srgbClr val="F79037"/>
                </a:solidFill>
                <a:effectLst/>
                <a:latin typeface="Calibri" panose="020F0502020204030204" pitchFamily="34" charset="0"/>
              </a:rPr>
              <a:t>Uma </a:t>
            </a:r>
            <a:r>
              <a:rPr lang="en-US" b="1" dirty="0" err="1">
                <a:solidFill>
                  <a:srgbClr val="F79037"/>
                </a:solidFill>
                <a:effectLst/>
                <a:latin typeface="Calibri" panose="020F0502020204030204" pitchFamily="34" charset="0"/>
              </a:rPr>
              <a:t>camada</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técnica</a:t>
            </a:r>
            <a:endParaRPr lang="en-US" b="1" dirty="0">
              <a:solidFill>
                <a:srgbClr val="F79037"/>
              </a:solidFill>
              <a:effectLst/>
              <a:latin typeface="Calibri" panose="020F0502020204030204" pitchFamily="34" charset="0"/>
            </a:endParaRPr>
          </a:p>
          <a:p>
            <a:pPr rtl="0"/>
            <a:r>
              <a:rPr lang="en-US" dirty="0"/>
              <a:t>A </a:t>
            </a:r>
            <a:r>
              <a:rPr lang="en-US" dirty="0" err="1"/>
              <a:t>pilha</a:t>
            </a:r>
            <a:r>
              <a:rPr lang="en-US" dirty="0"/>
              <a:t> de </a:t>
            </a:r>
            <a:r>
              <a:rPr lang="en-US" dirty="0" err="1"/>
              <a:t>tecnologia</a:t>
            </a:r>
            <a:r>
              <a:rPr lang="en-US" dirty="0"/>
              <a:t>, </a:t>
            </a:r>
            <a:r>
              <a:rPr lang="en-US" dirty="0" err="1"/>
              <a:t>incluindo</a:t>
            </a:r>
            <a:r>
              <a:rPr lang="en-US" dirty="0"/>
              <a:t> </a:t>
            </a:r>
            <a:r>
              <a:rPr lang="en-US" dirty="0" err="1"/>
              <a:t>protocolos</a:t>
            </a:r>
            <a:r>
              <a:rPr lang="en-US" dirty="0"/>
              <a:t> de </a:t>
            </a:r>
            <a:r>
              <a:rPr lang="en-US" dirty="0" err="1"/>
              <a:t>contabilidade</a:t>
            </a:r>
            <a:r>
              <a:rPr lang="en-US" dirty="0"/>
              <a:t> </a:t>
            </a:r>
            <a:r>
              <a:rPr lang="en-US" dirty="0" err="1"/>
              <a:t>distribuídos</a:t>
            </a:r>
            <a:r>
              <a:rPr lang="en-US" dirty="0"/>
              <a:t>, </a:t>
            </a:r>
            <a:r>
              <a:rPr lang="en-US" dirty="0" err="1"/>
              <a:t>mecanismos</a:t>
            </a:r>
            <a:r>
              <a:rPr lang="en-US" dirty="0"/>
              <a:t> de </a:t>
            </a:r>
            <a:r>
              <a:rPr lang="en-US" dirty="0" err="1"/>
              <a:t>consenso</a:t>
            </a:r>
            <a:r>
              <a:rPr lang="en-US" dirty="0"/>
              <a:t>, </a:t>
            </a:r>
            <a:r>
              <a:rPr lang="en-US" dirty="0" err="1"/>
              <a:t>arquiteturas</a:t>
            </a:r>
            <a:r>
              <a:rPr lang="en-US" dirty="0"/>
              <a:t>, redes peer-to-peer, </a:t>
            </a:r>
            <a:r>
              <a:rPr lang="en-US" dirty="0" err="1"/>
              <a:t>armazenamento</a:t>
            </a:r>
            <a:r>
              <a:rPr lang="en-US" dirty="0"/>
              <a:t> de dados, etc.</a:t>
            </a:r>
          </a:p>
          <a:p>
            <a:pPr rtl="0"/>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50645" y="7422620"/>
            <a:ext cx="654756" cy="1092607"/>
          </a:xfrm>
          <a:prstGeom prst="rect">
            <a:avLst/>
          </a:prstGeom>
          <a:noFill/>
        </p:spPr>
        <p:txBody>
          <a:bodyPr wrap="square" rtlCol="0">
            <a:spAutoFit/>
          </a:bodyPr>
          <a:lstStyle/>
          <a:p>
            <a:pPr algn="l" rtl="0"/>
            <a:r>
              <a:rPr lang="en-GB" sz="65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algn="l" rtl="0"/>
            <a:fld id="{CB2079F2-58AF-ED44-82D7-E04B2F6FD686}" type="slidenum">
              <a:rPr lang="en-US" smtClean="0"/>
              <a:pPr algn="l" rtl="0"/>
              <a:t>50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6206776" cy="730156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b="1" dirty="0" err="1">
                <a:solidFill>
                  <a:srgbClr val="F79037"/>
                </a:solidFill>
                <a:effectLst/>
                <a:latin typeface="Calibri" panose="020F0502020204030204" pitchFamily="34" charset="0"/>
                <a:ea typeface="Times New Roman" panose="02020603050405020304" pitchFamily="18" charset="0"/>
              </a:rPr>
              <a:t>Confie</a:t>
            </a:r>
            <a:r>
              <a:rPr lang="en-US" sz="1100" b="1" dirty="0">
                <a:solidFill>
                  <a:srgbClr val="F79037"/>
                </a:solidFill>
                <a:effectLst/>
                <a:latin typeface="Calibri" panose="020F0502020204030204" pitchFamily="34" charset="0"/>
                <a:ea typeface="Times New Roman" panose="02020603050405020304" pitchFamily="18" charset="0"/>
              </a:rPr>
              <a:t> </a:t>
            </a:r>
            <a:r>
              <a:rPr lang="en-US" sz="1100" b="1" dirty="0" err="1">
                <a:solidFill>
                  <a:srgbClr val="F79037"/>
                </a:solidFill>
                <a:effectLst/>
                <a:latin typeface="Calibri" panose="020F0502020204030204" pitchFamily="34" charset="0"/>
                <a:ea typeface="Times New Roman" panose="02020603050405020304" pitchFamily="18" charset="0"/>
              </a:rPr>
              <a:t>nas</a:t>
            </a:r>
            <a:r>
              <a:rPr lang="en-US" sz="1100" b="1" dirty="0">
                <a:solidFill>
                  <a:srgbClr val="F79037"/>
                </a:solidFill>
                <a:effectLst/>
                <a:latin typeface="Calibri" panose="020F0502020204030204" pitchFamily="34" charset="0"/>
                <a:ea typeface="Times New Roman" panose="02020603050405020304" pitchFamily="18" charset="0"/>
              </a:rPr>
              <a:t> </a:t>
            </a:r>
            <a:r>
              <a:rPr lang="en-US" sz="1100" b="1" dirty="0" err="1">
                <a:solidFill>
                  <a:srgbClr val="F79037"/>
                </a:solidFill>
                <a:effectLst/>
                <a:latin typeface="Calibri" panose="020F0502020204030204" pitchFamily="34" charset="0"/>
                <a:ea typeface="Times New Roman" panose="02020603050405020304" pitchFamily="18" charset="0"/>
              </a:rPr>
              <a:t>Criptomoedas</a:t>
            </a:r>
            <a:endParaRPr lang="en-US" sz="1100" b="1" dirty="0">
              <a:solidFill>
                <a:srgbClr val="F79037"/>
              </a:solidFill>
              <a:effectLst/>
              <a:latin typeface="Calibri" panose="020F0502020204030204" pitchFamily="34" charset="0"/>
              <a:ea typeface="Times New Roman" panose="02020603050405020304" pitchFamily="18" charset="0"/>
            </a:endParaRPr>
          </a:p>
          <a:p>
            <a:pPr algn="just"/>
            <a:r>
              <a:rPr lang="en-US" sz="1100" dirty="0" err="1">
                <a:solidFill>
                  <a:srgbClr val="000000"/>
                </a:solidFill>
                <a:effectLst/>
                <a:latin typeface="Calibri" panose="020F0502020204030204" pitchFamily="34" charset="0"/>
                <a:ea typeface="Times New Roman" panose="02020603050405020304" pitchFamily="18" charset="0"/>
              </a:rPr>
              <a:t>Depois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examinar</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contexto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agora </a:t>
            </a:r>
            <a:r>
              <a:rPr lang="en-US" sz="1100" dirty="0" err="1">
                <a:solidFill>
                  <a:srgbClr val="000000"/>
                </a:solidFill>
                <a:effectLst/>
                <a:latin typeface="Calibri" panose="020F0502020204030204" pitchFamily="34" charset="0"/>
                <a:ea typeface="Times New Roman" panose="02020603050405020304" pitchFamily="18" charset="0"/>
              </a:rPr>
              <a:t>vamos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concentrar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especificamente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Como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há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única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entidade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trás</a:t>
            </a:r>
            <a:r>
              <a:rPr lang="en-US" sz="1100" dirty="0">
                <a:solidFill>
                  <a:srgbClr val="000000"/>
                </a:solidFill>
                <a:effectLst/>
                <a:latin typeface="Calibri" panose="020F0502020204030204" pitchFamily="34" charset="0"/>
                <a:ea typeface="Times New Roman" panose="02020603050405020304" pitchFamily="18" charset="0"/>
              </a:rPr>
              <a:t> do Bitcoin que </a:t>
            </a:r>
            <a:r>
              <a:rPr lang="en-US" sz="1100" dirty="0" err="1">
                <a:solidFill>
                  <a:srgbClr val="000000"/>
                </a:solidFill>
                <a:effectLst/>
                <a:latin typeface="Calibri" panose="020F0502020204030204" pitchFamily="34" charset="0"/>
                <a:ea typeface="Times New Roman" panose="02020603050405020304" pitchFamily="18" charset="0"/>
              </a:rPr>
              <a:t>possa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ajudar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solicitações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atendimento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cliente</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usuário</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latin typeface="Calibri" panose="020F0502020204030204" pitchFamily="34" charset="0"/>
                <a:ea typeface="Times New Roman" panose="02020603050405020304" pitchFamily="18" charset="0"/>
              </a:rPr>
              <a:t>mantém</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seu</a:t>
            </a:r>
            <a:r>
              <a:rPr lang="en-US" sz="1100" dirty="0">
                <a:solidFill>
                  <a:srgbClr val="000000"/>
                </a:solidFill>
                <a:latin typeface="Calibri" panose="020F0502020204030204" pitchFamily="34" charset="0"/>
                <a:ea typeface="Times New Roman" panose="02020603050405020304" pitchFamily="18" charset="0"/>
              </a:rPr>
              <a:t> Bitcoin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autocustódia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caso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perda</a:t>
            </a:r>
            <a:r>
              <a:rPr lang="en-US" sz="1100" dirty="0">
                <a:solidFill>
                  <a:srgbClr val="000000"/>
                </a:solidFill>
                <a:effectLst/>
                <a:latin typeface="Calibri" panose="020F0502020204030204" pitchFamily="34" charset="0"/>
                <a:ea typeface="Times New Roman" panose="02020603050405020304" pitchFamily="18" charset="0"/>
              </a:rPr>
              <a:t> das </a:t>
            </a:r>
            <a:r>
              <a:rPr lang="en-US" sz="1100" dirty="0" err="1">
                <a:solidFill>
                  <a:srgbClr val="000000"/>
                </a:solidFill>
                <a:effectLst/>
                <a:latin typeface="Calibri" panose="020F0502020204030204" pitchFamily="34" charset="0"/>
                <a:ea typeface="Times New Roman" panose="02020603050405020304" pitchFamily="18" charset="0"/>
              </a:rPr>
              <a:t>suas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chaves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acesso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seus</a:t>
            </a:r>
            <a:r>
              <a:rPr lang="en-US" sz="1100" dirty="0">
                <a:solidFill>
                  <a:srgbClr val="000000"/>
                </a:solidFill>
                <a:effectLst/>
                <a:latin typeface="Calibri" panose="020F0502020204030204" pitchFamily="34" charset="0"/>
                <a:ea typeface="Times New Roman" panose="02020603050405020304" pitchFamily="18" charset="0"/>
              </a:rPr>
              <a:t> Bitcoins,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ser </a:t>
            </a:r>
            <a:r>
              <a:rPr lang="en-US" sz="1100" dirty="0" err="1">
                <a:solidFill>
                  <a:srgbClr val="000000"/>
                </a:solidFill>
                <a:effectLst/>
                <a:latin typeface="Calibri" panose="020F0502020204030204" pitchFamily="34" charset="0"/>
                <a:ea typeface="Times New Roman" panose="02020603050405020304" pitchFamily="18" charset="0"/>
              </a:rPr>
              <a:t>recuperado</a:t>
            </a:r>
            <a:r>
              <a:rPr lang="en-US" sz="1100" dirty="0">
                <a:solidFill>
                  <a:srgbClr val="000000"/>
                </a:solidFill>
                <a:effectLst/>
                <a:latin typeface="Calibri" panose="020F0502020204030204" pitchFamily="34" charset="0"/>
                <a:ea typeface="Times New Roman" panose="02020603050405020304" pitchFamily="18" charset="0"/>
              </a:rPr>
              <a:t> de forma </a:t>
            </a:r>
            <a:r>
              <a:rPr lang="en-US" sz="1100" dirty="0" err="1">
                <a:solidFill>
                  <a:srgbClr val="000000"/>
                </a:solidFill>
                <a:effectLst/>
                <a:latin typeface="Calibri" panose="020F0502020204030204" pitchFamily="34" charset="0"/>
                <a:ea typeface="Times New Roman" panose="02020603050405020304" pitchFamily="18" charset="0"/>
              </a:rPr>
              <a:t>alguma</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certa</a:t>
            </a:r>
            <a:r>
              <a:rPr lang="en-US" sz="1100" dirty="0">
                <a:solidFill>
                  <a:srgbClr val="000000"/>
                </a:solidFill>
                <a:effectLst/>
                <a:latin typeface="Calibri" panose="020F0502020204030204" pitchFamily="34" charset="0"/>
                <a:ea typeface="Times New Roman" panose="02020603050405020304" pitchFamily="18" charset="0"/>
              </a:rPr>
              <a:t> forma,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vez</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nos</a:t>
            </a:r>
            <a:r>
              <a:rPr lang="en-US" sz="1100" dirty="0">
                <a:solidFill>
                  <a:srgbClr val="000000"/>
                </a:solidFill>
                <a:effectLst/>
                <a:latin typeface="Calibri" panose="020F0502020204030204" pitchFamily="34" charset="0"/>
                <a:ea typeface="Times New Roman" panose="02020603050405020304" pitchFamily="18" charset="0"/>
              </a:rPr>
              <a:t> provedores de </a:t>
            </a:r>
            <a:r>
              <a:rPr lang="en-US" sz="1100" dirty="0" err="1">
                <a:solidFill>
                  <a:srgbClr val="000000"/>
                </a:solidFill>
                <a:effectLst/>
                <a:latin typeface="Calibri" panose="020F0502020204030204" pitchFamily="34" charset="0"/>
                <a:ea typeface="Times New Roman" panose="02020603050405020304" pitchFamily="18" charset="0"/>
              </a:rPr>
              <a:t>serviços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pagamento</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substituída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pelo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pagador</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possui</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sua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própria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a:t>
            </a:r>
            <a:r>
              <a:rPr lang="en-US" sz="1100" dirty="0">
                <a:solidFill>
                  <a:srgbClr val="000000"/>
                </a:solidFill>
                <a:effectLst/>
                <a:latin typeface="Calibri" panose="020F0502020204030204" pitchFamily="34" charset="0"/>
                <a:ea typeface="Times New Roman" panose="02020603050405020304" pitchFamily="18" charset="0"/>
              </a:rPr>
              <a:t>.</a:t>
            </a:r>
          </a:p>
          <a:p>
            <a:pPr algn="just" rtl="0"/>
            <a:endParaRPr lang="en-US" sz="1100" dirty="0">
              <a:solidFill>
                <a:srgbClr val="000000"/>
              </a:solidFill>
              <a:effectLst/>
              <a:latin typeface="Calibri" panose="020F0502020204030204" pitchFamily="34" charset="0"/>
              <a:ea typeface="Times New Roman" panose="02020603050405020304" pitchFamily="18" charset="0"/>
            </a:endParaRPr>
          </a:p>
          <a:p>
            <a:pPr algn="just" rtl="0"/>
            <a:r>
              <a:rPr lang="en-US" sz="1100" dirty="0" err="1">
                <a:solidFill>
                  <a:srgbClr val="000000"/>
                </a:solidFill>
                <a:effectLst/>
                <a:latin typeface="Calibri" panose="020F0502020204030204" pitchFamily="34" charset="0"/>
                <a:ea typeface="Times New Roman" panose="02020603050405020304" pitchFamily="18" charset="0"/>
              </a:rPr>
              <a:t>Há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evidências</a:t>
            </a:r>
            <a:r>
              <a:rPr lang="en-US" sz="1100" dirty="0">
                <a:solidFill>
                  <a:srgbClr val="000000"/>
                </a:solidFill>
                <a:effectLst/>
                <a:latin typeface="Calibri" panose="020F0502020204030204" pitchFamily="34" charset="0"/>
                <a:ea typeface="Times New Roman" panose="02020603050405020304" pitchFamily="18" charset="0"/>
              </a:rPr>
              <a:t> de que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num </a:t>
            </a:r>
            <a:r>
              <a:rPr lang="en-US" sz="1100" dirty="0" err="1">
                <a:solidFill>
                  <a:srgbClr val="000000"/>
                </a:solidFill>
                <a:effectLst/>
                <a:latin typeface="Calibri" panose="020F0502020204030204" pitchFamily="34" charset="0"/>
                <a:ea typeface="Times New Roman" panose="02020603050405020304" pitchFamily="18" charset="0"/>
              </a:rPr>
              <a:t>algoritmo</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provável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quando</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informações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sobre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outras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pessoas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já</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adotaram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disponíveis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vez</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precisão</a:t>
            </a:r>
            <a:r>
              <a:rPr lang="en-US" sz="1100" dirty="0">
                <a:solidFill>
                  <a:srgbClr val="000000"/>
                </a:solidFill>
                <a:effectLst/>
                <a:latin typeface="Calibri" panose="020F0502020204030204" pitchFamily="34" charset="0"/>
                <a:ea typeface="Times New Roman" panose="02020603050405020304" pitchFamily="18" charset="0"/>
              </a:rPr>
              <a:t> real de um </a:t>
            </a:r>
            <a:r>
              <a:rPr lang="en-US" sz="1100" dirty="0" err="1">
                <a:solidFill>
                  <a:srgbClr val="000000"/>
                </a:solidFill>
                <a:effectLst/>
                <a:latin typeface="Calibri" panose="020F0502020204030204" pitchFamily="34" charset="0"/>
                <a:ea typeface="Times New Roman" panose="02020603050405020304" pitchFamily="18" charset="0"/>
              </a:rPr>
              <a:t>algoritmo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Evidências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anedóticas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análises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pessoas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conhecemos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podem</a:t>
            </a:r>
            <a:r>
              <a:rPr lang="en-US" sz="1100" dirty="0">
                <a:solidFill>
                  <a:srgbClr val="000000"/>
                </a:solidFill>
                <a:effectLst/>
                <a:latin typeface="Calibri" panose="020F0502020204030204" pitchFamily="34" charset="0"/>
                <a:ea typeface="Times New Roman" panose="02020603050405020304" pitchFamily="18" charset="0"/>
              </a:rPr>
              <a:t> ser um </a:t>
            </a:r>
            <a:r>
              <a:rPr lang="en-US" sz="1100" dirty="0" err="1">
                <a:solidFill>
                  <a:srgbClr val="000000"/>
                </a:solidFill>
                <a:effectLst/>
                <a:latin typeface="Calibri" panose="020F0502020204030204" pitchFamily="34" charset="0"/>
                <a:ea typeface="Times New Roman" panose="02020603050405020304" pitchFamily="18" charset="0"/>
              </a:rPr>
              <a:t>fator</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maior</a:t>
            </a:r>
            <a:r>
              <a:rPr lang="en-US" sz="1100" dirty="0">
                <a:solidFill>
                  <a:srgbClr val="000000"/>
                </a:solidFill>
                <a:effectLst/>
                <a:latin typeface="Calibri" panose="020F0502020204030204" pitchFamily="34" charset="0"/>
                <a:ea typeface="Times New Roman" panose="02020603050405020304" pitchFamily="18" charset="0"/>
              </a:rPr>
              <a:t> do que a </a:t>
            </a:r>
            <a:r>
              <a:rPr lang="en-US" sz="1100" dirty="0" err="1">
                <a:solidFill>
                  <a:srgbClr val="000000"/>
                </a:solidFill>
                <a:effectLst/>
                <a:latin typeface="Calibri" panose="020F0502020204030204" pitchFamily="34" charset="0"/>
                <a:ea typeface="Times New Roman" panose="02020603050405020304" pitchFamily="18" charset="0"/>
              </a:rPr>
              <a:t>precisão</a:t>
            </a:r>
            <a:r>
              <a:rPr lang="en-US" sz="1100" dirty="0">
                <a:solidFill>
                  <a:srgbClr val="000000"/>
                </a:solidFill>
                <a:effectLst/>
                <a:latin typeface="Calibri" panose="020F0502020204030204" pitchFamily="34" charset="0"/>
                <a:ea typeface="Times New Roman" panose="02020603050405020304" pitchFamily="18" charset="0"/>
              </a:rPr>
              <a:t> factual dos </a:t>
            </a:r>
            <a:r>
              <a:rPr lang="en-US" sz="1100" dirty="0" err="1">
                <a:solidFill>
                  <a:srgbClr val="000000"/>
                </a:solidFill>
                <a:effectLst/>
                <a:latin typeface="Calibri" panose="020F0502020204030204" pitchFamily="34" charset="0"/>
                <a:ea typeface="Times New Roman" panose="02020603050405020304" pitchFamily="18" charset="0"/>
              </a:rPr>
              <a:t>mecanismos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trabalho</a:t>
            </a:r>
            <a:r>
              <a:rPr lang="en-US" sz="1100" dirty="0">
                <a:solidFill>
                  <a:srgbClr val="000000"/>
                </a:solidFill>
                <a:effectLst/>
                <a:latin typeface="Calibri" panose="020F0502020204030204" pitchFamily="34" charset="0"/>
                <a:ea typeface="Times New Roman" panose="02020603050405020304" pitchFamily="18" charset="0"/>
              </a:rPr>
              <a:t> de um </a:t>
            </a:r>
            <a:r>
              <a:rPr lang="en-US" sz="1100" dirty="0" err="1">
                <a:solidFill>
                  <a:srgbClr val="000000"/>
                </a:solidFill>
                <a:effectLst/>
                <a:latin typeface="Calibri" panose="020F0502020204030204" pitchFamily="34" charset="0"/>
                <a:ea typeface="Times New Roman" panose="02020603050405020304" pitchFamily="18" charset="0"/>
              </a:rPr>
              <a:t>algoritmo</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caso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isso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significar</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evidências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anedóticas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pessoas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executivos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confiamos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tornar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propensos</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Existem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diferentes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atributos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afetam</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ligada</a:t>
            </a:r>
            <a:r>
              <a:rPr lang="en-US" sz="1100" dirty="0">
                <a:solidFill>
                  <a:srgbClr val="000000"/>
                </a:solidFill>
                <a:effectLst/>
                <a:latin typeface="Calibri" panose="020F0502020204030204" pitchFamily="34" charset="0"/>
                <a:ea typeface="Times New Roman" panose="02020603050405020304" pitchFamily="18" charset="0"/>
              </a:rPr>
              <a:t> à </a:t>
            </a:r>
            <a:r>
              <a:rPr lang="en-US" sz="1100" dirty="0" err="1">
                <a:solidFill>
                  <a:srgbClr val="000000"/>
                </a:solidFill>
                <a:effectLst/>
                <a:latin typeface="Calibri" panose="020F0502020204030204" pitchFamily="34" charset="0"/>
                <a:ea typeface="Times New Roman" panose="02020603050405020304" pitchFamily="18" charset="0"/>
              </a:rPr>
              <a:t>transferibilidade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o Bitcoin, </a:t>
            </a:r>
            <a:r>
              <a:rPr lang="en-US" sz="1100" dirty="0" err="1">
                <a:solidFill>
                  <a:srgbClr val="000000"/>
                </a:solidFill>
                <a:effectLst/>
                <a:latin typeface="Calibri" panose="020F0502020204030204" pitchFamily="34" charset="0"/>
                <a:ea typeface="Times New Roman" panose="02020603050405020304" pitchFamily="18" charset="0"/>
              </a:rPr>
              <a:t>podem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facilitar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muito</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transferências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internacionais</a:t>
            </a:r>
            <a:r>
              <a:rPr lang="en-US" sz="1100" dirty="0">
                <a:solidFill>
                  <a:srgbClr val="000000"/>
                </a:solidFill>
                <a:effectLst/>
                <a:latin typeface="Calibri" panose="020F0502020204030204" pitchFamily="34" charset="0"/>
                <a:ea typeface="Times New Roman" panose="02020603050405020304" pitchFamily="18" charset="0"/>
              </a:rPr>
              <a:t>, com </a:t>
            </a:r>
            <a:r>
              <a:rPr lang="en-US" sz="1100" dirty="0" err="1">
                <a:solidFill>
                  <a:srgbClr val="000000"/>
                </a:solidFill>
                <a:effectLst/>
                <a:latin typeface="Calibri" panose="020F0502020204030204" pitchFamily="34" charset="0"/>
                <a:ea typeface="Times New Roman" panose="02020603050405020304" pitchFamily="18" charset="0"/>
              </a:rPr>
              <a:t>taxas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baixas</a:t>
            </a:r>
            <a:r>
              <a:rPr lang="en-US" sz="1100" dirty="0">
                <a:solidFill>
                  <a:srgbClr val="000000"/>
                </a:solidFill>
                <a:effectLst/>
                <a:latin typeface="Calibri" panose="020F0502020204030204" pitchFamily="34" charset="0"/>
                <a:ea typeface="Times New Roman" panose="02020603050405020304" pitchFamily="18" charset="0"/>
              </a:rPr>
              <a:t> do que as </a:t>
            </a:r>
            <a:r>
              <a:rPr lang="en-US" sz="1100" dirty="0" err="1">
                <a:solidFill>
                  <a:srgbClr val="000000"/>
                </a:solidFill>
                <a:effectLst/>
                <a:latin typeface="Calibri" panose="020F0502020204030204" pitchFamily="34" charset="0"/>
                <a:ea typeface="Times New Roman" panose="02020603050405020304" pitchFamily="18" charset="0"/>
              </a:rPr>
              <a:t>cobradas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pelos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bancos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comerciais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tradicionais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endParaRPr lang="en-US" sz="1100" dirty="0">
              <a:solidFill>
                <a:srgbClr val="000000"/>
              </a:solidFill>
              <a:effectLst/>
              <a:latin typeface="Calibri" panose="020F0502020204030204" pitchFamily="34" charset="0"/>
              <a:ea typeface="Times New Roman" panose="02020603050405020304" pitchFamily="18" charset="0"/>
            </a:endParaRP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Outros </a:t>
            </a:r>
            <a:r>
              <a:rPr lang="en-US" sz="1100" dirty="0" err="1">
                <a:solidFill>
                  <a:srgbClr val="000000"/>
                </a:solidFill>
                <a:effectLst/>
                <a:latin typeface="Calibri" panose="020F0502020204030204" pitchFamily="34" charset="0"/>
                <a:ea typeface="Times New Roman" panose="02020603050405020304" pitchFamily="18" charset="0"/>
              </a:rPr>
              <a:t>fatores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promovem</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e a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do </a:t>
            </a:r>
            <a:r>
              <a:rPr lang="en-US" sz="1100" dirty="0" err="1">
                <a:solidFill>
                  <a:srgbClr val="000000"/>
                </a:solidFill>
                <a:effectLst/>
                <a:latin typeface="Calibri" panose="020F0502020204030204" pitchFamily="34" charset="0"/>
                <a:ea typeface="Times New Roman" panose="02020603050405020304" pitchFamily="18" charset="0"/>
              </a:rPr>
              <a:t>livro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razão</a:t>
            </a:r>
            <a:r>
              <a:rPr lang="en-US" sz="1100" dirty="0">
                <a:solidFill>
                  <a:srgbClr val="000000"/>
                </a:solidFill>
                <a:effectLst/>
                <a:latin typeface="Calibri" panose="020F0502020204030204" pitchFamily="34" charset="0"/>
                <a:ea typeface="Times New Roman" panose="02020603050405020304" pitchFamily="18" charset="0"/>
              </a:rPr>
              <a:t> - o </a:t>
            </a:r>
            <a:r>
              <a:rPr lang="en-US" sz="1100" dirty="0" err="1">
                <a:solidFill>
                  <a:srgbClr val="000000"/>
                </a:solidFill>
                <a:effectLst/>
                <a:latin typeface="Calibri" panose="020F0502020204030204" pitchFamily="34" charset="0"/>
                <a:ea typeface="Times New Roman" panose="02020603050405020304" pitchFamily="18" charset="0"/>
              </a:rPr>
              <a:t>primeiro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garantindo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transações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seguras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justas</a:t>
            </a:r>
            <a:r>
              <a:rPr lang="en-US" sz="1100" dirty="0">
                <a:solidFill>
                  <a:srgbClr val="000000"/>
                </a:solidFill>
                <a:effectLst/>
                <a:latin typeface="Calibri" panose="020F0502020204030204" pitchFamily="34" charset="0"/>
                <a:ea typeface="Times New Roman" panose="02020603050405020304" pitchFamily="18" charset="0"/>
              </a:rPr>
              <a:t> e o </a:t>
            </a:r>
            <a:r>
              <a:rPr lang="en-US" sz="1100" dirty="0" err="1">
                <a:solidFill>
                  <a:srgbClr val="000000"/>
                </a:solidFill>
                <a:effectLst/>
                <a:latin typeface="Calibri" panose="020F0502020204030204" pitchFamily="34" charset="0"/>
                <a:ea typeface="Times New Roman" panose="02020603050405020304" pitchFamily="18" charset="0"/>
              </a:rPr>
              <a:t>segundo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tornando</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informações</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acessíveis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público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significa</a:t>
            </a:r>
            <a:r>
              <a:rPr lang="en-US" sz="1100" dirty="0">
                <a:solidFill>
                  <a:srgbClr val="000000"/>
                </a:solidFill>
                <a:effectLst/>
                <a:latin typeface="Calibri" panose="020F0502020204030204" pitchFamily="34" charset="0"/>
                <a:ea typeface="Times New Roman" panose="02020603050405020304" pitchFamily="18" charset="0"/>
              </a:rPr>
              <a:t> que o </a:t>
            </a:r>
            <a:r>
              <a:rPr lang="en-US" sz="1100" dirty="0" err="1">
                <a:solidFill>
                  <a:srgbClr val="000000"/>
                </a:solidFill>
                <a:effectLst/>
                <a:latin typeface="Calibri" panose="020F0502020204030204" pitchFamily="34" charset="0"/>
                <a:ea typeface="Times New Roman" panose="02020603050405020304" pitchFamily="18" charset="0"/>
              </a:rPr>
              <a:t>histórico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fornecido</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registro</a:t>
            </a:r>
            <a:r>
              <a:rPr lang="en-US" sz="1100" dirty="0">
                <a:solidFill>
                  <a:srgbClr val="000000"/>
                </a:solidFill>
                <a:effectLst/>
                <a:latin typeface="Calibri" panose="020F0502020204030204" pitchFamily="34" charset="0"/>
                <a:ea typeface="Times New Roman" panose="02020603050405020304" pitchFamily="18" charset="0"/>
              </a:rPr>
              <a:t> do </a:t>
            </a:r>
          </a:p>
          <a:p>
            <a:pPr algn="just" rtl="0">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Bitcoin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a:t>
            </a:r>
            <a:r>
              <a:rPr lang="en-US" sz="1100" dirty="0">
                <a:solidFill>
                  <a:srgbClr val="000000"/>
                </a:solidFill>
                <a:effectLst/>
                <a:latin typeface="Calibri" panose="020F0502020204030204" pitchFamily="34" charset="0"/>
                <a:ea typeface="Times New Roman" panose="02020603050405020304" pitchFamily="18" charset="0"/>
              </a:rPr>
              <a:t> ser </a:t>
            </a:r>
            <a:r>
              <a:rPr lang="en-US" sz="1100" dirty="0" err="1">
                <a:solidFill>
                  <a:srgbClr val="000000"/>
                </a:solidFill>
                <a:effectLst/>
                <a:latin typeface="Calibri" panose="020F0502020204030204" pitchFamily="34" charset="0"/>
                <a:ea typeface="Times New Roman" panose="02020603050405020304" pitchFamily="18" charset="0"/>
              </a:rPr>
              <a:t>manipulado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alterado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excluído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refere</a:t>
            </a:r>
            <a:r>
              <a:rPr lang="en-US" sz="1100" dirty="0">
                <a:solidFill>
                  <a:srgbClr val="000000"/>
                </a:solidFill>
                <a:effectLst/>
                <a:latin typeface="Calibri" panose="020F0502020204030204" pitchFamily="34" charset="0"/>
                <a:ea typeface="Times New Roman" panose="02020603050405020304" pitchFamily="18" charset="0"/>
              </a:rPr>
              <a:t>-se à </a:t>
            </a:r>
            <a:r>
              <a:rPr lang="en-US" sz="1100" dirty="0" err="1">
                <a:solidFill>
                  <a:srgbClr val="000000"/>
                </a:solidFill>
                <a:effectLst/>
                <a:latin typeface="Calibri" panose="020F0502020204030204" pitchFamily="34" charset="0"/>
                <a:ea typeface="Times New Roman" panose="02020603050405020304" pitchFamily="18" charset="0"/>
              </a:rPr>
              <a:t>disponibilidade</a:t>
            </a:r>
            <a:r>
              <a:rPr lang="en-US" sz="1100" dirty="0">
                <a:solidFill>
                  <a:srgbClr val="000000"/>
                </a:solidFill>
                <a:effectLst/>
                <a:latin typeface="Calibri" panose="020F0502020204030204" pitchFamily="34" charset="0"/>
                <a:ea typeface="Times New Roman" panose="02020603050405020304" pitchFamily="18" charset="0"/>
              </a:rPr>
              <a:t> dos dados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blockchain do Bitcoin para </a:t>
            </a:r>
            <a:r>
              <a:rPr lang="en-US" sz="1100" dirty="0" err="1">
                <a:solidFill>
                  <a:srgbClr val="000000"/>
                </a:solidFill>
                <a:effectLst/>
                <a:latin typeface="Calibri" panose="020F0502020204030204" pitchFamily="34" charset="0"/>
                <a:ea typeface="Times New Roman" panose="02020603050405020304" pitchFamily="18" charset="0"/>
              </a:rPr>
              <a:t>todos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tornando</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sistema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completamente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transparente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enquanto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responsabilidade</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considerada</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elemento-chave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criação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grau</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responsabilidade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oferecido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pelo</a:t>
            </a:r>
            <a:r>
              <a:rPr lang="en-US" sz="1100" dirty="0">
                <a:solidFill>
                  <a:srgbClr val="000000"/>
                </a:solidFill>
                <a:effectLst/>
                <a:latin typeface="Calibri" panose="020F0502020204030204" pitchFamily="34" charset="0"/>
                <a:ea typeface="Times New Roman" panose="02020603050405020304" pitchFamily="18" charset="0"/>
              </a:rPr>
              <a:t> Bitcoin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outras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incomparável</a:t>
            </a:r>
            <a:r>
              <a:rPr lang="en-US" sz="1100" dirty="0">
                <a:solidFill>
                  <a:srgbClr val="000000"/>
                </a:solidFill>
                <a:effectLst/>
                <a:latin typeface="Calibri" panose="020F0502020204030204" pitchFamily="34" charset="0"/>
                <a:ea typeface="Times New Roman" panose="02020603050405020304" pitchFamily="18" charset="0"/>
              </a:rPr>
              <a:t> com o de </a:t>
            </a:r>
            <a:r>
              <a:rPr lang="en-US" sz="1100" dirty="0" err="1">
                <a:solidFill>
                  <a:srgbClr val="000000"/>
                </a:solidFill>
                <a:effectLst/>
                <a:latin typeface="Calibri" panose="020F0502020204030204" pitchFamily="34" charset="0"/>
                <a:ea typeface="Times New Roman" panose="02020603050405020304" pitchFamily="18" charset="0"/>
              </a:rPr>
              <a:t>qualquer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instituição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financeira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tradicional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Quando</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fornece</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nível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suficientemente</a:t>
            </a:r>
            <a:r>
              <a:rPr lang="en-US" sz="1100" dirty="0">
                <a:solidFill>
                  <a:srgbClr val="000000"/>
                </a:solidFill>
                <a:effectLst/>
                <a:latin typeface="Calibri" panose="020F0502020204030204" pitchFamily="34" charset="0"/>
                <a:ea typeface="Times New Roman" panose="02020603050405020304" pitchFamily="18" charset="0"/>
              </a:rPr>
              <a:t> alto de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responsabilidade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elimina</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necessidade</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autoridade</a:t>
            </a:r>
            <a:r>
              <a:rPr lang="en-US" sz="1100" dirty="0">
                <a:solidFill>
                  <a:srgbClr val="000000"/>
                </a:solidFill>
                <a:effectLst/>
                <a:latin typeface="Calibri" panose="020F0502020204030204" pitchFamily="34" charset="0"/>
                <a:ea typeface="Times New Roman" panose="02020603050405020304" pitchFamily="18" charset="0"/>
              </a:rPr>
              <a:t> central </a:t>
            </a:r>
            <a:r>
              <a:rPr lang="en-US" sz="1100" dirty="0" err="1">
                <a:solidFill>
                  <a:srgbClr val="000000"/>
                </a:solidFill>
                <a:effectLst/>
                <a:latin typeface="Calibri" panose="020F0502020204030204" pitchFamily="34" charset="0"/>
                <a:ea typeface="Times New Roman" panose="02020603050405020304" pitchFamily="18" charset="0"/>
              </a:rPr>
              <a:t>confiável</a:t>
            </a:r>
            <a:r>
              <a:rPr lang="en-US" sz="1100" dirty="0">
                <a:solidFill>
                  <a:srgbClr val="000000"/>
                </a:solidFill>
                <a:effectLst/>
                <a:latin typeface="Calibri" panose="020F0502020204030204" pitchFamily="34" charset="0"/>
                <a:ea typeface="Times New Roman" panose="02020603050405020304" pitchFamily="18" charset="0"/>
              </a:rPr>
              <a:t> para </a:t>
            </a:r>
            <a:r>
              <a:rPr lang="en-US" sz="1100" dirty="0" err="1">
                <a:solidFill>
                  <a:srgbClr val="000000"/>
                </a:solidFill>
                <a:effectLst/>
                <a:latin typeface="Calibri" panose="020F0502020204030204" pitchFamily="34" charset="0"/>
                <a:ea typeface="Times New Roman" panose="02020603050405020304" pitchFamily="18" charset="0"/>
              </a:rPr>
              <a:t>governar</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sistema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outras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palavras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essencialmente</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principais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propriedades</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que </a:t>
            </a:r>
            <a:r>
              <a:rPr lang="en-US" sz="1100" dirty="0" err="1">
                <a:solidFill>
                  <a:srgbClr val="000000"/>
                </a:solidFill>
                <a:effectLst/>
                <a:latin typeface="Calibri" panose="020F0502020204030204" pitchFamily="34" charset="0"/>
                <a:ea typeface="Times New Roman" panose="02020603050405020304" pitchFamily="18" charset="0"/>
              </a:rPr>
              <a:t>facilitam</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criação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As </a:t>
            </a:r>
            <a:r>
              <a:rPr lang="en-US" sz="1100" dirty="0" err="1">
                <a:solidFill>
                  <a:srgbClr val="000000"/>
                </a:solidFill>
                <a:effectLst/>
                <a:latin typeface="Calibri" panose="020F0502020204030204" pitchFamily="34" charset="0"/>
                <a:ea typeface="Times New Roman" panose="02020603050405020304" pitchFamily="18" charset="0"/>
              </a:rPr>
              <a:t>localizações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geográficas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quais</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comunidades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criptográficas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também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onde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hubs </a:t>
            </a:r>
            <a:r>
              <a:rPr lang="en-US" sz="1100" dirty="0" err="1">
                <a:solidFill>
                  <a:srgbClr val="000000"/>
                </a:solidFill>
                <a:effectLst/>
                <a:latin typeface="Calibri" panose="020F0502020204030204" pitchFamily="34" charset="0"/>
                <a:ea typeface="Times New Roman" panose="02020603050405020304" pitchFamily="18" charset="0"/>
              </a:rPr>
              <a:t>criptográficos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estão</a:t>
            </a:r>
            <a:r>
              <a:rPr lang="en-US" sz="1100" dirty="0">
                <a:solidFill>
                  <a:srgbClr val="000000"/>
                </a:solidFill>
                <a:effectLst/>
                <a:latin typeface="Calibri" panose="020F0502020204030204" pitchFamily="34" charset="0"/>
                <a:ea typeface="Times New Roman" panose="02020603050405020304" pitchFamily="18" charset="0"/>
              </a:rPr>
              <a:t> se </a:t>
            </a:r>
            <a:r>
              <a:rPr lang="en-US" sz="1100" dirty="0" err="1">
                <a:solidFill>
                  <a:srgbClr val="000000"/>
                </a:solidFill>
                <a:effectLst/>
                <a:latin typeface="Calibri" panose="020F0502020204030204" pitchFamily="34" charset="0"/>
                <a:ea typeface="Times New Roman" panose="02020603050405020304" pitchFamily="18" charset="0"/>
              </a:rPr>
              <a:t>formando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seja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meio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fundação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empresas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habilitadas</a:t>
            </a:r>
            <a:r>
              <a:rPr lang="en-US" sz="1100" dirty="0">
                <a:solidFill>
                  <a:srgbClr val="000000"/>
                </a:solidFill>
                <a:effectLst/>
                <a:latin typeface="Calibri" panose="020F0502020204030204" pitchFamily="34" charset="0"/>
                <a:ea typeface="Times New Roman" panose="02020603050405020304" pitchFamily="18" charset="0"/>
              </a:rPr>
              <a:t> para 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fornecendo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pontos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venda</a:t>
            </a:r>
            <a:r>
              <a:rPr lang="en-US" sz="1100" dirty="0">
                <a:solidFill>
                  <a:srgbClr val="000000"/>
                </a:solidFill>
                <a:effectLst/>
                <a:latin typeface="Calibri" panose="020F0502020204030204" pitchFamily="34" charset="0"/>
                <a:ea typeface="Times New Roman" panose="02020603050405020304" pitchFamily="18" charset="0"/>
              </a:rPr>
              <a:t> para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lojas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frequentes</a:t>
            </a:r>
            <a:r>
              <a:rPr lang="en-US" sz="1100" dirty="0">
                <a:solidFill>
                  <a:srgbClr val="000000"/>
                </a:solidFill>
                <a:effectLst/>
                <a:latin typeface="Calibri" panose="020F0502020204030204" pitchFamily="34" charset="0"/>
                <a:ea typeface="Times New Roman" panose="02020603050405020304" pitchFamily="18" charset="0"/>
              </a:rPr>
              <a:t>, leis e </a:t>
            </a:r>
            <a:r>
              <a:rPr lang="en-US" sz="1100" dirty="0" err="1">
                <a:solidFill>
                  <a:srgbClr val="000000"/>
                </a:solidFill>
                <a:effectLst/>
                <a:latin typeface="Calibri" panose="020F0502020204030204" pitchFamily="34" charset="0"/>
                <a:ea typeface="Times New Roman" panose="02020603050405020304" pitchFamily="18" charset="0"/>
              </a:rPr>
              <a:t>regulamentos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flexíveis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Esses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indivíduos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atendem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critérios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pelo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menos</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pouco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conhecimento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familiaridade</a:t>
            </a:r>
            <a:r>
              <a:rPr lang="en-US" sz="1100" dirty="0">
                <a:solidFill>
                  <a:srgbClr val="000000"/>
                </a:solidFill>
                <a:effectLst/>
                <a:latin typeface="Calibri" panose="020F0502020204030204" pitchFamily="34" charset="0"/>
                <a:ea typeface="Times New Roman" panose="02020603050405020304" pitchFamily="18" charset="0"/>
              </a:rPr>
              <a:t> com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Exemplarmente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Berlim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tem</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distrito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quase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todas</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lojas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aceitam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meio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pagamento</a:t>
            </a:r>
            <a:r>
              <a:rPr lang="en-US" sz="1100" dirty="0">
                <a:solidFill>
                  <a:srgbClr val="000000"/>
                </a:solidFill>
                <a:effectLst/>
                <a:latin typeface="Calibri" panose="020F0502020204030204" pitchFamily="34" charset="0"/>
                <a:ea typeface="Times New Roman" panose="02020603050405020304" pitchFamily="18" charset="0"/>
              </a:rPr>
              <a:t>, a Universidade de TI de </a:t>
            </a:r>
            <a:r>
              <a:rPr lang="en-US" sz="1100" dirty="0" err="1">
                <a:solidFill>
                  <a:srgbClr val="000000"/>
                </a:solidFill>
                <a:effectLst/>
                <a:latin typeface="Calibri" panose="020F0502020204030204" pitchFamily="34" charset="0"/>
                <a:ea typeface="Times New Roman" panose="02020603050405020304" pitchFamily="18" charset="0"/>
              </a:rPr>
              <a:t>Copenhague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oferece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escola</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verão</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2018 a República </a:t>
            </a:r>
            <a:r>
              <a:rPr lang="en-US" sz="1100" dirty="0" err="1">
                <a:solidFill>
                  <a:srgbClr val="000000"/>
                </a:solidFill>
                <a:effectLst/>
                <a:latin typeface="Calibri" panose="020F0502020204030204" pitchFamily="34" charset="0"/>
                <a:ea typeface="Times New Roman" panose="02020603050405020304" pitchFamily="18" charset="0"/>
              </a:rPr>
              <a:t>Tcheca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contabilizou</a:t>
            </a:r>
            <a:r>
              <a:rPr lang="en-US" sz="1100" dirty="0">
                <a:solidFill>
                  <a:srgbClr val="000000"/>
                </a:solidFill>
                <a:effectLst/>
                <a:latin typeface="Calibri" panose="020F0502020204030204" pitchFamily="34" charset="0"/>
                <a:ea typeface="Times New Roman" panose="02020603050405020304" pitchFamily="18" charset="0"/>
              </a:rPr>
              <a:t> 147 </a:t>
            </a:r>
            <a:r>
              <a:rPr lang="en-US" sz="1100" dirty="0" err="1">
                <a:solidFill>
                  <a:srgbClr val="000000"/>
                </a:solidFill>
                <a:effectLst/>
                <a:latin typeface="Calibri" panose="020F0502020204030204" pitchFamily="34" charset="0"/>
                <a:ea typeface="Times New Roman" panose="02020603050405020304" pitchFamily="18" charset="0"/>
              </a:rPr>
              <a:t>lojas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aceitam</a:t>
            </a:r>
            <a:r>
              <a:rPr lang="en-US" sz="1100" dirty="0">
                <a:solidFill>
                  <a:srgbClr val="000000"/>
                </a:solidFill>
                <a:effectLst/>
                <a:latin typeface="Calibri" panose="020F0502020204030204" pitchFamily="34" charset="0"/>
                <a:ea typeface="Times New Roman" panose="02020603050405020304" pitchFamily="18" charset="0"/>
              </a:rPr>
              <a:t> Bitcoin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2018 e Malta </a:t>
            </a:r>
            <a:r>
              <a:rPr lang="en-US" sz="1100" dirty="0" err="1">
                <a:solidFill>
                  <a:srgbClr val="000000"/>
                </a:solidFill>
                <a:effectLst/>
                <a:latin typeface="Calibri" panose="020F0502020204030204" pitchFamily="34" charset="0"/>
                <a:ea typeface="Times New Roman" panose="02020603050405020304" pitchFamily="18" charset="0"/>
              </a:rPr>
              <a:t>também</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referida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Ilha</a:t>
            </a:r>
            <a:r>
              <a:rPr lang="en-US" sz="1100" dirty="0">
                <a:solidFill>
                  <a:srgbClr val="000000"/>
                </a:solidFill>
                <a:effectLst/>
                <a:latin typeface="Calibri" panose="020F0502020204030204" pitchFamily="34" charset="0"/>
                <a:ea typeface="Times New Roman" panose="02020603050405020304" pitchFamily="18" charset="0"/>
              </a:rPr>
              <a:t> Bitcoin.</a:t>
            </a: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Não é </a:t>
            </a:r>
            <a:r>
              <a:rPr lang="en-US" sz="1100" dirty="0" err="1">
                <a:solidFill>
                  <a:srgbClr val="000000"/>
                </a:solidFill>
                <a:effectLst/>
                <a:latin typeface="Calibri" panose="020F0502020204030204" pitchFamily="34" charset="0"/>
                <a:ea typeface="Times New Roman" panose="02020603050405020304" pitchFamily="18" charset="0"/>
              </a:rPr>
              <a:t>possível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avaliar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totalmente</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pois </a:t>
            </a:r>
            <a:r>
              <a:rPr lang="en-US" sz="1100" dirty="0" err="1">
                <a:solidFill>
                  <a:srgbClr val="000000"/>
                </a:solidFill>
                <a:effectLst/>
                <a:latin typeface="Calibri" panose="020F0502020204030204" pitchFamily="34" charset="0"/>
                <a:ea typeface="Times New Roman" panose="02020603050405020304" pitchFamily="18" charset="0"/>
              </a:rPr>
              <a:t>consiste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várias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camadas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ângulos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depende</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configuração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técnica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jurisdição</a:t>
            </a:r>
            <a:r>
              <a:rPr lang="en-US" sz="1100" dirty="0">
                <a:solidFill>
                  <a:srgbClr val="000000"/>
                </a:solidFill>
                <a:effectLst/>
                <a:latin typeface="Calibri" panose="020F0502020204030204" pitchFamily="34" charset="0"/>
                <a:ea typeface="Times New Roman" panose="02020603050405020304" pitchFamily="18" charset="0"/>
              </a:rPr>
              <a:t> e para que as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usadas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spcAft>
                <a:spcPts val="1200"/>
              </a:spcAft>
            </a:pPr>
            <a:endParaRPr lang="en-US" sz="110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25375"/>
            <a:ext cx="6832572" cy="439019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algn="l" rtl="0"/>
            <a:fld id="{CB2079F2-58AF-ED44-82D7-E04B2F6FD686}" type="slidenum">
              <a:rPr lang="en-US" smtClean="0"/>
              <a:pPr algn="l" rtl="0"/>
              <a:t>51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t>A confiança estabelecida nos métodos de pagamento existentes não influencia significativamente a frequência de uso (por exemplo, ApplePay, PayPal, etc.). A confiança também não parece ser um pré-requisito irrefutável para o uso, especialmente para métodos de pagamento com os quais os clientes não estão familiarizados e, portanto, </a:t>
            </a:r>
            <a:r>
              <a:rPr lang="en-US" dirty="0" err="1"/>
              <a:t>possuem</a:t>
            </a:r>
            <a:r>
              <a:rPr lang="en-US" dirty="0"/>
              <a:t> um risco percebido de incerteza maior. O Bitcoin cumpre os requisitos para atuar como um método de pagamento, pois possui recursos comparáveis, como confiabilidade, velocidade de transação, custo, cruzamento de fronteiras internacionais, etc., a outros métodos de pagamento existentes. Embora a confiança inicial no Bitcoin como método de pagamento não seja estabelecida com a maioria das pessoas, isso não significa que o Bitcoin como método de pagamento seja usado apenas por aqueles que confiam nele.</a:t>
            </a:r>
          </a:p>
          <a:p>
            <a:pPr algn="l" rtl="0"/>
            <a:endParaRPr lang="en-US" dirty="0"/>
          </a:p>
          <a:p>
            <a:pPr algn="l" rtl="0"/>
            <a:endParaRPr lang="en-US" dirty="0"/>
          </a:p>
          <a:p>
            <a:pPr algn="l" rtl="0"/>
            <a:endParaRPr lang="en-US" dirty="0"/>
          </a:p>
          <a:p>
            <a:pPr algn="l" rtl="0"/>
            <a:r>
              <a:rPr lang="en-US" dirty="0"/>
              <a:t>Para entender o que é uma avaliação justa para o Bitcoin, assista a este vídeo Generation Blockchain.</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r>
              <a:rPr lang="en-US" sz="1100" b="1" dirty="0">
                <a:solidFill>
                  <a:srgbClr val="F79037"/>
                </a:solidFill>
                <a:latin typeface="Calibri" panose="020F0502020204030204" pitchFamily="34" charset="0"/>
                <a:cs typeface="Calibri" panose="020F0502020204030204" pitchFamily="34" charset="0"/>
              </a:rPr>
              <a:t>Quem confia no Bitcoin?</a:t>
            </a:r>
          </a:p>
          <a:p>
            <a:pPr algn="l" rtl="0"/>
            <a:r>
              <a:rPr lang="en-US" sz="1100" dirty="0">
                <a:solidFill>
                  <a:schemeClr val="tx1"/>
                </a:solidFill>
                <a:latin typeface="Calibri" panose="020F0502020204030204" pitchFamily="34" charset="0"/>
                <a:cs typeface="Calibri" panose="020F0502020204030204" pitchFamily="34" charset="0"/>
              </a:rPr>
              <a:t>A confiança no Bitcoin como meio de pagamento e veículo de investimento é mais prevalente em segmentos que se enquadram no perfil do sexo masculino, entre 20 e 35 anos, são financeiramente bem educados e possuem altos níveis de autoeficácia em lidar com pagamentos criptográficos. A adoção da tecnologia blockchain é medida por quão bem ela é compreendida e confiável.</a:t>
            </a:r>
          </a:p>
          <a:p>
            <a:pPr algn="l" rtl="0"/>
            <a:endParaRPr lang="en-US" sz="1100" dirty="0">
              <a:solidFill>
                <a:schemeClr val="tx1"/>
              </a:solidFill>
              <a:latin typeface="Calibri" panose="020F0502020204030204" pitchFamily="34" charset="0"/>
              <a:cs typeface="Calibri" panose="020F0502020204030204" pitchFamily="34" charset="0"/>
            </a:endParaRPr>
          </a:p>
          <a:p>
            <a:pPr algn="l" rtl="0"/>
            <a:r>
              <a:rPr lang="en-US" sz="1100" dirty="0">
                <a:solidFill>
                  <a:schemeClr val="tx1"/>
                </a:solidFill>
                <a:latin typeface="Calibri" panose="020F0502020204030204" pitchFamily="34" charset="0"/>
                <a:cs typeface="Calibri" panose="020F0502020204030204" pitchFamily="34" charset="0"/>
              </a:rPr>
              <a:t>A falta de conhecimento limita significativamente a confiança e a intenção de uso. Outro fator que influencia a confiança é o reenvolvimento de um provedor de serviços de pagamento terceirizado. Isso não significa necessariamente que, ao introduzir um provedor de serviços de pagamento, os recursos do Bitcoin percam a característica de serem percebidos como um sistema sem confiança. Pode ser até benéfico para a construção de confiança ter uma empresa de contato tangível. Em termos de benefícios funcionais, os varejistas podem mitigar o risco de volatilidade e mudar o risco financeiro associado ao Bitcoin. Resumindo, depende muito das convicções dos indivíduos se o aumento da confiança nas criptomoedas é alcançado reintroduzindo um terceiro ou removendo o terceiro.</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3989973" y="7153169"/>
            <a:ext cx="824852" cy="742396"/>
            <a:chOff x="7589824" y="6464727"/>
            <a:chExt cx="824852"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589824" y="6619101"/>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hlinkClick r:id="rId8"/>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pPr algn="l" rtl="0"/>
            <a:r>
              <a:rPr lang="en-GB" dirty="0"/>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pPr algn="l" rtl="0"/>
            <a:r>
              <a:rPr lang="en-GB"/>
              <a:t>ÁREAS DE APLICAÇÃO DA TECNOLOGIA BLOCKCHAIN</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algn="l" rtl="0"/>
            <a:fld id="{CB2079F2-58AF-ED44-82D7-E04B2F6FD686}" type="slidenum">
              <a:rPr lang="en-US" smtClean="0"/>
              <a:pPr algn="l" rtl="0"/>
              <a:t>52</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53</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800" b="0"/>
              <a:t>2.1</a:t>
            </a:r>
            <a:r>
              <a:rPr lang="en-US" sz="1800" b="0">
                <a:effectLst/>
                <a:latin typeface="Calibri" panose="020F0502020204030204" pitchFamily="34" charset="0"/>
              </a:rPr>
              <a:t>Casos de uso financeiro</a:t>
            </a:r>
            <a:endParaRPr lang="en-US" sz="1400" b="0"/>
          </a:p>
          <a:p>
            <a:pPr algn="l" rtl="0">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a:solidFill>
                  <a:srgbClr val="000000"/>
                </a:solidFill>
                <a:effectLst/>
                <a:latin typeface="Calibri" panose="020F0502020204030204" pitchFamily="34" charset="0"/>
                <a:ea typeface="Times New Roman" panose="02020603050405020304" pitchFamily="18" charset="0"/>
              </a:rPr>
              <a:t>A </a:t>
            </a:r>
            <a:r>
              <a:rPr lang="en-US" sz="1100" dirty="0" err="1">
                <a:solidFill>
                  <a:srgbClr val="000000"/>
                </a:solidFill>
                <a:effectLst/>
                <a:latin typeface="Calibri" panose="020F0502020204030204" pitchFamily="34" charset="0"/>
                <a:ea typeface="Times New Roman" panose="02020603050405020304" pitchFamily="18" charset="0"/>
              </a:rPr>
              <a:t>própria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negociação</a:t>
            </a:r>
            <a:r>
              <a:rPr lang="en-US" sz="1100" dirty="0">
                <a:solidFill>
                  <a:srgbClr val="000000"/>
                </a:solidFill>
                <a:effectLst/>
                <a:latin typeface="Calibri" panose="020F0502020204030204" pitchFamily="34" charset="0"/>
                <a:ea typeface="Times New Roman" panose="02020603050405020304" pitchFamily="18" charset="0"/>
              </a:rPr>
              <a:t> no mercado de </a:t>
            </a:r>
            <a:r>
              <a:rPr lang="en-US" sz="1100" dirty="0" err="1">
                <a:solidFill>
                  <a:srgbClr val="000000"/>
                </a:solidFill>
                <a:effectLst/>
                <a:latin typeface="Calibri" panose="020F0502020204030204" pitchFamily="34" charset="0"/>
                <a:ea typeface="Times New Roman" panose="02020603050405020304" pitchFamily="18" charset="0"/>
              </a:rPr>
              <a:t>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já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passou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mudança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disruptiva</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passado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recente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sistemas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eletrónicos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comércio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compensação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liquidação</a:t>
            </a:r>
            <a:r>
              <a:rPr lang="en-US" sz="1100" dirty="0">
                <a:solidFill>
                  <a:srgbClr val="000000"/>
                </a:solidFill>
                <a:effectLst/>
                <a:latin typeface="Calibri" panose="020F0502020204030204" pitchFamily="34" charset="0"/>
                <a:ea typeface="Times New Roman" panose="02020603050405020304" pitchFamily="18" charset="0"/>
              </a:rPr>
              <a:t> contra o que se </a:t>
            </a:r>
            <a:r>
              <a:rPr lang="en-US" sz="1100" dirty="0" err="1">
                <a:solidFill>
                  <a:srgbClr val="000000"/>
                </a:solidFill>
                <a:effectLst/>
                <a:latin typeface="Calibri" panose="020F0502020204030204" pitchFamily="34" charset="0"/>
                <a:ea typeface="Times New Roman" panose="02020603050405020304" pitchFamily="18" charset="0"/>
              </a:rPr>
              <a:t>acreditava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anteriormente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eliminaram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realmente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empregos</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pregão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vez</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disso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apenas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algumas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trocas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regionais</a:t>
            </a:r>
            <a:r>
              <a:rPr lang="en-US" sz="1100" dirty="0">
                <a:solidFill>
                  <a:srgbClr val="000000"/>
                </a:solidFill>
                <a:effectLst/>
                <a:latin typeface="Calibri" panose="020F0502020204030204" pitchFamily="34" charset="0"/>
                <a:ea typeface="Times New Roman" panose="02020603050405020304" pitchFamily="18" charset="0"/>
              </a:rPr>
              <a:t> se </a:t>
            </a:r>
            <a:r>
              <a:rPr lang="en-US" sz="1100" dirty="0" err="1">
                <a:solidFill>
                  <a:srgbClr val="000000"/>
                </a:solidFill>
                <a:effectLst/>
                <a:latin typeface="Calibri" panose="020F0502020204030204" pitchFamily="34" charset="0"/>
                <a:ea typeface="Times New Roman" panose="02020603050405020304" pitchFamily="18" charset="0"/>
              </a:rPr>
              <a:t>tornaram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inúteis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insignificantes</a:t>
            </a:r>
            <a:r>
              <a:rPr lang="en-US" sz="1100" dirty="0">
                <a:solidFill>
                  <a:srgbClr val="000000"/>
                </a:solidFill>
                <a:effectLst/>
                <a:latin typeface="Calibri" panose="020F0502020204030204" pitchFamily="34" charset="0"/>
                <a:ea typeface="Times New Roman" panose="02020603050405020304" pitchFamily="18" charset="0"/>
              </a:rPr>
              <a:t>, e com </a:t>
            </a:r>
            <a:r>
              <a:rPr lang="en-US" sz="1100" dirty="0" err="1">
                <a:solidFill>
                  <a:srgbClr val="000000"/>
                </a:solidFill>
                <a:effectLst/>
                <a:latin typeface="Calibri" panose="020F0502020204030204" pitchFamily="34" charset="0"/>
                <a:ea typeface="Times New Roman" panose="02020603050405020304" pitchFamily="18" charset="0"/>
              </a:rPr>
              <a:t>elas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resultado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várias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profissões</a:t>
            </a:r>
            <a:r>
              <a:rPr lang="en-US" sz="1100" dirty="0">
                <a:solidFill>
                  <a:srgbClr val="000000"/>
                </a:solidFill>
                <a:effectLst/>
                <a:latin typeface="Calibri" panose="020F0502020204030204" pitchFamily="34" charset="0"/>
                <a:ea typeface="Times New Roman" panose="02020603050405020304" pitchFamily="18" charset="0"/>
              </a:rPr>
              <a:t>. Essa </a:t>
            </a:r>
            <a:r>
              <a:rPr lang="en-US" sz="1100" dirty="0" err="1">
                <a:solidFill>
                  <a:srgbClr val="000000"/>
                </a:solidFill>
                <a:effectLst/>
                <a:latin typeface="Calibri" panose="020F0502020204030204" pitchFamily="34" charset="0"/>
                <a:ea typeface="Times New Roman" panose="02020603050405020304" pitchFamily="18" charset="0"/>
              </a:rPr>
              <a:t>inovação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levou</a:t>
            </a:r>
            <a:r>
              <a:rPr lang="en-US" sz="1100" dirty="0">
                <a:solidFill>
                  <a:srgbClr val="000000"/>
                </a:solidFill>
                <a:effectLst/>
                <a:latin typeface="Calibri" panose="020F0502020204030204" pitchFamily="34" charset="0"/>
                <a:ea typeface="Times New Roman" panose="02020603050405020304" pitchFamily="18" charset="0"/>
              </a:rPr>
              <a:t> a um </a:t>
            </a:r>
            <a:r>
              <a:rPr lang="en-US" sz="1100" dirty="0" err="1">
                <a:solidFill>
                  <a:srgbClr val="000000"/>
                </a:solidFill>
                <a:effectLst/>
                <a:latin typeface="Calibri" panose="020F0502020204030204" pitchFamily="34" charset="0"/>
                <a:ea typeface="Times New Roman" panose="02020603050405020304" pitchFamily="18" charset="0"/>
              </a:rPr>
              <a:t>enorme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aumento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eficiência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negociações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bolsa</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valores</a:t>
            </a:r>
            <a:r>
              <a:rPr lang="en-US" sz="1100" dirty="0">
                <a:solidFill>
                  <a:srgbClr val="000000"/>
                </a:solidFill>
                <a:effectLst/>
                <a:latin typeface="Calibri" panose="020F0502020204030204" pitchFamily="34" charset="0"/>
                <a:ea typeface="Times New Roman" panose="02020603050405020304" pitchFamily="18" charset="0"/>
              </a:rPr>
              <a:t>. Como </a:t>
            </a:r>
            <a:r>
              <a:rPr lang="en-US" sz="1100" dirty="0" err="1">
                <a:solidFill>
                  <a:srgbClr val="000000"/>
                </a:solidFill>
                <a:effectLst/>
                <a:latin typeface="Calibri" panose="020F0502020204030204" pitchFamily="34" charset="0"/>
                <a:ea typeface="Times New Roman" panose="02020603050405020304" pitchFamily="18" charset="0"/>
              </a:rPr>
              <a:t>resultado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volumes de </a:t>
            </a:r>
            <a:r>
              <a:rPr lang="en-US" sz="1100" dirty="0" err="1">
                <a:solidFill>
                  <a:srgbClr val="000000"/>
                </a:solidFill>
                <a:effectLst/>
                <a:latin typeface="Calibri" panose="020F0502020204030204" pitchFamily="34" charset="0"/>
                <a:ea typeface="Times New Roman" panose="02020603050405020304" pitchFamily="18" charset="0"/>
              </a:rPr>
              <a:t>negociação</a:t>
            </a:r>
            <a:r>
              <a:rPr lang="en-US" sz="1100" dirty="0">
                <a:solidFill>
                  <a:srgbClr val="000000"/>
                </a:solidFill>
                <a:effectLst/>
                <a:latin typeface="Calibri" panose="020F0502020204030204" pitchFamily="34" charset="0"/>
                <a:ea typeface="Times New Roman" panose="02020603050405020304" pitchFamily="18" charset="0"/>
              </a:rPr>
              <a:t> e o volume de </a:t>
            </a:r>
            <a:r>
              <a:rPr lang="en-US" sz="1100" dirty="0" err="1">
                <a:solidFill>
                  <a:srgbClr val="000000"/>
                </a:solidFill>
                <a:effectLst/>
                <a:latin typeface="Calibri" panose="020F0502020204030204" pitchFamily="34" charset="0"/>
                <a:ea typeface="Times New Roman" panose="02020603050405020304" pitchFamily="18" charset="0"/>
              </a:rPr>
              <a:t>negócios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aumentaram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custos de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diminuíram</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novos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produtos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câmbio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empregos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foram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criados</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importância</a:t>
            </a:r>
            <a:r>
              <a:rPr lang="en-US" sz="1100" dirty="0">
                <a:solidFill>
                  <a:srgbClr val="000000"/>
                </a:solidFill>
                <a:effectLst/>
                <a:latin typeface="Calibri" panose="020F0502020204030204" pitchFamily="34" charset="0"/>
                <a:ea typeface="Times New Roman" panose="02020603050405020304" pitchFamily="18" charset="0"/>
              </a:rPr>
              <a:t> das </a:t>
            </a:r>
            <a:r>
              <a:rPr lang="en-US" sz="1100" dirty="0" err="1">
                <a:solidFill>
                  <a:srgbClr val="000000"/>
                </a:solidFill>
                <a:effectLst/>
                <a:latin typeface="Calibri" panose="020F0502020204030204" pitchFamily="34" charset="0"/>
                <a:ea typeface="Times New Roman" panose="02020603050405020304" pitchFamily="18" charset="0"/>
              </a:rPr>
              <a:t>principais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bolsas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valores</a:t>
            </a:r>
            <a:r>
              <a:rPr lang="en-US" sz="1100" dirty="0">
                <a:solidFill>
                  <a:srgbClr val="000000"/>
                </a:solidFill>
                <a:effectLst/>
                <a:latin typeface="Calibri" panose="020F0502020204030204" pitchFamily="34" charset="0"/>
                <a:ea typeface="Times New Roman" panose="02020603050405020304" pitchFamily="18" charset="0"/>
              </a:rPr>
              <a:t> do </a:t>
            </a:r>
            <a:r>
              <a:rPr lang="en-US" sz="1100" dirty="0" err="1">
                <a:solidFill>
                  <a:srgbClr val="000000"/>
                </a:solidFill>
                <a:effectLst/>
                <a:latin typeface="Calibri" panose="020F0502020204030204" pitchFamily="34" charset="0"/>
                <a:ea typeface="Times New Roman" panose="02020603050405020304" pitchFamily="18" charset="0"/>
              </a:rPr>
              <a:t>mundo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aumentou</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revolução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tecnológica</a:t>
            </a:r>
            <a:r>
              <a:rPr lang="en-US" sz="1100" dirty="0">
                <a:solidFill>
                  <a:srgbClr val="000000"/>
                </a:solidFill>
                <a:effectLst/>
                <a:latin typeface="Calibri" panose="020F0502020204030204" pitchFamily="34" charset="0"/>
                <a:ea typeface="Times New Roman" panose="02020603050405020304" pitchFamily="18" charset="0"/>
              </a:rPr>
              <a:t>. Por </a:t>
            </a:r>
            <a:r>
              <a:rPr lang="en-US" sz="1100" dirty="0" err="1">
                <a:solidFill>
                  <a:srgbClr val="000000"/>
                </a:solidFill>
                <a:effectLst/>
                <a:latin typeface="Calibri" panose="020F0502020204030204" pitchFamily="34" charset="0"/>
                <a:ea typeface="Times New Roman" panose="02020603050405020304" pitchFamily="18" charset="0"/>
              </a:rPr>
              <a:t>esse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motivo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ganhos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eficiência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adicionais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exemplo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meio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negociação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liquidação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secundárias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provavelmente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serão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promissores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endParaRPr lang="en-US" sz="1100" dirty="0">
              <a:solidFill>
                <a:srgbClr val="000000"/>
              </a:solidFill>
              <a:effectLst/>
              <a:latin typeface="Calibri" panose="020F0502020204030204" pitchFamily="34" charset="0"/>
              <a:ea typeface="Times New Roman" panose="02020603050405020304" pitchFamily="18" charset="0"/>
            </a:endParaRPr>
          </a:p>
          <a:p>
            <a:pPr algn="just" rtl="0"/>
            <a:r>
              <a:rPr lang="en-US" sz="1100" b="1" dirty="0" err="1">
                <a:solidFill>
                  <a:srgbClr val="F79037"/>
                </a:solidFill>
                <a:latin typeface="Calibri" panose="020F0502020204030204" pitchFamily="34" charset="0"/>
                <a:ea typeface="Times New Roman" panose="02020603050405020304" pitchFamily="18" charset="0"/>
              </a:rPr>
              <a:t>Emissão</a:t>
            </a:r>
            <a:r>
              <a:rPr lang="en-US" sz="1100" b="1" dirty="0">
                <a:solidFill>
                  <a:srgbClr val="F79037"/>
                </a:solidFill>
                <a:latin typeface="Calibri" panose="020F0502020204030204" pitchFamily="34" charset="0"/>
                <a:ea typeface="Times New Roman" panose="02020603050405020304" pitchFamily="18" charset="0"/>
              </a:rPr>
              <a:t> de </a:t>
            </a:r>
            <a:r>
              <a:rPr lang="en-US" sz="1100" b="1" dirty="0" err="1">
                <a:solidFill>
                  <a:srgbClr val="F79037"/>
                </a:solidFill>
                <a:latin typeface="Calibri" panose="020F0502020204030204" pitchFamily="34" charset="0"/>
                <a:ea typeface="Times New Roman" panose="02020603050405020304" pitchFamily="18" charset="0"/>
              </a:rPr>
              <a:t>títulos</a:t>
            </a:r>
            <a:endParaRPr lang="en-US" sz="1100" b="1" dirty="0">
              <a:solidFill>
                <a:srgbClr val="F79037"/>
              </a:solidFill>
              <a:latin typeface="Calibri" panose="020F0502020204030204" pitchFamily="34" charset="0"/>
              <a:ea typeface="Times New Roman" panose="02020603050405020304" pitchFamily="18" charset="0"/>
            </a:endParaRPr>
          </a:p>
          <a:p>
            <a:pPr algn="just" rtl="0"/>
            <a:r>
              <a:rPr lang="en-US" sz="1100" dirty="0" err="1">
                <a:solidFill>
                  <a:srgbClr val="000000"/>
                </a:solidFill>
                <a:latin typeface="Calibri" panose="020F0502020204030204" pitchFamily="34" charset="0"/>
                <a:ea typeface="Times New Roman" panose="02020603050405020304" pitchFamily="18" charset="0"/>
              </a:rPr>
              <a:t>Atualmente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processo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emissão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títulos</a:t>
            </a:r>
            <a:r>
              <a:rPr lang="en-US" sz="1100" dirty="0">
                <a:solidFill>
                  <a:srgbClr val="000000"/>
                </a:solidFill>
                <a:latin typeface="Calibri" panose="020F0502020204030204" pitchFamily="34" charset="0"/>
                <a:ea typeface="Times New Roman" panose="02020603050405020304" pitchFamily="18" charset="0"/>
              </a:rPr>
              <a:t> no mercado </a:t>
            </a:r>
            <a:r>
              <a:rPr lang="en-US" sz="1100" dirty="0" err="1">
                <a:solidFill>
                  <a:srgbClr val="000000"/>
                </a:solidFill>
                <a:latin typeface="Calibri" panose="020F0502020204030204" pitchFamily="34" charset="0"/>
                <a:ea typeface="Times New Roman" panose="02020603050405020304" pitchFamily="18" charset="0"/>
              </a:rPr>
              <a:t>primário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ainda</a:t>
            </a:r>
            <a:r>
              <a:rPr lang="en-US" sz="1100" dirty="0">
                <a:solidFill>
                  <a:srgbClr val="000000"/>
                </a:solidFill>
                <a:latin typeface="Calibri" panose="020F0502020204030204" pitchFamily="34" charset="0"/>
                <a:ea typeface="Times New Roman" panose="02020603050405020304" pitchFamily="18" charset="0"/>
              </a:rPr>
              <a:t> é </a:t>
            </a:r>
            <a:r>
              <a:rPr lang="en-US" sz="1100" dirty="0" err="1">
                <a:solidFill>
                  <a:srgbClr val="000000"/>
                </a:solidFill>
                <a:latin typeface="Calibri" panose="020F0502020204030204" pitchFamily="34" charset="0"/>
                <a:ea typeface="Times New Roman" panose="02020603050405020304" pitchFamily="18" charset="0"/>
              </a:rPr>
              <a:t>custoso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complexo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gerar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efeitos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semelhantes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negociação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eletrónica</a:t>
            </a:r>
            <a:r>
              <a:rPr lang="en-US" sz="1100" dirty="0">
                <a:solidFill>
                  <a:srgbClr val="000000"/>
                </a:solidFill>
                <a:latin typeface="Calibri" panose="020F0502020204030204" pitchFamily="34" charset="0"/>
                <a:ea typeface="Times New Roman" panose="02020603050405020304" pitchFamily="18" charset="0"/>
              </a:rPr>
              <a:t> para o mercado </a:t>
            </a:r>
            <a:r>
              <a:rPr lang="en-US" sz="1100" dirty="0" err="1">
                <a:solidFill>
                  <a:srgbClr val="000000"/>
                </a:solidFill>
                <a:latin typeface="Calibri" panose="020F0502020204030204" pitchFamily="34" charset="0"/>
                <a:ea typeface="Times New Roman" panose="02020603050405020304" pitchFamily="18" charset="0"/>
              </a:rPr>
              <a:t>secundário</a:t>
            </a:r>
            <a:r>
              <a:rPr lang="en-US" sz="1100" dirty="0">
                <a:solidFill>
                  <a:srgbClr val="000000"/>
                </a:solidFill>
                <a:latin typeface="Calibri" panose="020F0502020204030204" pitchFamily="34" charset="0"/>
                <a:ea typeface="Times New Roman" panose="02020603050405020304" pitchFamily="18" charset="0"/>
              </a:rPr>
              <a:t>. O Banco do Estado Baden Württemberg (LBBW)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Alemanha</a:t>
            </a:r>
            <a:r>
              <a:rPr lang="en-US" sz="1100" dirty="0">
                <a:solidFill>
                  <a:srgbClr val="000000"/>
                </a:solidFill>
                <a:latin typeface="Calibri" panose="020F0502020204030204" pitchFamily="34" charset="0"/>
                <a:ea typeface="Times New Roman" panose="02020603050405020304" pitchFamily="18" charset="0"/>
              </a:rPr>
              <a:t> e a Daimler AG </a:t>
            </a:r>
            <a:r>
              <a:rPr lang="en-US" sz="1100" dirty="0" err="1">
                <a:solidFill>
                  <a:srgbClr val="000000"/>
                </a:solidFill>
                <a:latin typeface="Calibri" panose="020F0502020204030204" pitchFamily="34" charset="0"/>
                <a:ea typeface="Times New Roman" panose="02020603050405020304" pitchFamily="18" charset="0"/>
              </a:rPr>
              <a:t>emitiram</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título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prototípico</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pioneiros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indica que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esforços</a:t>
            </a:r>
            <a:r>
              <a:rPr lang="en-US" sz="1100" dirty="0">
                <a:solidFill>
                  <a:srgbClr val="000000"/>
                </a:solidFill>
                <a:latin typeface="Calibri" panose="020F0502020204030204" pitchFamily="34" charset="0"/>
                <a:ea typeface="Times New Roman" panose="02020603050405020304" pitchFamily="18" charset="0"/>
              </a:rPr>
              <a:t> para </a:t>
            </a:r>
            <a:r>
              <a:rPr lang="en-US" sz="1100" dirty="0" err="1">
                <a:solidFill>
                  <a:srgbClr val="000000"/>
                </a:solidFill>
                <a:latin typeface="Calibri" panose="020F0502020204030204" pitchFamily="34" charset="0"/>
                <a:ea typeface="Times New Roman" panose="02020603050405020304" pitchFamily="18" charset="0"/>
              </a:rPr>
              <a:t>desenvolver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aplicações</a:t>
            </a:r>
            <a:r>
              <a:rPr lang="en-US" sz="1100" dirty="0">
                <a:solidFill>
                  <a:srgbClr val="000000"/>
                </a:solidFill>
                <a:latin typeface="Calibri" panose="020F0502020204030204" pitchFamily="34" charset="0"/>
                <a:ea typeface="Times New Roman" panose="02020603050405020304" pitchFamily="18" charset="0"/>
              </a:rPr>
              <a:t> com valor </a:t>
            </a:r>
            <a:r>
              <a:rPr lang="en-US" sz="1100" dirty="0" err="1">
                <a:solidFill>
                  <a:srgbClr val="000000"/>
                </a:solidFill>
                <a:latin typeface="Calibri" panose="020F0502020204030204" pitchFamily="34" charset="0"/>
                <a:ea typeface="Times New Roman" panose="02020603050405020304" pitchFamily="18" charset="0"/>
              </a:rPr>
              <a:t>agregado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intensificados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apenas</a:t>
            </a:r>
            <a:r>
              <a:rPr lang="en-US" sz="1100" dirty="0">
                <a:solidFill>
                  <a:srgbClr val="000000"/>
                </a:solidFill>
                <a:latin typeface="Calibri" panose="020F0502020204030204" pitchFamily="34" charset="0"/>
                <a:ea typeface="Times New Roman" panose="02020603050405020304" pitchFamily="18" charset="0"/>
              </a:rPr>
              <a:t> entre as </a:t>
            </a:r>
            <a:r>
              <a:rPr lang="en-US" sz="1100" dirty="0" err="1">
                <a:solidFill>
                  <a:srgbClr val="000000"/>
                </a:solidFill>
                <a:latin typeface="Calibri" panose="020F0502020204030204" pitchFamily="34" charset="0"/>
                <a:ea typeface="Times New Roman" panose="02020603050405020304" pitchFamily="18" charset="0"/>
              </a:rPr>
              <a:t>FinTechs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muitas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vezes</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acredita</a:t>
            </a:r>
            <a:r>
              <a:rPr lang="en-US" sz="1100" dirty="0">
                <a:solidFill>
                  <a:srgbClr val="000000"/>
                </a:solidFill>
                <a:latin typeface="Calibri" panose="020F0502020204030204" pitchFamily="34" charset="0"/>
                <a:ea typeface="Times New Roman" panose="02020603050405020304" pitchFamily="18" charset="0"/>
              </a:rPr>
              <a:t>. Uma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que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ampla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são</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chamadas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iniciais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moedas</a:t>
            </a:r>
            <a:r>
              <a:rPr lang="en-US" sz="1100" dirty="0">
                <a:solidFill>
                  <a:srgbClr val="000000"/>
                </a:solidFill>
                <a:latin typeface="Calibri" panose="020F0502020204030204" pitchFamily="34" charset="0"/>
                <a:ea typeface="Times New Roman" panose="02020603050405020304" pitchFamily="18" charset="0"/>
              </a:rPr>
              <a:t>.</a:t>
            </a: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r>
              <a:rPr lang="en-US" sz="1100" dirty="0">
                <a:solidFill>
                  <a:srgbClr val="000000"/>
                </a:solidFill>
                <a:latin typeface="Calibri" panose="020F0502020204030204" pitchFamily="34" charset="0"/>
                <a:ea typeface="Times New Roman" panose="02020603050405020304" pitchFamily="18" charset="0"/>
              </a:rPr>
              <a:t>(ICO). A </a:t>
            </a:r>
            <a:r>
              <a:rPr lang="en-US" sz="1100" dirty="0" err="1">
                <a:solidFill>
                  <a:srgbClr val="000000"/>
                </a:solidFill>
                <a:latin typeface="Calibri" panose="020F0502020204030204" pitchFamily="34" charset="0"/>
                <a:ea typeface="Times New Roman" panose="02020603050405020304" pitchFamily="18" charset="0"/>
              </a:rPr>
              <a:t>semelhança</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nome</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inicial</a:t>
            </a:r>
            <a:r>
              <a:rPr lang="en-US" sz="1100" dirty="0">
                <a:solidFill>
                  <a:srgbClr val="000000"/>
                </a:solidFill>
                <a:latin typeface="Calibri" panose="020F0502020204030204" pitchFamily="34" charset="0"/>
                <a:ea typeface="Times New Roman" panose="02020603050405020304" pitchFamily="18" charset="0"/>
              </a:rPr>
              <a:t> (IPO)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é </a:t>
            </a:r>
            <a:r>
              <a:rPr lang="en-US" sz="1100" dirty="0" err="1">
                <a:solidFill>
                  <a:srgbClr val="000000"/>
                </a:solidFill>
                <a:latin typeface="Calibri" panose="020F0502020204030204" pitchFamily="34" charset="0"/>
                <a:ea typeface="Times New Roman" panose="02020603050405020304" pitchFamily="18" charset="0"/>
              </a:rPr>
              <a:t>coincidência</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emissão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ações</a:t>
            </a:r>
            <a:r>
              <a:rPr lang="en-US" sz="1100" dirty="0">
                <a:solidFill>
                  <a:srgbClr val="000000"/>
                </a:solidFill>
                <a:latin typeface="Calibri" panose="020F0502020204030204" pitchFamily="34" charset="0"/>
                <a:ea typeface="Times New Roman" panose="02020603050405020304" pitchFamily="18" charset="0"/>
              </a:rPr>
              <a:t> no mercado </a:t>
            </a:r>
            <a:r>
              <a:rPr lang="en-US" sz="1100" dirty="0" err="1">
                <a:solidFill>
                  <a:srgbClr val="000000"/>
                </a:solidFill>
                <a:latin typeface="Calibri" panose="020F0502020204030204" pitchFamily="34" charset="0"/>
                <a:ea typeface="Times New Roman" panose="02020603050405020304" pitchFamily="18" charset="0"/>
              </a:rPr>
              <a:t>primário</a:t>
            </a:r>
            <a:r>
              <a:rPr lang="en-US" sz="1100" dirty="0">
                <a:solidFill>
                  <a:srgbClr val="000000"/>
                </a:solidFill>
                <a:latin typeface="Calibri" panose="020F0502020204030204" pitchFamily="34" charset="0"/>
                <a:ea typeface="Times New Roman" panose="02020603050405020304" pitchFamily="18" charset="0"/>
              </a:rPr>
              <a:t>. Um IPO no mercado </a:t>
            </a:r>
            <a:r>
              <a:rPr lang="en-US" sz="1100" dirty="0" err="1">
                <a:solidFill>
                  <a:srgbClr val="000000"/>
                </a:solidFill>
                <a:latin typeface="Calibri" panose="020F0502020204030204" pitchFamily="34" charset="0"/>
                <a:ea typeface="Times New Roman" panose="02020603050405020304" pitchFamily="18" charset="0"/>
              </a:rPr>
              <a:t>analógico</a:t>
            </a:r>
            <a:r>
              <a:rPr lang="en-US" sz="1100" dirty="0">
                <a:solidFill>
                  <a:srgbClr val="000000"/>
                </a:solidFill>
                <a:latin typeface="Calibri" panose="020F0502020204030204" pitchFamily="34" charset="0"/>
                <a:ea typeface="Times New Roman" panose="02020603050405020304" pitchFamily="18" charset="0"/>
              </a:rPr>
              <a:t> é </a:t>
            </a:r>
            <a:r>
              <a:rPr lang="en-US" sz="1100" dirty="0" err="1">
                <a:solidFill>
                  <a:srgbClr val="000000"/>
                </a:solidFill>
                <a:latin typeface="Calibri" panose="020F0502020204030204" pitchFamily="34" charset="0"/>
                <a:ea typeface="Times New Roman" panose="02020603050405020304" pitchFamily="18" charset="0"/>
              </a:rPr>
              <a:t>demorado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caro</a:t>
            </a:r>
            <a:r>
              <a:rPr lang="en-US" sz="1100" dirty="0">
                <a:solidFill>
                  <a:srgbClr val="000000"/>
                </a:solidFill>
                <a:latin typeface="Calibri" panose="020F0502020204030204" pitchFamily="34" charset="0"/>
                <a:ea typeface="Times New Roman" panose="02020603050405020304" pitchFamily="18" charset="0"/>
              </a:rPr>
              <a:t>, pois </a:t>
            </a:r>
            <a:r>
              <a:rPr lang="en-US" sz="1100" dirty="0" err="1">
                <a:solidFill>
                  <a:srgbClr val="000000"/>
                </a:solidFill>
                <a:latin typeface="Calibri" panose="020F0502020204030204" pitchFamily="34" charset="0"/>
                <a:ea typeface="Times New Roman" panose="02020603050405020304" pitchFamily="18" charset="0"/>
              </a:rPr>
              <a:t>muitos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requisitos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divulgação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regulamentos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bolsa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valores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devem</a:t>
            </a:r>
            <a:r>
              <a:rPr lang="en-US" sz="1100" dirty="0">
                <a:solidFill>
                  <a:srgbClr val="000000"/>
                </a:solidFill>
                <a:latin typeface="Calibri" panose="020F0502020204030204" pitchFamily="34" charset="0"/>
                <a:ea typeface="Times New Roman" panose="02020603050405020304" pitchFamily="18" charset="0"/>
              </a:rPr>
              <a:t> ser </a:t>
            </a:r>
            <a:r>
              <a:rPr lang="en-US" sz="1100" dirty="0" err="1">
                <a:solidFill>
                  <a:srgbClr val="000000"/>
                </a:solidFill>
                <a:latin typeface="Calibri" panose="020F0502020204030204" pitchFamily="34" charset="0"/>
                <a:ea typeface="Times New Roman" panose="02020603050405020304" pitchFamily="18" charset="0"/>
              </a:rPr>
              <a:t>cumpridos</a:t>
            </a:r>
            <a:r>
              <a:rPr lang="en-US" sz="1100" dirty="0">
                <a:solidFill>
                  <a:srgbClr val="000000"/>
                </a:solidFill>
                <a:latin typeface="Calibri" panose="020F0502020204030204" pitchFamily="34" charset="0"/>
                <a:ea typeface="Times New Roman" panose="02020603050405020304" pitchFamily="18" charset="0"/>
              </a:rPr>
              <a:t>. Fazia </a:t>
            </a:r>
            <a:r>
              <a:rPr lang="en-US" sz="1100" dirty="0" err="1">
                <a:solidFill>
                  <a:srgbClr val="000000"/>
                </a:solidFill>
                <a:latin typeface="Calibri" panose="020F0502020204030204" pitchFamily="34" charset="0"/>
                <a:ea typeface="Times New Roman" panose="02020603050405020304" pitchFamily="18" charset="0"/>
              </a:rPr>
              <a:t>sentido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portanto</a:t>
            </a:r>
            <a:r>
              <a:rPr lang="en-US" sz="1100" dirty="0">
                <a:solidFill>
                  <a:srgbClr val="000000"/>
                </a:solidFill>
                <a:latin typeface="Calibri" panose="020F0502020204030204" pitchFamily="34" charset="0"/>
                <a:ea typeface="Times New Roman" panose="02020603050405020304" pitchFamily="18" charset="0"/>
              </a:rPr>
              <a:t>, usar o </a:t>
            </a:r>
            <a:r>
              <a:rPr lang="en-US" sz="1100" dirty="0" err="1">
                <a:solidFill>
                  <a:srgbClr val="000000"/>
                </a:solidFill>
                <a:latin typeface="Calibri" panose="020F0502020204030204" pitchFamily="34" charset="0"/>
                <a:ea typeface="Times New Roman" panose="02020603050405020304" pitchFamily="18" charset="0"/>
              </a:rPr>
              <a:t>instrumento</a:t>
            </a:r>
            <a:r>
              <a:rPr lang="en-US" sz="1100" dirty="0">
                <a:solidFill>
                  <a:srgbClr val="000000"/>
                </a:solidFill>
                <a:latin typeface="Calibri" panose="020F0502020204030204" pitchFamily="34" charset="0"/>
                <a:ea typeface="Times New Roman" panose="02020603050405020304" pitchFamily="18" charset="0"/>
              </a:rPr>
              <a:t> fora da </a:t>
            </a:r>
            <a:r>
              <a:rPr lang="en-US" sz="1100" dirty="0" err="1">
                <a:solidFill>
                  <a:srgbClr val="000000"/>
                </a:solidFill>
                <a:latin typeface="Calibri" panose="020F0502020204030204" pitchFamily="34" charset="0"/>
                <a:ea typeface="Times New Roman" panose="02020603050405020304" pitchFamily="18" charset="0"/>
              </a:rPr>
              <a:t>regulamentação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mundo</a:t>
            </a:r>
            <a:r>
              <a:rPr lang="en-US" sz="1100" dirty="0">
                <a:solidFill>
                  <a:srgbClr val="000000"/>
                </a:solidFill>
                <a:latin typeface="Calibri" panose="020F0502020204030204" pitchFamily="34" charset="0"/>
                <a:ea typeface="Times New Roman" panose="02020603050405020304" pitchFamily="18" charset="0"/>
              </a:rPr>
              <a:t> digital para </a:t>
            </a:r>
            <a:r>
              <a:rPr lang="en-US" sz="1100" dirty="0" err="1">
                <a:solidFill>
                  <a:srgbClr val="000000"/>
                </a:solidFill>
                <a:latin typeface="Calibri" panose="020F0502020204030204" pitchFamily="34" charset="0"/>
                <a:ea typeface="Times New Roman" panose="02020603050405020304" pitchFamily="18" charset="0"/>
              </a:rPr>
              <a:t>levantar</a:t>
            </a:r>
            <a:r>
              <a:rPr lang="en-US" sz="1100" dirty="0">
                <a:solidFill>
                  <a:srgbClr val="000000"/>
                </a:solidFill>
                <a:latin typeface="Calibri" panose="020F0502020204030204" pitchFamily="34" charset="0"/>
                <a:ea typeface="Times New Roman" panose="02020603050405020304" pitchFamily="18" charset="0"/>
              </a:rPr>
              <a:t> capital. Como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-se agora </a:t>
            </a:r>
            <a:r>
              <a:rPr lang="en-US" sz="1100" dirty="0" err="1">
                <a:solidFill>
                  <a:srgbClr val="000000"/>
                </a:solidFill>
                <a:latin typeface="Calibri" panose="020F0502020204030204" pitchFamily="34" charset="0"/>
                <a:ea typeface="Times New Roman" panose="02020603050405020304" pitchFamily="18" charset="0"/>
              </a:rPr>
              <a:t>delinear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partir</a:t>
            </a:r>
            <a:r>
              <a:rPr lang="en-US" sz="1100" dirty="0">
                <a:solidFill>
                  <a:srgbClr val="000000"/>
                </a:solidFill>
                <a:latin typeface="Calibri" panose="020F0502020204030204" pitchFamily="34" charset="0"/>
                <a:ea typeface="Times New Roman" panose="02020603050405020304" pitchFamily="18" charset="0"/>
              </a:rPr>
              <a:t> do ICO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ocorrendo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incorporação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sujeição</a:t>
            </a:r>
            <a:r>
              <a:rPr lang="en-US" sz="1100" dirty="0">
                <a:solidFill>
                  <a:srgbClr val="000000"/>
                </a:solidFill>
                <a:latin typeface="Calibri" panose="020F0502020204030204" pitchFamily="34" charset="0"/>
                <a:ea typeface="Times New Roman" panose="02020603050405020304" pitchFamily="18" charset="0"/>
              </a:rPr>
              <a:t>) dessas </a:t>
            </a:r>
            <a:r>
              <a:rPr lang="en-US" sz="1100" dirty="0" err="1">
                <a:solidFill>
                  <a:srgbClr val="000000"/>
                </a:solidFill>
                <a:latin typeface="Calibri" panose="020F0502020204030204" pitchFamily="34" charset="0"/>
                <a:ea typeface="Times New Roman" panose="02020603050405020304" pitchFamily="18" charset="0"/>
              </a:rPr>
              <a:t>questões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regulamentação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financeira</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necessário</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autoridades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preparadas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legalmente</a:t>
            </a:r>
            <a:r>
              <a:rPr lang="en-US" sz="1100" dirty="0">
                <a:solidFill>
                  <a:srgbClr val="000000"/>
                </a:solidFill>
                <a:latin typeface="Calibri" panose="020F0502020204030204" pitchFamily="34" charset="0"/>
                <a:ea typeface="Times New Roman" panose="02020603050405020304" pitchFamily="18" charset="0"/>
              </a:rPr>
              <a:t> para </a:t>
            </a:r>
            <a:r>
              <a:rPr lang="en-US" sz="1100" dirty="0" err="1">
                <a:solidFill>
                  <a:srgbClr val="000000"/>
                </a:solidFill>
                <a:latin typeface="Calibri" panose="020F0502020204030204" pitchFamily="34" charset="0"/>
                <a:ea typeface="Times New Roman" panose="02020603050405020304" pitchFamily="18" charset="0"/>
              </a:rPr>
              <a:t>impor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igualdade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tratamento</a:t>
            </a:r>
            <a:r>
              <a:rPr lang="en-US" sz="1100" dirty="0">
                <a:solidFill>
                  <a:srgbClr val="000000"/>
                </a:solidFill>
                <a:latin typeface="Calibri" panose="020F0502020204030204" pitchFamily="34" charset="0"/>
                <a:ea typeface="Times New Roman" panose="02020603050405020304" pitchFamily="18" charset="0"/>
              </a:rPr>
              <a:t>.</a:t>
            </a: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r>
              <a:rPr lang="en-US" sz="1100" b="1" dirty="0" err="1">
                <a:solidFill>
                  <a:srgbClr val="F79037"/>
                </a:solidFill>
                <a:latin typeface="Calibri" panose="020F0502020204030204" pitchFamily="34" charset="0"/>
                <a:ea typeface="Times New Roman" panose="02020603050405020304" pitchFamily="18" charset="0"/>
              </a:rPr>
              <a:t>Pagamento</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eletrónico</a:t>
            </a:r>
            <a:r>
              <a:rPr lang="en-US" sz="1100" b="1" dirty="0">
                <a:solidFill>
                  <a:srgbClr val="F79037"/>
                </a:solidFill>
                <a:latin typeface="Calibri" panose="020F0502020204030204" pitchFamily="34" charset="0"/>
                <a:ea typeface="Times New Roman" panose="02020603050405020304" pitchFamily="18" charset="0"/>
              </a:rPr>
              <a:t> e </a:t>
            </a:r>
            <a:r>
              <a:rPr lang="en-US" sz="1100" b="1" dirty="0" err="1">
                <a:solidFill>
                  <a:srgbClr val="F79037"/>
                </a:solidFill>
                <a:latin typeface="Calibri" panose="020F0502020204030204" pitchFamily="34" charset="0"/>
                <a:ea typeface="Times New Roman" panose="02020603050405020304" pitchFamily="18" charset="0"/>
              </a:rPr>
              <a:t>processamento</a:t>
            </a:r>
            <a:r>
              <a:rPr lang="en-US" sz="1100" b="1" dirty="0">
                <a:solidFill>
                  <a:srgbClr val="F79037"/>
                </a:solidFill>
                <a:latin typeface="Calibri" panose="020F0502020204030204" pitchFamily="34" charset="0"/>
                <a:ea typeface="Times New Roman" panose="02020603050405020304" pitchFamily="18" charset="0"/>
              </a:rPr>
              <a:t> de </a:t>
            </a:r>
            <a:r>
              <a:rPr lang="en-US" sz="1100" b="1" dirty="0" err="1">
                <a:solidFill>
                  <a:srgbClr val="F79037"/>
                </a:solidFill>
                <a:latin typeface="Calibri" panose="020F0502020204030204" pitchFamily="34" charset="0"/>
                <a:ea typeface="Times New Roman" panose="02020603050405020304" pitchFamily="18" charset="0"/>
              </a:rPr>
              <a:t>negócios</a:t>
            </a:r>
            <a:endParaRPr lang="en-US" sz="1100" b="1" dirty="0">
              <a:solidFill>
                <a:srgbClr val="F79037"/>
              </a:solidFill>
              <a:latin typeface="Calibri" panose="020F0502020204030204" pitchFamily="34" charset="0"/>
              <a:ea typeface="Times New Roman" panose="02020603050405020304" pitchFamily="18" charset="0"/>
            </a:endParaRPr>
          </a:p>
          <a:p>
            <a:pPr algn="just" rtl="0"/>
            <a:r>
              <a:rPr lang="en-US" sz="1100" dirty="0" err="1">
                <a:solidFill>
                  <a:srgbClr val="000000"/>
                </a:solidFill>
                <a:latin typeface="Calibri" panose="020F0502020204030204" pitchFamily="34" charset="0"/>
                <a:ea typeface="Times New Roman" panose="02020603050405020304" pitchFamily="18" charset="0"/>
              </a:rPr>
              <a:t>Outra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área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é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eletrónico</a:t>
            </a:r>
            <a:r>
              <a:rPr lang="en-US" sz="1100" dirty="0">
                <a:solidFill>
                  <a:srgbClr val="000000"/>
                </a:solidFill>
                <a:latin typeface="Calibri" panose="020F0502020204030204" pitchFamily="34" charset="0"/>
                <a:ea typeface="Times New Roman" panose="02020603050405020304" pitchFamily="18" charset="0"/>
              </a:rPr>
              <a:t> e o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envolve</a:t>
            </a:r>
            <a:r>
              <a:rPr lang="en-US" sz="1100" dirty="0">
                <a:solidFill>
                  <a:srgbClr val="000000"/>
                </a:solidFill>
                <a:latin typeface="Calibri" panose="020F0502020204030204" pitchFamily="34" charset="0"/>
                <a:ea typeface="Times New Roman" panose="02020603050405020304" pitchFamily="18" charset="0"/>
              </a:rPr>
              <a:t> tanto as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convencionais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eficientes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quanto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substituição</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comercial</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vantagens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a:t>
            </a:r>
            <a:r>
              <a:rPr lang="en-US" sz="1100" dirty="0" err="1">
                <a:solidFill>
                  <a:srgbClr val="000000"/>
                </a:solidFill>
                <a:latin typeface="Calibri" panose="020F0502020204030204" pitchFamily="34" charset="0"/>
                <a:ea typeface="Times New Roman" panose="02020603050405020304" pitchFamily="18" charset="0"/>
              </a:rPr>
              <a:t>devem</a:t>
            </a:r>
            <a:r>
              <a:rPr lang="en-US" sz="1100" dirty="0">
                <a:solidFill>
                  <a:srgbClr val="000000"/>
                </a:solidFill>
                <a:latin typeface="Calibri" panose="020F0502020204030204" pitchFamily="34" charset="0"/>
                <a:ea typeface="Times New Roman" panose="02020603050405020304" pitchFamily="18" charset="0"/>
              </a:rPr>
              <a:t> ser a </a:t>
            </a:r>
            <a:r>
              <a:rPr lang="en-US" sz="1100" dirty="0" err="1">
                <a:solidFill>
                  <a:srgbClr val="000000"/>
                </a:solidFill>
                <a:latin typeface="Calibri" panose="020F0502020204030204" pitchFamily="34" charset="0"/>
                <a:ea typeface="Times New Roman" panose="02020603050405020304" pitchFamily="18" charset="0"/>
              </a:rPr>
              <a:t>velocidade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segurança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confiabilidade</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Nos </a:t>
            </a:r>
            <a:r>
              <a:rPr lang="en-US" sz="1100" dirty="0" err="1">
                <a:solidFill>
                  <a:srgbClr val="000000"/>
                </a:solidFill>
                <a:latin typeface="Calibri" panose="020F0502020204030204" pitchFamily="34" charset="0"/>
                <a:ea typeface="Times New Roman" panose="02020603050405020304" pitchFamily="18" charset="0"/>
              </a:rPr>
              <a:t>principais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países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industrializados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especialmente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União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Européia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ser </a:t>
            </a:r>
            <a:r>
              <a:rPr lang="en-US" sz="1100" dirty="0" err="1">
                <a:solidFill>
                  <a:srgbClr val="000000"/>
                </a:solidFill>
                <a:latin typeface="Calibri" panose="020F0502020204030204" pitchFamily="34" charset="0"/>
                <a:ea typeface="Times New Roman" panose="02020603050405020304" pitchFamily="18" charset="0"/>
              </a:rPr>
              <a:t>difícil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competir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com o Sistema </a:t>
            </a:r>
            <a:r>
              <a:rPr lang="en-US" sz="1100" dirty="0" err="1">
                <a:solidFill>
                  <a:srgbClr val="000000"/>
                </a:solidFill>
                <a:latin typeface="Calibri" panose="020F0502020204030204" pitchFamily="34" charset="0"/>
                <a:ea typeface="Times New Roman" panose="02020603050405020304" pitchFamily="18" charset="0"/>
              </a:rPr>
              <a:t>Europeu</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Bancos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Centrais</a:t>
            </a:r>
            <a:r>
              <a:rPr lang="en-US" sz="1100" dirty="0">
                <a:solidFill>
                  <a:srgbClr val="000000"/>
                </a:solidFill>
                <a:latin typeface="Calibri" panose="020F0502020204030204" pitchFamily="34" charset="0"/>
                <a:ea typeface="Times New Roman" panose="02020603050405020304" pitchFamily="18" charset="0"/>
              </a:rPr>
              <a:t> (SEBC)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pagamentos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internacionais</a:t>
            </a:r>
            <a:r>
              <a:rPr lang="en-US" sz="1100" dirty="0">
                <a:solidFill>
                  <a:srgbClr val="000000"/>
                </a:solidFill>
                <a:latin typeface="Calibri" panose="020F0502020204030204" pitchFamily="34" charset="0"/>
                <a:ea typeface="Times New Roman" panose="02020603050405020304" pitchFamily="18" charset="0"/>
              </a:rPr>
              <a:t>. Por outro </a:t>
            </a:r>
            <a:r>
              <a:rPr lang="en-US" sz="1100" dirty="0" err="1">
                <a:solidFill>
                  <a:srgbClr val="000000"/>
                </a:solidFill>
                <a:latin typeface="Calibri" panose="020F0502020204030204" pitchFamily="34" charset="0"/>
                <a:ea typeface="Times New Roman" panose="02020603050405020304" pitchFamily="18" charset="0"/>
              </a:rPr>
              <a:t>lado</a:t>
            </a:r>
            <a:r>
              <a:rPr lang="en-US" sz="1100" dirty="0">
                <a:solidFill>
                  <a:srgbClr val="000000"/>
                </a:solidFill>
                <a:latin typeface="Calibri" panose="020F0502020204030204" pitchFamily="34" charset="0"/>
                <a:ea typeface="Times New Roman" panose="02020603050405020304" pitchFamily="18" charset="0"/>
              </a:rPr>
              <a:t>, o blockchain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encontrar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aceitação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regiões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económicas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déficits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confiança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falhas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segurança</a:t>
            </a:r>
            <a:r>
              <a:rPr lang="en-US" sz="1100" dirty="0">
                <a:solidFill>
                  <a:srgbClr val="000000"/>
                </a:solidFill>
                <a:latin typeface="Calibri" panose="020F0502020204030204" pitchFamily="34" charset="0"/>
                <a:ea typeface="Times New Roman" panose="02020603050405020304" pitchFamily="18" charset="0"/>
              </a:rPr>
              <a:t> e/</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pagamentos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ineficiente</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entanto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vantagem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só</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concretizada</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existirem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inúmeras</a:t>
            </a:r>
            <a:r>
              <a:rPr lang="en-US" sz="1100" dirty="0">
                <a:solidFill>
                  <a:srgbClr val="000000"/>
                </a:solidFill>
                <a:latin typeface="Calibri" panose="020F0502020204030204" pitchFamily="34" charset="0"/>
                <a:ea typeface="Times New Roman" panose="02020603050405020304" pitchFamily="18" charset="0"/>
              </a:rPr>
              <a:t> interfaces e pontes para o </a:t>
            </a:r>
            <a:r>
              <a:rPr lang="en-US" sz="1100" dirty="0" err="1">
                <a:solidFill>
                  <a:srgbClr val="000000"/>
                </a:solidFill>
                <a:latin typeface="Calibri" panose="020F0502020204030204" pitchFamily="34" charset="0"/>
                <a:ea typeface="Times New Roman" panose="02020603050405020304" pitchFamily="18" charset="0"/>
              </a:rPr>
              <a:t>mundo</a:t>
            </a:r>
            <a:r>
              <a:rPr lang="en-US" sz="1100" dirty="0">
                <a:solidFill>
                  <a:srgbClr val="000000"/>
                </a:solidFill>
                <a:latin typeface="Calibri" panose="020F0502020204030204" pitchFamily="34" charset="0"/>
                <a:ea typeface="Times New Roman" panose="02020603050405020304" pitchFamily="18" charset="0"/>
              </a:rPr>
              <a:t> real.</a:t>
            </a:r>
          </a:p>
          <a:p>
            <a:pPr algn="just" rtl="0">
              <a:spcAft>
                <a:spcPts val="1900"/>
              </a:spcAft>
            </a:pPr>
            <a:endParaRPr lang="en-US" sz="1100" dirty="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7" y="665163"/>
            <a:ext cx="2839971" cy="9180163"/>
          </a:xfrm>
        </p:spPr>
        <p:txBody>
          <a:bodyPr>
            <a:normAutofit/>
          </a:bodyPr>
          <a:lstStyle/>
          <a:p>
            <a:pPr algn="just" rtl="0"/>
            <a:r>
              <a:rPr lang="en-US" dirty="0" err="1"/>
              <a:t>Isso</a:t>
            </a:r>
            <a:r>
              <a:rPr lang="en-US" dirty="0"/>
              <a:t> </a:t>
            </a:r>
            <a:r>
              <a:rPr lang="en-US" dirty="0" err="1"/>
              <a:t>requer</a:t>
            </a:r>
            <a:r>
              <a:rPr lang="en-US" dirty="0"/>
              <a:t> a </a:t>
            </a:r>
            <a:r>
              <a:rPr lang="en-US" dirty="0" err="1"/>
              <a:t>acessibilidade</a:t>
            </a:r>
            <a:r>
              <a:rPr lang="en-US" dirty="0"/>
              <a:t> de bens e </a:t>
            </a:r>
            <a:r>
              <a:rPr lang="en-US" dirty="0" err="1"/>
              <a:t>serviços</a:t>
            </a:r>
            <a:r>
              <a:rPr lang="en-US" dirty="0"/>
              <a:t> de </a:t>
            </a:r>
            <a:r>
              <a:rPr lang="en-US" dirty="0" err="1"/>
              <a:t>todos</a:t>
            </a:r>
            <a:r>
              <a:rPr lang="en-US" dirty="0"/>
              <a:t> </a:t>
            </a:r>
            <a:r>
              <a:rPr lang="en-US" dirty="0" err="1"/>
              <a:t>os</a:t>
            </a:r>
            <a:r>
              <a:rPr lang="en-US" dirty="0"/>
              <a:t> </a:t>
            </a:r>
            <a:r>
              <a:rPr lang="en-US" dirty="0" err="1"/>
              <a:t>tipos</a:t>
            </a:r>
            <a:r>
              <a:rPr lang="en-US" dirty="0"/>
              <a:t> com </a:t>
            </a:r>
            <a:r>
              <a:rPr lang="en-US" dirty="0" err="1"/>
              <a:t>criptomoeda</a:t>
            </a:r>
            <a:r>
              <a:rPr lang="en-US" dirty="0"/>
              <a:t>. É </a:t>
            </a:r>
            <a:r>
              <a:rPr lang="en-US" dirty="0" err="1"/>
              <a:t>bastante</a:t>
            </a:r>
            <a:r>
              <a:rPr lang="en-US" dirty="0"/>
              <a:t> </a:t>
            </a:r>
            <a:r>
              <a:rPr lang="en-US" dirty="0" err="1"/>
              <a:t>improvável</a:t>
            </a:r>
            <a:r>
              <a:rPr lang="en-US" dirty="0"/>
              <a:t> que </a:t>
            </a:r>
            <a:r>
              <a:rPr lang="en-US" dirty="0" err="1"/>
              <a:t>esse</a:t>
            </a:r>
            <a:r>
              <a:rPr lang="en-US" dirty="0"/>
              <a:t> </a:t>
            </a:r>
            <a:r>
              <a:rPr lang="en-US" dirty="0" err="1"/>
              <a:t>seja</a:t>
            </a:r>
            <a:r>
              <a:rPr lang="en-US" dirty="0"/>
              <a:t> o </a:t>
            </a:r>
            <a:r>
              <a:rPr lang="en-US" dirty="0" err="1"/>
              <a:t>caso</a:t>
            </a:r>
            <a:r>
              <a:rPr lang="en-US" dirty="0"/>
              <a:t> </a:t>
            </a:r>
            <a:r>
              <a:rPr lang="en-US" dirty="0" err="1"/>
              <a:t>em</a:t>
            </a:r>
            <a:r>
              <a:rPr lang="en-US" dirty="0"/>
              <a:t> </a:t>
            </a:r>
            <a:r>
              <a:rPr lang="en-US" dirty="0" err="1"/>
              <a:t>todos</a:t>
            </a:r>
            <a:r>
              <a:rPr lang="en-US" dirty="0"/>
              <a:t> </a:t>
            </a:r>
            <a:r>
              <a:rPr lang="en-US" dirty="0" err="1"/>
              <a:t>os</a:t>
            </a:r>
            <a:r>
              <a:rPr lang="en-US" dirty="0"/>
              <a:t> </a:t>
            </a:r>
            <a:r>
              <a:rPr lang="en-US" dirty="0" err="1"/>
              <a:t>lugares</a:t>
            </a:r>
            <a:r>
              <a:rPr lang="en-US" dirty="0"/>
              <a:t>, </a:t>
            </a:r>
            <a:r>
              <a:rPr lang="en-US" dirty="0" err="1"/>
              <a:t>países</a:t>
            </a:r>
            <a:r>
              <a:rPr lang="en-US" dirty="0"/>
              <a:t> </a:t>
            </a:r>
            <a:r>
              <a:rPr lang="en-US" dirty="0" err="1"/>
              <a:t>ou</a:t>
            </a:r>
            <a:r>
              <a:rPr lang="en-US" dirty="0"/>
              <a:t> </a:t>
            </a:r>
            <a:r>
              <a:rPr lang="en-US" dirty="0" err="1"/>
              <a:t>regiões</a:t>
            </a:r>
            <a:r>
              <a:rPr lang="en-US" dirty="0"/>
              <a:t> </a:t>
            </a:r>
            <a:r>
              <a:rPr lang="en-US" dirty="0" err="1"/>
              <a:t>onde</a:t>
            </a:r>
            <a:r>
              <a:rPr lang="en-US" dirty="0"/>
              <a:t> </a:t>
            </a:r>
            <a:r>
              <a:rPr lang="en-US" dirty="0" err="1"/>
              <a:t>os</a:t>
            </a:r>
            <a:r>
              <a:rPr lang="en-US" dirty="0"/>
              <a:t> </a:t>
            </a:r>
            <a:r>
              <a:rPr lang="en-US" dirty="0" err="1"/>
              <a:t>sistemas</a:t>
            </a:r>
            <a:r>
              <a:rPr lang="en-US" dirty="0"/>
              <a:t> de </a:t>
            </a:r>
            <a:r>
              <a:rPr lang="en-US" dirty="0" err="1"/>
              <a:t>pagamento</a:t>
            </a:r>
            <a:r>
              <a:rPr lang="en-US" dirty="0"/>
              <a:t> </a:t>
            </a:r>
            <a:r>
              <a:rPr lang="en-US" dirty="0" err="1"/>
              <a:t>tradicionais</a:t>
            </a:r>
            <a:r>
              <a:rPr lang="en-US" dirty="0"/>
              <a:t> e </a:t>
            </a:r>
            <a:r>
              <a:rPr lang="en-US" dirty="0" err="1"/>
              <a:t>outras</a:t>
            </a:r>
            <a:r>
              <a:rPr lang="en-US" dirty="0"/>
              <a:t> </a:t>
            </a:r>
            <a:r>
              <a:rPr lang="en-US" dirty="0" err="1"/>
              <a:t>inovações</a:t>
            </a:r>
            <a:r>
              <a:rPr lang="en-US" dirty="0"/>
              <a:t> </a:t>
            </a:r>
            <a:r>
              <a:rPr lang="en-US" dirty="0" err="1"/>
              <a:t>ainda</a:t>
            </a:r>
            <a:r>
              <a:rPr lang="en-US" dirty="0"/>
              <a:t> </a:t>
            </a:r>
            <a:r>
              <a:rPr lang="en-US" dirty="0" err="1"/>
              <a:t>não</a:t>
            </a:r>
            <a:r>
              <a:rPr lang="en-US" dirty="0"/>
              <a:t> </a:t>
            </a:r>
            <a:r>
              <a:rPr lang="en-US" dirty="0" err="1"/>
              <a:t>foram</a:t>
            </a:r>
            <a:r>
              <a:rPr lang="en-US" dirty="0"/>
              <a:t> </a:t>
            </a:r>
            <a:r>
              <a:rPr lang="en-US" dirty="0" err="1"/>
              <a:t>estabelecidos</a:t>
            </a:r>
            <a:r>
              <a:rPr lang="en-US" dirty="0"/>
              <a:t>. O Bundesbank e o BCE, </a:t>
            </a:r>
            <a:r>
              <a:rPr lang="en-US" dirty="0" err="1"/>
              <a:t>ao</a:t>
            </a:r>
            <a:r>
              <a:rPr lang="en-US" dirty="0"/>
              <a:t> </a:t>
            </a:r>
            <a:r>
              <a:rPr lang="en-US" dirty="0" err="1"/>
              <a:t>monitorar</a:t>
            </a:r>
            <a:r>
              <a:rPr lang="en-US" dirty="0"/>
              <a:t> </a:t>
            </a:r>
            <a:r>
              <a:rPr lang="en-US" dirty="0" err="1"/>
              <a:t>os</a:t>
            </a:r>
            <a:r>
              <a:rPr lang="en-US" dirty="0"/>
              <a:t> </a:t>
            </a:r>
            <a:r>
              <a:rPr lang="en-US" dirty="0" err="1"/>
              <a:t>desenvolvimentos</a:t>
            </a:r>
            <a:r>
              <a:rPr lang="en-US" dirty="0"/>
              <a:t> de blockchain e </a:t>
            </a:r>
            <a:r>
              <a:rPr lang="en-US" dirty="0" err="1"/>
              <a:t>os</a:t>
            </a:r>
            <a:r>
              <a:rPr lang="en-US" dirty="0"/>
              <a:t> mercados de </a:t>
            </a:r>
            <a:r>
              <a:rPr lang="en-US" dirty="0" err="1"/>
              <a:t>moeda</a:t>
            </a:r>
            <a:r>
              <a:rPr lang="en-US" dirty="0"/>
              <a:t> digital, </a:t>
            </a:r>
            <a:r>
              <a:rPr lang="en-US" dirty="0" err="1"/>
              <a:t>até</a:t>
            </a:r>
            <a:r>
              <a:rPr lang="en-US" dirty="0"/>
              <a:t> agora </a:t>
            </a:r>
            <a:r>
              <a:rPr lang="en-US" dirty="0" err="1"/>
              <a:t>concluíram</a:t>
            </a:r>
            <a:r>
              <a:rPr lang="en-US" dirty="0"/>
              <a:t> que </a:t>
            </a:r>
            <a:r>
              <a:rPr lang="en-US" dirty="0" err="1"/>
              <a:t>os</a:t>
            </a:r>
            <a:r>
              <a:rPr lang="en-US" dirty="0"/>
              <a:t> </a:t>
            </a:r>
            <a:r>
              <a:rPr lang="en-US" dirty="0" err="1"/>
              <a:t>processos</a:t>
            </a:r>
            <a:r>
              <a:rPr lang="en-US" dirty="0"/>
              <a:t> e custos dos </a:t>
            </a:r>
            <a:r>
              <a:rPr lang="en-US" dirty="0" err="1"/>
              <a:t>seus</a:t>
            </a:r>
            <a:r>
              <a:rPr lang="en-US" dirty="0"/>
              <a:t> </a:t>
            </a:r>
            <a:r>
              <a:rPr lang="en-US" dirty="0" err="1"/>
              <a:t>sistemas</a:t>
            </a:r>
            <a:r>
              <a:rPr lang="en-US" dirty="0"/>
              <a:t> </a:t>
            </a:r>
            <a:r>
              <a:rPr lang="en-US" dirty="0" err="1"/>
              <a:t>são</a:t>
            </a:r>
            <a:r>
              <a:rPr lang="en-US" dirty="0"/>
              <a:t> </a:t>
            </a:r>
            <a:r>
              <a:rPr lang="en-US" dirty="0" err="1"/>
              <a:t>significativamente</a:t>
            </a:r>
            <a:r>
              <a:rPr lang="en-US" dirty="0"/>
              <a:t> </a:t>
            </a:r>
            <a:r>
              <a:rPr lang="en-US" dirty="0" err="1"/>
              <a:t>mais</a:t>
            </a:r>
            <a:r>
              <a:rPr lang="en-US" dirty="0"/>
              <a:t> </a:t>
            </a:r>
            <a:r>
              <a:rPr lang="en-US" dirty="0" err="1"/>
              <a:t>eficientes</a:t>
            </a:r>
            <a:r>
              <a:rPr lang="en-US" dirty="0"/>
              <a:t> e </a:t>
            </a:r>
            <a:r>
              <a:rPr lang="en-US" dirty="0" err="1"/>
              <a:t>económicos</a:t>
            </a:r>
            <a:r>
              <a:rPr lang="en-US" dirty="0"/>
              <a:t>. No </a:t>
            </a:r>
            <a:r>
              <a:rPr lang="en-US" dirty="0" err="1"/>
              <a:t>entanto</a:t>
            </a:r>
            <a:r>
              <a:rPr lang="en-US" dirty="0"/>
              <a:t>, ambas as </a:t>
            </a:r>
            <a:r>
              <a:rPr lang="en-US" dirty="0" err="1"/>
              <a:t>instituições</a:t>
            </a:r>
            <a:r>
              <a:rPr lang="en-US" dirty="0"/>
              <a:t> </a:t>
            </a:r>
            <a:r>
              <a:rPr lang="en-US" dirty="0" err="1"/>
              <a:t>também</a:t>
            </a:r>
            <a:r>
              <a:rPr lang="en-US" dirty="0"/>
              <a:t> </a:t>
            </a:r>
            <a:r>
              <a:rPr lang="en-US" dirty="0" err="1"/>
              <a:t>estão</a:t>
            </a:r>
            <a:r>
              <a:rPr lang="en-US" dirty="0"/>
              <a:t> </a:t>
            </a:r>
            <a:r>
              <a:rPr lang="en-US" dirty="0" err="1"/>
              <a:t>testando</a:t>
            </a:r>
            <a:r>
              <a:rPr lang="en-US" dirty="0"/>
              <a:t> a </a:t>
            </a:r>
            <a:r>
              <a:rPr lang="en-US" dirty="0" err="1"/>
              <a:t>tecnologia</a:t>
            </a:r>
            <a:r>
              <a:rPr lang="en-US" dirty="0"/>
              <a:t> blockchain para </a:t>
            </a:r>
            <a:r>
              <a:rPr lang="en-US" dirty="0" err="1"/>
              <a:t>não</a:t>
            </a:r>
            <a:r>
              <a:rPr lang="en-US" dirty="0"/>
              <a:t> </a:t>
            </a:r>
            <a:r>
              <a:rPr lang="en-US" dirty="0" err="1"/>
              <a:t>perder</a:t>
            </a:r>
            <a:r>
              <a:rPr lang="en-US" dirty="0"/>
              <a:t> </a:t>
            </a:r>
            <a:r>
              <a:rPr lang="en-US" dirty="0" err="1"/>
              <a:t>novos</a:t>
            </a:r>
            <a:r>
              <a:rPr lang="en-US" dirty="0"/>
              <a:t> </a:t>
            </a:r>
            <a:r>
              <a:rPr lang="en-US" dirty="0" err="1"/>
              <a:t>desenvolvimentos</a:t>
            </a:r>
            <a:r>
              <a:rPr lang="en-US" dirty="0"/>
              <a:t>, se </a:t>
            </a:r>
            <a:r>
              <a:rPr lang="en-US" dirty="0" err="1"/>
              <a:t>necessário</a:t>
            </a:r>
            <a:r>
              <a:rPr lang="en-US" dirty="0"/>
              <a:t>. </a:t>
            </a:r>
            <a:r>
              <a:rPr lang="en-US" dirty="0" err="1"/>
              <a:t>Outra</a:t>
            </a:r>
            <a:r>
              <a:rPr lang="en-US" dirty="0"/>
              <a:t> </a:t>
            </a:r>
            <a:r>
              <a:rPr lang="en-US" dirty="0" err="1"/>
              <a:t>economia</a:t>
            </a:r>
            <a:r>
              <a:rPr lang="en-US" dirty="0"/>
              <a:t> </a:t>
            </a:r>
            <a:r>
              <a:rPr lang="en-US" dirty="0" err="1"/>
              <a:t>potencial</a:t>
            </a:r>
            <a:r>
              <a:rPr lang="en-US" dirty="0"/>
              <a:t> da </a:t>
            </a:r>
            <a:r>
              <a:rPr lang="en-US" dirty="0" err="1"/>
              <a:t>tecnologia</a:t>
            </a:r>
            <a:r>
              <a:rPr lang="en-US" dirty="0"/>
              <a:t> blockchain, que </a:t>
            </a:r>
            <a:r>
              <a:rPr lang="en-US" dirty="0" err="1"/>
              <a:t>pode</a:t>
            </a:r>
            <a:r>
              <a:rPr lang="en-US" dirty="0"/>
              <a:t> </a:t>
            </a:r>
            <a:r>
              <a:rPr lang="en-US" dirty="0" err="1"/>
              <a:t>resultar</a:t>
            </a:r>
            <a:r>
              <a:rPr lang="en-US" dirty="0"/>
              <a:t> da </a:t>
            </a:r>
            <a:r>
              <a:rPr lang="en-US" dirty="0" err="1"/>
              <a:t>falta</a:t>
            </a:r>
            <a:r>
              <a:rPr lang="en-US" dirty="0"/>
              <a:t> de custos de </a:t>
            </a:r>
            <a:r>
              <a:rPr lang="en-US" dirty="0" err="1"/>
              <a:t>supervisão</a:t>
            </a:r>
            <a:r>
              <a:rPr lang="en-US" dirty="0"/>
              <a:t> </a:t>
            </a:r>
            <a:r>
              <a:rPr lang="en-US" dirty="0" err="1"/>
              <a:t>regulatória</a:t>
            </a:r>
            <a:r>
              <a:rPr lang="en-US" dirty="0"/>
              <a:t> e </a:t>
            </a:r>
            <a:r>
              <a:rPr lang="en-US" dirty="0" err="1"/>
              <a:t>financeira</a:t>
            </a:r>
            <a:r>
              <a:rPr lang="en-US" dirty="0"/>
              <a:t> para </a:t>
            </a:r>
            <a:r>
              <a:rPr lang="en-US" dirty="0" err="1"/>
              <a:t>esse</a:t>
            </a:r>
            <a:r>
              <a:rPr lang="en-US" dirty="0"/>
              <a:t> </a:t>
            </a:r>
            <a:r>
              <a:rPr lang="en-US" dirty="0" err="1"/>
              <a:t>tipo</a:t>
            </a:r>
            <a:r>
              <a:rPr lang="en-US" dirty="0"/>
              <a:t> de </a:t>
            </a:r>
            <a:r>
              <a:rPr lang="en-US" dirty="0" err="1"/>
              <a:t>processamento</a:t>
            </a:r>
            <a:r>
              <a:rPr lang="en-US" dirty="0"/>
              <a:t> de </a:t>
            </a:r>
            <a:r>
              <a:rPr lang="en-US" dirty="0" err="1"/>
              <a:t>pagamento</a:t>
            </a:r>
            <a:r>
              <a:rPr lang="en-US" dirty="0"/>
              <a:t>, </a:t>
            </a:r>
            <a:r>
              <a:rPr lang="en-US" dirty="0" err="1"/>
              <a:t>só</a:t>
            </a:r>
            <a:r>
              <a:rPr lang="en-US" dirty="0"/>
              <a:t> é </a:t>
            </a:r>
            <a:r>
              <a:rPr lang="en-US" dirty="0" err="1"/>
              <a:t>verdadeira</a:t>
            </a:r>
            <a:r>
              <a:rPr lang="en-US" dirty="0"/>
              <a:t> </a:t>
            </a:r>
            <a:r>
              <a:rPr lang="en-US" dirty="0" err="1"/>
              <a:t>enquanto</a:t>
            </a:r>
            <a:r>
              <a:rPr lang="en-US" dirty="0"/>
              <a:t> o </a:t>
            </a:r>
            <a:r>
              <a:rPr lang="en-US" dirty="0" err="1"/>
              <a:t>número</a:t>
            </a:r>
            <a:r>
              <a:rPr lang="en-US" dirty="0"/>
              <a:t> de </a:t>
            </a:r>
            <a:r>
              <a:rPr lang="en-US" dirty="0" err="1"/>
              <a:t>fluxos</a:t>
            </a:r>
            <a:r>
              <a:rPr lang="en-US" dirty="0"/>
              <a:t> de </a:t>
            </a:r>
            <a:r>
              <a:rPr lang="en-US" dirty="0" err="1"/>
              <a:t>pagamento</a:t>
            </a:r>
            <a:r>
              <a:rPr lang="en-US" dirty="0"/>
              <a:t> </a:t>
            </a:r>
            <a:r>
              <a:rPr lang="en-US" dirty="0" err="1"/>
              <a:t>não</a:t>
            </a:r>
            <a:r>
              <a:rPr lang="en-US" dirty="0"/>
              <a:t> for </a:t>
            </a:r>
            <a:r>
              <a:rPr lang="en-US" dirty="0" err="1"/>
              <a:t>sistemicamente</a:t>
            </a:r>
            <a:r>
              <a:rPr lang="en-US" dirty="0"/>
              <a:t> </a:t>
            </a:r>
            <a:r>
              <a:rPr lang="en-US" dirty="0" err="1"/>
              <a:t>relevante</a:t>
            </a:r>
            <a:r>
              <a:rPr lang="en-US" dirty="0"/>
              <a:t>.</a:t>
            </a:r>
          </a:p>
          <a:p>
            <a:pPr algn="just" rtl="0"/>
            <a:endParaRPr lang="en-US" dirty="0"/>
          </a:p>
          <a:p>
            <a:pPr algn="just" rtl="0"/>
            <a:r>
              <a:rPr lang="en-US" b="1" dirty="0" err="1">
                <a:solidFill>
                  <a:srgbClr val="F79037"/>
                </a:solidFill>
              </a:rPr>
              <a:t>Pagamentos</a:t>
            </a:r>
            <a:r>
              <a:rPr lang="en-US" b="1" dirty="0">
                <a:solidFill>
                  <a:srgbClr val="F79037"/>
                </a:solidFill>
              </a:rPr>
              <a:t> </a:t>
            </a:r>
            <a:r>
              <a:rPr lang="en-US" b="1" dirty="0" err="1">
                <a:solidFill>
                  <a:srgbClr val="F79037"/>
                </a:solidFill>
              </a:rPr>
              <a:t>além</a:t>
            </a:r>
            <a:r>
              <a:rPr lang="en-US" b="1" dirty="0">
                <a:solidFill>
                  <a:srgbClr val="F79037"/>
                </a:solidFill>
              </a:rPr>
              <a:t> das </a:t>
            </a:r>
            <a:r>
              <a:rPr lang="en-US" b="1" dirty="0" err="1">
                <a:solidFill>
                  <a:srgbClr val="F79037"/>
                </a:solidFill>
              </a:rPr>
              <a:t>fronteiras</a:t>
            </a:r>
            <a:endParaRPr lang="en-US" b="1" dirty="0">
              <a:solidFill>
                <a:srgbClr val="F79037"/>
              </a:solidFill>
            </a:endParaRPr>
          </a:p>
          <a:p>
            <a:pPr algn="just" rtl="0"/>
            <a:r>
              <a:rPr lang="en-US" dirty="0" err="1"/>
              <a:t>Bancos</a:t>
            </a:r>
            <a:r>
              <a:rPr lang="en-US" dirty="0"/>
              <a:t> </a:t>
            </a:r>
            <a:r>
              <a:rPr lang="en-US" dirty="0" err="1"/>
              <a:t>multinacionais</a:t>
            </a:r>
            <a:r>
              <a:rPr lang="en-US" dirty="0"/>
              <a:t> </a:t>
            </a:r>
            <a:r>
              <a:rPr lang="en-US" dirty="0" err="1"/>
              <a:t>como</a:t>
            </a:r>
            <a:r>
              <a:rPr lang="en-US" dirty="0"/>
              <a:t> o UBS e o British Barclays </a:t>
            </a:r>
            <a:r>
              <a:rPr lang="en-US" dirty="0" err="1"/>
              <a:t>usam</a:t>
            </a:r>
            <a:r>
              <a:rPr lang="en-US" dirty="0"/>
              <a:t> blockchain para </a:t>
            </a:r>
            <a:r>
              <a:rPr lang="en-US" dirty="0" err="1"/>
              <a:t>agilizar</a:t>
            </a:r>
            <a:r>
              <a:rPr lang="en-US" dirty="0"/>
              <a:t> as </a:t>
            </a:r>
            <a:r>
              <a:rPr lang="en-US" dirty="0" err="1"/>
              <a:t>operações</a:t>
            </a:r>
            <a:r>
              <a:rPr lang="en-US" dirty="0"/>
              <a:t> de back-office e </a:t>
            </a:r>
            <a:r>
              <a:rPr lang="en-US" dirty="0" err="1"/>
              <a:t>liquidação</a:t>
            </a:r>
            <a:r>
              <a:rPr lang="en-US" dirty="0"/>
              <a:t>, o que </a:t>
            </a:r>
            <a:r>
              <a:rPr lang="en-US" dirty="0" err="1"/>
              <a:t>poderia</a:t>
            </a:r>
            <a:r>
              <a:rPr lang="en-US" dirty="0"/>
              <a:t> </a:t>
            </a:r>
            <a:r>
              <a:rPr lang="en-US" dirty="0" err="1"/>
              <a:t>diminuir</a:t>
            </a:r>
            <a:r>
              <a:rPr lang="en-US" dirty="0"/>
              <a:t> as </a:t>
            </a:r>
            <a:r>
              <a:rPr lang="en-US" dirty="0" err="1"/>
              <a:t>despesas</a:t>
            </a:r>
            <a:r>
              <a:rPr lang="en-US" dirty="0"/>
              <a:t> de US$ 20 </a:t>
            </a:r>
            <a:r>
              <a:rPr lang="en-US" dirty="0" err="1"/>
              <a:t>bilhões</a:t>
            </a:r>
            <a:r>
              <a:rPr lang="en-US" dirty="0"/>
              <a:t> com o </a:t>
            </a:r>
            <a:r>
              <a:rPr lang="en-US" dirty="0" err="1"/>
              <a:t>envolvimento</a:t>
            </a:r>
            <a:r>
              <a:rPr lang="en-US" dirty="0"/>
              <a:t> de </a:t>
            </a:r>
            <a:r>
              <a:rPr lang="en-US" dirty="0" err="1"/>
              <a:t>terceiros</a:t>
            </a:r>
            <a:r>
              <a:rPr lang="en-US" dirty="0"/>
              <a:t>. Por </a:t>
            </a:r>
            <a:r>
              <a:rPr lang="en-US" dirty="0" err="1"/>
              <a:t>exemplo</a:t>
            </a:r>
            <a:r>
              <a:rPr lang="en-US" dirty="0"/>
              <a:t>, </a:t>
            </a:r>
            <a:r>
              <a:rPr lang="en-US" dirty="0" err="1"/>
              <a:t>em</a:t>
            </a:r>
            <a:r>
              <a:rPr lang="en-US" dirty="0"/>
              <a:t> 2019, o Barclays </a:t>
            </a:r>
            <a:r>
              <a:rPr lang="en-US" dirty="0" err="1"/>
              <a:t>investiu</a:t>
            </a:r>
            <a:r>
              <a:rPr lang="en-US" dirty="0"/>
              <a:t> US$ 5,5 </a:t>
            </a:r>
            <a:r>
              <a:rPr lang="en-US" dirty="0" err="1"/>
              <a:t>milhões</a:t>
            </a:r>
            <a:r>
              <a:rPr lang="en-US" dirty="0"/>
              <a:t> </a:t>
            </a:r>
            <a:r>
              <a:rPr lang="en-US" dirty="0" err="1"/>
              <a:t>numa</a:t>
            </a:r>
            <a:r>
              <a:rPr lang="en-US" dirty="0"/>
              <a:t> startup </a:t>
            </a:r>
            <a:r>
              <a:rPr lang="en-US" dirty="0" err="1"/>
              <a:t>chamada</a:t>
            </a:r>
            <a:r>
              <a:rPr lang="en-US" dirty="0"/>
              <a:t> </a:t>
            </a:r>
            <a:r>
              <a:rPr lang="en-US" dirty="0" err="1"/>
              <a:t>Crowdz</a:t>
            </a:r>
            <a:r>
              <a:rPr lang="en-US" dirty="0"/>
              <a:t>, que </a:t>
            </a:r>
            <a:r>
              <a:rPr lang="en-US" dirty="0" err="1"/>
              <a:t>ajuda</a:t>
            </a:r>
            <a:r>
              <a:rPr lang="en-US" dirty="0"/>
              <a:t> as </a:t>
            </a:r>
            <a:r>
              <a:rPr lang="en-US" dirty="0" err="1"/>
              <a:t>empresas</a:t>
            </a:r>
            <a:r>
              <a:rPr lang="en-US" dirty="0"/>
              <a:t> a </a:t>
            </a:r>
            <a:r>
              <a:rPr lang="en-US" dirty="0" err="1"/>
              <a:t>promover</a:t>
            </a:r>
            <a:r>
              <a:rPr lang="en-US" dirty="0"/>
              <a:t> o </a:t>
            </a:r>
            <a:r>
              <a:rPr lang="en-US" dirty="0" err="1"/>
              <a:t>giro</a:t>
            </a:r>
            <a:r>
              <a:rPr lang="en-US" dirty="0"/>
              <a:t> de </a:t>
            </a:r>
            <a:r>
              <a:rPr lang="en-US" dirty="0" err="1"/>
              <a:t>caixa</a:t>
            </a:r>
            <a:r>
              <a:rPr lang="en-US" dirty="0"/>
              <a:t> B2B. Com </a:t>
            </a:r>
            <a:r>
              <a:rPr lang="en-US" dirty="0" err="1"/>
              <a:t>isso</a:t>
            </a:r>
            <a:r>
              <a:rPr lang="en-US" dirty="0"/>
              <a:t>, </a:t>
            </a:r>
            <a:r>
              <a:rPr lang="en-US" dirty="0" err="1"/>
              <a:t>oferece</a:t>
            </a:r>
            <a:r>
              <a:rPr lang="en-US" dirty="0"/>
              <a:t> </a:t>
            </a:r>
            <a:r>
              <a:rPr lang="en-US" dirty="0" err="1"/>
              <a:t>formas</a:t>
            </a:r>
            <a:r>
              <a:rPr lang="en-US" dirty="0"/>
              <a:t> </a:t>
            </a:r>
            <a:r>
              <a:rPr lang="en-US" dirty="0" err="1"/>
              <a:t>alternativas</a:t>
            </a:r>
            <a:r>
              <a:rPr lang="en-US" dirty="0"/>
              <a:t> de </a:t>
            </a:r>
            <a:r>
              <a:rPr lang="en-US" dirty="0" err="1"/>
              <a:t>cobrança</a:t>
            </a:r>
            <a:r>
              <a:rPr lang="en-US" dirty="0"/>
              <a:t> e </a:t>
            </a:r>
            <a:r>
              <a:rPr lang="en-US" dirty="0" err="1"/>
              <a:t>automação</a:t>
            </a:r>
            <a:r>
              <a:rPr lang="en-US" dirty="0"/>
              <a:t> de </a:t>
            </a:r>
            <a:r>
              <a:rPr lang="en-US" dirty="0" err="1"/>
              <a:t>notas</a:t>
            </a:r>
            <a:r>
              <a:rPr lang="en-US" dirty="0"/>
              <a:t> </a:t>
            </a:r>
            <a:r>
              <a:rPr lang="en-US" dirty="0" err="1"/>
              <a:t>fiscais</a:t>
            </a:r>
            <a:r>
              <a:rPr lang="en-US" dirty="0"/>
              <a:t> </a:t>
            </a:r>
            <a:r>
              <a:rPr lang="en-US" dirty="0" err="1"/>
              <a:t>eletrónicas</a:t>
            </a:r>
            <a:r>
              <a:rPr lang="en-US" dirty="0"/>
              <a:t>. Outro </a:t>
            </a:r>
            <a:r>
              <a:rPr lang="en-US" dirty="0" err="1"/>
              <a:t>renomado</a:t>
            </a:r>
            <a:r>
              <a:rPr lang="en-US" dirty="0"/>
              <a:t> banco </a:t>
            </a:r>
            <a:r>
              <a:rPr lang="en-US" dirty="0" err="1"/>
              <a:t>espanhol</a:t>
            </a:r>
            <a:r>
              <a:rPr lang="en-US" dirty="0"/>
              <a:t> </a:t>
            </a:r>
            <a:r>
              <a:rPr lang="en-US" dirty="0" err="1"/>
              <a:t>cooperou</a:t>
            </a:r>
            <a:r>
              <a:rPr lang="en-US" dirty="0"/>
              <a:t> com a </a:t>
            </a:r>
            <a:r>
              <a:rPr lang="en-US" dirty="0" err="1"/>
              <a:t>empresa</a:t>
            </a:r>
            <a:r>
              <a:rPr lang="en-US" dirty="0"/>
              <a:t> </a:t>
            </a:r>
            <a:r>
              <a:rPr lang="en-US" dirty="0" err="1"/>
              <a:t>sediada</a:t>
            </a:r>
            <a:r>
              <a:rPr lang="en-US" dirty="0"/>
              <a:t> </a:t>
            </a:r>
            <a:r>
              <a:rPr lang="en-US" dirty="0" err="1"/>
              <a:t>em</a:t>
            </a:r>
            <a:r>
              <a:rPr lang="en-US" dirty="0"/>
              <a:t> DLT para </a:t>
            </a:r>
            <a:r>
              <a:rPr lang="en-US" dirty="0" err="1"/>
              <a:t>dar</a:t>
            </a:r>
            <a:r>
              <a:rPr lang="en-US" dirty="0"/>
              <a:t> </a:t>
            </a:r>
            <a:r>
              <a:rPr lang="en-US" dirty="0" err="1"/>
              <a:t>visibilidade</a:t>
            </a:r>
            <a:r>
              <a:rPr lang="en-US" dirty="0"/>
              <a:t> </a:t>
            </a:r>
            <a:r>
              <a:rPr lang="en-US" dirty="0" err="1"/>
              <a:t>aos</a:t>
            </a:r>
            <a:r>
              <a:rPr lang="en-US" dirty="0"/>
              <a:t> </a:t>
            </a:r>
            <a:r>
              <a:rPr lang="en-US" dirty="0" err="1"/>
              <a:t>seus</a:t>
            </a:r>
            <a:r>
              <a:rPr lang="en-US" dirty="0"/>
              <a:t> </a:t>
            </a:r>
            <a:r>
              <a:rPr lang="en-US" dirty="0" err="1"/>
              <a:t>pagamentos</a:t>
            </a:r>
            <a:r>
              <a:rPr lang="en-US" dirty="0"/>
              <a:t> </a:t>
            </a:r>
            <a:r>
              <a:rPr lang="en-US" dirty="0" err="1"/>
              <a:t>internacionais</a:t>
            </a:r>
            <a:r>
              <a:rPr lang="en-US" dirty="0"/>
              <a:t> e </a:t>
            </a:r>
            <a:r>
              <a:rPr lang="en-US" dirty="0" err="1"/>
              <a:t>acelerá-los</a:t>
            </a:r>
            <a:r>
              <a:rPr lang="en-US" dirty="0"/>
              <a:t> </a:t>
            </a:r>
            <a:r>
              <a:rPr lang="en-US" dirty="0" err="1"/>
              <a:t>dramaticamente</a:t>
            </a:r>
            <a:r>
              <a:rPr lang="en-US" dirty="0"/>
              <a:t>.</a:t>
            </a:r>
          </a:p>
          <a:p>
            <a:pPr algn="just" rtl="0"/>
            <a:endParaRPr lang="en-US" dirty="0"/>
          </a:p>
          <a:p>
            <a:pPr algn="just" rtl="0"/>
            <a:r>
              <a:rPr lang="en-US" b="1" dirty="0" err="1">
                <a:solidFill>
                  <a:srgbClr val="F79037"/>
                </a:solidFill>
              </a:rPr>
              <a:t>Adoção</a:t>
            </a:r>
            <a:r>
              <a:rPr lang="en-US" b="1" dirty="0">
                <a:solidFill>
                  <a:srgbClr val="F79037"/>
                </a:solidFill>
              </a:rPr>
              <a:t> </a:t>
            </a:r>
            <a:r>
              <a:rPr lang="en-US" b="1" dirty="0" err="1">
                <a:solidFill>
                  <a:srgbClr val="F79037"/>
                </a:solidFill>
              </a:rPr>
              <a:t>pressionada</a:t>
            </a:r>
            <a:r>
              <a:rPr lang="en-US" b="1" dirty="0">
                <a:solidFill>
                  <a:srgbClr val="F79037"/>
                </a:solidFill>
              </a:rPr>
              <a:t> da </a:t>
            </a:r>
            <a:r>
              <a:rPr lang="en-US" b="1" dirty="0" err="1">
                <a:solidFill>
                  <a:srgbClr val="F79037"/>
                </a:solidFill>
              </a:rPr>
              <a:t>tecnologia</a:t>
            </a:r>
            <a:r>
              <a:rPr lang="en-US" b="1" dirty="0">
                <a:solidFill>
                  <a:srgbClr val="F79037"/>
                </a:solidFill>
              </a:rPr>
              <a:t> blockchain</a:t>
            </a:r>
          </a:p>
          <a:p>
            <a:pPr algn="just" rtl="0"/>
            <a:r>
              <a:rPr lang="en-US" dirty="0"/>
              <a:t>Se, </a:t>
            </a:r>
            <a:r>
              <a:rPr lang="en-US" dirty="0" err="1"/>
              <a:t>por</a:t>
            </a:r>
            <a:r>
              <a:rPr lang="en-US" dirty="0"/>
              <a:t> outro </a:t>
            </a:r>
            <a:r>
              <a:rPr lang="en-US" dirty="0" err="1"/>
              <a:t>lado</a:t>
            </a:r>
            <a:r>
              <a:rPr lang="en-US" dirty="0"/>
              <a:t>, </a:t>
            </a:r>
            <a:r>
              <a:rPr lang="en-US" dirty="0" err="1"/>
              <a:t>tivessem</a:t>
            </a:r>
            <a:r>
              <a:rPr lang="en-US" dirty="0"/>
              <a:t> </a:t>
            </a:r>
            <a:r>
              <a:rPr lang="en-US" dirty="0" err="1"/>
              <a:t>atingido</a:t>
            </a:r>
            <a:r>
              <a:rPr lang="en-US" dirty="0"/>
              <a:t> </a:t>
            </a:r>
            <a:r>
              <a:rPr lang="en-US" dirty="0" err="1"/>
              <a:t>uma</a:t>
            </a:r>
            <a:r>
              <a:rPr lang="en-US" dirty="0"/>
              <a:t> </a:t>
            </a:r>
            <a:r>
              <a:rPr lang="en-US" dirty="0" err="1"/>
              <a:t>escala</a:t>
            </a:r>
            <a:r>
              <a:rPr lang="en-US" dirty="0"/>
              <a:t> </a:t>
            </a:r>
            <a:r>
              <a:rPr lang="en-US" dirty="0" err="1"/>
              <a:t>significativa</a:t>
            </a:r>
            <a:r>
              <a:rPr lang="en-US" dirty="0"/>
              <a:t> e </a:t>
            </a:r>
            <a:r>
              <a:rPr lang="en-US" dirty="0" err="1"/>
              <a:t>fossem</a:t>
            </a:r>
            <a:r>
              <a:rPr lang="en-US" dirty="0"/>
              <a:t> </a:t>
            </a:r>
            <a:r>
              <a:rPr lang="en-US" dirty="0" err="1"/>
              <a:t>utilizados</a:t>
            </a:r>
            <a:r>
              <a:rPr lang="en-US" dirty="0"/>
              <a:t> de forma </a:t>
            </a:r>
            <a:r>
              <a:rPr lang="en-US" dirty="0" err="1"/>
              <a:t>generalizada</a:t>
            </a:r>
            <a:r>
              <a:rPr lang="en-US" dirty="0"/>
              <a:t> para </a:t>
            </a:r>
            <a:r>
              <a:rPr lang="en-US" dirty="0" err="1"/>
              <a:t>pagar</a:t>
            </a:r>
            <a:r>
              <a:rPr lang="en-US" dirty="0"/>
              <a:t> bens e </a:t>
            </a:r>
            <a:r>
              <a:rPr lang="en-US" dirty="0" err="1"/>
              <a:t>serviços</a:t>
            </a:r>
            <a:r>
              <a:rPr lang="en-US" dirty="0"/>
              <a:t>, </a:t>
            </a:r>
            <a:r>
              <a:rPr lang="en-US" dirty="0" err="1"/>
              <a:t>esses</a:t>
            </a:r>
            <a:r>
              <a:rPr lang="en-US" dirty="0"/>
              <a:t> </a:t>
            </a:r>
            <a:r>
              <a:rPr lang="en-US" dirty="0" err="1"/>
              <a:t>serviços</a:t>
            </a:r>
            <a:r>
              <a:rPr lang="en-US" dirty="0"/>
              <a:t> </a:t>
            </a:r>
            <a:r>
              <a:rPr lang="en-US" dirty="0" err="1"/>
              <a:t>não</a:t>
            </a:r>
            <a:r>
              <a:rPr lang="en-US" dirty="0"/>
              <a:t> </a:t>
            </a:r>
            <a:r>
              <a:rPr lang="en-US" dirty="0" err="1"/>
              <a:t>seriam</a:t>
            </a:r>
            <a:r>
              <a:rPr lang="en-US" dirty="0"/>
              <a:t> </a:t>
            </a:r>
            <a:r>
              <a:rPr lang="en-US" dirty="0" err="1"/>
              <a:t>ocultados</a:t>
            </a:r>
            <a:r>
              <a:rPr lang="en-US" dirty="0"/>
              <a:t> da </a:t>
            </a:r>
            <a:r>
              <a:rPr lang="en-US" dirty="0" err="1"/>
              <a:t>supervisão</a:t>
            </a:r>
            <a:r>
              <a:rPr lang="en-US" dirty="0"/>
              <a:t> </a:t>
            </a:r>
            <a:r>
              <a:rPr lang="en-US" dirty="0" err="1"/>
              <a:t>financeira</a:t>
            </a:r>
            <a:r>
              <a:rPr lang="en-US" dirty="0"/>
              <a:t>. O </a:t>
            </a:r>
            <a:r>
              <a:rPr lang="en-US" dirty="0" err="1"/>
              <a:t>mais</a:t>
            </a:r>
            <a:r>
              <a:rPr lang="en-US" dirty="0"/>
              <a:t> </a:t>
            </a:r>
            <a:r>
              <a:rPr lang="en-US" dirty="0" err="1"/>
              <a:t>tardar</a:t>
            </a:r>
            <a:r>
              <a:rPr lang="en-US" dirty="0"/>
              <a:t>, a </a:t>
            </a:r>
            <a:r>
              <a:rPr lang="en-US" dirty="0" err="1"/>
              <a:t>regulamentação</a:t>
            </a:r>
            <a:r>
              <a:rPr lang="en-US" dirty="0"/>
              <a:t> </a:t>
            </a:r>
            <a:r>
              <a:rPr lang="en-US" dirty="0" err="1"/>
              <a:t>seria</a:t>
            </a:r>
            <a:r>
              <a:rPr lang="en-US" dirty="0"/>
              <a:t> </a:t>
            </a:r>
            <a:r>
              <a:rPr lang="en-US" dirty="0" err="1"/>
              <a:t>então</a:t>
            </a:r>
            <a:r>
              <a:rPr lang="en-US" dirty="0"/>
              <a:t> </a:t>
            </a:r>
            <a:r>
              <a:rPr lang="en-US" dirty="0" err="1"/>
              <a:t>criada</a:t>
            </a:r>
            <a:r>
              <a:rPr lang="en-US" dirty="0"/>
              <a:t>. As </a:t>
            </a:r>
            <a:r>
              <a:rPr lang="en-US" dirty="0" err="1"/>
              <a:t>atividades</a:t>
            </a:r>
            <a:r>
              <a:rPr lang="en-US" dirty="0"/>
              <a:t> de blockchain no </a:t>
            </a:r>
            <a:r>
              <a:rPr lang="en-US" dirty="0" err="1"/>
              <a:t>sistema</a:t>
            </a:r>
            <a:r>
              <a:rPr lang="en-US" dirty="0"/>
              <a:t> </a:t>
            </a:r>
            <a:r>
              <a:rPr lang="en-US" dirty="0" err="1"/>
              <a:t>financeiro</a:t>
            </a:r>
            <a:r>
              <a:rPr lang="en-US" dirty="0"/>
              <a:t> que </a:t>
            </a:r>
            <a:r>
              <a:rPr lang="en-US" dirty="0" err="1"/>
              <a:t>permanecem</a:t>
            </a:r>
            <a:r>
              <a:rPr lang="en-US" dirty="0"/>
              <a:t> fora da </a:t>
            </a:r>
            <a:r>
              <a:rPr lang="en-US" dirty="0" err="1"/>
              <a:t>regulamentação</a:t>
            </a:r>
            <a:r>
              <a:rPr lang="en-US" dirty="0"/>
              <a:t> </a:t>
            </a:r>
            <a:r>
              <a:rPr lang="en-US" dirty="0" err="1"/>
              <a:t>teriam</a:t>
            </a:r>
            <a:r>
              <a:rPr lang="en-US" dirty="0"/>
              <a:t>, </a:t>
            </a:r>
            <a:r>
              <a:rPr lang="en-US" dirty="0" err="1"/>
              <a:t>na</a:t>
            </a:r>
            <a:r>
              <a:rPr lang="en-US" dirty="0"/>
              <a:t> </a:t>
            </a:r>
            <a:r>
              <a:rPr lang="en-US" dirty="0" err="1"/>
              <a:t>melhor</a:t>
            </a:r>
            <a:r>
              <a:rPr lang="en-US" dirty="0"/>
              <a:t> das </a:t>
            </a:r>
            <a:r>
              <a:rPr lang="en-US" dirty="0" err="1"/>
              <a:t>hipóteses</a:t>
            </a:r>
            <a:r>
              <a:rPr lang="en-US" dirty="0"/>
              <a:t>, o </a:t>
            </a:r>
            <a:r>
              <a:rPr lang="en-US" dirty="0" err="1"/>
              <a:t>significado</a:t>
            </a:r>
            <a:r>
              <a:rPr lang="en-US" dirty="0"/>
              <a:t> de um mercado negro e, se </a:t>
            </a:r>
            <a:r>
              <a:rPr lang="en-US" dirty="0" err="1"/>
              <a:t>necessário</a:t>
            </a:r>
            <a:r>
              <a:rPr lang="en-US" dirty="0"/>
              <a:t>, </a:t>
            </a:r>
            <a:r>
              <a:rPr lang="en-US" dirty="0" err="1"/>
              <a:t>também</a:t>
            </a:r>
            <a:r>
              <a:rPr lang="en-US" dirty="0"/>
              <a:t> </a:t>
            </a:r>
            <a:r>
              <a:rPr lang="en-US" dirty="0" err="1"/>
              <a:t>seriam</a:t>
            </a:r>
            <a:r>
              <a:rPr lang="en-US" dirty="0"/>
              <a:t> </a:t>
            </a:r>
            <a:r>
              <a:rPr lang="en-US" dirty="0" err="1"/>
              <a:t>relevantes</a:t>
            </a:r>
            <a:r>
              <a:rPr lang="en-US" dirty="0"/>
              <a:t> sob o </a:t>
            </a:r>
            <a:r>
              <a:rPr lang="en-US" dirty="0" err="1"/>
              <a:t>direito</a:t>
            </a:r>
            <a:r>
              <a:rPr lang="en-US" dirty="0"/>
              <a:t> penal.</a:t>
            </a:r>
          </a:p>
          <a:p>
            <a:pPr algn="just" rtl="0"/>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54</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6" y="665164"/>
            <a:ext cx="3051261"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dirty="0">
                <a:solidFill>
                  <a:srgbClr val="F79037"/>
                </a:solidFill>
              </a:rPr>
              <a:t>Novos modelos de negócios</a:t>
            </a:r>
          </a:p>
          <a:p>
            <a:pPr algn="just" rtl="0"/>
            <a:r>
              <a:rPr lang="en-US" dirty="0">
                <a:solidFill>
                  <a:schemeClr val="tx1"/>
                </a:solidFill>
              </a:rPr>
              <a:t>A aplicação potencialmente mais promissora de registros de transações distribuídas pode ser vista na vinculação de transações bancárias e processos de </a:t>
            </a:r>
            <a:r>
              <a:rPr lang="en-US" dirty="0" err="1">
                <a:solidFill>
                  <a:schemeClr val="tx1"/>
                </a:solidFill>
              </a:rPr>
              <a:t>negócios</a:t>
            </a:r>
            <a:r>
              <a:rPr lang="en-US" dirty="0">
                <a:solidFill>
                  <a:schemeClr val="tx1"/>
                </a:solidFill>
              </a:rPr>
              <a:t> </a:t>
            </a:r>
            <a:r>
              <a:rPr lang="en-US" dirty="0" err="1">
                <a:solidFill>
                  <a:schemeClr val="tx1"/>
                </a:solidFill>
              </a:rPr>
              <a:t>económicos</a:t>
            </a:r>
            <a:r>
              <a:rPr lang="en-US" dirty="0">
                <a:solidFill>
                  <a:schemeClr val="tx1"/>
                </a:solidFill>
              </a:rPr>
              <a:t> reais. Pode-se esperar um uso mais amplo de processos de pagamento conforme o uso, liquidação em tempo real de transações em cadeias de valor e financiamento corporativo orientado ao fluxo de caixa com finanças inteligentes. Estes representam novos serviços cujas formas de financiamento serão digitais e automatizadas. a </a:t>
            </a:r>
            <a:r>
              <a:rPr lang="en-US" dirty="0" err="1">
                <a:solidFill>
                  <a:schemeClr val="tx1"/>
                </a:solidFill>
              </a:rPr>
              <a:t>sua</a:t>
            </a:r>
            <a:r>
              <a:rPr lang="en-US" dirty="0">
                <a:solidFill>
                  <a:schemeClr val="tx1"/>
                </a:solidFill>
              </a:rPr>
              <a:t> liquidação não requer necessariamente uma moeda artificial. Pelo contrário, as moedas virtuais só poderão conquistar este mercado como meio de pagamento se a transparência aumentar, a fraude desaparecer e a estabilidade de valor for estabelecida e controlada. De qualquer forma, isso revolucionará ainda mais o negócio de serviços financeiros. Além das FinTechs, que costumam ser o foco das atenções, e que estão usando soluções inovadoras para impulsionar os concorrentes com soluções inovadoras, provedores de serviços financeiros estabelecidos também estão experimentando soluções de processos digitais. Eles têm a vantagem aqui, da funcionalidade, segurança e custos dos sistemas e processos existentes e podem aproveitar esse conhecimento.</a:t>
            </a:r>
          </a:p>
          <a:p>
            <a:pPr algn="l" rtl="0"/>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0261" y="6472554"/>
            <a:ext cx="3062907" cy="420073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MÓDULO 2</a:t>
            </a:r>
          </a:p>
          <a:p>
            <a:pPr>
              <a:spcBef>
                <a:spcPts val="0"/>
              </a:spcBef>
            </a:pPr>
            <a:r>
              <a:rPr lang="en-US" dirty="0"/>
              <a:t>CONFIANÇA NO NEGÓCIO</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37</a:t>
            </a:fld>
            <a:endParaRPr lang="en-US" dirty="0"/>
          </a:p>
        </p:txBody>
      </p:sp>
      <p:grpSp>
        <p:nvGrpSpPr>
          <p:cNvPr id="5" name="Group 4">
            <a:extLst>
              <a:ext uri="{FF2B5EF4-FFF2-40B4-BE49-F238E27FC236}">
                <a16:creationId xmlns:a16="http://schemas.microsoft.com/office/drawing/2014/main" id="{14A93C77-0E41-D7B9-1677-BE629F77339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5EF1453-CC26-CDFE-B122-4DE47A31178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5B7FD80A-E5F8-AFF3-BF9B-7FB6E041F30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2999"/>
            <a:ext cx="7559675" cy="636573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665163"/>
            <a:ext cx="6317301" cy="3762904"/>
          </a:xfrm>
        </p:spPr>
        <p:txBody>
          <a:bodyPr numCol="2"/>
          <a:lstStyle/>
          <a:p>
            <a:pPr rtl="0"/>
            <a:r>
              <a:rPr lang="en-US" b="1" dirty="0">
                <a:solidFill>
                  <a:srgbClr val="F79037"/>
                </a:solidFill>
              </a:rPr>
              <a:t>Redução de custos</a:t>
            </a:r>
          </a:p>
          <a:p>
            <a:pPr rtl="0"/>
            <a:r>
              <a:rPr lang="en-US" dirty="0"/>
              <a:t>Uma das motivações para o desenvolvimento de aplicações de contabilidade distribuída na área de Finanças decorre dos altos custos da regulamentação bancária e financeira. Evitar esses custos na prestação de serviços financeiros pode trazer vantagens competitivas significativas. Devido à ineficiência de muitos regulamentos, é improvável que a maioria dos participantes do mercado digital veja a eliminação da supervisão como uma perda de segurança ou estabilidade. Portanto, é improvável que a eliminação da regulamentação nos processos de negócios digitais seja prejudicial aos negócios.</a:t>
            </a:r>
          </a:p>
          <a:p>
            <a:pPr rtl="0"/>
            <a:endParaRPr lang="en-US" dirty="0"/>
          </a:p>
          <a:p>
            <a:pPr rtl="0"/>
            <a:r>
              <a:rPr lang="en-US" dirty="0"/>
              <a:t>As aplicações potenciais de blockchain ou ledgers distribuídos no setor financeiro são extensas e </a:t>
            </a:r>
            <a:r>
              <a:rPr lang="en-US" dirty="0" err="1"/>
              <a:t>variam</a:t>
            </a:r>
            <a:r>
              <a:rPr lang="en-US" dirty="0"/>
              <a:t> no seu nível de desenvolvimento. A </a:t>
            </a:r>
            <a:r>
              <a:rPr lang="en-US" dirty="0" err="1"/>
              <a:t>tendência</a:t>
            </a:r>
            <a:r>
              <a:rPr lang="en-US" dirty="0"/>
              <a:t> do seu uso vale a pena se a segurança, a velocidade e a eficiência dos serviços financeiros ainda puderem ser aprimoradas. Os custos de transação podem ser reduzidos em larga escala, e os provedores de serviços inovadores podem gerar altos retornos a partir dos ganhos de eficiência resultantes. Os pré-requisitos para o avanço triunfante das transações de registro digital distribuído estão presentes nas áreas de aplicação: emissão de títulos (mercado primário), negociação de títulos (mercado secundário), transações de pagamento, financiamento de pay-per-use e pagamento digital. Enquanto nas áreas de negociação secundária e transações de pagamento, os desafios de encontrar uma solução técnica e ao mesmo tempo as melhorias de eficiência dos últimos anos por meio de soluções inovadoras já são consideráveis, ainda há um grande potencial para a nova tecnologia no mercado primário e no financiamento de tecnologia. Além disso, campos completamente novos de aplicação para blockchain surgirão com a economia compartilhada, bem como a transferência baseada no uso e pagamento de ativos. Nas áreas de negócios que já são digitalmente avançadas, blockchain e registros de transações distribuídas representarão opções adicionais para desenvolver ainda mais os sistemas e processos existentes. Em outras áreas, onde o tempo e os custos ainda são altos, as novas tecnologias vão provocar mudanças radicais. Especialmente no mercado de emissão de valores mobiliários, houve um movimento considerável com ICOs. A regulamentação de ICOs que atualmente é regulamentação de ICOs demonstra a relevância sistêmica já alcançada. A igualdade de tratamento regulamentar não reduzirá a importância do instrumento financeiro. Pelo contrário, pode-se supor, especialmente após o esclarecimento legal, que a tecnologia subjacente simplificará e modernizará significativamente o processo de emissão analógica. Para novas aplicações, as tecnologias blockchain serão usadas exclusivamente desde o início. que a tecnologia subjacente simplificará e modernizará significativamente o processo de emissão analógica. Para novas aplicações, as tecnologias blockchain serão usadas exclusivamente desde o início. que a tecnologia subjacente simplificará e modernizará significativamente o processo de emissão analógica. Para novas aplicações, as tecnologias blockchain serão usadas exclusivamente desde o início.</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55</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30683" y="6848031"/>
            <a:ext cx="6350386"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rPr>
              <a:t>No que diz respeito aos players dos mercados financeiros do futuro, pode-se resumir que os concorrentes estabelecidos, que estão na vanguarda do desenvolvimento, continuarão a desempenhar um papel importante no futuro devido ao seu mercado e cliente continuarão a desempenhar um papel importante. papel importante no futuro. Das muitas FinTechs, muitas empresas não atingirão o patamar de lucratividade e desaparecerão ou serão adquiridas por outros concorrentes. No entanto, algumas das empresas iniciantes no setor financeiro certamente crescerão e se tornarão grandes e lucrativas participantes do mercado. Uma previsão mais precisa de quais são esses provedores não pode ser fornecida no momento. Até agora, o estado e as </a:t>
            </a:r>
            <a:r>
              <a:rPr lang="en-US" dirty="0" err="1">
                <a:solidFill>
                  <a:srgbClr val="000000"/>
                </a:solidFill>
              </a:rPr>
              <a:t>suas</a:t>
            </a:r>
            <a:r>
              <a:rPr lang="en-US" dirty="0">
                <a:solidFill>
                  <a:srgbClr val="000000"/>
                </a:solidFill>
              </a:rPr>
              <a:t> instituições de supervisão conseguiram acompanhar as inovações do ponto de vista de um observador.</a:t>
            </a:r>
          </a:p>
          <a:p>
            <a:pPr rtl="0"/>
            <a:endParaRPr lang="en-US" dirty="0">
              <a:solidFill>
                <a:srgbClr val="000000"/>
              </a:solidFill>
            </a:endParaRPr>
          </a:p>
          <a:p>
            <a:pPr rtl="0"/>
            <a:endParaRPr lang="en-US" dirty="0">
              <a:solidFill>
                <a:srgbClr val="000000"/>
              </a:solidFill>
            </a:endParaRPr>
          </a:p>
          <a:p>
            <a:pPr rtl="0"/>
            <a:endParaRPr lang="en-US" dirty="0">
              <a:solidFill>
                <a:srgbClr val="000000"/>
              </a:solidFill>
            </a:endParaRPr>
          </a:p>
          <a:p>
            <a:pPr rtl="0"/>
            <a:endParaRPr lang="en-US" dirty="0">
              <a:solidFill>
                <a:srgbClr val="000000"/>
              </a:solidFill>
            </a:endParaRPr>
          </a:p>
          <a:p>
            <a:pPr rtl="0"/>
            <a:r>
              <a:rPr lang="en-US" dirty="0">
                <a:solidFill>
                  <a:srgbClr val="000000"/>
                </a:solidFill>
              </a:rPr>
              <a:t>Para </a:t>
            </a:r>
            <a:r>
              <a:rPr lang="en-US" dirty="0" err="1">
                <a:solidFill>
                  <a:srgbClr val="000000"/>
                </a:solidFill>
              </a:rPr>
              <a:t>mergulhar</a:t>
            </a:r>
            <a:r>
              <a:rPr lang="en-US" dirty="0">
                <a:solidFill>
                  <a:srgbClr val="000000"/>
                </a:solidFill>
              </a:rPr>
              <a:t> num caso de uso financeiro específico da tecnologia blockchain, assista a este vídeo Generation Blockchain sobre o euro digital e o dólar digital e como eles funcionam.</a:t>
            </a:r>
          </a:p>
          <a:p>
            <a:pPr rtl="0"/>
            <a:r>
              <a:rPr lang="en-US" dirty="0">
                <a:solidFill>
                  <a:srgbClr val="000000"/>
                </a:solidFill>
              </a:rPr>
              <a:t>Clique aqui para assistir ao vídeo Generation Blockchain sobre o euro digital e o dólar digital.</a:t>
            </a:r>
          </a:p>
          <a:p>
            <a:pPr rtl="0"/>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125809" y="8164666"/>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04501" y="8250255"/>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3878454" y="8160702"/>
            <a:ext cx="824852" cy="742396"/>
            <a:chOff x="7629768"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29768" y="6611361"/>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hlinkClick r:id="rId7"/>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7"/>
            <a:ext cx="6005740" cy="41977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a:solidFill>
                  <a:srgbClr val="000000"/>
                </a:solidFill>
                <a:effectLst/>
                <a:latin typeface="Calibri" panose="020F0502020204030204" pitchFamily="34" charset="0"/>
              </a:rPr>
              <a:t>O Brooklyn Microgrid é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negociação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P2P </a:t>
            </a:r>
            <a:r>
              <a:rPr lang="en-US" sz="1100" dirty="0" err="1">
                <a:solidFill>
                  <a:srgbClr val="000000"/>
                </a:solidFill>
                <a:effectLst/>
                <a:latin typeface="Calibri" panose="020F0502020204030204" pitchFamily="34" charset="0"/>
              </a:rPr>
              <a:t>baseada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blockchain que é </a:t>
            </a:r>
            <a:r>
              <a:rPr lang="en-US" sz="1100" dirty="0" err="1">
                <a:solidFill>
                  <a:srgbClr val="000000"/>
                </a:solidFill>
                <a:effectLst/>
                <a:latin typeface="Calibri" panose="020F0502020204030204" pitchFamily="34" charset="0"/>
              </a:rPr>
              <a:t>executada</a:t>
            </a:r>
            <a:r>
              <a:rPr lang="en-US" sz="1100" dirty="0">
                <a:solidFill>
                  <a:srgbClr val="000000"/>
                </a:solidFill>
                <a:effectLst/>
                <a:latin typeface="Calibri" panose="020F0502020204030204" pitchFamily="34" charset="0"/>
              </a:rPr>
              <a:t> pela Transactive Grid. Transactive Grid é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parceria</a:t>
            </a:r>
            <a:r>
              <a:rPr lang="en-US" sz="1100" dirty="0">
                <a:solidFill>
                  <a:srgbClr val="000000"/>
                </a:solidFill>
                <a:effectLst/>
                <a:latin typeface="Calibri" panose="020F0502020204030204" pitchFamily="34" charset="0"/>
              </a:rPr>
              <a:t> entre LO3 Energy, </a:t>
            </a:r>
            <a:r>
              <a:rPr lang="en-US" sz="1100" dirty="0" err="1">
                <a:solidFill>
                  <a:srgbClr val="000000"/>
                </a:solidFill>
                <a:effectLst/>
                <a:latin typeface="Calibri" panose="020F0502020204030204" pitchFamily="34" charset="0"/>
              </a:rPr>
              <a:t>Consensys</a:t>
            </a:r>
            <a:r>
              <a:rPr lang="en-US" sz="1100" dirty="0">
                <a:solidFill>
                  <a:srgbClr val="000000"/>
                </a:solidFill>
                <a:effectLst/>
                <a:latin typeface="Calibri" panose="020F0502020204030204" pitchFamily="34" charset="0"/>
              </a:rPr>
              <a:t>, Siemens e Centrica. </a:t>
            </a:r>
            <a:r>
              <a:rPr lang="en-US" sz="1100" dirty="0" err="1">
                <a:solidFill>
                  <a:srgbClr val="000000"/>
                </a:solidFill>
                <a:effectLst/>
                <a:latin typeface="Calibri" panose="020F0502020204030204" pitchFamily="34" charset="0"/>
              </a:rPr>
              <a:t>Esta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microrrede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está</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localizada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comunidades</a:t>
            </a:r>
            <a:r>
              <a:rPr lang="en-US" sz="1100" dirty="0">
                <a:solidFill>
                  <a:srgbClr val="000000"/>
                </a:solidFill>
                <a:effectLst/>
                <a:latin typeface="Calibri" panose="020F0502020204030204" pitchFamily="34" charset="0"/>
              </a:rPr>
              <a:t> Gowanus e Park Slope no Brooklyn, Nova York. </a:t>
            </a:r>
            <a:r>
              <a:rPr lang="en-US" sz="1100" dirty="0" err="1">
                <a:solidFill>
                  <a:srgbClr val="000000"/>
                </a:solidFill>
                <a:effectLst/>
                <a:latin typeface="Calibri" panose="020F0502020204030204" pitchFamily="34" charset="0"/>
              </a:rPr>
              <a:t>Ele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concluiu</a:t>
            </a:r>
            <a:r>
              <a:rPr lang="en-US" sz="1100" dirty="0">
                <a:solidFill>
                  <a:srgbClr val="000000"/>
                </a:solidFill>
                <a:effectLst/>
                <a:latin typeface="Calibri" panose="020F0502020204030204" pitchFamily="34" charset="0"/>
              </a:rPr>
              <a:t> com </a:t>
            </a:r>
            <a:r>
              <a:rPr lang="en-US" sz="1100" dirty="0" err="1">
                <a:solidFill>
                  <a:srgbClr val="000000"/>
                </a:solidFill>
                <a:effectLst/>
                <a:latin typeface="Calibri" panose="020F0502020204030204" pitchFamily="34" charset="0"/>
              </a:rPr>
              <a:t>sucesso</a:t>
            </a:r>
            <a:r>
              <a:rPr lang="en-US" sz="1100" dirty="0">
                <a:solidFill>
                  <a:srgbClr val="000000"/>
                </a:solidFill>
                <a:effectLst/>
                <a:latin typeface="Calibri" panose="020F0502020204030204" pitchFamily="34" charset="0"/>
              </a:rPr>
              <a:t> um teste de </a:t>
            </a:r>
            <a:r>
              <a:rPr lang="en-US" sz="1100" dirty="0" err="1">
                <a:solidFill>
                  <a:srgbClr val="000000"/>
                </a:solidFill>
                <a:effectLst/>
                <a:latin typeface="Calibri" panose="020F0502020204030204" pitchFamily="34" charset="0"/>
              </a:rPr>
              <a:t>três</a:t>
            </a:r>
            <a:r>
              <a:rPr lang="en-US" sz="1100" dirty="0">
                <a:solidFill>
                  <a:srgbClr val="000000"/>
                </a:solidFill>
                <a:effectLst/>
                <a:latin typeface="Calibri" panose="020F0502020204030204" pitchFamily="34" charset="0"/>
              </a:rPr>
              <a:t> meses de </a:t>
            </a:r>
            <a:r>
              <a:rPr lang="en-US" sz="1100" dirty="0" err="1">
                <a:solidFill>
                  <a:srgbClr val="000000"/>
                </a:solidFill>
                <a:effectLst/>
                <a:latin typeface="Calibri" panose="020F0502020204030204" pitchFamily="34" charset="0"/>
              </a:rPr>
              <a:t>comércio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P2P entre </a:t>
            </a:r>
            <a:r>
              <a:rPr lang="en-US" sz="1100" dirty="0" err="1">
                <a:solidFill>
                  <a:srgbClr val="000000"/>
                </a:solidFill>
                <a:effectLst/>
                <a:latin typeface="Calibri" panose="020F0502020204030204" pitchFamily="34" charset="0"/>
              </a:rPr>
              <a:t>membros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comunidade</a:t>
            </a:r>
            <a:r>
              <a:rPr lang="en-US" sz="1100" dirty="0">
                <a:solidFill>
                  <a:srgbClr val="000000"/>
                </a:solidFill>
                <a:effectLst/>
                <a:latin typeface="Calibri" panose="020F0502020204030204" pitchFamily="34" charset="0"/>
              </a:rPr>
              <a:t> no Brooklyn.</a:t>
            </a:r>
          </a:p>
          <a:p>
            <a:pPr algn="just" rtl="0"/>
            <a:endParaRPr lang="en-US" sz="1100" dirty="0">
              <a:solidFill>
                <a:srgbClr val="000000"/>
              </a:solidFill>
              <a:effectLst/>
              <a:latin typeface="Calibri" panose="020F0502020204030204" pitchFamily="34" charset="0"/>
            </a:endParaRPr>
          </a:p>
          <a:p>
            <a:pPr algn="just" rtl="0"/>
            <a:r>
              <a:rPr lang="en-US" sz="1100" dirty="0">
                <a:solidFill>
                  <a:srgbClr val="000000"/>
                </a:solidFill>
                <a:effectLst/>
                <a:latin typeface="Calibri" panose="020F0502020204030204" pitchFamily="34" charset="0"/>
              </a:rPr>
              <a:t>Com o Microgrid,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prosumidores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podem</a:t>
            </a:r>
            <a:r>
              <a:rPr lang="en-US" sz="1100" dirty="0">
                <a:solidFill>
                  <a:srgbClr val="000000"/>
                </a:solidFill>
                <a:effectLst/>
                <a:latin typeface="Calibri" panose="020F0502020204030204" pitchFamily="34" charset="0"/>
              </a:rPr>
              <a:t> vender o </a:t>
            </a:r>
            <a:r>
              <a:rPr lang="en-US" sz="1100" dirty="0" err="1">
                <a:solidFill>
                  <a:srgbClr val="000000"/>
                </a:solidFill>
                <a:effectLst/>
                <a:latin typeface="Calibri" panose="020F0502020204030204" pitchFamily="34" charset="0"/>
              </a:rPr>
              <a:t>seu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excedente</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diretamente</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seus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vizinhos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Isso</a:t>
            </a:r>
            <a:r>
              <a:rPr lang="en-US" sz="1100" dirty="0">
                <a:solidFill>
                  <a:srgbClr val="000000"/>
                </a:solidFill>
                <a:effectLst/>
                <a:latin typeface="Calibri" panose="020F0502020204030204" pitchFamily="34" charset="0"/>
              </a:rPr>
              <a:t> é </a:t>
            </a:r>
            <a:r>
              <a:rPr lang="en-US" sz="1100" dirty="0" err="1">
                <a:solidFill>
                  <a:srgbClr val="000000"/>
                </a:solidFill>
                <a:effectLst/>
                <a:latin typeface="Calibri" panose="020F0502020204030204" pitchFamily="34" charset="0"/>
              </a:rPr>
              <a:t>alcançado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pelo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uso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contratos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baseados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Ethereum e o </a:t>
            </a:r>
            <a:r>
              <a:rPr lang="en-US" sz="1100" dirty="0" err="1">
                <a:solidFill>
                  <a:srgbClr val="000000"/>
                </a:solidFill>
                <a:effectLst/>
                <a:latin typeface="Calibri" panose="020F0502020204030204" pitchFamily="34" charset="0"/>
              </a:rPr>
              <a:t>chamado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mecanismo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consenso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prático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tolerância</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falhas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bizantinas</a:t>
            </a:r>
            <a:r>
              <a:rPr lang="en-US" sz="1100" dirty="0">
                <a:solidFill>
                  <a:srgbClr val="000000"/>
                </a:solidFill>
                <a:effectLst/>
                <a:latin typeface="Calibri" panose="020F0502020204030204" pitchFamily="34" charset="0"/>
              </a:rPr>
              <a:t> (PBFT). O </a:t>
            </a:r>
            <a:r>
              <a:rPr lang="en-US" sz="1100" dirty="0" err="1">
                <a:solidFill>
                  <a:srgbClr val="000000"/>
                </a:solidFill>
                <a:effectLst/>
                <a:latin typeface="Calibri" panose="020F0502020204030204" pitchFamily="34" charset="0"/>
              </a:rPr>
              <a:t>primeiro</a:t>
            </a:r>
            <a:r>
              <a:rPr lang="en-US" sz="1100" dirty="0">
                <a:solidFill>
                  <a:srgbClr val="000000"/>
                </a:solidFill>
                <a:effectLst/>
                <a:latin typeface="Calibri" panose="020F0502020204030204" pitchFamily="34" charset="0"/>
              </a:rPr>
              <a:t> teste </a:t>
            </a:r>
            <a:r>
              <a:rPr lang="en-US" sz="1100" dirty="0" err="1">
                <a:solidFill>
                  <a:srgbClr val="000000"/>
                </a:solidFill>
                <a:effectLst/>
                <a:latin typeface="Calibri" panose="020F0502020204030204" pitchFamily="34" charset="0"/>
              </a:rPr>
              <a:t>incluiu</a:t>
            </a:r>
            <a:r>
              <a:rPr lang="en-US" sz="1100" dirty="0">
                <a:solidFill>
                  <a:srgbClr val="000000"/>
                </a:solidFill>
                <a:effectLst/>
                <a:latin typeface="Calibri" panose="020F0502020204030204" pitchFamily="34" charset="0"/>
              </a:rPr>
              <a:t> 5 </a:t>
            </a:r>
            <a:r>
              <a:rPr lang="en-US" sz="1100" dirty="0" err="1">
                <a:solidFill>
                  <a:srgbClr val="000000"/>
                </a:solidFill>
                <a:effectLst/>
                <a:latin typeface="Calibri" panose="020F0502020204030204" pitchFamily="34" charset="0"/>
              </a:rPr>
              <a:t>prosumidores</a:t>
            </a:r>
            <a:r>
              <a:rPr lang="en-US" sz="1100" dirty="0">
                <a:solidFill>
                  <a:srgbClr val="000000"/>
                </a:solidFill>
                <a:effectLst/>
                <a:latin typeface="Calibri" panose="020F0502020204030204" pitchFamily="34" charset="0"/>
              </a:rPr>
              <a:t> e 5 </a:t>
            </a:r>
            <a:r>
              <a:rPr lang="en-US" sz="1100" dirty="0" err="1">
                <a:solidFill>
                  <a:srgbClr val="000000"/>
                </a:solidFill>
                <a:effectLst/>
                <a:latin typeface="Calibri" panose="020F0502020204030204" pitchFamily="34" charset="0"/>
              </a:rPr>
              <a:t>consumidores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vizinhos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resultou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primeira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transação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registrada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blockchains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todo</a:t>
            </a:r>
            <a:r>
              <a:rPr lang="en-US" sz="1100" dirty="0">
                <a:solidFill>
                  <a:srgbClr val="000000"/>
                </a:solidFill>
                <a:effectLst/>
                <a:latin typeface="Calibri" panose="020F0502020204030204" pitchFamily="34" charset="0"/>
              </a:rPr>
              <a:t> o </a:t>
            </a:r>
            <a:r>
              <a:rPr lang="en-US" sz="1100" dirty="0" err="1">
                <a:solidFill>
                  <a:srgbClr val="000000"/>
                </a:solidFill>
                <a:effectLst/>
                <a:latin typeface="Calibri" panose="020F0502020204030204" pitchFamily="34" charset="0"/>
              </a:rPr>
              <a:t>mundo</a:t>
            </a:r>
            <a:r>
              <a:rPr lang="en-US" sz="1100" dirty="0">
                <a:solidFill>
                  <a:srgbClr val="000000"/>
                </a:solidFill>
                <a:effectLst/>
                <a:latin typeface="Calibri" panose="020F0502020204030204" pitchFamily="34" charset="0"/>
              </a:rPr>
              <a:t>. O </a:t>
            </a:r>
            <a:r>
              <a:rPr lang="en-US" sz="1100" dirty="0" err="1">
                <a:solidFill>
                  <a:srgbClr val="000000"/>
                </a:solidFill>
                <a:effectLst/>
                <a:latin typeface="Calibri" panose="020F0502020204030204" pitchFamily="34" charset="0"/>
              </a:rPr>
              <a:t>excedente</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é </a:t>
            </a:r>
            <a:r>
              <a:rPr lang="en-US" sz="1100" dirty="0" err="1">
                <a:solidFill>
                  <a:srgbClr val="000000"/>
                </a:solidFill>
                <a:effectLst/>
                <a:latin typeface="Calibri" panose="020F0502020204030204" pitchFamily="34" charset="0"/>
              </a:rPr>
              <a:t>medido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inteligentes</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podem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realizar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físicas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e registrar dados, e </a:t>
            </a:r>
            <a:r>
              <a:rPr lang="en-US" sz="1100" dirty="0" err="1">
                <a:solidFill>
                  <a:srgbClr val="000000"/>
                </a:solidFill>
                <a:effectLst/>
                <a:latin typeface="Calibri" panose="020F0502020204030204" pitchFamily="34" charset="0"/>
              </a:rPr>
              <a:t>seqüencialmente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transformados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tokens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equivalente</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podem</a:t>
            </a:r>
            <a:r>
              <a:rPr lang="en-US" sz="1100" dirty="0">
                <a:solidFill>
                  <a:srgbClr val="000000"/>
                </a:solidFill>
                <a:effectLst/>
                <a:latin typeface="Calibri" panose="020F0502020204030204" pitchFamily="34" charset="0"/>
              </a:rPr>
              <a:t> ser </a:t>
            </a:r>
            <a:r>
              <a:rPr lang="en-US" sz="1100" dirty="0" err="1">
                <a:solidFill>
                  <a:srgbClr val="000000"/>
                </a:solidFill>
                <a:effectLst/>
                <a:latin typeface="Calibri" panose="020F0502020204030204" pitchFamily="34" charset="0"/>
              </a:rPr>
              <a:t>negociados</a:t>
            </a:r>
            <a:r>
              <a:rPr lang="en-US" sz="1100" dirty="0">
                <a:solidFill>
                  <a:srgbClr val="000000"/>
                </a:solidFill>
                <a:effectLst/>
                <a:latin typeface="Calibri" panose="020F0502020204030204" pitchFamily="34" charset="0"/>
              </a:rPr>
              <a:t> no mercado local. Tokens </a:t>
            </a:r>
            <a:r>
              <a:rPr lang="en-US" sz="1100" dirty="0" err="1">
                <a:solidFill>
                  <a:srgbClr val="000000"/>
                </a:solidFill>
                <a:effectLst/>
                <a:latin typeface="Calibri" panose="020F0502020204030204" pitchFamily="34" charset="0"/>
              </a:rPr>
              <a:t>indicam</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determinada</a:t>
            </a:r>
            <a:r>
              <a:rPr lang="en-US" sz="1100" dirty="0">
                <a:solidFill>
                  <a:srgbClr val="000000"/>
                </a:solidFill>
                <a:latin typeface="Calibri" panose="020F0502020204030204" pitchFamily="34" charset="0"/>
              </a:rPr>
              <a:t> </a:t>
            </a:r>
            <a:r>
              <a:rPr lang="en-US" sz="1100" dirty="0" err="1">
                <a:solidFill>
                  <a:srgbClr val="000000"/>
                </a:solidFill>
                <a:effectLst/>
                <a:latin typeface="Calibri" panose="020F0502020204030204" pitchFamily="34" charset="0"/>
              </a:rPr>
              <a:t>quantidade</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foi</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produzida</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partir</a:t>
            </a:r>
            <a:r>
              <a:rPr lang="en-US" sz="1100" dirty="0">
                <a:solidFill>
                  <a:srgbClr val="000000"/>
                </a:solidFill>
                <a:effectLst/>
                <a:latin typeface="Calibri" panose="020F0502020204030204" pitchFamily="34" charset="0"/>
              </a:rPr>
              <a:t> dos </a:t>
            </a:r>
            <a:r>
              <a:rPr lang="en-US" sz="1100" dirty="0" err="1">
                <a:solidFill>
                  <a:srgbClr val="000000"/>
                </a:solidFill>
                <a:effectLst/>
                <a:latin typeface="Calibri" panose="020F0502020204030204" pitchFamily="34" charset="0"/>
              </a:rPr>
              <a:t>painéis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solares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pode</a:t>
            </a:r>
            <a:r>
              <a:rPr lang="en-US" sz="1100" dirty="0">
                <a:solidFill>
                  <a:srgbClr val="000000"/>
                </a:solidFill>
                <a:effectLst/>
                <a:latin typeface="Calibri" panose="020F0502020204030204" pitchFamily="34" charset="0"/>
              </a:rPr>
              <a:t> ser </a:t>
            </a:r>
            <a:r>
              <a:rPr lang="en-US" sz="1100" dirty="0" err="1">
                <a:solidFill>
                  <a:srgbClr val="000000"/>
                </a:solidFill>
                <a:effectLst/>
                <a:latin typeface="Calibri" panose="020F0502020204030204" pitchFamily="34" charset="0"/>
              </a:rPr>
              <a:t>transferida</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carteira</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medidor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a:t>
            </a:r>
            <a:r>
              <a:rPr lang="en-US" sz="1100" dirty="0">
                <a:solidFill>
                  <a:srgbClr val="000000"/>
                </a:solidFill>
                <a:effectLst/>
                <a:latin typeface="Calibri" panose="020F0502020204030204" pitchFamily="34" charset="0"/>
              </a:rPr>
              <a:t> de um </a:t>
            </a:r>
            <a:r>
              <a:rPr lang="en-US" sz="1100" dirty="0" err="1">
                <a:solidFill>
                  <a:srgbClr val="000000"/>
                </a:solidFill>
                <a:effectLst/>
                <a:latin typeface="Calibri" panose="020F0502020204030204" pitchFamily="34" charset="0"/>
              </a:rPr>
              <a:t>prosumidor</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consumidores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finais</a:t>
            </a:r>
            <a:r>
              <a:rPr lang="en-US" sz="1100" dirty="0">
                <a:solidFill>
                  <a:srgbClr val="000000"/>
                </a:solidFill>
                <a:effectLst/>
                <a:latin typeface="Calibri" panose="020F0502020204030204" pitchFamily="34" charset="0"/>
              </a:rPr>
              <a:t> via blockchain.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tokens </a:t>
            </a:r>
            <a:r>
              <a:rPr lang="en-US" sz="1100" dirty="0" err="1">
                <a:solidFill>
                  <a:srgbClr val="000000"/>
                </a:solidFill>
                <a:effectLst/>
                <a:latin typeface="Calibri" panose="020F0502020204030204" pitchFamily="34" charset="0"/>
              </a:rPr>
              <a:t>são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queimados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pelo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dispositivo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medição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consumidor</a:t>
            </a:r>
            <a:r>
              <a:rPr lang="en-US" sz="1100" dirty="0">
                <a:solidFill>
                  <a:srgbClr val="000000"/>
                </a:solidFill>
                <a:effectLst/>
                <a:latin typeface="Calibri" panose="020F0502020204030204" pitchFamily="34" charset="0"/>
              </a:rPr>
              <a:t>, pois a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comprada</a:t>
            </a:r>
            <a:r>
              <a:rPr lang="en-US" sz="1100" dirty="0">
                <a:solidFill>
                  <a:srgbClr val="000000"/>
                </a:solidFill>
                <a:effectLst/>
                <a:latin typeface="Calibri" panose="020F0502020204030204" pitchFamily="34" charset="0"/>
              </a:rPr>
              <a:t> é </a:t>
            </a:r>
            <a:r>
              <a:rPr lang="en-US" sz="1100" dirty="0" err="1">
                <a:solidFill>
                  <a:srgbClr val="000000"/>
                </a:solidFill>
                <a:effectLst/>
                <a:latin typeface="Calibri" panose="020F0502020204030204" pitchFamily="34" charset="0"/>
              </a:rPr>
              <a:t>usada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casa.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usuários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microrrede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interagem</a:t>
            </a:r>
            <a:r>
              <a:rPr lang="en-US" sz="1100" dirty="0">
                <a:solidFill>
                  <a:srgbClr val="000000"/>
                </a:solidFill>
                <a:effectLst/>
                <a:latin typeface="Calibri" panose="020F0502020204030204" pitchFamily="34" charset="0"/>
              </a:rPr>
              <a:t> com a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especificando</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suas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preferências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individuais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preço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forma de </a:t>
            </a:r>
            <a:r>
              <a:rPr lang="en-US" sz="1100" dirty="0" err="1">
                <a:solidFill>
                  <a:srgbClr val="000000"/>
                </a:solidFill>
                <a:effectLst/>
                <a:latin typeface="Calibri" panose="020F0502020204030204" pitchFamily="34" charset="0"/>
              </a:rPr>
              <a:t>disposição</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pagar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ou</a:t>
            </a:r>
            <a:r>
              <a:rPr lang="en-US" sz="1100" dirty="0">
                <a:solidFill>
                  <a:srgbClr val="000000"/>
                </a:solidFill>
                <a:effectLst/>
                <a:latin typeface="Calibri" panose="020F0502020204030204" pitchFamily="34" charset="0"/>
              </a:rPr>
              <a:t> vender </a:t>
            </a:r>
            <a:r>
              <a:rPr lang="en-US" sz="1100" dirty="0" err="1">
                <a:solidFill>
                  <a:srgbClr val="000000"/>
                </a:solidFill>
                <a:effectLst/>
                <a:latin typeface="Calibri" panose="020F0502020204030204" pitchFamily="34" charset="0"/>
              </a:rPr>
              <a:t>eletricidade</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exibir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preços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específicos</a:t>
            </a:r>
            <a:r>
              <a:rPr lang="en-US" sz="1100" dirty="0">
                <a:solidFill>
                  <a:srgbClr val="000000"/>
                </a:solidFill>
                <a:effectLst/>
                <a:latin typeface="Calibri" panose="020F0502020204030204" pitchFamily="34" charset="0"/>
              </a:rPr>
              <a:t> do local e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tempo real. Na </a:t>
            </a:r>
            <a:r>
              <a:rPr lang="en-US" sz="1100" dirty="0" err="1">
                <a:solidFill>
                  <a:srgbClr val="000000"/>
                </a:solidFill>
                <a:effectLst/>
                <a:latin typeface="Calibri" panose="020F0502020204030204" pitchFamily="34" charset="0"/>
              </a:rPr>
              <a:t>fase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inicial</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projeto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usuários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acionam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manualmente</a:t>
            </a:r>
            <a:r>
              <a:rPr lang="en-US" sz="1100" dirty="0">
                <a:solidFill>
                  <a:srgbClr val="000000"/>
                </a:solidFill>
                <a:effectLst/>
                <a:latin typeface="Calibri" panose="020F0502020204030204" pitchFamily="34" charset="0"/>
              </a:rPr>
              <a:t> um </a:t>
            </a:r>
            <a:r>
              <a:rPr lang="en-US" sz="1100" dirty="0" err="1">
                <a:solidFill>
                  <a:srgbClr val="000000"/>
                </a:solidFill>
                <a:effectLst/>
                <a:latin typeface="Calibri" panose="020F0502020204030204" pitchFamily="34" charset="0"/>
              </a:rPr>
              <a:t>contrato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cujos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termos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registrados</a:t>
            </a:r>
            <a:r>
              <a:rPr lang="en-US" sz="1100" dirty="0">
                <a:solidFill>
                  <a:srgbClr val="000000"/>
                </a:solidFill>
                <a:effectLst/>
                <a:latin typeface="Calibri" panose="020F0502020204030204" pitchFamily="34" charset="0"/>
              </a:rPr>
              <a:t> no blockchain. O </a:t>
            </a:r>
            <a:r>
              <a:rPr lang="en-US" sz="1100" dirty="0" err="1">
                <a:solidFill>
                  <a:srgbClr val="000000"/>
                </a:solidFill>
                <a:effectLst/>
                <a:latin typeface="Calibri" panose="020F0502020204030204" pitchFamily="34" charset="0"/>
              </a:rPr>
              <a:t>livro-razão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registra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termos</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contrato</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partes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transação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volumes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injetados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consumidos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pelos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dispositivos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medição</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principalmente</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ordem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cronológica</a:t>
            </a:r>
            <a:r>
              <a:rPr lang="en-US" sz="1100" dirty="0">
                <a:solidFill>
                  <a:srgbClr val="000000"/>
                </a:solidFill>
                <a:effectLst/>
                <a:latin typeface="Calibri" panose="020F0502020204030204" pitchFamily="34" charset="0"/>
              </a:rPr>
              <a:t> das </a:t>
            </a:r>
            <a:r>
              <a:rPr lang="en-US" sz="1100" dirty="0" err="1">
                <a:solidFill>
                  <a:srgbClr val="000000"/>
                </a:solidFill>
                <a:effectLst/>
                <a:latin typeface="Calibri" panose="020F0502020204030204" pitchFamily="34" charset="0"/>
              </a:rPr>
              <a:t>transações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Além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disso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pagamentos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iniciados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automaticamente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contratos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autoexecutados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membro</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comunidade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ter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acesso</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todas</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transações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históricas</a:t>
            </a:r>
            <a:r>
              <a:rPr lang="en-US" sz="1100" dirty="0">
                <a:solidFill>
                  <a:srgbClr val="000000"/>
                </a:solidFill>
                <a:effectLst/>
                <a:latin typeface="Calibri" panose="020F0502020204030204" pitchFamily="34" charset="0"/>
              </a:rPr>
              <a:t> no </a:t>
            </a:r>
            <a:r>
              <a:rPr lang="en-US" sz="1100" dirty="0" err="1">
                <a:solidFill>
                  <a:srgbClr val="000000"/>
                </a:solidFill>
                <a:effectLst/>
                <a:latin typeface="Calibri" panose="020F0502020204030204" pitchFamily="34" charset="0"/>
              </a:rPr>
              <a:t>registro</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verificar</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transações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própria</a:t>
            </a:r>
            <a:r>
              <a:rPr lang="en-US" sz="1100" dirty="0">
                <a:solidFill>
                  <a:srgbClr val="000000"/>
                </a:solidFill>
                <a:effectLst/>
                <a:latin typeface="Calibri" panose="020F0502020204030204" pitchFamily="34" charset="0"/>
              </a:rPr>
              <a:t>.</a:t>
            </a:r>
          </a:p>
          <a:p>
            <a:pPr algn="just" rtl="0"/>
            <a:endParaRPr lang="en-US" sz="1100" dirty="0">
              <a:solidFill>
                <a:schemeClr val="tx1"/>
              </a:solidFill>
              <a:latin typeface="Calibri" panose="020F0502020204030204" pitchFamily="34" charset="0"/>
              <a:cs typeface="Calibri" panose="020F0502020204030204" pitchFamily="34" charset="0"/>
            </a:endParaRPr>
          </a:p>
          <a:p>
            <a:pPr algn="just" rtl="0"/>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161246"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800" b="0" dirty="0"/>
              <a:t>2.2 </a:t>
            </a:r>
            <a:r>
              <a:rPr lang="en-US" sz="1800" b="0" dirty="0">
                <a:effectLst/>
                <a:latin typeface="Calibri" panose="020F0502020204030204" pitchFamily="34" charset="0"/>
              </a:rPr>
              <a:t>Casos de </a:t>
            </a:r>
            <a:r>
              <a:rPr lang="en-US" sz="1800" b="0" dirty="0" err="1">
                <a:effectLst/>
                <a:latin typeface="Calibri" panose="020F0502020204030204" pitchFamily="34" charset="0"/>
              </a:rPr>
              <a:t>uso</a:t>
            </a:r>
            <a:r>
              <a:rPr lang="en-US" sz="1800" b="0" dirty="0">
                <a:effectLst/>
                <a:latin typeface="Calibri" panose="020F0502020204030204" pitchFamily="34" charset="0"/>
              </a:rPr>
              <a:t> industrial do </a:t>
            </a:r>
            <a:r>
              <a:rPr lang="en-US" sz="1800" b="0" dirty="0" err="1">
                <a:effectLst/>
                <a:latin typeface="Calibri" panose="020F0502020204030204" pitchFamily="34" charset="0"/>
              </a:rPr>
              <a:t>setor</a:t>
            </a:r>
            <a:r>
              <a:rPr lang="en-US" sz="1800" b="0" dirty="0">
                <a:effectLst/>
                <a:latin typeface="Calibri" panose="020F0502020204030204" pitchFamily="34" charset="0"/>
              </a:rPr>
              <a:t> de </a:t>
            </a:r>
            <a:r>
              <a:rPr lang="en-US" sz="1800" b="0" dirty="0" err="1">
                <a:effectLst/>
                <a:latin typeface="Calibri" panose="020F0502020204030204" pitchFamily="34" charset="0"/>
              </a:rPr>
              <a:t>energia</a:t>
            </a:r>
            <a:endParaRPr lang="en-US" sz="1400" b="0" dirty="0"/>
          </a:p>
          <a:p>
            <a:pPr algn="l" rtl="0">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rtl="0"/>
            <a:r>
              <a:rPr lang="en-US" sz="1100">
                <a:solidFill>
                  <a:srgbClr val="F79037"/>
                </a:solidFill>
                <a:latin typeface="Calibri" panose="020F0502020204030204" pitchFamily="34" charset="0"/>
                <a:cs typeface="Calibri" panose="020F0502020204030204" pitchFamily="34" charset="0"/>
              </a:rPr>
              <a:t>Figura 8: Projeto BrookylnGrid (Fonte: Microgrid, 2022)</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482964"/>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1" y="2515266"/>
            <a:ext cx="7559675" cy="215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57</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1370" y="2677519"/>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solidFill>
                  <a:srgbClr val="000000"/>
                </a:solidFill>
                <a:effectLst/>
                <a:latin typeface="Calibri" panose="020F0502020204030204" pitchFamily="34" charset="0"/>
              </a:rPr>
              <a:t>A </a:t>
            </a:r>
            <a:r>
              <a:rPr lang="en-US" dirty="0" err="1">
                <a:solidFill>
                  <a:srgbClr val="000000"/>
                </a:solidFill>
                <a:effectLst/>
                <a:latin typeface="Calibri" panose="020F0502020204030204" pitchFamily="34" charset="0"/>
              </a:rPr>
              <a:t>plataforma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registrará</a:t>
            </a:r>
            <a:r>
              <a:rPr lang="en-US" dirty="0">
                <a:solidFill>
                  <a:srgbClr val="000000"/>
                </a:solidFill>
                <a:effectLst/>
                <a:latin typeface="Calibri" panose="020F0502020204030204" pitchFamily="34" charset="0"/>
              </a:rPr>
              <a:t> o interesse dos </a:t>
            </a:r>
            <a:r>
              <a:rPr lang="en-US" dirty="0" err="1">
                <a:solidFill>
                  <a:srgbClr val="000000"/>
                </a:solidFill>
                <a:effectLst/>
                <a:latin typeface="Calibri" panose="020F0502020204030204" pitchFamily="34" charset="0"/>
              </a:rPr>
              <a:t>compradores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vendedores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ofertas</a:t>
            </a:r>
            <a:r>
              <a:rPr lang="en-US" dirty="0">
                <a:solidFill>
                  <a:srgbClr val="000000"/>
                </a:solidFill>
                <a:effectLst/>
                <a:latin typeface="Calibri" panose="020F0502020204030204" pitchFamily="34" charset="0"/>
              </a:rPr>
              <a:t>/</a:t>
            </a:r>
            <a:r>
              <a:rPr lang="en-US" dirty="0" err="1">
                <a:solidFill>
                  <a:srgbClr val="000000"/>
                </a:solidFill>
                <a:effectLst/>
                <a:latin typeface="Calibri" panose="020F0502020204030204" pitchFamily="34" charset="0"/>
              </a:rPr>
              <a:t>ofertas</a:t>
            </a:r>
            <a:r>
              <a:rPr lang="en-US" dirty="0">
                <a:solidFill>
                  <a:srgbClr val="000000"/>
                </a:solidFill>
                <a:effectLst/>
                <a:latin typeface="Calibri" panose="020F0502020204030204" pitchFamily="34" charset="0"/>
              </a:rPr>
              <a:t>) num </a:t>
            </a:r>
            <a:r>
              <a:rPr lang="en-US" dirty="0" err="1">
                <a:solidFill>
                  <a:srgbClr val="000000"/>
                </a:solidFill>
                <a:effectLst/>
                <a:latin typeface="Calibri" panose="020F0502020204030204" pitchFamily="34" charset="0"/>
              </a:rPr>
              <a:t>livro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ofertas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usuários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poderão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alterar</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suas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preferências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preço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tempo real.</a:t>
            </a:r>
          </a:p>
          <a:p>
            <a:pPr algn="l" rtl="0"/>
            <a:endParaRPr lang="en-US" dirty="0">
              <a:solidFill>
                <a:srgbClr val="000000"/>
              </a:solidFill>
            </a:endParaRPr>
          </a:p>
          <a:p>
            <a:pPr algn="l" rtl="0"/>
            <a:r>
              <a:rPr lang="en-US" dirty="0">
                <a:solidFill>
                  <a:srgbClr val="000000"/>
                </a:solidFill>
                <a:effectLst/>
                <a:latin typeface="Calibri" panose="020F0502020204030204" pitchFamily="34" charset="0"/>
              </a:rPr>
              <a:t>A </a:t>
            </a:r>
            <a:r>
              <a:rPr lang="en-US" dirty="0" err="1">
                <a:solidFill>
                  <a:srgbClr val="000000"/>
                </a:solidFill>
                <a:effectLst/>
                <a:latin typeface="Calibri" panose="020F0502020204030204" pitchFamily="34" charset="0"/>
              </a:rPr>
              <a:t>energia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produzida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localmente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será</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alocada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primeiro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licitantes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altos.</a:t>
            </a:r>
            <a:br>
              <a:rPr lang="en-US" dirty="0">
                <a:solidFill>
                  <a:srgbClr val="000000"/>
                </a:solidFill>
                <a:effectLst/>
                <a:latin typeface="Calibri" panose="020F0502020204030204" pitchFamily="34" charset="0"/>
              </a:rPr>
            </a:br>
            <a:endParaRPr lang="en-US" dirty="0">
              <a:solidFill>
                <a:srgbClr val="000000"/>
              </a:solidFill>
              <a:effectLst/>
              <a:latin typeface="Calibri" panose="020F0502020204030204" pitchFamily="34" charset="0"/>
            </a:endParaRPr>
          </a:p>
          <a:p>
            <a:pPr algn="l" rtl="0"/>
            <a:endParaRPr lang="en-US" dirty="0">
              <a:solidFill>
                <a:srgbClr val="000000"/>
              </a:solidFill>
              <a:effectLst/>
              <a:latin typeface="Calibri" panose="020F0502020204030204" pitchFamily="34" charset="0"/>
            </a:endParaRPr>
          </a:p>
          <a:p>
            <a:pPr algn="l" rtl="0"/>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2" y="268583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solidFill>
                  <a:srgbClr val="000000"/>
                </a:solidFill>
              </a:rPr>
              <a:t>O lance </a:t>
            </a:r>
            <a:r>
              <a:rPr lang="en-US" dirty="0" err="1">
                <a:solidFill>
                  <a:srgbClr val="000000"/>
                </a:solidFill>
              </a:rPr>
              <a:t>mais</a:t>
            </a:r>
            <a:r>
              <a:rPr lang="en-US" dirty="0">
                <a:solidFill>
                  <a:srgbClr val="000000"/>
                </a:solidFill>
              </a:rPr>
              <a:t> </a:t>
            </a:r>
            <a:r>
              <a:rPr lang="en-US" dirty="0" err="1">
                <a:solidFill>
                  <a:srgbClr val="000000"/>
                </a:solidFill>
              </a:rPr>
              <a:t>baixo</a:t>
            </a:r>
            <a:r>
              <a:rPr lang="en-US" dirty="0">
                <a:solidFill>
                  <a:srgbClr val="000000"/>
                </a:solidFill>
              </a:rPr>
              <a:t> </a:t>
            </a:r>
            <a:r>
              <a:rPr lang="en-US" dirty="0" err="1">
                <a:solidFill>
                  <a:srgbClr val="000000"/>
                </a:solidFill>
              </a:rPr>
              <a:t>alocado</a:t>
            </a:r>
            <a:r>
              <a:rPr lang="en-US" dirty="0">
                <a:solidFill>
                  <a:srgbClr val="000000"/>
                </a:solidFill>
              </a:rPr>
              <a:t> </a:t>
            </a:r>
            <a:r>
              <a:rPr lang="en-US" dirty="0" err="1">
                <a:solidFill>
                  <a:srgbClr val="000000"/>
                </a:solidFill>
              </a:rPr>
              <a:t>representa</a:t>
            </a:r>
            <a:r>
              <a:rPr lang="en-US" dirty="0">
                <a:solidFill>
                  <a:srgbClr val="000000"/>
                </a:solidFill>
              </a:rPr>
              <a:t> o </a:t>
            </a:r>
            <a:r>
              <a:rPr lang="en-US" dirty="0" err="1">
                <a:solidFill>
                  <a:srgbClr val="000000"/>
                </a:solidFill>
              </a:rPr>
              <a:t>preço</a:t>
            </a:r>
            <a:r>
              <a:rPr lang="en-US" dirty="0">
                <a:solidFill>
                  <a:srgbClr val="000000"/>
                </a:solidFill>
              </a:rPr>
              <a:t> de </a:t>
            </a:r>
            <a:r>
              <a:rPr lang="en-US" dirty="0" err="1">
                <a:solidFill>
                  <a:srgbClr val="000000"/>
                </a:solidFill>
              </a:rPr>
              <a:t>compensação</a:t>
            </a:r>
            <a:r>
              <a:rPr lang="en-US" dirty="0">
                <a:solidFill>
                  <a:srgbClr val="000000"/>
                </a:solidFill>
              </a:rPr>
              <a:t> do mercado para </a:t>
            </a:r>
            <a:r>
              <a:rPr lang="en-US" dirty="0" err="1">
                <a:solidFill>
                  <a:srgbClr val="000000"/>
                </a:solidFill>
              </a:rPr>
              <a:t>cada</a:t>
            </a:r>
            <a:r>
              <a:rPr lang="en-US" dirty="0">
                <a:solidFill>
                  <a:srgbClr val="000000"/>
                </a:solidFill>
              </a:rPr>
              <a:t> </a:t>
            </a:r>
            <a:r>
              <a:rPr lang="en-US" dirty="0" err="1">
                <a:solidFill>
                  <a:srgbClr val="000000"/>
                </a:solidFill>
              </a:rPr>
              <a:t>intervalo</a:t>
            </a:r>
            <a:r>
              <a:rPr lang="en-US" dirty="0">
                <a:solidFill>
                  <a:srgbClr val="000000"/>
                </a:solidFill>
              </a:rPr>
              <a:t> de tempo, </a:t>
            </a:r>
            <a:r>
              <a:rPr lang="en-US" dirty="0" err="1">
                <a:solidFill>
                  <a:srgbClr val="000000"/>
                </a:solidFill>
              </a:rPr>
              <a:t>atualmente</a:t>
            </a:r>
            <a:r>
              <a:rPr lang="en-US" dirty="0">
                <a:solidFill>
                  <a:srgbClr val="000000"/>
                </a:solidFill>
              </a:rPr>
              <a:t> </a:t>
            </a:r>
            <a:r>
              <a:rPr lang="en-US" dirty="0" err="1">
                <a:solidFill>
                  <a:srgbClr val="000000"/>
                </a:solidFill>
              </a:rPr>
              <a:t>definido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intervalos</a:t>
            </a:r>
            <a:r>
              <a:rPr lang="en-US" dirty="0">
                <a:solidFill>
                  <a:srgbClr val="000000"/>
                </a:solidFill>
              </a:rPr>
              <a:t> de 15 </a:t>
            </a:r>
            <a:r>
              <a:rPr lang="en-US" dirty="0" err="1">
                <a:solidFill>
                  <a:srgbClr val="000000"/>
                </a:solidFill>
              </a:rPr>
              <a:t>minutos</a:t>
            </a:r>
            <a:r>
              <a:rPr lang="en-US" dirty="0">
                <a:solidFill>
                  <a:srgbClr val="000000"/>
                </a:solidFill>
              </a:rPr>
              <a:t>.</a:t>
            </a:r>
          </a:p>
          <a:p>
            <a:pPr algn="l" rtl="0"/>
            <a:endParaRPr lang="en-US" dirty="0">
              <a:solidFill>
                <a:srgbClr val="000000"/>
              </a:solidFill>
            </a:endParaRPr>
          </a:p>
          <a:p>
            <a:pPr algn="l" rtl="0"/>
            <a:endParaRPr lang="en-US" dirty="0">
              <a:solidFill>
                <a:srgbClr val="000000"/>
              </a:solidFill>
            </a:endParaRPr>
          </a:p>
          <a:p>
            <a:pPr algn="l" rtl="0"/>
            <a:r>
              <a:rPr lang="en-US" dirty="0" err="1">
                <a:solidFill>
                  <a:srgbClr val="000000"/>
                </a:solidFill>
              </a:rPr>
              <a:t>Os</a:t>
            </a:r>
            <a:r>
              <a:rPr lang="en-US" dirty="0">
                <a:solidFill>
                  <a:srgbClr val="000000"/>
                </a:solidFill>
              </a:rPr>
              <a:t> </a:t>
            </a:r>
            <a:r>
              <a:rPr lang="en-US" dirty="0" err="1">
                <a:solidFill>
                  <a:srgbClr val="000000"/>
                </a:solidFill>
              </a:rPr>
              <a:t>usuários</a:t>
            </a:r>
            <a:r>
              <a:rPr lang="en-US" dirty="0">
                <a:solidFill>
                  <a:srgbClr val="000000"/>
                </a:solidFill>
              </a:rPr>
              <a:t> </a:t>
            </a:r>
            <a:r>
              <a:rPr lang="en-US" dirty="0" err="1">
                <a:solidFill>
                  <a:srgbClr val="000000"/>
                </a:solidFill>
              </a:rPr>
              <a:t>poderão</a:t>
            </a:r>
            <a:r>
              <a:rPr lang="en-US" dirty="0">
                <a:solidFill>
                  <a:srgbClr val="000000"/>
                </a:solidFill>
              </a:rPr>
              <a:t> no </a:t>
            </a:r>
            <a:r>
              <a:rPr lang="en-US" dirty="0" err="1">
                <a:solidFill>
                  <a:srgbClr val="000000"/>
                </a:solidFill>
              </a:rPr>
              <a:t>futuro</a:t>
            </a:r>
            <a:r>
              <a:rPr lang="en-US" dirty="0">
                <a:solidFill>
                  <a:srgbClr val="000000"/>
                </a:solidFill>
              </a:rPr>
              <a:t> </a:t>
            </a:r>
            <a:r>
              <a:rPr lang="en-US" dirty="0" err="1">
                <a:solidFill>
                  <a:srgbClr val="000000"/>
                </a:solidFill>
              </a:rPr>
              <a:t>coletar</a:t>
            </a:r>
            <a:r>
              <a:rPr lang="en-US" dirty="0">
                <a:solidFill>
                  <a:srgbClr val="000000"/>
                </a:solidFill>
              </a:rPr>
              <a:t> </a:t>
            </a:r>
            <a:r>
              <a:rPr lang="en-US" dirty="0" err="1">
                <a:solidFill>
                  <a:srgbClr val="000000"/>
                </a:solidFill>
              </a:rPr>
              <a:t>informações</a:t>
            </a:r>
            <a:r>
              <a:rPr lang="en-US" dirty="0">
                <a:solidFill>
                  <a:srgbClr val="000000"/>
                </a:solidFill>
              </a:rPr>
              <a:t> </a:t>
            </a:r>
            <a:r>
              <a:rPr lang="en-US" dirty="0" err="1">
                <a:solidFill>
                  <a:srgbClr val="000000"/>
                </a:solidFill>
              </a:rPr>
              <a:t>históricas</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preços</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aprender</a:t>
            </a:r>
            <a:r>
              <a:rPr lang="en-US" dirty="0">
                <a:solidFill>
                  <a:srgbClr val="000000"/>
                </a:solidFill>
              </a:rPr>
              <a:t> e </a:t>
            </a:r>
            <a:r>
              <a:rPr lang="en-US" dirty="0" err="1">
                <a:solidFill>
                  <a:srgbClr val="000000"/>
                </a:solidFill>
              </a:rPr>
              <a:t>adaptar</a:t>
            </a:r>
            <a:r>
              <a:rPr lang="en-US" dirty="0">
                <a:solidFill>
                  <a:srgbClr val="000000"/>
                </a:solidFill>
              </a:rPr>
              <a:t> as </a:t>
            </a:r>
            <a:r>
              <a:rPr lang="en-US" dirty="0" err="1">
                <a:solidFill>
                  <a:srgbClr val="000000"/>
                </a:solidFill>
              </a:rPr>
              <a:t>suas</a:t>
            </a:r>
            <a:r>
              <a:rPr lang="en-US" dirty="0">
                <a:solidFill>
                  <a:srgbClr val="000000"/>
                </a:solidFill>
              </a:rPr>
              <a:t> </a:t>
            </a:r>
            <a:r>
              <a:rPr lang="en-US" dirty="0" err="1">
                <a:solidFill>
                  <a:srgbClr val="000000"/>
                </a:solidFill>
              </a:rPr>
              <a:t>estratégias</a:t>
            </a:r>
            <a:r>
              <a:rPr lang="en-US" dirty="0">
                <a:solidFill>
                  <a:srgbClr val="000000"/>
                </a:solidFill>
              </a:rPr>
              <a:t> de lances.</a:t>
            </a:r>
          </a:p>
          <a:p>
            <a:pPr algn="l" rtl="0"/>
            <a:br>
              <a:rPr lang="en-US" dirty="0">
                <a:solidFill>
                  <a:srgbClr val="000000"/>
                </a:solidFill>
              </a:rPr>
            </a:br>
            <a:endParaRPr lang="en-US" dirty="0">
              <a:solidFill>
                <a:srgbClr val="000000"/>
              </a:solidFill>
            </a:endParaRPr>
          </a:p>
          <a:p>
            <a:pPr algn="l" rtl="0"/>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1" y="2381620"/>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1" y="3455728"/>
            <a:ext cx="654756" cy="1092607"/>
          </a:xfrm>
          <a:prstGeom prst="rect">
            <a:avLst/>
          </a:prstGeom>
          <a:noFill/>
        </p:spPr>
        <p:txBody>
          <a:bodyPr wrap="square" rtlCol="0">
            <a:spAutoFit/>
          </a:bodyPr>
          <a:lstStyle/>
          <a:p>
            <a:pPr algn="l" rtl="0"/>
            <a:r>
              <a:rPr lang="en-GB" sz="6500" dirty="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4" y="2381620"/>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4" y="3455728"/>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54048" y="448379"/>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Durante a fase experimental, mais de 300 residências e pequenas empresas, incluindo cerca de 50 prosumidores e um pequeno gerador de turbina eólica, assinaram a próxima fase de desenvolvimento, que visa alcançar transações totalmente automatizadas. Na próxima iteração, os membros da Microgrid podem não apenas decidir a quem comprar/vender tokens de energia com base </a:t>
            </a:r>
            <a:r>
              <a:rPr lang="en-US" dirty="0" err="1"/>
              <a:t>nas</a:t>
            </a:r>
            <a:r>
              <a:rPr lang="en-US" dirty="0"/>
              <a:t> </a:t>
            </a:r>
            <a:r>
              <a:rPr lang="en-US" dirty="0" err="1"/>
              <a:t>suas</a:t>
            </a:r>
            <a:r>
              <a:rPr lang="en-US" dirty="0"/>
              <a:t> preferências de preço, mas também em outros critérios que </a:t>
            </a:r>
            <a:r>
              <a:rPr lang="en-US" dirty="0" err="1"/>
              <a:t>refletem</a:t>
            </a:r>
            <a:r>
              <a:rPr lang="en-US" dirty="0"/>
              <a:t> </a:t>
            </a:r>
            <a:r>
              <a:rPr lang="en-US" dirty="0" err="1"/>
              <a:t>os</a:t>
            </a:r>
            <a:r>
              <a:rPr lang="en-US" dirty="0"/>
              <a:t> </a:t>
            </a:r>
            <a:r>
              <a:rPr lang="en-US" dirty="0" err="1"/>
              <a:t>seus</a:t>
            </a:r>
            <a:r>
              <a:rPr lang="en-US" dirty="0"/>
              <a:t> valores ambientais ou sociais. Por exemplo, um consumidor pode especificar o preço máximo que está disposto a gastar em energia renovável produzida localmente, mas também pode declarar outras preferências, como a porcentagem de energia que está disposto a comprar de energia renovável local ou da rede principal. Os usuários podem até priorizar a venda/compra de energia de amigos, familiares ou de um vizinho específico.</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428271" y="4523252"/>
            <a:ext cx="6632929"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err="1">
                <a:solidFill>
                  <a:srgbClr val="F79037"/>
                </a:solidFill>
                <a:effectLst/>
                <a:latin typeface="Calibri" panose="020F0502020204030204" pitchFamily="34" charset="0"/>
              </a:rPr>
              <a:t>Incertezas</a:t>
            </a:r>
            <a:r>
              <a:rPr lang="en-US" b="1" dirty="0">
                <a:solidFill>
                  <a:srgbClr val="F79037"/>
                </a:solidFill>
                <a:effectLst/>
                <a:latin typeface="Calibri" panose="020F0502020204030204" pitchFamily="34" charset="0"/>
              </a:rPr>
              <a:t> e </a:t>
            </a:r>
            <a:r>
              <a:rPr lang="en-US" b="1" dirty="0" err="1">
                <a:solidFill>
                  <a:srgbClr val="F79037"/>
                </a:solidFill>
                <a:effectLst/>
                <a:latin typeface="Calibri" panose="020F0502020204030204" pitchFamily="34" charset="0"/>
              </a:rPr>
              <a:t>perguntas</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sem</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resposta</a:t>
            </a:r>
            <a:endParaRPr lang="en-US" dirty="0">
              <a:solidFill>
                <a:srgbClr val="F79037"/>
              </a:solidFill>
              <a:effectLst/>
              <a:latin typeface="Calibri" panose="020F0502020204030204" pitchFamily="34" charset="0"/>
            </a:endParaRPr>
          </a:p>
          <a:p>
            <a:pPr rtl="0"/>
            <a:r>
              <a:rPr lang="pt-PT" dirty="0">
                <a:solidFill>
                  <a:srgbClr val="000000"/>
                </a:solidFill>
              </a:rPr>
              <a:t>O projeto Brooklyn </a:t>
            </a:r>
            <a:r>
              <a:rPr lang="pt-PT" dirty="0" err="1">
                <a:solidFill>
                  <a:srgbClr val="000000"/>
                </a:solidFill>
              </a:rPr>
              <a:t>MicroGrid</a:t>
            </a:r>
            <a:r>
              <a:rPr lang="pt-PT" dirty="0">
                <a:solidFill>
                  <a:srgbClr val="000000"/>
                </a:solidFill>
              </a:rPr>
              <a:t> afirma que tem como objetivo servir como um laboratório para explorar novos modelos de negócio que promovam a participação dos consumidores em projetos comunitários. A negociação localizada de energia abre o potencial para economias de custos de energia, no entanto, há várias questões de pesquisa em aberto para debate. Em primeiro lugar, é necessário investigar a importância e o tamanho dos mercados locais de negociação de energia. Somente por meio da implementação de projetos em grande escala que representem condições diversas nos mercados de energia e nos grupos sociais, será possível determinar com precisão a participação em arquiteturas de mercado semelhantes. Os preços nos mercados orientados pelos clientes são determinados pelas leis da oferta e da procura, o que pode resultar em volatilidade significativa de preços ou até mesmo tarifas mais altas do que as oferecidas pela rede principal. Como resultado, é necessário realizar mais trabalho no envolvimento e proteção de idosos, socialmente desfavorecidos e vulneráveis ​​em relação à volatilidade de preços. Além disso, os preços de equilíbrio não serão derivados apenas de funções de custo simples, mas também de valores sociais e comportamento. Portanto, as preferências individuais e o comportamento social dos participantes do mercado requerem uma investigação adicional para desenvolver designs de mercado eficientes e mecanismos de precificação. Outras questões de pesquisa em aberto incluem a determinação do período de tempo mais apropriado para a compensação de mercado e atualizações de dados, o que depende cada vez mais das regras do protocolo operacional e do consenso. Outra questão crucial é o equilíbrio entre a demanda e o fornecimento. Atualmente, a infraestrutura de rede existente é utilizada não apenas para distribuir e fornecer a energia negociada no mercado, mas também para resolver problemas causados pela intermitência e equilíbrio de carga das Energias Renováveis (uma grande empresa de energia renovável).</a:t>
            </a:r>
          </a:p>
          <a:p>
            <a:pPr rtl="0"/>
            <a:endParaRPr lang="en-US" dirty="0">
              <a:solidFill>
                <a:srgbClr val="000000"/>
              </a:solidFill>
            </a:endParaRPr>
          </a:p>
          <a:p>
            <a:pPr rtl="0"/>
            <a:r>
              <a:rPr lang="en-US" b="1" dirty="0">
                <a:solidFill>
                  <a:srgbClr val="F79037"/>
                </a:solidFill>
                <a:effectLst/>
                <a:latin typeface="Calibri" panose="020F0502020204030204" pitchFamily="34" charset="0"/>
              </a:rPr>
              <a:t>O </a:t>
            </a:r>
            <a:r>
              <a:rPr lang="en-US" b="1" dirty="0" err="1">
                <a:solidFill>
                  <a:srgbClr val="F79037"/>
                </a:solidFill>
                <a:effectLst/>
                <a:latin typeface="Calibri" panose="020F0502020204030204" pitchFamily="34" charset="0"/>
              </a:rPr>
              <a:t>futuro</a:t>
            </a:r>
            <a:r>
              <a:rPr lang="en-US" b="1" dirty="0">
                <a:solidFill>
                  <a:srgbClr val="F79037"/>
                </a:solidFill>
                <a:effectLst/>
                <a:latin typeface="Calibri" panose="020F0502020204030204" pitchFamily="34" charset="0"/>
              </a:rPr>
              <a:t> da Micro-rede</a:t>
            </a:r>
            <a:endParaRPr lang="en-US" dirty="0">
              <a:solidFill>
                <a:srgbClr val="F79037"/>
              </a:solidFill>
              <a:effectLst/>
              <a:latin typeface="Calibri" panose="020F0502020204030204" pitchFamily="34" charset="0"/>
            </a:endParaRPr>
          </a:p>
          <a:p>
            <a:pPr rtl="0"/>
            <a:r>
              <a:rPr lang="pt-PT" dirty="0">
                <a:solidFill>
                  <a:srgbClr val="000000"/>
                </a:solidFill>
              </a:rPr>
              <a:t>No futuro, o projeto pretende explorar como a tecnologia blockchain poderia ser utilizada para a gestão ativa da rede de distribuição. Em princípio, a energia produzida por produtores-consumidores locais pode fornecer flexibilidade adicional para o equilíbrio das subestações locais. Isso ainda não é realizado no caso do Brooklyn </a:t>
            </a:r>
            <a:r>
              <a:rPr lang="pt-PT" dirty="0" err="1">
                <a:solidFill>
                  <a:srgbClr val="000000"/>
                </a:solidFill>
              </a:rPr>
              <a:t>MicroGrid</a:t>
            </a:r>
            <a:r>
              <a:rPr lang="pt-PT" dirty="0">
                <a:solidFill>
                  <a:srgbClr val="000000"/>
                </a:solidFill>
              </a:rPr>
              <a:t>, embora diversos projetos tenham começado a explorar o uso de técnicas de inteligência artificial, aprendizado de máquina e análise de grandes volumes de dados para alcançar flexibilidade do lado da demanda. O que as </a:t>
            </a:r>
            <a:r>
              <a:rPr lang="pt-PT" dirty="0" err="1">
                <a:solidFill>
                  <a:srgbClr val="000000"/>
                </a:solidFill>
              </a:rPr>
              <a:t>blockchains</a:t>
            </a:r>
            <a:r>
              <a:rPr lang="pt-PT" dirty="0">
                <a:solidFill>
                  <a:srgbClr val="000000"/>
                </a:solidFill>
              </a:rPr>
              <a:t> poderiam contribuir para essas soluções é o potencial de correspondência descentralizada entre produtores-consumidores, permitindo que eles tenham controle em tempo real de sua própria geração e fornecimento de energia. Por favor, note que o </a:t>
            </a:r>
            <a:r>
              <a:rPr lang="pt-PT" dirty="0" err="1">
                <a:solidFill>
                  <a:srgbClr val="000000"/>
                </a:solidFill>
              </a:rPr>
              <a:t>MicroGrid</a:t>
            </a:r>
            <a:r>
              <a:rPr lang="pt-PT" dirty="0">
                <a:solidFill>
                  <a:srgbClr val="000000"/>
                </a:solidFill>
              </a:rPr>
              <a:t> foi escolhido apenas com o propósito de mostrar um caso de uso industrial existente na economia de compartilhamento de energia e não é um endosso à empresa ou ao projeto.</a:t>
            </a:r>
            <a:endParaRPr lang="en-US" dirty="0">
              <a:solidFill>
                <a:srgbClr val="000000"/>
              </a:solidFill>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pPr algn="l" rtl="0"/>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pPr algn="l" rtl="0"/>
            <a:r>
              <a:rPr lang="en-GB"/>
              <a:t>AVALIAÇÃO DE APRENDIZAGEM PARA O MÓDULO 2</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pPr algn="l" rtl="0"/>
            <a:fld id="{CB2079F2-58AF-ED44-82D7-E04B2F6FD686}" type="slidenum">
              <a:rPr lang="en-US" smtClean="0"/>
              <a:pPr algn="l" rtl="0"/>
              <a:t>58</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pPr algn="l" rtl="0"/>
            <a:fld id="{CB2079F2-58AF-ED44-82D7-E04B2F6FD686}" type="slidenum">
              <a:rPr lang="en-US" smtClean="0"/>
              <a:pPr algn="l" rtl="0"/>
              <a:t>59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0" dirty="0">
                <a:effectLst/>
                <a:latin typeface="Calibri" panose="020F0502020204030204" pitchFamily="34" charset="0"/>
                <a:ea typeface="Times New Roman" panose="02020603050405020304" pitchFamily="18" charset="0"/>
                <a:cs typeface="Calibri" panose="020F0502020204030204" pitchFamily="34" charset="0"/>
              </a:rPr>
              <a:t>Para </a:t>
            </a:r>
            <a:r>
              <a:rPr lang="en-US" b="0" dirty="0" err="1">
                <a:effectLst/>
                <a:latin typeface="Calibri" panose="020F0502020204030204" pitchFamily="34" charset="0"/>
                <a:ea typeface="Times New Roman" panose="02020603050405020304" pitchFamily="18" charset="0"/>
                <a:cs typeface="Calibri" panose="020F0502020204030204" pitchFamily="34" charset="0"/>
              </a:rPr>
              <a:t>testar</a:t>
            </a:r>
            <a:r>
              <a:rPr lang="en-US" b="0" dirty="0">
                <a:effectLst/>
                <a:latin typeface="Calibri" panose="020F0502020204030204" pitchFamily="34" charset="0"/>
                <a:ea typeface="Times New Roman" panose="02020603050405020304" pitchFamily="18" charset="0"/>
                <a:cs typeface="Calibri" panose="020F0502020204030204" pitchFamily="34" charset="0"/>
              </a:rPr>
              <a:t> o </a:t>
            </a:r>
            <a:r>
              <a:rPr lang="en-US" b="0" dirty="0" err="1">
                <a:effectLst/>
                <a:latin typeface="Calibri" panose="020F0502020204030204" pitchFamily="34" charset="0"/>
                <a:ea typeface="Times New Roman" panose="02020603050405020304" pitchFamily="18" charset="0"/>
                <a:cs typeface="Calibri" panose="020F0502020204030204" pitchFamily="34" charset="0"/>
              </a:rPr>
              <a:t>seu</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conhecimento</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conclua</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esta</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avaliação</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como</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parte</a:t>
            </a:r>
            <a:r>
              <a:rPr lang="en-US" b="0" dirty="0">
                <a:effectLst/>
                <a:latin typeface="Calibri" panose="020F0502020204030204" pitchFamily="34" charset="0"/>
                <a:ea typeface="Times New Roman" panose="02020603050405020304" pitchFamily="18" charset="0"/>
                <a:cs typeface="Calibri" panose="020F0502020204030204" pitchFamily="34" charset="0"/>
              </a:rPr>
              <a:t> da </a:t>
            </a:r>
            <a:r>
              <a:rPr lang="en-US" b="0" dirty="0" err="1">
                <a:effectLst/>
                <a:latin typeface="Calibri" panose="020F0502020204030204" pitchFamily="34" charset="0"/>
                <a:ea typeface="Times New Roman" panose="02020603050405020304" pitchFamily="18" charset="0"/>
                <a:cs typeface="Calibri" panose="020F0502020204030204" pitchFamily="34" charset="0"/>
              </a:rPr>
              <a:t>sua</a:t>
            </a:r>
            <a:r>
              <a:rPr lang="en-US" b="0" dirty="0">
                <a:effectLst/>
                <a:latin typeface="Calibri" panose="020F0502020204030204" pitchFamily="34" charset="0"/>
                <a:ea typeface="Times New Roman" panose="02020603050405020304" pitchFamily="18" charset="0"/>
                <a:cs typeface="Calibri" panose="020F0502020204030204" pitchFamily="34" charset="0"/>
              </a:rPr>
              <a:t> nota </a:t>
            </a:r>
            <a:r>
              <a:rPr lang="en-US" b="0" dirty="0" err="1">
                <a:effectLst/>
                <a:latin typeface="Calibri" panose="020F0502020204030204" pitchFamily="34" charset="0"/>
                <a:ea typeface="Times New Roman" panose="02020603050405020304" pitchFamily="18" charset="0"/>
                <a:cs typeface="Calibri" panose="020F0502020204030204" pitchFamily="34" charset="0"/>
              </a:rPr>
              <a:t>geral</a:t>
            </a:r>
            <a:r>
              <a:rPr lang="en-US" b="0" dirty="0">
                <a:effectLst/>
                <a:latin typeface="Calibri" panose="020F0502020204030204" pitchFamily="34" charset="0"/>
                <a:ea typeface="Times New Roman" panose="02020603050405020304" pitchFamily="18" charset="0"/>
                <a:cs typeface="Calibri" panose="020F0502020204030204" pitchFamily="34" charset="0"/>
              </a:rPr>
              <a:t> do </a:t>
            </a:r>
            <a:r>
              <a:rPr lang="en-US" b="0" dirty="0" err="1">
                <a:effectLst/>
                <a:latin typeface="Calibri" panose="020F0502020204030204" pitchFamily="34" charset="0"/>
                <a:ea typeface="Times New Roman" panose="02020603050405020304" pitchFamily="18" charset="0"/>
                <a:cs typeface="Calibri" panose="020F0502020204030204" pitchFamily="34" charset="0"/>
              </a:rPr>
              <a:t>curso</a:t>
            </a:r>
            <a:r>
              <a:rPr lang="en-US" b="0" dirty="0">
                <a:effectLst/>
                <a:latin typeface="Calibri" panose="020F0502020204030204" pitchFamily="34" charset="0"/>
                <a:ea typeface="Times New Roman" panose="02020603050405020304" pitchFamily="18" charset="0"/>
                <a:cs typeface="Calibri" panose="020F0502020204030204" pitchFamily="34" charset="0"/>
              </a:rPr>
              <a:t>.</a:t>
            </a:r>
            <a:br>
              <a:rPr lang="en-US" b="0" dirty="0">
                <a:effectLst/>
                <a:latin typeface="Calibri" panose="020F0502020204030204" pitchFamily="34" charset="0"/>
                <a:ea typeface="Times New Roman" panose="02020603050405020304" pitchFamily="18" charset="0"/>
                <a:cs typeface="Calibri" panose="020F0502020204030204" pitchFamily="34" charset="0"/>
              </a:rPr>
            </a:br>
            <a:r>
              <a:rPr lang="en-US" b="0" dirty="0">
                <a:effectLst/>
                <a:latin typeface="Calibri" panose="020F0502020204030204" pitchFamily="34" charset="0"/>
                <a:ea typeface="Times New Roman" panose="02020603050405020304" pitchFamily="18" charset="0"/>
                <a:cs typeface="Calibri" panose="020F0502020204030204" pitchFamily="34" charset="0"/>
              </a:rPr>
              <a:t>Clique </a:t>
            </a:r>
            <a:r>
              <a:rPr lang="en-US" b="0" u="sng"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aqui</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390743" y="2780060"/>
            <a:ext cx="824852" cy="742396"/>
            <a:chOff x="7589824"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589824" y="6615326"/>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hlinkClick r:id="rId9"/>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jornada</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
        <p:nvSpPr>
          <p:cNvPr id="4" name="Text Placeholder 18">
            <a:extLst>
              <a:ext uri="{FF2B5EF4-FFF2-40B4-BE49-F238E27FC236}">
                <a16:creationId xmlns:a16="http://schemas.microsoft.com/office/drawing/2014/main" id="{01D98E4F-3D9B-EC61-B229-E8D45891050D}"/>
              </a:ext>
            </a:extLst>
          </p:cNvPr>
          <p:cNvSpPr>
            <a:spLocks noGrp="1"/>
          </p:cNvSpPr>
          <p:nvPr/>
        </p:nvSpPr>
        <p:spPr>
          <a:xfrm>
            <a:off x="168366" y="8589008"/>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t>www.generationblockchain.eu</a:t>
            </a:r>
          </a:p>
        </p:txBody>
      </p:sp>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a:t>O </a:t>
            </a:r>
            <a:r>
              <a:rPr lang="en-US" dirty="0" err="1"/>
              <a:t>Papel</a:t>
            </a:r>
            <a:r>
              <a:rPr lang="en-US" dirty="0"/>
              <a:t> dos </a:t>
            </a:r>
            <a:r>
              <a:rPr lang="en-US" dirty="0" err="1"/>
              <a:t>meios</a:t>
            </a:r>
            <a:r>
              <a:rPr lang="en-US" dirty="0"/>
              <a:t> de </a:t>
            </a:r>
            <a:r>
              <a:rPr lang="en-US" dirty="0" err="1"/>
              <a:t>Confiança</a:t>
            </a:r>
            <a:r>
              <a:rPr lang="en-US" dirty="0"/>
              <a:t> </a:t>
            </a:r>
            <a:r>
              <a:rPr lang="en-US" dirty="0" err="1"/>
              <a:t>nos</a:t>
            </a:r>
            <a:r>
              <a:rPr lang="en-US" dirty="0"/>
              <a:t> </a:t>
            </a:r>
            <a:r>
              <a:rPr lang="en-US" dirty="0" err="1"/>
              <a:t>negócios</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Áreas</a:t>
            </a:r>
            <a:r>
              <a:rPr lang="en-US" dirty="0"/>
              <a:t> de </a:t>
            </a:r>
            <a:r>
              <a:rPr lang="en-US" dirty="0" err="1"/>
              <a:t>aplicação</a:t>
            </a:r>
            <a:r>
              <a:rPr lang="en-US" dirty="0"/>
              <a:t> da </a:t>
            </a:r>
            <a:r>
              <a:rPr lang="en-US" dirty="0" err="1"/>
              <a:t>tecnologia</a:t>
            </a:r>
            <a:r>
              <a:rPr lang="en-US" dirty="0"/>
              <a:t> </a:t>
            </a:r>
            <a:r>
              <a:rPr lang="en-US" dirty="0" err="1"/>
              <a:t>Blockchain</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2</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40</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793420" y="4766009"/>
            <a:ext cx="69702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52</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58</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a:t>
            </a:r>
            <a:r>
              <a:rPr lang="en-US" sz="6000" dirty="0"/>
              <a:t> </a:t>
            </a:r>
            <a:r>
              <a:rPr lang="en-US" sz="6000" dirty="0" err="1"/>
              <a:t>módulo</a:t>
            </a:r>
            <a:r>
              <a:rPr lang="en-US" sz="6000" dirty="0"/>
              <a:t> 2</a:t>
            </a:r>
          </a:p>
        </p:txBody>
      </p:sp>
    </p:spTree>
    <p:extLst>
      <p:ext uri="{BB962C8B-B14F-4D97-AF65-F5344CB8AC3E}">
        <p14:creationId xmlns:p14="http://schemas.microsoft.com/office/powerpoint/2010/main" val="129563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697539" y="3255738"/>
            <a:ext cx="2895713" cy="1752955"/>
          </a:xfrm>
        </p:spPr>
        <p:txBody>
          <a:bodyPr/>
          <a:lstStyle/>
          <a:p>
            <a:pPr>
              <a:spcBef>
                <a:spcPts val="0"/>
              </a:spcBef>
            </a:pPr>
            <a:r>
              <a:rPr lang="en-US" sz="2800" dirty="0"/>
              <a:t>01| </a:t>
            </a:r>
            <a:r>
              <a:rPr lang="en-US" sz="2800" dirty="0">
                <a:solidFill>
                  <a:schemeClr val="bg1"/>
                </a:solidFill>
              </a:rPr>
              <a:t>MÓDULO 2  </a:t>
            </a:r>
          </a:p>
          <a:p>
            <a:pPr>
              <a:spcBef>
                <a:spcPts val="0"/>
              </a:spcBef>
            </a:pPr>
            <a:r>
              <a:rPr lang="en-US" sz="2800" dirty="0">
                <a:solidFill>
                  <a:schemeClr val="bg1"/>
                </a:solidFill>
              </a:rPr>
              <a:t>CONFIANÇA NO NEGÓCIO</a:t>
            </a:r>
          </a:p>
          <a:p>
            <a:endParaRPr lang="en-US" sz="2800"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err="1"/>
              <a:t>Após</a:t>
            </a:r>
            <a:r>
              <a:rPr lang="en-US" dirty="0"/>
              <a:t> o </a:t>
            </a:r>
            <a:r>
              <a:rPr lang="en-US" dirty="0" err="1"/>
              <a:t>segundo</a:t>
            </a:r>
            <a:r>
              <a:rPr lang="en-US" dirty="0"/>
              <a:t> </a:t>
            </a:r>
            <a:r>
              <a:rPr lang="en-US" dirty="0" err="1"/>
              <a:t>módulo</a:t>
            </a:r>
            <a:r>
              <a:rPr lang="en-US" dirty="0"/>
              <a:t>, </a:t>
            </a:r>
            <a:r>
              <a:rPr lang="en-US" dirty="0" err="1"/>
              <a:t>você</a:t>
            </a:r>
            <a:r>
              <a:rPr lang="en-US" dirty="0"/>
              <a:t> </a:t>
            </a:r>
            <a:r>
              <a:rPr lang="en-US" dirty="0" err="1"/>
              <a:t>deverá</a:t>
            </a:r>
            <a:r>
              <a:rPr lang="en-US" dirty="0"/>
              <a:t> </a:t>
            </a:r>
            <a:r>
              <a:rPr lang="en-US" dirty="0" err="1"/>
              <a:t>ser</a:t>
            </a:r>
            <a:r>
              <a:rPr lang="en-US" dirty="0"/>
              <a:t> </a:t>
            </a:r>
            <a:r>
              <a:rPr lang="en-US" dirty="0" err="1"/>
              <a:t>capaz</a:t>
            </a:r>
            <a:r>
              <a:rPr lang="en-US" dirty="0"/>
              <a:t> de: </a:t>
            </a:r>
          </a:p>
          <a:p>
            <a:pPr marL="171450" indent="-171450">
              <a:buClr>
                <a:srgbClr val="DD1470"/>
              </a:buClr>
              <a:buSzPct val="120000"/>
              <a:buFont typeface="Wingdings" pitchFamily="2" charset="2"/>
              <a:buChar char="§"/>
            </a:pPr>
            <a:r>
              <a:rPr lang="en-US" dirty="0" err="1"/>
              <a:t>Discutir</a:t>
            </a:r>
            <a:r>
              <a:rPr lang="en-US" dirty="0"/>
              <a:t> a </a:t>
            </a:r>
            <a:r>
              <a:rPr lang="en-US" dirty="0" err="1"/>
              <a:t>importância</a:t>
            </a:r>
            <a:r>
              <a:rPr lang="en-US" dirty="0"/>
              <a:t> e </a:t>
            </a:r>
            <a:r>
              <a:rPr lang="en-US" dirty="0" err="1"/>
              <a:t>prevalência</a:t>
            </a:r>
            <a:r>
              <a:rPr lang="en-US" dirty="0"/>
              <a:t> da </a:t>
            </a:r>
            <a:r>
              <a:rPr lang="en-US" dirty="0" err="1"/>
              <a:t>confiança</a:t>
            </a:r>
            <a:r>
              <a:rPr lang="en-US" dirty="0"/>
              <a:t> </a:t>
            </a:r>
            <a:r>
              <a:rPr lang="en-US" dirty="0" err="1"/>
              <a:t>nos</a:t>
            </a:r>
            <a:r>
              <a:rPr lang="en-US" dirty="0"/>
              <a:t> </a:t>
            </a:r>
            <a:r>
              <a:rPr lang="en-US" dirty="0" err="1"/>
              <a:t>negócios</a:t>
            </a:r>
            <a:r>
              <a:rPr lang="en-US" dirty="0"/>
              <a:t>.</a:t>
            </a:r>
          </a:p>
          <a:p>
            <a:pPr marL="171450" indent="-171450">
              <a:buClr>
                <a:srgbClr val="DD1470"/>
              </a:buClr>
              <a:buSzPct val="120000"/>
              <a:buFont typeface="Wingdings" pitchFamily="2" charset="2"/>
              <a:buChar char="§"/>
            </a:pPr>
            <a:r>
              <a:rPr lang="en-US" dirty="0" err="1"/>
              <a:t>Entender</a:t>
            </a:r>
            <a:r>
              <a:rPr lang="en-US" dirty="0"/>
              <a:t> as </a:t>
            </a:r>
            <a:r>
              <a:rPr lang="en-US" dirty="0" err="1"/>
              <a:t>diferentes</a:t>
            </a:r>
            <a:r>
              <a:rPr lang="en-US" dirty="0"/>
              <a:t> </a:t>
            </a:r>
            <a:r>
              <a:rPr lang="en-US" dirty="0" err="1"/>
              <a:t>dimensões</a:t>
            </a:r>
            <a:r>
              <a:rPr lang="en-US" dirty="0"/>
              <a:t> da </a:t>
            </a:r>
            <a:r>
              <a:rPr lang="en-US" dirty="0" err="1"/>
              <a:t>confiança</a:t>
            </a:r>
            <a:r>
              <a:rPr lang="en-US" dirty="0"/>
              <a:t>.</a:t>
            </a:r>
          </a:p>
          <a:p>
            <a:pPr marL="171450" indent="-171450">
              <a:buClr>
                <a:srgbClr val="DD1470"/>
              </a:buClr>
              <a:buSzPct val="120000"/>
              <a:buFont typeface="Wingdings" pitchFamily="2" charset="2"/>
              <a:buChar char="§"/>
            </a:pPr>
            <a:r>
              <a:rPr lang="en-US" dirty="0" err="1"/>
              <a:t>Explicar</a:t>
            </a:r>
            <a:r>
              <a:rPr lang="en-US" dirty="0"/>
              <a:t>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aumentar</a:t>
            </a:r>
            <a:r>
              <a:rPr lang="en-US" dirty="0"/>
              <a:t> a </a:t>
            </a:r>
            <a:r>
              <a:rPr lang="en-US" dirty="0" err="1"/>
              <a:t>confiança</a:t>
            </a:r>
            <a:r>
              <a:rPr lang="en-US" dirty="0"/>
              <a:t> </a:t>
            </a:r>
            <a:r>
              <a:rPr lang="en-US" dirty="0" err="1"/>
              <a:t>em</a:t>
            </a:r>
            <a:r>
              <a:rPr lang="en-US" dirty="0"/>
              <a:t> </a:t>
            </a:r>
            <a:r>
              <a:rPr lang="en-US" dirty="0" err="1"/>
              <a:t>certos</a:t>
            </a:r>
            <a:r>
              <a:rPr lang="en-US" dirty="0"/>
              <a:t> </a:t>
            </a:r>
            <a:r>
              <a:rPr lang="en-US" dirty="0" err="1"/>
              <a:t>processos</a:t>
            </a:r>
            <a:r>
              <a:rPr lang="en-US" dirty="0"/>
              <a:t> e </a:t>
            </a:r>
            <a:r>
              <a:rPr lang="en-US" dirty="0" err="1"/>
              <a:t>campos</a:t>
            </a:r>
            <a:r>
              <a:rPr lang="en-US" dirty="0"/>
              <a:t> de </a:t>
            </a:r>
            <a:r>
              <a:rPr lang="en-US" dirty="0" err="1"/>
              <a:t>negócios</a:t>
            </a:r>
            <a:r>
              <a:rPr lang="en-US" dirty="0"/>
              <a:t>.</a:t>
            </a:r>
          </a:p>
          <a:p>
            <a:pPr marL="171450" indent="-171450">
              <a:buClr>
                <a:srgbClr val="DD1470"/>
              </a:buClr>
              <a:buSzPct val="120000"/>
              <a:buFont typeface="Wingdings" pitchFamily="2" charset="2"/>
              <a:buChar char="§"/>
            </a:pPr>
            <a:r>
              <a:rPr lang="en-US" dirty="0" err="1"/>
              <a:t>Entender</a:t>
            </a:r>
            <a:r>
              <a:rPr lang="en-US" dirty="0"/>
              <a:t> </a:t>
            </a:r>
            <a:r>
              <a:rPr lang="en-US" dirty="0" err="1"/>
              <a:t>os</a:t>
            </a:r>
            <a:r>
              <a:rPr lang="en-US" dirty="0"/>
              <a:t> </a:t>
            </a:r>
            <a:r>
              <a:rPr lang="en-US" dirty="0" err="1"/>
              <a:t>pré-requisitos</a:t>
            </a:r>
            <a:r>
              <a:rPr lang="en-US" dirty="0"/>
              <a:t> </a:t>
            </a:r>
            <a:r>
              <a:rPr lang="en-US" dirty="0" err="1"/>
              <a:t>para</a:t>
            </a:r>
            <a:r>
              <a:rPr lang="en-US" dirty="0"/>
              <a:t> </a:t>
            </a:r>
            <a:r>
              <a:rPr lang="en-US" dirty="0" err="1"/>
              <a:t>confiar</a:t>
            </a:r>
            <a:r>
              <a:rPr lang="en-US" dirty="0"/>
              <a:t> </a:t>
            </a:r>
            <a:r>
              <a:rPr lang="en-US" dirty="0" err="1"/>
              <a:t>nas</a:t>
            </a:r>
            <a:r>
              <a:rPr lang="en-US" dirty="0"/>
              <a:t> </a:t>
            </a:r>
            <a:r>
              <a:rPr lang="en-US" dirty="0" err="1"/>
              <a:t>criptomoedas</a:t>
            </a:r>
            <a:r>
              <a:rPr lang="en-US" dirty="0"/>
              <a:t> e </a:t>
            </a:r>
            <a:r>
              <a:rPr lang="en-US" dirty="0" err="1"/>
              <a:t>os</a:t>
            </a:r>
            <a:r>
              <a:rPr lang="en-US" dirty="0"/>
              <a:t> </a:t>
            </a:r>
            <a:r>
              <a:rPr lang="en-US" dirty="0" err="1"/>
              <a:t>fatores</a:t>
            </a:r>
            <a:r>
              <a:rPr lang="en-US" dirty="0"/>
              <a:t> </a:t>
            </a:r>
            <a:r>
              <a:rPr lang="en-US" dirty="0" err="1"/>
              <a:t>que</a:t>
            </a:r>
            <a:r>
              <a:rPr lang="en-US" dirty="0"/>
              <a:t> </a:t>
            </a:r>
            <a:r>
              <a:rPr lang="en-US" dirty="0" err="1"/>
              <a:t>influenciam</a:t>
            </a:r>
            <a:r>
              <a:rPr lang="en-US" dirty="0"/>
              <a:t> </a:t>
            </a:r>
            <a:r>
              <a:rPr lang="en-US" dirty="0" err="1"/>
              <a:t>essa</a:t>
            </a:r>
            <a:r>
              <a:rPr lang="en-US" dirty="0"/>
              <a:t> </a:t>
            </a:r>
            <a:r>
              <a:rPr lang="en-US" dirty="0" err="1"/>
              <a:t>confiança</a:t>
            </a:r>
            <a:r>
              <a:rPr lang="en-US" dirty="0"/>
              <a:t>.</a:t>
            </a:r>
          </a:p>
          <a:p>
            <a:pPr marL="171450" indent="-171450">
              <a:buClr>
                <a:srgbClr val="DD1470"/>
              </a:buClr>
              <a:buSzPct val="120000"/>
              <a:buFont typeface="Wingdings" pitchFamily="2" charset="2"/>
              <a:buChar char="§"/>
            </a:pPr>
            <a:r>
              <a:rPr lang="en-US" dirty="0" err="1"/>
              <a:t>Explicar</a:t>
            </a:r>
            <a:r>
              <a:rPr lang="en-US" dirty="0"/>
              <a:t> </a:t>
            </a:r>
            <a:r>
              <a:rPr lang="en-US" dirty="0" err="1"/>
              <a:t>qual</a:t>
            </a:r>
            <a:r>
              <a:rPr lang="en-US" dirty="0"/>
              <a:t>(is) o(s) </a:t>
            </a:r>
            <a:r>
              <a:rPr lang="en-US" dirty="0" err="1"/>
              <a:t>grupo</a:t>
            </a:r>
            <a:r>
              <a:rPr lang="en-US" dirty="0"/>
              <a:t>(s) de </a:t>
            </a:r>
            <a:r>
              <a:rPr lang="en-US" dirty="0" err="1"/>
              <a:t>pessoas</a:t>
            </a:r>
            <a:r>
              <a:rPr lang="en-US" dirty="0"/>
              <a:t> </a:t>
            </a:r>
            <a:r>
              <a:rPr lang="en-US" dirty="0" err="1"/>
              <a:t>que</a:t>
            </a:r>
            <a:r>
              <a:rPr lang="en-US" dirty="0"/>
              <a:t> </a:t>
            </a:r>
            <a:r>
              <a:rPr lang="en-US" dirty="0" err="1"/>
              <a:t>confia</a:t>
            </a:r>
            <a:r>
              <a:rPr lang="en-US" dirty="0"/>
              <a:t>(m) </a:t>
            </a:r>
            <a:r>
              <a:rPr lang="en-US" dirty="0" err="1"/>
              <a:t>em</a:t>
            </a:r>
            <a:r>
              <a:rPr lang="en-US" dirty="0"/>
              <a:t> </a:t>
            </a:r>
            <a:r>
              <a:rPr lang="en-US" dirty="0" err="1"/>
              <a:t>criptomoedas</a:t>
            </a:r>
            <a:r>
              <a:rPr lang="en-US" dirty="0"/>
              <a:t>.</a:t>
            </a:r>
          </a:p>
          <a:p>
            <a:pPr marL="171450" indent="-171450">
              <a:buClr>
                <a:srgbClr val="DD1470"/>
              </a:buClr>
              <a:buSzPct val="120000"/>
              <a:buFont typeface="Wingdings" pitchFamily="2" charset="2"/>
              <a:buChar char="§"/>
            </a:pPr>
            <a:r>
              <a:rPr lang="en-US" dirty="0" err="1"/>
              <a:t>Reitere</a:t>
            </a:r>
            <a:r>
              <a:rPr lang="en-US" dirty="0"/>
              <a:t> </a:t>
            </a:r>
            <a:r>
              <a:rPr lang="en-US" dirty="0" err="1"/>
              <a:t>vários</a:t>
            </a:r>
            <a:r>
              <a:rPr lang="en-US" dirty="0"/>
              <a:t> </a:t>
            </a:r>
            <a:r>
              <a:rPr lang="en-US" dirty="0" err="1"/>
              <a:t>casos</a:t>
            </a:r>
            <a:r>
              <a:rPr lang="en-US" dirty="0"/>
              <a:t> de </a:t>
            </a:r>
            <a:r>
              <a:rPr lang="en-US" dirty="0" err="1"/>
              <a:t>uso</a:t>
            </a:r>
            <a:r>
              <a:rPr lang="en-US" dirty="0"/>
              <a:t> </a:t>
            </a:r>
            <a:r>
              <a:rPr lang="en-US" dirty="0" err="1"/>
              <a:t>financeiro</a:t>
            </a:r>
            <a:r>
              <a:rPr lang="en-US" dirty="0"/>
              <a:t> </a:t>
            </a:r>
            <a:r>
              <a:rPr lang="en-US" dirty="0" err="1"/>
              <a:t>para</a:t>
            </a:r>
            <a:r>
              <a:rPr lang="en-US" dirty="0"/>
              <a:t> a </a:t>
            </a:r>
            <a:r>
              <a:rPr lang="en-US" dirty="0" err="1"/>
              <a:t>tecnologia</a:t>
            </a:r>
            <a:r>
              <a:rPr lang="en-US" dirty="0"/>
              <a:t> </a:t>
            </a:r>
            <a:r>
              <a:rPr lang="en-US" dirty="0" err="1"/>
              <a:t>blockchain</a:t>
            </a:r>
            <a:r>
              <a:rPr lang="en-US" dirty="0"/>
              <a:t> e </a:t>
            </a:r>
            <a:r>
              <a:rPr lang="en-US" dirty="0" err="1"/>
              <a:t>os</a:t>
            </a:r>
            <a:r>
              <a:rPr lang="en-US" dirty="0"/>
              <a:t> </a:t>
            </a:r>
            <a:r>
              <a:rPr lang="en-US" dirty="0" err="1"/>
              <a:t>seus</a:t>
            </a:r>
            <a:r>
              <a:rPr lang="en-US" dirty="0"/>
              <a:t> </a:t>
            </a:r>
            <a:r>
              <a:rPr lang="en-US" dirty="0" err="1"/>
              <a:t>benefícios</a:t>
            </a:r>
            <a:r>
              <a:rPr lang="en-US" dirty="0"/>
              <a:t> e </a:t>
            </a:r>
            <a:r>
              <a:rPr lang="en-US" dirty="0" err="1"/>
              <a:t>armadilhas</a:t>
            </a:r>
            <a:r>
              <a:rPr lang="en-US" dirty="0"/>
              <a:t>.</a:t>
            </a:r>
          </a:p>
          <a:p>
            <a:pPr marL="171450" indent="-171450">
              <a:buClr>
                <a:srgbClr val="DD1470"/>
              </a:buClr>
              <a:buSzPct val="120000"/>
              <a:buFont typeface="Wingdings" pitchFamily="2" charset="2"/>
              <a:buChar char="§"/>
            </a:pPr>
            <a:r>
              <a:rPr lang="en-US" dirty="0" err="1"/>
              <a:t>Reiterar</a:t>
            </a:r>
            <a:r>
              <a:rPr lang="en-US" dirty="0"/>
              <a:t> </a:t>
            </a:r>
            <a:r>
              <a:rPr lang="en-US" dirty="0" err="1"/>
              <a:t>vários</a:t>
            </a:r>
            <a:r>
              <a:rPr lang="en-US" dirty="0"/>
              <a:t> </a:t>
            </a:r>
            <a:r>
              <a:rPr lang="en-US" dirty="0" err="1"/>
              <a:t>casos</a:t>
            </a:r>
            <a:r>
              <a:rPr lang="en-US" dirty="0"/>
              <a:t> de </a:t>
            </a:r>
            <a:r>
              <a:rPr lang="en-US" dirty="0" err="1"/>
              <a:t>uso</a:t>
            </a:r>
            <a:r>
              <a:rPr lang="en-US" dirty="0"/>
              <a:t> da </a:t>
            </a:r>
            <a:r>
              <a:rPr lang="en-US" dirty="0" err="1"/>
              <a:t>indústria</a:t>
            </a:r>
            <a:r>
              <a:rPr lang="en-US" dirty="0"/>
              <a:t> </a:t>
            </a:r>
            <a:r>
              <a:rPr lang="en-US" dirty="0" err="1"/>
              <a:t>para</a:t>
            </a:r>
            <a:r>
              <a:rPr lang="en-US" dirty="0"/>
              <a:t> a </a:t>
            </a:r>
            <a:r>
              <a:rPr lang="en-US" dirty="0" err="1"/>
              <a:t>tecnologia</a:t>
            </a:r>
            <a:r>
              <a:rPr lang="en-US" dirty="0"/>
              <a:t> </a:t>
            </a:r>
            <a:r>
              <a:rPr lang="en-US" dirty="0" err="1"/>
              <a:t>blockchain</a:t>
            </a:r>
            <a:r>
              <a:rPr lang="en-US" dirty="0"/>
              <a:t> e </a:t>
            </a:r>
            <a:r>
              <a:rPr lang="en-US" dirty="0" err="1"/>
              <a:t>seus</a:t>
            </a:r>
            <a:r>
              <a:rPr lang="en-US" dirty="0"/>
              <a:t> </a:t>
            </a:r>
            <a:r>
              <a:rPr lang="en-US" dirty="0" err="1"/>
              <a:t>benefícios</a:t>
            </a:r>
            <a:r>
              <a:rPr lang="en-US" dirty="0"/>
              <a:t> e </a:t>
            </a:r>
            <a:r>
              <a:rPr lang="en-US" dirty="0" err="1"/>
              <a:t>armadilhas</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dirty="0" err="1"/>
              <a:t>Neste</a:t>
            </a:r>
            <a:r>
              <a:rPr lang="en-US" dirty="0"/>
              <a:t> </a:t>
            </a:r>
            <a:r>
              <a:rPr lang="en-US" dirty="0" err="1"/>
              <a:t>módulo</a:t>
            </a:r>
            <a:r>
              <a:rPr lang="en-US" dirty="0"/>
              <a:t>, são </a:t>
            </a:r>
            <a:r>
              <a:rPr lang="en-US" dirty="0" err="1"/>
              <a:t>discutidos</a:t>
            </a:r>
            <a:r>
              <a:rPr lang="en-US" dirty="0"/>
              <a:t> o </a:t>
            </a:r>
            <a:r>
              <a:rPr lang="en-US" dirty="0" err="1"/>
              <a:t>papel</a:t>
            </a:r>
            <a:r>
              <a:rPr lang="en-US" dirty="0"/>
              <a:t> e </a:t>
            </a:r>
            <a:r>
              <a:rPr lang="en-US" dirty="0" err="1"/>
              <a:t>os</a:t>
            </a:r>
            <a:r>
              <a:rPr lang="en-US" dirty="0"/>
              <a:t> </a:t>
            </a:r>
            <a:r>
              <a:rPr lang="en-US" dirty="0" err="1"/>
              <a:t>meios</a:t>
            </a:r>
            <a:r>
              <a:rPr lang="en-US" dirty="0"/>
              <a:t> </a:t>
            </a:r>
            <a:r>
              <a:rPr lang="en-US" dirty="0" err="1"/>
              <a:t>para</a:t>
            </a:r>
            <a:r>
              <a:rPr lang="en-US" dirty="0"/>
              <a:t> a </a:t>
            </a:r>
            <a:r>
              <a:rPr lang="en-US" dirty="0" err="1"/>
              <a:t>confiança</a:t>
            </a:r>
            <a:r>
              <a:rPr lang="en-US" dirty="0"/>
              <a:t> </a:t>
            </a:r>
            <a:r>
              <a:rPr lang="en-US" dirty="0" err="1"/>
              <a:t>nos</a:t>
            </a:r>
            <a:r>
              <a:rPr lang="en-US" dirty="0"/>
              <a:t> </a:t>
            </a:r>
            <a:r>
              <a:rPr lang="en-US" dirty="0" err="1"/>
              <a:t>negócios</a:t>
            </a:r>
            <a:r>
              <a:rPr lang="en-US" dirty="0"/>
              <a:t> (</a:t>
            </a:r>
            <a:r>
              <a:rPr lang="en-US" dirty="0" err="1"/>
              <a:t>ou</a:t>
            </a:r>
            <a:r>
              <a:rPr lang="en-US" dirty="0"/>
              <a:t> </a:t>
            </a:r>
            <a:r>
              <a:rPr lang="en-US" dirty="0" err="1"/>
              <a:t>seja</a:t>
            </a:r>
            <a:r>
              <a:rPr lang="en-US" dirty="0"/>
              <a:t>, </a:t>
            </a:r>
            <a:r>
              <a:rPr lang="en-US" dirty="0" err="1"/>
              <a:t>medição</a:t>
            </a:r>
            <a:r>
              <a:rPr lang="en-US" dirty="0"/>
              <a:t> e </a:t>
            </a:r>
            <a:r>
              <a:rPr lang="en-US" dirty="0" err="1"/>
              <a:t>processos</a:t>
            </a:r>
            <a:r>
              <a:rPr lang="en-US" dirty="0"/>
              <a:t> </a:t>
            </a:r>
            <a:r>
              <a:rPr lang="en-US" dirty="0" err="1"/>
              <a:t>para</a:t>
            </a:r>
            <a:r>
              <a:rPr lang="en-US" dirty="0"/>
              <a:t> </a:t>
            </a:r>
            <a:r>
              <a:rPr lang="en-US" dirty="0" err="1"/>
              <a:t>estabelecimento</a:t>
            </a:r>
            <a:r>
              <a:rPr lang="en-US" dirty="0"/>
              <a:t> de </a:t>
            </a:r>
            <a:r>
              <a:rPr lang="en-US" dirty="0" err="1"/>
              <a:t>confiança</a:t>
            </a:r>
            <a:r>
              <a:rPr lang="en-US" dirty="0"/>
              <a:t>) e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corrigir</a:t>
            </a:r>
            <a:r>
              <a:rPr lang="en-US" dirty="0"/>
              <a:t> o </a:t>
            </a:r>
            <a:r>
              <a:rPr lang="en-US" dirty="0" err="1"/>
              <a:t>estabelecimento</a:t>
            </a:r>
            <a:r>
              <a:rPr lang="en-US" dirty="0"/>
              <a:t> disso. </a:t>
            </a:r>
            <a:r>
              <a:rPr lang="en-US" dirty="0" err="1"/>
              <a:t>Além</a:t>
            </a:r>
            <a:r>
              <a:rPr lang="en-US" dirty="0"/>
              <a:t> disso, o </a:t>
            </a:r>
            <a:r>
              <a:rPr lang="en-US" dirty="0" err="1"/>
              <a:t>módulo</a:t>
            </a:r>
            <a:r>
              <a:rPr lang="en-US" dirty="0"/>
              <a:t> </a:t>
            </a:r>
            <a:r>
              <a:rPr lang="en-US" dirty="0" err="1"/>
              <a:t>apresenta</a:t>
            </a:r>
            <a:r>
              <a:rPr lang="en-US" dirty="0"/>
              <a:t> </a:t>
            </a:r>
            <a:r>
              <a:rPr lang="en-US" dirty="0" err="1"/>
              <a:t>diferentes</a:t>
            </a:r>
            <a:r>
              <a:rPr lang="en-US" dirty="0"/>
              <a:t> </a:t>
            </a:r>
            <a:r>
              <a:rPr lang="en-US" dirty="0" err="1"/>
              <a:t>áreas</a:t>
            </a:r>
            <a:r>
              <a:rPr lang="en-US" dirty="0"/>
              <a:t> de </a:t>
            </a:r>
            <a:r>
              <a:rPr lang="en-US" dirty="0" err="1"/>
              <a:t>aplicação</a:t>
            </a:r>
            <a:r>
              <a:rPr lang="en-US" dirty="0"/>
              <a:t> da </a:t>
            </a:r>
            <a:r>
              <a:rPr lang="en-US" dirty="0" err="1"/>
              <a:t>tecnologia</a:t>
            </a:r>
            <a:r>
              <a:rPr lang="en-US" dirty="0"/>
              <a:t> </a:t>
            </a:r>
            <a:r>
              <a:rPr lang="en-US" dirty="0" err="1"/>
              <a:t>blockchain</a:t>
            </a:r>
            <a:r>
              <a:rPr lang="en-US" dirty="0"/>
              <a:t>, </a:t>
            </a:r>
            <a:r>
              <a:rPr lang="en-US" dirty="0" err="1"/>
              <a:t>como</a:t>
            </a:r>
            <a:r>
              <a:rPr lang="en-US" dirty="0"/>
              <a:t> </a:t>
            </a:r>
            <a:r>
              <a:rPr lang="en-US" dirty="0" err="1"/>
              <a:t>casos</a:t>
            </a:r>
            <a:r>
              <a:rPr lang="en-US" dirty="0"/>
              <a:t> de </a:t>
            </a:r>
            <a:r>
              <a:rPr lang="en-US" dirty="0" err="1"/>
              <a:t>uso</a:t>
            </a:r>
            <a:r>
              <a:rPr lang="en-US" dirty="0"/>
              <a:t> </a:t>
            </a:r>
            <a:r>
              <a:rPr lang="en-US" dirty="0" err="1"/>
              <a:t>financeiro</a:t>
            </a:r>
            <a:r>
              <a:rPr lang="en-US" dirty="0"/>
              <a:t> e industrial.</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39</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Objetivos</a:t>
            </a:r>
            <a:r>
              <a:rPr lang="en-US" sz="1800" dirty="0">
                <a:solidFill>
                  <a:srgbClr val="F9A835"/>
                </a:solidFill>
                <a:cs typeface="Poppins SemiBold" pitchFamily="2" charset="77"/>
              </a:rPr>
              <a:t> de </a:t>
            </a:r>
            <a:r>
              <a:rPr lang="en-US" sz="1800" dirty="0" err="1">
                <a:solidFill>
                  <a:srgbClr val="F9A835"/>
                </a:solidFill>
                <a:cs typeface="Poppins SemiBold" pitchFamily="2" charset="77"/>
              </a:rPr>
              <a:t>Aprendizagem</a:t>
            </a:r>
            <a:endParaRPr lang="en-US" sz="1800" dirty="0">
              <a:solidFill>
                <a:srgbClr val="F9A835"/>
              </a:solidFill>
              <a:cs typeface="Poppins SemiBold" pitchFamily="2" charset="77"/>
            </a:endParaRP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Calibri" panose="020F0502020204030204" pitchFamily="34" charset="0"/>
                <a:cs typeface="Calibri" panose="020F0502020204030204" pitchFamily="34" charset="0"/>
              </a:rPr>
              <a:t>O PAPEL E MEIOS DE CONFIANÇA NOS NEGÓCIOS</a:t>
            </a:r>
            <a:endParaRPr lang="en-US" dirty="0">
              <a:solidFill>
                <a:srgbClr val="8E2F91"/>
              </a:solidFill>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40</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en-US" sz="1800" b="0" dirty="0" err="1"/>
              <a:t>Medição</a:t>
            </a:r>
            <a:r>
              <a:rPr lang="en-US" sz="1800" b="0" dirty="0"/>
              <a:t> e </a:t>
            </a:r>
            <a:r>
              <a:rPr lang="en-US" sz="1800" b="0" dirty="0" err="1"/>
              <a:t>processos</a:t>
            </a:r>
            <a:r>
              <a:rPr lang="en-US" sz="1800" b="0" dirty="0"/>
              <a:t> </a:t>
            </a:r>
            <a:r>
              <a:rPr lang="en-US" sz="1800" b="0" dirty="0" err="1"/>
              <a:t>para</a:t>
            </a:r>
            <a:r>
              <a:rPr lang="en-US" sz="1800" b="0" dirty="0"/>
              <a:t> </a:t>
            </a:r>
            <a:r>
              <a:rPr lang="en-US" sz="1800" b="0" dirty="0" err="1"/>
              <a:t>estabelecimento</a:t>
            </a:r>
            <a:r>
              <a:rPr lang="en-US" sz="1800" b="0" dirty="0"/>
              <a:t> de </a:t>
            </a:r>
            <a:r>
              <a:rPr lang="en-US" sz="1800" b="0" dirty="0" err="1"/>
              <a:t>confiança</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450035" y="2297791"/>
            <a:ext cx="6870063" cy="26209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cs typeface="Calibri" panose="020F0502020204030204" pitchFamily="34" charset="0"/>
              </a:rPr>
              <a:t>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ocorre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exceção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todas</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atividades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cenários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relacionados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Na </a:t>
            </a:r>
            <a:r>
              <a:rPr lang="en-US" sz="1100" dirty="0" err="1">
                <a:solidFill>
                  <a:srgbClr val="000000"/>
                </a:solidFill>
                <a:latin typeface="Calibri" panose="020F0502020204030204" pitchFamily="34" charset="0"/>
                <a:cs typeface="Calibri" panose="020F0502020204030204" pitchFamily="34" charset="0"/>
              </a:rPr>
              <a:t>verdade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 base de </a:t>
            </a:r>
            <a:r>
              <a:rPr lang="en-US" sz="1100" dirty="0" err="1">
                <a:solidFill>
                  <a:srgbClr val="000000"/>
                </a:solidFill>
                <a:latin typeface="Calibri" panose="020F0502020204030204" pitchFamily="34" charset="0"/>
                <a:cs typeface="Calibri" panose="020F0502020204030204" pitchFamily="34" charset="0"/>
              </a:rPr>
              <a:t>todas</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atividades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colaborações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processos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envolvem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mais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parte. </a:t>
            </a:r>
            <a:r>
              <a:rPr lang="en-US" sz="1100" dirty="0" err="1">
                <a:solidFill>
                  <a:srgbClr val="000000"/>
                </a:solidFill>
                <a:latin typeface="Calibri" panose="020F0502020204030204" pitchFamily="34" charset="0"/>
                <a:cs typeface="Calibri" panose="020F0502020204030204" pitchFamily="34" charset="0"/>
              </a:rPr>
              <a:t>Num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contexto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necessária</a:t>
            </a:r>
            <a:r>
              <a:rPr lang="en-US" sz="1100" dirty="0">
                <a:solidFill>
                  <a:srgbClr val="000000"/>
                </a:solidFill>
                <a:latin typeface="Calibri" panose="020F0502020204030204" pitchFamily="34" charset="0"/>
                <a:cs typeface="Calibri" panose="020F0502020204030204" pitchFamily="34" charset="0"/>
              </a:rPr>
              <a:t> com </a:t>
            </a:r>
            <a:r>
              <a:rPr lang="en-US" sz="1100" dirty="0" err="1">
                <a:solidFill>
                  <a:srgbClr val="000000"/>
                </a:solidFill>
                <a:latin typeface="Calibri" panose="020F0502020204030204" pitchFamily="34" charset="0"/>
                <a:cs typeface="Calibri" panose="020F0502020204030204" pitchFamily="34" charset="0"/>
              </a:rPr>
              <a:t>pessoas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dentro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fora</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organização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Embora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seja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difícil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quantificar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importância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exata</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falta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dúvida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das </a:t>
            </a:r>
            <a:r>
              <a:rPr lang="en-US" sz="1100" dirty="0" err="1">
                <a:solidFill>
                  <a:srgbClr val="000000"/>
                </a:solidFill>
                <a:latin typeface="Calibri" panose="020F0502020204030204" pitchFamily="34" charset="0"/>
                <a:cs typeface="Calibri" panose="020F0502020204030204" pitchFamily="34" charset="0"/>
              </a:rPr>
              <a:t>maiores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despesas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conceito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particularmente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frágil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visto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levar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para</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gerente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executivo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desenvolver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seus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funcionários</a:t>
            </a:r>
            <a:r>
              <a:rPr lang="en-US" sz="1100" dirty="0">
                <a:solidFill>
                  <a:srgbClr val="000000"/>
                </a:solidFill>
                <a:latin typeface="Calibri" panose="020F0502020204030204" pitchFamily="34" charset="0"/>
                <a:cs typeface="Calibri" panose="020F0502020204030204" pitchFamily="34" charset="0"/>
              </a:rPr>
              <a:t>, mas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traída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num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instante</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o </a:t>
            </a:r>
            <a:r>
              <a:rPr lang="en-US" sz="1100" dirty="0" err="1">
                <a:solidFill>
                  <a:srgbClr val="000000"/>
                </a:solidFill>
                <a:latin typeface="Calibri" panose="020F0502020204030204" pitchFamily="34" charset="0"/>
                <a:cs typeface="Calibri" panose="020F0502020204030204" pitchFamily="34" charset="0"/>
              </a:rPr>
              <a:t>resultado</a:t>
            </a:r>
            <a:r>
              <a:rPr lang="en-US" sz="1100" dirty="0">
                <a:solidFill>
                  <a:srgbClr val="000000"/>
                </a:solidFill>
                <a:latin typeface="Calibri" panose="020F0502020204030204" pitchFamily="34" charset="0"/>
                <a:cs typeface="Calibri" panose="020F0502020204030204" pitchFamily="34" charset="0"/>
              </a:rPr>
              <a:t> natural de </a:t>
            </a:r>
            <a:r>
              <a:rPr lang="en-US" sz="1100" dirty="0" err="1">
                <a:solidFill>
                  <a:srgbClr val="000000"/>
                </a:solidFill>
                <a:latin typeface="Calibri" panose="020F0502020204030204" pitchFamily="34" charset="0"/>
                <a:cs typeface="Calibri" panose="020F0502020204030204" pitchFamily="34" charset="0"/>
              </a:rPr>
              <a:t>milhares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pequenas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palavras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pensamentos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intenções</a:t>
            </a:r>
            <a:r>
              <a:rPr lang="en-US" sz="1100" dirty="0">
                <a:solidFill>
                  <a:srgbClr val="000000"/>
                </a:solidFill>
                <a:latin typeface="Calibri" panose="020F0502020204030204" pitchFamily="34" charset="0"/>
                <a:cs typeface="Calibri" panose="020F0502020204030204" pitchFamily="34" charset="0"/>
              </a:rPr>
              <a:t>.</a:t>
            </a:r>
          </a:p>
          <a:p>
            <a:pPr algn="just"/>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transações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ocorreriam</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influência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destruída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líderes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perder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suas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equipas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vendedores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perder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vendas</a:t>
            </a:r>
            <a:r>
              <a:rPr lang="en-US" sz="1100" dirty="0">
                <a:solidFill>
                  <a:srgbClr val="000000"/>
                </a:solidFill>
                <a:latin typeface="Calibri" panose="020F0502020204030204" pitchFamily="34" charset="0"/>
                <a:cs typeface="Calibri" panose="020F0502020204030204" pitchFamily="34" charset="0"/>
              </a:rPr>
              <a:t>.</a:t>
            </a:r>
          </a:p>
          <a:p>
            <a:pPr algn="just"/>
            <a:endParaRPr lang="en-US" sz="1100" b="1" dirty="0">
              <a:solidFill>
                <a:srgbClr val="000000"/>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O </a:t>
            </a:r>
            <a:r>
              <a:rPr lang="en-US" sz="1100" b="1" dirty="0" err="1">
                <a:solidFill>
                  <a:srgbClr val="F79037"/>
                </a:solidFill>
                <a:latin typeface="Calibri" panose="020F0502020204030204" pitchFamily="34" charset="0"/>
                <a:cs typeface="Calibri" panose="020F0502020204030204" pitchFamily="34" charset="0"/>
              </a:rPr>
              <a:t>que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é</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Confiança</a:t>
            </a:r>
            <a:r>
              <a:rPr lang="en-US" sz="1100" b="1" dirty="0">
                <a:solidFill>
                  <a:srgbClr val="F79037"/>
                </a:solidFill>
                <a:latin typeface="Calibri" panose="020F0502020204030204" pitchFamily="34" charset="0"/>
                <a:cs typeface="Calibri" panose="020F0502020204030204" pitchFamily="34" charset="0"/>
              </a:rPr>
              <a:t>?</a:t>
            </a:r>
          </a:p>
          <a:p>
            <a:pPr algn="just"/>
            <a:r>
              <a:rPr lang="en-US" sz="1100" dirty="0">
                <a:solidFill>
                  <a:srgbClr val="000000"/>
                </a:solidFill>
                <a:latin typeface="Calibri" panose="020F0502020204030204" pitchFamily="34" charset="0"/>
                <a:cs typeface="Calibri" panose="020F0502020204030204" pitchFamily="34" charset="0"/>
              </a:rPr>
              <a:t>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menos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construção</a:t>
            </a:r>
            <a:r>
              <a:rPr lang="en-US" sz="1100" dirty="0">
                <a:solidFill>
                  <a:srgbClr val="000000"/>
                </a:solidFill>
                <a:latin typeface="Calibri" panose="020F0502020204030204" pitchFamily="34" charset="0"/>
                <a:cs typeface="Calibri" panose="020F0502020204030204" pitchFamily="34" charset="0"/>
              </a:rPr>
              <a:t> social bilateral de </a:t>
            </a:r>
            <a:r>
              <a:rPr lang="en-US" sz="1100" dirty="0" err="1">
                <a:solidFill>
                  <a:srgbClr val="000000"/>
                </a:solidFill>
                <a:latin typeface="Calibri" panose="020F0502020204030204" pitchFamily="34" charset="0"/>
                <a:cs typeface="Calibri" panose="020F0502020204030204" pitchFamily="34" charset="0"/>
              </a:rPr>
              <a:t>duas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partes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construída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quando</a:t>
            </a:r>
            <a:r>
              <a:rPr lang="en-US" sz="1100" dirty="0">
                <a:solidFill>
                  <a:srgbClr val="000000"/>
                </a:solidFill>
                <a:latin typeface="Calibri" panose="020F0502020204030204" pitchFamily="34" charset="0"/>
                <a:cs typeface="Calibri" panose="020F0502020204030204" pitchFamily="34" charset="0"/>
              </a:rPr>
              <a:t> o </a:t>
            </a:r>
            <a:r>
              <a:rPr lang="en-US" sz="1100" dirty="0" err="1">
                <a:solidFill>
                  <a:srgbClr val="000000"/>
                </a:solidFill>
                <a:latin typeface="Calibri" panose="020F0502020204030204" pitchFamily="34" charset="0"/>
                <a:cs typeface="Calibri" panose="020F0502020204030204" pitchFamily="34" charset="0"/>
              </a:rPr>
              <a:t>risco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percebido</a:t>
            </a:r>
            <a:r>
              <a:rPr lang="en-US" sz="1100" dirty="0">
                <a:solidFill>
                  <a:srgbClr val="000000"/>
                </a:solidFill>
                <a:latin typeface="Calibri" panose="020F0502020204030204" pitchFamily="34" charset="0"/>
                <a:cs typeface="Calibri" panose="020F0502020204030204" pitchFamily="34" charset="0"/>
              </a:rPr>
              <a:t> e a </a:t>
            </a:r>
            <a:r>
              <a:rPr lang="en-US" sz="1100" dirty="0" err="1">
                <a:solidFill>
                  <a:srgbClr val="000000"/>
                </a:solidFill>
                <a:latin typeface="Calibri" panose="020F0502020204030204" pitchFamily="34" charset="0"/>
                <a:cs typeface="Calibri" panose="020F0502020204030204" pitchFamily="34" charset="0"/>
              </a:rPr>
              <a:t>consciência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vulnerabilidade</a:t>
            </a:r>
            <a:r>
              <a:rPr lang="en-US" sz="1100" dirty="0">
                <a:solidFill>
                  <a:srgbClr val="000000"/>
                </a:solidFill>
                <a:latin typeface="Calibri" panose="020F0502020204030204" pitchFamily="34" charset="0"/>
                <a:cs typeface="Calibri" panose="020F0502020204030204" pitchFamily="34" charset="0"/>
              </a:rPr>
              <a:t> são </a:t>
            </a:r>
            <a:r>
              <a:rPr lang="en-US" sz="1100" dirty="0" err="1">
                <a:solidFill>
                  <a:srgbClr val="000000"/>
                </a:solidFill>
                <a:latin typeface="Calibri" panose="020F0502020204030204" pitchFamily="34" charset="0"/>
                <a:cs typeface="Calibri" panose="020F0502020204030204" pitchFamily="34" charset="0"/>
              </a:rPr>
              <a:t>superados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benefício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percebido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ambas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mais</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partes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escolhem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ver</a:t>
            </a:r>
            <a:r>
              <a:rPr lang="en-US" sz="1100" dirty="0">
                <a:solidFill>
                  <a:srgbClr val="000000"/>
                </a:solidFill>
                <a:latin typeface="Calibri" panose="020F0502020204030204" pitchFamily="34" charset="0"/>
                <a:cs typeface="Calibri" panose="020F0502020204030204" pitchFamily="34" charset="0"/>
              </a:rPr>
              <a:t> antes de </a:t>
            </a:r>
            <a:r>
              <a:rPr lang="en-US" sz="1100" dirty="0" err="1">
                <a:solidFill>
                  <a:srgbClr val="000000"/>
                </a:solidFill>
                <a:latin typeface="Calibri" panose="020F0502020204030204" pitchFamily="34" charset="0"/>
                <a:cs typeface="Calibri" panose="020F0502020204030204" pitchFamily="34" charset="0"/>
              </a:rPr>
              <a:t>seguir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frente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agindo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acordo</a:t>
            </a:r>
            <a:r>
              <a:rPr lang="en-US" sz="1100" dirty="0">
                <a:solidFill>
                  <a:srgbClr val="000000"/>
                </a:solidFill>
                <a:latin typeface="Calibri" panose="020F0502020204030204" pitchFamily="34" charset="0"/>
                <a:cs typeface="Calibri" panose="020F0502020204030204" pitchFamily="34" charset="0"/>
              </a:rPr>
              <a:t> com as </a:t>
            </a:r>
            <a:r>
              <a:rPr lang="en-US" sz="1100" dirty="0" err="1">
                <a:solidFill>
                  <a:srgbClr val="000000"/>
                </a:solidFill>
                <a:latin typeface="Calibri" panose="020F0502020204030204" pitchFamily="34" charset="0"/>
                <a:cs typeface="Calibri" panose="020F0502020204030204" pitchFamily="34" charset="0"/>
              </a:rPr>
              <a:t>suas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intenções</a:t>
            </a:r>
            <a:r>
              <a:rPr lang="en-US" sz="1100" dirty="0">
                <a:solidFill>
                  <a:srgbClr val="000000"/>
                </a:solidFill>
                <a:latin typeface="Calibri" panose="020F0502020204030204" pitchFamily="34" charset="0"/>
                <a:cs typeface="Calibri" panose="020F0502020204030204" pitchFamily="34" charset="0"/>
              </a:rPr>
              <a:t> .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conceito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múltiplo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composto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milhares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pequenas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palavras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pensamentos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intenções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Apesar</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papel</a:t>
            </a:r>
            <a:r>
              <a:rPr lang="en-US" sz="1100" dirty="0">
                <a:solidFill>
                  <a:srgbClr val="000000"/>
                </a:solidFill>
                <a:latin typeface="Calibri" panose="020F0502020204030204" pitchFamily="34" charset="0"/>
                <a:cs typeface="Calibri" panose="020F0502020204030204" pitchFamily="34" charset="0"/>
              </a:rPr>
              <a:t> central da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hoje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ela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permanecer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nome</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invisível</a:t>
            </a:r>
            <a:endParaRPr lang="en-US" sz="1100" dirty="0">
              <a:solidFill>
                <a:srgbClr val="000000"/>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en-US" dirty="0">
                <a:solidFill>
                  <a:schemeClr val="bg1"/>
                </a:solidFill>
              </a:rPr>
              <a:t>O </a:t>
            </a:r>
            <a:r>
              <a:rPr lang="en-US" dirty="0" err="1">
                <a:solidFill>
                  <a:schemeClr val="bg1"/>
                </a:solidFill>
              </a:rPr>
              <a:t>Estratega</a:t>
            </a:r>
            <a:r>
              <a:rPr lang="en-US" dirty="0">
                <a:solidFill>
                  <a:schemeClr val="bg1"/>
                </a:solidFill>
              </a:rPr>
              <a:t> de </a:t>
            </a:r>
            <a:r>
              <a:rPr lang="en-US" dirty="0" err="1">
                <a:solidFill>
                  <a:schemeClr val="bg1"/>
                </a:solidFill>
              </a:rPr>
              <a:t>negócios</a:t>
            </a:r>
            <a:r>
              <a:rPr lang="en-US" dirty="0">
                <a:solidFill>
                  <a:schemeClr val="bg1"/>
                </a:solidFill>
              </a:rPr>
              <a:t> David </a:t>
            </a:r>
            <a:r>
              <a:rPr lang="en-US" dirty="0" err="1">
                <a:solidFill>
                  <a:schemeClr val="bg1"/>
                </a:solidFill>
              </a:rPr>
              <a:t>Horsager</a:t>
            </a:r>
            <a:r>
              <a:rPr lang="en-US" dirty="0">
                <a:solidFill>
                  <a:schemeClr val="bg1"/>
                </a:solidFill>
              </a:rPr>
              <a:t> </a:t>
            </a:r>
            <a:r>
              <a:rPr lang="en-US" dirty="0" err="1">
                <a:solidFill>
                  <a:schemeClr val="bg1"/>
                </a:solidFill>
              </a:rPr>
              <a:t>identificou</a:t>
            </a:r>
            <a:r>
              <a:rPr lang="en-US" dirty="0">
                <a:solidFill>
                  <a:schemeClr val="bg1"/>
                </a:solidFill>
              </a:rPr>
              <a:t> </a:t>
            </a:r>
            <a:r>
              <a:rPr lang="en-US" dirty="0" err="1">
                <a:solidFill>
                  <a:schemeClr val="bg1"/>
                </a:solidFill>
              </a:rPr>
              <a:t>os</a:t>
            </a:r>
            <a:r>
              <a:rPr lang="en-US" dirty="0">
                <a:solidFill>
                  <a:schemeClr val="bg1"/>
                </a:solidFill>
              </a:rPr>
              <a:t> </a:t>
            </a:r>
            <a:r>
              <a:rPr lang="en-US" dirty="0" err="1">
                <a:solidFill>
                  <a:schemeClr val="bg1"/>
                </a:solidFill>
              </a:rPr>
              <a:t>oito</a:t>
            </a:r>
            <a:r>
              <a:rPr lang="en-US" dirty="0">
                <a:solidFill>
                  <a:schemeClr val="bg1"/>
                </a:solidFill>
              </a:rPr>
              <a:t> </a:t>
            </a:r>
            <a:r>
              <a:rPr lang="en-US" dirty="0" err="1">
                <a:solidFill>
                  <a:schemeClr val="bg1"/>
                </a:solidFill>
              </a:rPr>
              <a:t>pilares</a:t>
            </a:r>
            <a:r>
              <a:rPr lang="en-US" dirty="0">
                <a:solidFill>
                  <a:schemeClr val="bg1"/>
                </a:solidFill>
              </a:rPr>
              <a:t> da </a:t>
            </a:r>
            <a:r>
              <a:rPr lang="en-US" dirty="0" err="1">
                <a:solidFill>
                  <a:schemeClr val="bg1"/>
                </a:solidFill>
              </a:rPr>
              <a:t>confiança</a:t>
            </a:r>
            <a:r>
              <a:rPr lang="en-US" dirty="0">
                <a:solidFill>
                  <a:schemeClr val="bg1"/>
                </a:solidFill>
              </a:rPr>
              <a:t> a </a:t>
            </a:r>
            <a:r>
              <a:rPr lang="en-US" dirty="0" err="1">
                <a:solidFill>
                  <a:schemeClr val="bg1"/>
                </a:solidFill>
              </a:rPr>
              <a:t>seguir</a:t>
            </a:r>
            <a:r>
              <a:rPr lang="en-US" dirty="0">
                <a:solidFill>
                  <a:schemeClr val="bg1"/>
                </a:solidFill>
              </a:rPr>
              <a:t>:</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Clareza</a:t>
            </a:r>
            <a:endParaRPr lang="en-US" b="1" dirty="0">
              <a:solidFill>
                <a:srgbClr val="F79037"/>
              </a:solidFill>
            </a:endParaRPr>
          </a:p>
          <a:p>
            <a:pPr algn="l"/>
            <a:r>
              <a:rPr lang="en-US" dirty="0"/>
              <a:t>As </a:t>
            </a:r>
            <a:r>
              <a:rPr lang="en-US" dirty="0" err="1"/>
              <a:t>pessoas</a:t>
            </a:r>
            <a:r>
              <a:rPr lang="en-US" dirty="0"/>
              <a:t> </a:t>
            </a:r>
            <a:r>
              <a:rPr lang="en-US" dirty="0" err="1"/>
              <a:t>confiam</a:t>
            </a:r>
            <a:r>
              <a:rPr lang="en-US" dirty="0"/>
              <a:t> no </a:t>
            </a:r>
            <a:r>
              <a:rPr lang="en-US" dirty="0" err="1"/>
              <a:t>claro</a:t>
            </a:r>
            <a:r>
              <a:rPr lang="en-US" dirty="0"/>
              <a:t> e </a:t>
            </a:r>
            <a:r>
              <a:rPr lang="en-US" dirty="0" err="1"/>
              <a:t>desconfiam</a:t>
            </a:r>
            <a:r>
              <a:rPr lang="en-US" dirty="0"/>
              <a:t> do </a:t>
            </a:r>
            <a:r>
              <a:rPr lang="en-US" dirty="0" err="1"/>
              <a:t>ambíguo</a:t>
            </a:r>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Compaixão</a:t>
            </a:r>
            <a:endParaRPr lang="en-US" b="1" dirty="0">
              <a:solidFill>
                <a:srgbClr val="F79037"/>
              </a:solidFill>
            </a:endParaRPr>
          </a:p>
          <a:p>
            <a:pPr algn="l"/>
            <a:r>
              <a:rPr lang="en-US" dirty="0"/>
              <a:t>As </a:t>
            </a:r>
            <a:r>
              <a:rPr lang="en-US" dirty="0" err="1"/>
              <a:t>pessoas</a:t>
            </a:r>
            <a:r>
              <a:rPr lang="en-US" dirty="0"/>
              <a:t> </a:t>
            </a:r>
            <a:r>
              <a:rPr lang="en-US" dirty="0" err="1"/>
              <a:t>confiam</a:t>
            </a:r>
            <a:r>
              <a:rPr lang="en-US" dirty="0"/>
              <a:t> </a:t>
            </a:r>
            <a:r>
              <a:rPr lang="en-US" dirty="0" err="1"/>
              <a:t>naqueles</a:t>
            </a:r>
            <a:r>
              <a:rPr lang="en-US" dirty="0"/>
              <a:t> </a:t>
            </a:r>
            <a:r>
              <a:rPr lang="en-US" dirty="0" err="1"/>
              <a:t>que</a:t>
            </a:r>
            <a:r>
              <a:rPr lang="en-US" dirty="0"/>
              <a:t> se </a:t>
            </a:r>
            <a:r>
              <a:rPr lang="en-US" dirty="0" err="1"/>
              <a:t>preocupam</a:t>
            </a:r>
            <a:r>
              <a:rPr lang="en-US" dirty="0"/>
              <a:t> </a:t>
            </a:r>
            <a:r>
              <a:rPr lang="en-US" dirty="0" err="1"/>
              <a:t>além</a:t>
            </a:r>
            <a:r>
              <a:rPr lang="en-US" dirty="0"/>
              <a:t> de </a:t>
            </a:r>
            <a:r>
              <a:rPr lang="en-US" dirty="0" err="1"/>
              <a:t>si</a:t>
            </a:r>
            <a:r>
              <a:rPr lang="en-US" dirty="0"/>
              <a:t> </a:t>
            </a:r>
            <a:r>
              <a:rPr lang="en-US" dirty="0" err="1"/>
              <a:t>mesmas</a:t>
            </a:r>
            <a:br>
              <a:rPr lang="en-US" dirty="0"/>
            </a:br>
            <a:endParaRPr lang="en-US" dirty="0"/>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Personagem</a:t>
            </a:r>
            <a:endParaRPr lang="en-US" b="1" dirty="0">
              <a:solidFill>
                <a:srgbClr val="F79037"/>
              </a:solidFill>
            </a:endParaRPr>
          </a:p>
          <a:p>
            <a:pPr algn="l"/>
            <a:r>
              <a:rPr lang="en-US" dirty="0"/>
              <a:t>As </a:t>
            </a:r>
            <a:r>
              <a:rPr lang="en-US" dirty="0" err="1"/>
              <a:t>pessoas</a:t>
            </a:r>
            <a:r>
              <a:rPr lang="en-US" dirty="0"/>
              <a:t> </a:t>
            </a:r>
            <a:r>
              <a:rPr lang="en-US" dirty="0" err="1"/>
              <a:t>notam</a:t>
            </a:r>
            <a:r>
              <a:rPr lang="en-US" dirty="0"/>
              <a:t> </a:t>
            </a:r>
            <a:r>
              <a:rPr lang="en-US" dirty="0" err="1"/>
              <a:t>aqueles</a:t>
            </a:r>
            <a:r>
              <a:rPr lang="en-US" dirty="0"/>
              <a:t> </a:t>
            </a:r>
            <a:r>
              <a:rPr lang="en-US" dirty="0" err="1"/>
              <a:t>que</a:t>
            </a:r>
            <a:r>
              <a:rPr lang="en-US" dirty="0"/>
              <a:t> </a:t>
            </a:r>
            <a:r>
              <a:rPr lang="en-US" dirty="0" err="1"/>
              <a:t>fazem</a:t>
            </a:r>
            <a:r>
              <a:rPr lang="en-US" dirty="0"/>
              <a:t> o </a:t>
            </a:r>
            <a:r>
              <a:rPr lang="en-US" dirty="0" err="1"/>
              <a:t>que</a:t>
            </a:r>
            <a:r>
              <a:rPr lang="en-US" dirty="0"/>
              <a:t> </a:t>
            </a:r>
            <a:r>
              <a:rPr lang="en-US" dirty="0" err="1"/>
              <a:t>é</a:t>
            </a:r>
            <a:r>
              <a:rPr lang="en-US" dirty="0"/>
              <a:t> </a:t>
            </a:r>
            <a:r>
              <a:rPr lang="en-US" dirty="0" err="1"/>
              <a:t>certo</a:t>
            </a:r>
            <a:r>
              <a:rPr lang="en-US" dirty="0"/>
              <a:t> </a:t>
            </a:r>
            <a:r>
              <a:rPr lang="en-US" dirty="0" err="1"/>
              <a:t>ao</a:t>
            </a:r>
            <a:r>
              <a:rPr lang="en-US" dirty="0"/>
              <a:t> </a:t>
            </a:r>
            <a:r>
              <a:rPr lang="en-US" dirty="0" err="1"/>
              <a:t>invés</a:t>
            </a:r>
            <a:r>
              <a:rPr lang="en-US" dirty="0"/>
              <a:t> do </a:t>
            </a:r>
            <a:r>
              <a:rPr lang="en-US" dirty="0" err="1"/>
              <a:t>que</a:t>
            </a:r>
            <a:r>
              <a:rPr lang="en-US" dirty="0"/>
              <a:t> </a:t>
            </a:r>
            <a:r>
              <a:rPr lang="en-US" dirty="0" err="1"/>
              <a:t>é</a:t>
            </a:r>
            <a:r>
              <a:rPr lang="en-US" dirty="0"/>
              <a:t> </a:t>
            </a:r>
            <a:r>
              <a:rPr lang="en-US" dirty="0" err="1"/>
              <a:t>fácil</a:t>
            </a:r>
            <a:endParaRPr lang="en-US" dirty="0"/>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Competência</a:t>
            </a:r>
            <a:endParaRPr lang="en-US" b="1" dirty="0">
              <a:solidFill>
                <a:srgbClr val="F79037"/>
              </a:solidFill>
            </a:endParaRPr>
          </a:p>
          <a:p>
            <a:r>
              <a:rPr lang="en-US" dirty="0"/>
              <a:t>As </a:t>
            </a:r>
            <a:r>
              <a:rPr lang="en-US" dirty="0" err="1"/>
              <a:t>pessoas</a:t>
            </a:r>
            <a:r>
              <a:rPr lang="en-US" dirty="0"/>
              <a:t> </a:t>
            </a:r>
            <a:r>
              <a:rPr lang="en-US" dirty="0" err="1"/>
              <a:t>confiam</a:t>
            </a:r>
            <a:r>
              <a:rPr lang="en-US" dirty="0"/>
              <a:t> </a:t>
            </a:r>
            <a:r>
              <a:rPr lang="en-US" dirty="0" err="1"/>
              <a:t>naqueles</a:t>
            </a:r>
            <a:r>
              <a:rPr lang="en-US" dirty="0"/>
              <a:t> </a:t>
            </a:r>
            <a:r>
              <a:rPr lang="en-US" dirty="0" err="1"/>
              <a:t>que</a:t>
            </a:r>
            <a:r>
              <a:rPr lang="en-US" dirty="0"/>
              <a:t> se </a:t>
            </a:r>
            <a:r>
              <a:rPr lang="en-US" dirty="0" err="1"/>
              <a:t>mantêm</a:t>
            </a:r>
            <a:r>
              <a:rPr lang="en-US" dirty="0"/>
              <a:t> </a:t>
            </a:r>
            <a:r>
              <a:rPr lang="en-US" dirty="0" err="1"/>
              <a:t>atualizados</a:t>
            </a:r>
            <a:r>
              <a:rPr lang="en-US" dirty="0"/>
              <a:t>, </a:t>
            </a:r>
            <a:r>
              <a:rPr lang="en-US" dirty="0" err="1"/>
              <a:t>relevantes</a:t>
            </a:r>
            <a:r>
              <a:rPr lang="en-US" dirty="0"/>
              <a:t> e </a:t>
            </a:r>
            <a:r>
              <a:rPr lang="en-US" dirty="0" err="1"/>
              <a:t>capazes</a:t>
            </a:r>
            <a:endParaRPr lang="en-US" dirty="0"/>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Compromisso</a:t>
            </a:r>
            <a:endParaRPr lang="en-US" b="1" dirty="0">
              <a:solidFill>
                <a:srgbClr val="F79037"/>
              </a:solidFill>
            </a:endParaRPr>
          </a:p>
          <a:p>
            <a:pPr algn="l"/>
            <a:r>
              <a:rPr lang="en-US" dirty="0"/>
              <a:t>As </a:t>
            </a:r>
            <a:r>
              <a:rPr lang="en-US" dirty="0" err="1"/>
              <a:t>pessoas</a:t>
            </a:r>
            <a:r>
              <a:rPr lang="en-US" dirty="0"/>
              <a:t> </a:t>
            </a:r>
            <a:r>
              <a:rPr lang="en-US" dirty="0" err="1"/>
              <a:t>acreditam</a:t>
            </a:r>
            <a:r>
              <a:rPr lang="en-US" dirty="0"/>
              <a:t> </a:t>
            </a:r>
            <a:r>
              <a:rPr lang="en-US" dirty="0" err="1"/>
              <a:t>naqueles</a:t>
            </a:r>
            <a:r>
              <a:rPr lang="en-US" dirty="0"/>
              <a:t> </a:t>
            </a:r>
            <a:r>
              <a:rPr lang="en-US" dirty="0" err="1"/>
              <a:t>que</a:t>
            </a:r>
            <a:r>
              <a:rPr lang="en-US" dirty="0"/>
              <a:t> </a:t>
            </a:r>
            <a:r>
              <a:rPr lang="en-US" dirty="0" err="1"/>
              <a:t>resistem</a:t>
            </a:r>
            <a:r>
              <a:rPr lang="en-US" dirty="0"/>
              <a:t> </a:t>
            </a:r>
            <a:r>
              <a:rPr lang="en-US" dirty="0" err="1"/>
              <a:t>à</a:t>
            </a:r>
            <a:r>
              <a:rPr lang="en-US" dirty="0"/>
              <a:t> </a:t>
            </a:r>
            <a:r>
              <a:rPr lang="en-US" dirty="0" err="1"/>
              <a:t>adversidade</a:t>
            </a:r>
            <a:br>
              <a:rPr lang="en-US" dirty="0"/>
            </a:br>
            <a:endParaRPr lang="en-US" dirty="0"/>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Conexão</a:t>
            </a:r>
            <a:endParaRPr lang="en-US" b="1" dirty="0">
              <a:solidFill>
                <a:srgbClr val="F79037"/>
              </a:solidFill>
            </a:endParaRPr>
          </a:p>
          <a:p>
            <a:pPr algn="l"/>
            <a:r>
              <a:rPr lang="en-US" dirty="0"/>
              <a:t>As </a:t>
            </a:r>
            <a:r>
              <a:rPr lang="en-US" dirty="0" err="1"/>
              <a:t>pessoas</a:t>
            </a:r>
            <a:r>
              <a:rPr lang="en-US" dirty="0"/>
              <a:t> </a:t>
            </a:r>
            <a:r>
              <a:rPr lang="en-US" dirty="0" err="1"/>
              <a:t>querem</a:t>
            </a:r>
            <a:r>
              <a:rPr lang="en-US" dirty="0"/>
              <a:t> </a:t>
            </a:r>
            <a:r>
              <a:rPr lang="en-US" dirty="0" err="1"/>
              <a:t>seguir</a:t>
            </a:r>
            <a:r>
              <a:rPr lang="en-US" dirty="0"/>
              <a:t>, </a:t>
            </a:r>
            <a:r>
              <a:rPr lang="en-US" dirty="0" err="1"/>
              <a:t>comprar</a:t>
            </a:r>
            <a:r>
              <a:rPr lang="en-US" dirty="0"/>
              <a:t> e </a:t>
            </a:r>
            <a:r>
              <a:rPr lang="en-US" dirty="0" err="1"/>
              <a:t>estar</a:t>
            </a:r>
            <a:r>
              <a:rPr lang="en-US" dirty="0"/>
              <a:t> </a:t>
            </a:r>
            <a:r>
              <a:rPr lang="en-US" dirty="0" err="1"/>
              <a:t>perto</a:t>
            </a:r>
            <a:r>
              <a:rPr lang="en-US" dirty="0"/>
              <a:t> de amigos</a:t>
            </a:r>
            <a:br>
              <a:rPr lang="en-US" dirty="0"/>
            </a:br>
            <a:endParaRPr lang="en-US" dirty="0"/>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Personagem</a:t>
            </a:r>
            <a:endParaRPr lang="en-US" b="1" dirty="0">
              <a:solidFill>
                <a:srgbClr val="F79037"/>
              </a:solidFill>
            </a:endParaRPr>
          </a:p>
          <a:p>
            <a:pPr algn="l"/>
            <a:r>
              <a:rPr lang="en-US" dirty="0"/>
              <a:t>As </a:t>
            </a:r>
            <a:r>
              <a:rPr lang="en-US" dirty="0" err="1"/>
              <a:t>pessoas</a:t>
            </a:r>
            <a:r>
              <a:rPr lang="en-US" dirty="0"/>
              <a:t> </a:t>
            </a:r>
            <a:r>
              <a:rPr lang="en-US" dirty="0" err="1"/>
              <a:t>respondem</a:t>
            </a:r>
            <a:r>
              <a:rPr lang="en-US" dirty="0"/>
              <a:t> </a:t>
            </a:r>
            <a:r>
              <a:rPr lang="en-US" dirty="0" err="1"/>
              <a:t>imediatamente</a:t>
            </a:r>
            <a:endParaRPr lang="en-US" dirty="0"/>
          </a:p>
          <a:p>
            <a:pPr algn="l"/>
            <a:r>
              <a:rPr lang="en-US" dirty="0" err="1"/>
              <a:t>para</a:t>
            </a:r>
            <a:r>
              <a:rPr lang="en-US" dirty="0"/>
              <a:t> </a:t>
            </a:r>
            <a:r>
              <a:rPr lang="en-US" dirty="0" err="1"/>
              <a:t>resultados</a:t>
            </a:r>
            <a:br>
              <a:rPr lang="en-US" dirty="0"/>
            </a:br>
            <a:endParaRPr lang="en-US" dirty="0"/>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Consistência</a:t>
            </a:r>
            <a:endParaRPr lang="en-US" b="1" dirty="0">
              <a:solidFill>
                <a:srgbClr val="F79037"/>
              </a:solidFill>
            </a:endParaRPr>
          </a:p>
          <a:p>
            <a:r>
              <a:rPr lang="en-US" dirty="0"/>
              <a:t>As </a:t>
            </a:r>
            <a:r>
              <a:rPr lang="en-US" dirty="0" err="1"/>
              <a:t>pessoas</a:t>
            </a:r>
            <a:r>
              <a:rPr lang="en-US" dirty="0"/>
              <a:t> </a:t>
            </a:r>
            <a:r>
              <a:rPr lang="en-US" dirty="0" err="1"/>
              <a:t>adoram</a:t>
            </a:r>
            <a:r>
              <a:rPr lang="en-US" dirty="0"/>
              <a:t> </a:t>
            </a:r>
            <a:r>
              <a:rPr lang="en-US" dirty="0" err="1"/>
              <a:t>ver</a:t>
            </a:r>
            <a:r>
              <a:rPr lang="en-US" dirty="0"/>
              <a:t> as </a:t>
            </a:r>
            <a:r>
              <a:rPr lang="en-US" dirty="0" err="1"/>
              <a:t>pequenas</a:t>
            </a:r>
            <a:r>
              <a:rPr lang="en-US" dirty="0"/>
              <a:t> </a:t>
            </a:r>
            <a:r>
              <a:rPr lang="en-US" dirty="0" err="1"/>
              <a:t>coisas</a:t>
            </a:r>
            <a:r>
              <a:rPr lang="en-US" dirty="0"/>
              <a:t> </a:t>
            </a:r>
            <a:r>
              <a:rPr lang="en-US" dirty="0" err="1"/>
              <a:t>feitas</a:t>
            </a:r>
            <a:r>
              <a:rPr lang="en-US" dirty="0"/>
              <a:t> de forma </a:t>
            </a:r>
            <a:r>
              <a:rPr lang="en-US" dirty="0" err="1"/>
              <a:t>consistente</a:t>
            </a:r>
            <a:endParaRPr lang="en-US" dirty="0"/>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dirty="0"/>
              <a:t>De </a:t>
            </a:r>
            <a:r>
              <a:rPr lang="en-US" dirty="0" err="1"/>
              <a:t>acordo</a:t>
            </a:r>
            <a:r>
              <a:rPr lang="en-US" dirty="0"/>
              <a:t> com a “PwC’s Trust in US Business Survey” de 2021, </a:t>
            </a:r>
            <a:r>
              <a:rPr lang="en-US" dirty="0" err="1"/>
              <a:t>executivos</a:t>
            </a:r>
            <a:r>
              <a:rPr lang="en-US" dirty="0"/>
              <a:t> de </a:t>
            </a:r>
            <a:r>
              <a:rPr lang="en-US" dirty="0" err="1"/>
              <a:t>negócios</a:t>
            </a:r>
            <a:r>
              <a:rPr lang="en-US" dirty="0"/>
              <a:t>, </a:t>
            </a:r>
            <a:r>
              <a:rPr lang="en-US" dirty="0" err="1"/>
              <a:t>clientes</a:t>
            </a:r>
            <a:r>
              <a:rPr lang="en-US" dirty="0"/>
              <a:t> e </a:t>
            </a:r>
            <a:r>
              <a:rPr lang="en-US" dirty="0" err="1"/>
              <a:t>empregadores</a:t>
            </a:r>
            <a:r>
              <a:rPr lang="en-US" dirty="0"/>
              <a:t> </a:t>
            </a:r>
            <a:r>
              <a:rPr lang="en-US" dirty="0" err="1"/>
              <a:t>demonstram</a:t>
            </a:r>
            <a:r>
              <a:rPr lang="en-US" dirty="0"/>
              <a:t> </a:t>
            </a:r>
            <a:r>
              <a:rPr lang="en-US" dirty="0" err="1"/>
              <a:t>pensar</a:t>
            </a:r>
            <a:r>
              <a:rPr lang="en-US" dirty="0"/>
              <a:t> </a:t>
            </a:r>
            <a:r>
              <a:rPr lang="en-US" dirty="0" err="1"/>
              <a:t>nos</a:t>
            </a:r>
            <a:r>
              <a:rPr lang="en-US" dirty="0"/>
              <a:t> </a:t>
            </a:r>
            <a:r>
              <a:rPr lang="en-US" dirty="0" err="1"/>
              <a:t>mesmos</a:t>
            </a:r>
            <a:r>
              <a:rPr lang="en-US" dirty="0"/>
              <a:t> </a:t>
            </a:r>
            <a:r>
              <a:rPr lang="en-US" dirty="0" err="1"/>
              <a:t>quatro</a:t>
            </a:r>
            <a:r>
              <a:rPr lang="en-US" dirty="0"/>
              <a:t> </a:t>
            </a:r>
            <a:r>
              <a:rPr lang="en-US" dirty="0" err="1"/>
              <a:t>itens</a:t>
            </a:r>
            <a:r>
              <a:rPr lang="en-US" dirty="0"/>
              <a:t> </a:t>
            </a:r>
            <a:r>
              <a:rPr lang="en-US" dirty="0" err="1"/>
              <a:t>quando</a:t>
            </a:r>
            <a:r>
              <a:rPr lang="en-US" dirty="0"/>
              <a:t> </a:t>
            </a:r>
            <a:r>
              <a:rPr lang="en-US" dirty="0" err="1"/>
              <a:t>pensam</a:t>
            </a:r>
            <a:r>
              <a:rPr lang="en-US" dirty="0"/>
              <a:t> </a:t>
            </a:r>
            <a:r>
              <a:rPr lang="en-US" dirty="0" err="1"/>
              <a:t>em</a:t>
            </a:r>
            <a:r>
              <a:rPr lang="en-US" dirty="0"/>
              <a:t> </a:t>
            </a:r>
            <a:r>
              <a:rPr lang="en-US" dirty="0" err="1"/>
              <a:t>confiança</a:t>
            </a:r>
            <a:r>
              <a:rPr lang="en-US" dirty="0"/>
              <a:t>: </a:t>
            </a:r>
            <a:r>
              <a:rPr lang="en-US" dirty="0" err="1"/>
              <a:t>proteção</a:t>
            </a:r>
            <a:r>
              <a:rPr lang="en-US" dirty="0"/>
              <a:t> de dados, </a:t>
            </a:r>
            <a:r>
              <a:rPr lang="en-US" dirty="0" err="1"/>
              <a:t>segurança</a:t>
            </a:r>
            <a:r>
              <a:rPr lang="en-US" dirty="0"/>
              <a:t> </a:t>
            </a:r>
            <a:r>
              <a:rPr lang="en-US" dirty="0" err="1"/>
              <a:t>cibernética</a:t>
            </a:r>
            <a:r>
              <a:rPr lang="en-US" dirty="0"/>
              <a:t>, </a:t>
            </a:r>
            <a:r>
              <a:rPr lang="en-US" dirty="0" err="1"/>
              <a:t>tratar</a:t>
            </a:r>
            <a:r>
              <a:rPr lang="en-US" dirty="0"/>
              <a:t> </a:t>
            </a:r>
            <a:r>
              <a:rPr lang="en-US" dirty="0" err="1"/>
              <a:t>bem</a:t>
            </a:r>
            <a:r>
              <a:rPr lang="en-US" dirty="0"/>
              <a:t> </a:t>
            </a:r>
            <a:r>
              <a:rPr lang="en-US" dirty="0" err="1"/>
              <a:t>os</a:t>
            </a:r>
            <a:r>
              <a:rPr lang="en-US" dirty="0"/>
              <a:t> </a:t>
            </a:r>
            <a:r>
              <a:rPr lang="en-US" dirty="0" err="1"/>
              <a:t>funcionários</a:t>
            </a:r>
            <a:r>
              <a:rPr lang="en-US" dirty="0"/>
              <a:t>, </a:t>
            </a:r>
            <a:r>
              <a:rPr lang="en-US" dirty="0" err="1"/>
              <a:t>práticas</a:t>
            </a:r>
            <a:r>
              <a:rPr lang="en-US" dirty="0"/>
              <a:t> </a:t>
            </a:r>
            <a:r>
              <a:rPr lang="en-US" dirty="0" err="1"/>
              <a:t>comerciais</a:t>
            </a:r>
            <a:r>
              <a:rPr lang="en-US" dirty="0"/>
              <a:t> </a:t>
            </a:r>
            <a:r>
              <a:rPr lang="en-US" dirty="0" err="1"/>
              <a:t>éticas</a:t>
            </a:r>
            <a:r>
              <a:rPr lang="en-US" dirty="0"/>
              <a:t> e </a:t>
            </a:r>
            <a:r>
              <a:rPr lang="en-US" dirty="0" err="1"/>
              <a:t>admitir</a:t>
            </a:r>
            <a:r>
              <a:rPr lang="en-US" dirty="0"/>
              <a:t> </a:t>
            </a:r>
            <a:r>
              <a:rPr lang="en-US" dirty="0" err="1"/>
              <a:t>erros</a:t>
            </a:r>
            <a:r>
              <a:rPr lang="en-US" dirty="0"/>
              <a:t>. </a:t>
            </a:r>
            <a:r>
              <a:rPr lang="en-US" dirty="0" err="1"/>
              <a:t>Notavelmente</a:t>
            </a:r>
            <a:r>
              <a:rPr lang="en-US" dirty="0"/>
              <a:t>, </a:t>
            </a:r>
            <a:r>
              <a:rPr lang="en-US" dirty="0" err="1"/>
              <a:t>quando</a:t>
            </a:r>
            <a:r>
              <a:rPr lang="en-US" dirty="0"/>
              <a:t> se </a:t>
            </a:r>
            <a:r>
              <a:rPr lang="en-US" dirty="0" err="1"/>
              <a:t>trata</a:t>
            </a:r>
            <a:r>
              <a:rPr lang="en-US" dirty="0"/>
              <a:t> de </a:t>
            </a:r>
            <a:r>
              <a:rPr lang="en-US" dirty="0" err="1"/>
              <a:t>pontos</a:t>
            </a:r>
            <a:r>
              <a:rPr lang="en-US" dirty="0"/>
              <a:t> </a:t>
            </a:r>
            <a:r>
              <a:rPr lang="en-US" dirty="0" err="1"/>
              <a:t>além</a:t>
            </a:r>
            <a:r>
              <a:rPr lang="en-US" dirty="0"/>
              <a:t> </a:t>
            </a:r>
            <a:r>
              <a:rPr lang="en-US" dirty="0" err="1"/>
              <a:t>desses</a:t>
            </a:r>
            <a:r>
              <a:rPr lang="en-US" dirty="0"/>
              <a:t> </a:t>
            </a:r>
            <a:r>
              <a:rPr lang="en-US" dirty="0" err="1"/>
              <a:t>quatro</a:t>
            </a:r>
            <a:r>
              <a:rPr lang="en-US" dirty="0"/>
              <a:t> </a:t>
            </a:r>
            <a:r>
              <a:rPr lang="en-US" dirty="0" err="1"/>
              <a:t>elementos</a:t>
            </a:r>
            <a:r>
              <a:rPr lang="en-US" dirty="0"/>
              <a:t>, as </a:t>
            </a:r>
            <a:r>
              <a:rPr lang="en-US" dirty="0" err="1"/>
              <a:t>divergências</a:t>
            </a:r>
            <a:r>
              <a:rPr lang="en-US" dirty="0"/>
              <a:t> </a:t>
            </a:r>
            <a:r>
              <a:rPr lang="en-US" dirty="0" err="1"/>
              <a:t>aumentam</a:t>
            </a:r>
            <a:r>
              <a:rPr lang="en-US" dirty="0"/>
              <a:t>. </a:t>
            </a:r>
            <a:r>
              <a:rPr lang="en-US" dirty="0" err="1"/>
              <a:t>Os</a:t>
            </a:r>
            <a:r>
              <a:rPr lang="en-US" dirty="0"/>
              <a:t> </a:t>
            </a:r>
            <a:r>
              <a:rPr lang="en-US" dirty="0" err="1"/>
              <a:t>líderes</a:t>
            </a:r>
            <a:r>
              <a:rPr lang="en-US" dirty="0"/>
              <a:t> </a:t>
            </a:r>
            <a:r>
              <a:rPr lang="en-US" dirty="0" err="1"/>
              <a:t>empresariais</a:t>
            </a:r>
            <a:r>
              <a:rPr lang="en-US" dirty="0"/>
              <a:t> </a:t>
            </a:r>
            <a:r>
              <a:rPr lang="en-US" dirty="0" err="1"/>
              <a:t>tendem</a:t>
            </a:r>
            <a:r>
              <a:rPr lang="en-US" dirty="0"/>
              <a:t> a </a:t>
            </a:r>
            <a:r>
              <a:rPr lang="en-US" dirty="0" err="1"/>
              <a:t>adotar</a:t>
            </a:r>
            <a:r>
              <a:rPr lang="en-US" dirty="0"/>
              <a:t> </a:t>
            </a:r>
            <a:r>
              <a:rPr lang="en-US" dirty="0" err="1"/>
              <a:t>uma</a:t>
            </a:r>
            <a:r>
              <a:rPr lang="en-US" dirty="0"/>
              <a:t> </a:t>
            </a:r>
            <a:r>
              <a:rPr lang="en-US" dirty="0" err="1"/>
              <a:t>postura</a:t>
            </a:r>
            <a:r>
              <a:rPr lang="en-US" dirty="0"/>
              <a:t> </a:t>
            </a:r>
            <a:r>
              <a:rPr lang="en-US" dirty="0" err="1"/>
              <a:t>mais</a:t>
            </a:r>
            <a:r>
              <a:rPr lang="en-US" dirty="0"/>
              <a:t> </a:t>
            </a:r>
            <a:r>
              <a:rPr lang="en-US" dirty="0" err="1"/>
              <a:t>ampla</a:t>
            </a:r>
            <a:r>
              <a:rPr lang="en-US" dirty="0"/>
              <a:t> </a:t>
            </a:r>
            <a:r>
              <a:rPr lang="en-US" dirty="0" err="1"/>
              <a:t>em</a:t>
            </a:r>
            <a:r>
              <a:rPr lang="en-US" dirty="0"/>
              <a:t> </a:t>
            </a:r>
            <a:r>
              <a:rPr lang="en-US" dirty="0" err="1"/>
              <a:t>relação</a:t>
            </a:r>
            <a:r>
              <a:rPr lang="en-US" dirty="0"/>
              <a:t> </a:t>
            </a:r>
            <a:r>
              <a:rPr lang="en-US" dirty="0" err="1"/>
              <a:t>à</a:t>
            </a:r>
            <a:r>
              <a:rPr lang="en-US" dirty="0"/>
              <a:t> </a:t>
            </a:r>
            <a:r>
              <a:rPr lang="en-US" dirty="0" err="1"/>
              <a:t>confiança</a:t>
            </a:r>
            <a:r>
              <a:rPr lang="en-US" dirty="0"/>
              <a:t>, </a:t>
            </a:r>
            <a:r>
              <a:rPr lang="en-US" dirty="0" err="1"/>
              <a:t>incluindo</a:t>
            </a:r>
            <a:r>
              <a:rPr lang="en-US" dirty="0"/>
              <a:t> </a:t>
            </a:r>
            <a:r>
              <a:rPr lang="en-US" dirty="0" err="1"/>
              <a:t>elementos</a:t>
            </a:r>
            <a:r>
              <a:rPr lang="en-US" dirty="0"/>
              <a:t> de </a:t>
            </a:r>
            <a:r>
              <a:rPr lang="en-US" dirty="0" err="1"/>
              <a:t>responsabilidade</a:t>
            </a:r>
            <a:r>
              <a:rPr lang="en-US" dirty="0"/>
              <a:t>, </a:t>
            </a:r>
            <a:r>
              <a:rPr lang="en-US" dirty="0" err="1"/>
              <a:t>como</a:t>
            </a:r>
            <a:r>
              <a:rPr lang="en-US" dirty="0"/>
              <a:t> o </a:t>
            </a:r>
            <a:r>
              <a:rPr lang="en-US" dirty="0" err="1"/>
              <a:t>uso</a:t>
            </a:r>
            <a:r>
              <a:rPr lang="en-US" dirty="0"/>
              <a:t> </a:t>
            </a:r>
            <a:r>
              <a:rPr lang="en-US" dirty="0" err="1"/>
              <a:t>responsável</a:t>
            </a:r>
            <a:r>
              <a:rPr lang="en-US" dirty="0"/>
              <a:t> de </a:t>
            </a:r>
            <a:r>
              <a:rPr lang="en-US" dirty="0" err="1"/>
              <a:t>inteligência</a:t>
            </a:r>
            <a:r>
              <a:rPr lang="en-US" dirty="0"/>
              <a:t> artificial (IA) e </a:t>
            </a:r>
            <a:r>
              <a:rPr lang="en-US" dirty="0" err="1"/>
              <a:t>impacto</a:t>
            </a:r>
            <a:r>
              <a:rPr lang="en-US" dirty="0"/>
              <a:t> social (</a:t>
            </a:r>
            <a:r>
              <a:rPr lang="en-US" dirty="0" err="1"/>
              <a:t>ou</a:t>
            </a:r>
            <a:r>
              <a:rPr lang="en-US" dirty="0"/>
              <a:t> </a:t>
            </a:r>
            <a:r>
              <a:rPr lang="en-US" dirty="0" err="1"/>
              <a:t>seja</a:t>
            </a:r>
            <a:r>
              <a:rPr lang="en-US" dirty="0"/>
              <a:t>, </a:t>
            </a:r>
            <a:r>
              <a:rPr lang="en-US" dirty="0" err="1"/>
              <a:t>gestão</a:t>
            </a:r>
            <a:r>
              <a:rPr lang="en-US" dirty="0"/>
              <a:t> </a:t>
            </a:r>
            <a:r>
              <a:rPr lang="en-US" dirty="0" err="1"/>
              <a:t>sustentável</a:t>
            </a:r>
            <a:r>
              <a:rPr lang="en-US" dirty="0"/>
              <a:t> da </a:t>
            </a:r>
            <a:r>
              <a:rPr lang="en-US" dirty="0" err="1"/>
              <a:t>cadeia</a:t>
            </a:r>
            <a:r>
              <a:rPr lang="en-US" dirty="0"/>
              <a:t> de valor e </a:t>
            </a:r>
            <a:r>
              <a:rPr lang="en-US" dirty="0" err="1"/>
              <a:t>relatórios</a:t>
            </a:r>
            <a:r>
              <a:rPr lang="en-US" dirty="0"/>
              <a:t> ESG). </a:t>
            </a:r>
            <a:r>
              <a:rPr lang="en-US" dirty="0" err="1"/>
              <a:t>Os</a:t>
            </a:r>
            <a:r>
              <a:rPr lang="en-US" dirty="0"/>
              <a:t> </a:t>
            </a:r>
            <a:r>
              <a:rPr lang="en-US" dirty="0" err="1"/>
              <a:t>funcionários</a:t>
            </a:r>
            <a:r>
              <a:rPr lang="en-US" dirty="0"/>
              <a:t>, </a:t>
            </a:r>
            <a:r>
              <a:rPr lang="en-US" dirty="0" err="1"/>
              <a:t>por</a:t>
            </a:r>
            <a:r>
              <a:rPr lang="en-US" dirty="0"/>
              <a:t> outro </a:t>
            </a:r>
            <a:r>
              <a:rPr lang="en-US" dirty="0" err="1"/>
              <a:t>lado</a:t>
            </a:r>
            <a:r>
              <a:rPr lang="en-US" dirty="0"/>
              <a:t>, </a:t>
            </a:r>
            <a:r>
              <a:rPr lang="en-US" dirty="0" err="1"/>
              <a:t>enfatizam</a:t>
            </a:r>
            <a:r>
              <a:rPr lang="en-US" dirty="0"/>
              <a:t> </a:t>
            </a:r>
            <a:r>
              <a:rPr lang="en-US" dirty="0" err="1"/>
              <a:t>mais</a:t>
            </a:r>
            <a:r>
              <a:rPr lang="en-US" dirty="0"/>
              <a:t> a </a:t>
            </a:r>
            <a:r>
              <a:rPr lang="en-US" dirty="0" err="1"/>
              <a:t>responsabilidade</a:t>
            </a:r>
            <a:r>
              <a:rPr lang="en-US" dirty="0"/>
              <a:t> da </a:t>
            </a:r>
            <a:r>
              <a:rPr lang="en-US" dirty="0" err="1"/>
              <a:t>liderança</a:t>
            </a:r>
            <a:r>
              <a:rPr lang="en-US" dirty="0"/>
              <a:t>. </a:t>
            </a:r>
            <a:r>
              <a:rPr lang="en-US" dirty="0" err="1"/>
              <a:t>Esta</a:t>
            </a:r>
            <a:r>
              <a:rPr lang="en-US" dirty="0"/>
              <a:t> </a:t>
            </a:r>
            <a:r>
              <a:rPr lang="en-US" dirty="0" err="1"/>
              <a:t>pesquisa</a:t>
            </a:r>
            <a:r>
              <a:rPr lang="en-US" dirty="0"/>
              <a:t> serve </a:t>
            </a:r>
            <a:r>
              <a:rPr lang="en-US" dirty="0" err="1"/>
              <a:t>apenas</a:t>
            </a:r>
            <a:r>
              <a:rPr lang="en-US" dirty="0"/>
              <a:t> </a:t>
            </a:r>
            <a:r>
              <a:rPr lang="en-US" dirty="0" err="1"/>
              <a:t>como</a:t>
            </a:r>
            <a:r>
              <a:rPr lang="en-US" dirty="0"/>
              <a:t> </a:t>
            </a:r>
            <a:r>
              <a:rPr lang="en-US" dirty="0" err="1"/>
              <a:t>uma</a:t>
            </a:r>
            <a:r>
              <a:rPr lang="en-US" dirty="0"/>
              <a:t> </a:t>
            </a:r>
            <a:r>
              <a:rPr lang="en-US" dirty="0" err="1"/>
              <a:t>referência</a:t>
            </a:r>
            <a:r>
              <a:rPr lang="en-US" dirty="0"/>
              <a:t> </a:t>
            </a:r>
            <a:r>
              <a:rPr lang="en-US" dirty="0" err="1"/>
              <a:t>que</a:t>
            </a:r>
            <a:r>
              <a:rPr lang="en-US" dirty="0"/>
              <a:t> </a:t>
            </a:r>
            <a:r>
              <a:rPr lang="en-US" dirty="0" err="1"/>
              <a:t>dá</a:t>
            </a:r>
            <a:r>
              <a:rPr lang="en-US" dirty="0"/>
              <a:t> </a:t>
            </a:r>
            <a:r>
              <a:rPr lang="en-US" dirty="0" err="1"/>
              <a:t>uma</a:t>
            </a:r>
            <a:r>
              <a:rPr lang="en-US" dirty="0"/>
              <a:t> </a:t>
            </a:r>
            <a:r>
              <a:rPr lang="en-US" dirty="0" err="1"/>
              <a:t>ideia</a:t>
            </a:r>
            <a:r>
              <a:rPr lang="en-US" dirty="0"/>
              <a:t> de </a:t>
            </a:r>
            <a:r>
              <a:rPr lang="en-US" dirty="0" err="1"/>
              <a:t>quanto</a:t>
            </a:r>
            <a:r>
              <a:rPr lang="en-US" dirty="0"/>
              <a:t> a </a:t>
            </a:r>
            <a:r>
              <a:rPr lang="en-US" dirty="0" err="1"/>
              <a:t>noção</a:t>
            </a:r>
            <a:r>
              <a:rPr lang="en-US" dirty="0"/>
              <a:t> de </a:t>
            </a:r>
            <a:r>
              <a:rPr lang="en-US" dirty="0" err="1"/>
              <a:t>confiança</a:t>
            </a:r>
            <a:r>
              <a:rPr lang="en-US" dirty="0"/>
              <a:t> </a:t>
            </a:r>
            <a:r>
              <a:rPr lang="en-US" dirty="0" err="1"/>
              <a:t>difere</a:t>
            </a:r>
            <a:r>
              <a:rPr lang="en-US" dirty="0"/>
              <a:t> </a:t>
            </a:r>
            <a:r>
              <a:rPr lang="en-US" dirty="0" err="1"/>
              <a:t>dependendo</a:t>
            </a:r>
            <a:r>
              <a:rPr lang="en-US" dirty="0"/>
              <a:t> da </a:t>
            </a:r>
            <a:r>
              <a:rPr lang="en-US" dirty="0" err="1"/>
              <a:t>definição</a:t>
            </a:r>
            <a:r>
              <a:rPr lang="en-US" dirty="0"/>
              <a:t> </a:t>
            </a:r>
            <a:r>
              <a:rPr lang="en-US" dirty="0" err="1"/>
              <a:t>socioeconômica</a:t>
            </a:r>
            <a:r>
              <a:rPr lang="en-US" dirty="0"/>
              <a:t>, </a:t>
            </a:r>
            <a:r>
              <a:rPr lang="en-US" dirty="0" err="1"/>
              <a:t>demográfica</a:t>
            </a:r>
            <a:r>
              <a:rPr lang="en-US" dirty="0"/>
              <a:t> e </a:t>
            </a:r>
            <a:r>
              <a:rPr lang="en-US" dirty="0" err="1"/>
              <a:t>pessoal</a:t>
            </a:r>
            <a:r>
              <a:rPr lang="en-US" dirty="0"/>
              <a:t>. A </a:t>
            </a:r>
            <a:r>
              <a:rPr lang="en-US" dirty="0" err="1"/>
              <a:t>única</a:t>
            </a:r>
            <a:r>
              <a:rPr lang="en-US" dirty="0"/>
              <a:t> </a:t>
            </a:r>
            <a:r>
              <a:rPr lang="en-US" dirty="0" err="1"/>
              <a:t>afirmação</a:t>
            </a:r>
            <a:r>
              <a:rPr lang="en-US" dirty="0"/>
              <a:t> a </a:t>
            </a:r>
            <a:r>
              <a:rPr lang="en-US" dirty="0" err="1"/>
              <a:t>respeito</a:t>
            </a:r>
            <a:r>
              <a:rPr lang="en-US" dirty="0"/>
              <a:t> da </a:t>
            </a:r>
            <a:r>
              <a:rPr lang="en-US" dirty="0" err="1"/>
              <a:t>confiança</a:t>
            </a:r>
            <a:r>
              <a:rPr lang="en-US" dirty="0"/>
              <a:t> </a:t>
            </a:r>
            <a:r>
              <a:rPr lang="en-US" dirty="0" err="1"/>
              <a:t>nos</a:t>
            </a:r>
            <a:r>
              <a:rPr lang="en-US" dirty="0"/>
              <a:t> </a:t>
            </a:r>
            <a:r>
              <a:rPr lang="en-US" dirty="0" err="1"/>
              <a:t>negócios</a:t>
            </a:r>
            <a:r>
              <a:rPr lang="en-US" dirty="0"/>
              <a:t> </a:t>
            </a:r>
            <a:r>
              <a:rPr lang="en-US" dirty="0" err="1"/>
              <a:t>que</a:t>
            </a:r>
            <a:r>
              <a:rPr lang="en-US" dirty="0"/>
              <a:t> </a:t>
            </a:r>
            <a:r>
              <a:rPr lang="en-US" dirty="0" err="1"/>
              <a:t>pode</a:t>
            </a:r>
            <a:r>
              <a:rPr lang="en-US" dirty="0"/>
              <a:t> </a:t>
            </a:r>
            <a:r>
              <a:rPr lang="en-US" dirty="0" err="1"/>
              <a:t>ser</a:t>
            </a:r>
            <a:r>
              <a:rPr lang="en-US" dirty="0"/>
              <a:t> </a:t>
            </a:r>
            <a:r>
              <a:rPr lang="en-US" dirty="0" err="1"/>
              <a:t>feita</a:t>
            </a:r>
            <a:r>
              <a:rPr lang="en-US" dirty="0"/>
              <a:t> com </a:t>
            </a:r>
            <a:r>
              <a:rPr lang="en-US" dirty="0" err="1"/>
              <a:t>certeza</a:t>
            </a:r>
            <a:r>
              <a:rPr lang="en-US" dirty="0"/>
              <a:t> </a:t>
            </a:r>
            <a:r>
              <a:rPr lang="en-US" dirty="0" err="1"/>
              <a:t>é</a:t>
            </a:r>
            <a:r>
              <a:rPr lang="en-US" dirty="0"/>
              <a:t> </a:t>
            </a:r>
            <a:r>
              <a:rPr lang="en-US" dirty="0" err="1"/>
              <a:t>que</a:t>
            </a:r>
            <a:r>
              <a:rPr lang="en-US" dirty="0"/>
              <a:t> se </a:t>
            </a:r>
            <a:r>
              <a:rPr lang="en-US" dirty="0" err="1"/>
              <a:t>trata</a:t>
            </a:r>
            <a:r>
              <a:rPr lang="en-US" dirty="0"/>
              <a:t> de um </a:t>
            </a:r>
            <a:r>
              <a:rPr lang="en-US" dirty="0" err="1"/>
              <a:t>fenómeno</a:t>
            </a:r>
            <a:r>
              <a:rPr lang="en-US" dirty="0"/>
              <a:t> </a:t>
            </a:r>
            <a:r>
              <a:rPr lang="en-US" dirty="0" err="1"/>
              <a:t>altamente</a:t>
            </a:r>
            <a:r>
              <a:rPr lang="en-US" dirty="0"/>
              <a:t> </a:t>
            </a:r>
            <a:r>
              <a:rPr lang="en-US" dirty="0" err="1"/>
              <a:t>complexo</a:t>
            </a:r>
            <a:r>
              <a:rPr lang="en-US" dirty="0"/>
              <a:t> </a:t>
            </a:r>
            <a:r>
              <a:rPr lang="en-US" dirty="0" err="1"/>
              <a:t>que</a:t>
            </a:r>
            <a:r>
              <a:rPr lang="en-US" dirty="0"/>
              <a:t> </a:t>
            </a:r>
            <a:r>
              <a:rPr lang="en-US" dirty="0" err="1"/>
              <a:t>ainda</a:t>
            </a:r>
            <a:r>
              <a:rPr lang="en-US" dirty="0"/>
              <a:t> </a:t>
            </a:r>
            <a:r>
              <a:rPr lang="en-US" dirty="0" err="1"/>
              <a:t>não</a:t>
            </a:r>
            <a:r>
              <a:rPr lang="en-US" dirty="0"/>
              <a:t> </a:t>
            </a:r>
            <a:r>
              <a:rPr lang="en-US" dirty="0" err="1"/>
              <a:t>foi</a:t>
            </a:r>
            <a:r>
              <a:rPr lang="en-US" dirty="0"/>
              <a:t> </a:t>
            </a:r>
            <a:r>
              <a:rPr lang="en-US" dirty="0" err="1"/>
              <a:t>totalmente</a:t>
            </a:r>
            <a:r>
              <a:rPr lang="en-US" dirty="0"/>
              <a:t> </a:t>
            </a:r>
            <a:r>
              <a:rPr lang="en-US" dirty="0" err="1"/>
              <a:t>compreendido</a:t>
            </a:r>
            <a:r>
              <a:rPr lang="en-US" dirty="0"/>
              <a:t>.</a:t>
            </a:r>
          </a:p>
          <a:p>
            <a:pPr algn="just"/>
            <a:endParaRPr lang="en-US" dirty="0"/>
          </a:p>
          <a:p>
            <a:pPr algn="just"/>
            <a:r>
              <a:rPr lang="en-US" dirty="0"/>
              <a:t>De </a:t>
            </a:r>
            <a:r>
              <a:rPr lang="en-US" dirty="0" err="1"/>
              <a:t>acordo</a:t>
            </a:r>
            <a:r>
              <a:rPr lang="en-US" dirty="0"/>
              <a:t> com o </a:t>
            </a:r>
            <a:r>
              <a:rPr lang="en-US" dirty="0" err="1"/>
              <a:t>estudo</a:t>
            </a:r>
            <a:r>
              <a:rPr lang="en-US" dirty="0"/>
              <a:t> da PwC, a </a:t>
            </a:r>
            <a:r>
              <a:rPr lang="en-US" dirty="0" err="1"/>
              <a:t>confiança</a:t>
            </a:r>
            <a:r>
              <a:rPr lang="en-US" dirty="0"/>
              <a:t> </a:t>
            </a:r>
            <a:r>
              <a:rPr lang="en-US" dirty="0" err="1"/>
              <a:t>estabelecida</a:t>
            </a:r>
            <a:r>
              <a:rPr lang="en-US" dirty="0"/>
              <a:t> </a:t>
            </a:r>
            <a:r>
              <a:rPr lang="en-US" dirty="0" err="1"/>
              <a:t>nas</a:t>
            </a:r>
            <a:r>
              <a:rPr lang="en-US" dirty="0"/>
              <a:t> </a:t>
            </a:r>
            <a:r>
              <a:rPr lang="en-US" dirty="0" err="1"/>
              <a:t>empresas</a:t>
            </a:r>
            <a:r>
              <a:rPr lang="en-US" dirty="0"/>
              <a:t> </a:t>
            </a:r>
            <a:r>
              <a:rPr lang="en-US" dirty="0" err="1"/>
              <a:t>compensa</a:t>
            </a:r>
            <a:r>
              <a:rPr lang="en-US" dirty="0"/>
              <a:t> de </a:t>
            </a:r>
            <a:r>
              <a:rPr lang="en-US" dirty="0" err="1"/>
              <a:t>várias</a:t>
            </a:r>
            <a:r>
              <a:rPr lang="en-US" dirty="0"/>
              <a:t> </a:t>
            </a:r>
            <a:r>
              <a:rPr lang="en-US" dirty="0" err="1"/>
              <a:t>maneiras</a:t>
            </a:r>
            <a:r>
              <a:rPr lang="en-US" dirty="0"/>
              <a:t> e </a:t>
            </a:r>
            <a:r>
              <a:rPr lang="en-US" dirty="0" err="1"/>
              <a:t>por</a:t>
            </a:r>
            <a:r>
              <a:rPr lang="en-US" dirty="0"/>
              <a:t> </a:t>
            </a:r>
            <a:r>
              <a:rPr lang="en-US" dirty="0" err="1"/>
              <a:t>meio</a:t>
            </a:r>
            <a:r>
              <a:rPr lang="en-US" dirty="0"/>
              <a:t> de </a:t>
            </a:r>
            <a:r>
              <a:rPr lang="en-US" dirty="0" err="1"/>
              <a:t>várias</a:t>
            </a:r>
            <a:r>
              <a:rPr lang="en-US" dirty="0"/>
              <a:t> </a:t>
            </a:r>
            <a:r>
              <a:rPr lang="en-US" dirty="0" err="1"/>
              <a:t>partes</a:t>
            </a:r>
            <a:r>
              <a:rPr lang="en-US" dirty="0"/>
              <a:t> </a:t>
            </a:r>
            <a:r>
              <a:rPr lang="en-US" dirty="0" err="1"/>
              <a:t>interessadas</a:t>
            </a:r>
            <a:r>
              <a:rPr lang="en-US" dirty="0"/>
              <a:t>: </a:t>
            </a:r>
            <a:r>
              <a:rPr lang="en-US" dirty="0" err="1"/>
              <a:t>quase</a:t>
            </a:r>
            <a:r>
              <a:rPr lang="en-US" dirty="0"/>
              <a:t> </a:t>
            </a:r>
            <a:r>
              <a:rPr lang="en-US" dirty="0" err="1"/>
              <a:t>metade</a:t>
            </a:r>
            <a:r>
              <a:rPr lang="en-US" dirty="0"/>
              <a:t> (49%) dos </a:t>
            </a:r>
            <a:r>
              <a:rPr lang="en-US" dirty="0" err="1"/>
              <a:t>consumidores</a:t>
            </a:r>
            <a:r>
              <a:rPr lang="en-US" dirty="0"/>
              <a:t> </a:t>
            </a:r>
            <a:r>
              <a:rPr lang="en-US" dirty="0" err="1"/>
              <a:t>iniciaram</a:t>
            </a:r>
            <a:r>
              <a:rPr lang="en-US" dirty="0"/>
              <a:t> </a:t>
            </a:r>
            <a:r>
              <a:rPr lang="en-US" dirty="0" err="1"/>
              <a:t>ou</a:t>
            </a:r>
            <a:r>
              <a:rPr lang="en-US" dirty="0"/>
              <a:t> </a:t>
            </a:r>
            <a:r>
              <a:rPr lang="en-US" dirty="0" err="1"/>
              <a:t>aumentaram</a:t>
            </a:r>
            <a:r>
              <a:rPr lang="en-US" dirty="0"/>
              <a:t> as </a:t>
            </a:r>
            <a:r>
              <a:rPr lang="en-US" dirty="0" err="1"/>
              <a:t>compras</a:t>
            </a:r>
            <a:r>
              <a:rPr lang="en-US" dirty="0"/>
              <a:t> de </a:t>
            </a:r>
            <a:r>
              <a:rPr lang="en-US" dirty="0" err="1"/>
              <a:t>uma</a:t>
            </a:r>
            <a:r>
              <a:rPr lang="en-US" dirty="0"/>
              <a:t> </a:t>
            </a:r>
            <a:r>
              <a:rPr lang="en-US" dirty="0" err="1"/>
              <a:t>empresa</a:t>
            </a:r>
            <a:r>
              <a:rPr lang="en-US" dirty="0"/>
              <a:t> </a:t>
            </a:r>
            <a:r>
              <a:rPr lang="en-US" dirty="0" err="1"/>
              <a:t>porque</a:t>
            </a:r>
            <a:r>
              <a:rPr lang="en-US" dirty="0"/>
              <a:t> </a:t>
            </a:r>
            <a:r>
              <a:rPr lang="en-US" dirty="0" err="1"/>
              <a:t>confiam</a:t>
            </a:r>
            <a:r>
              <a:rPr lang="en-US" dirty="0"/>
              <a:t> </a:t>
            </a:r>
            <a:r>
              <a:rPr lang="en-US" dirty="0" err="1"/>
              <a:t>nela</a:t>
            </a:r>
            <a:r>
              <a:rPr lang="en-US" dirty="0"/>
              <a:t> e 33% </a:t>
            </a:r>
            <a:r>
              <a:rPr lang="en-US" dirty="0" err="1"/>
              <a:t>pagaram</a:t>
            </a:r>
            <a:r>
              <a:rPr lang="en-US" dirty="0"/>
              <a:t> um </a:t>
            </a:r>
            <a:r>
              <a:rPr lang="en-US" dirty="0" err="1"/>
              <a:t>prêmio</a:t>
            </a:r>
            <a:r>
              <a:rPr lang="en-US" dirty="0"/>
              <a:t> </a:t>
            </a:r>
            <a:r>
              <a:rPr lang="en-US" dirty="0" err="1"/>
              <a:t>pela</a:t>
            </a:r>
            <a:r>
              <a:rPr lang="en-US" dirty="0"/>
              <a:t> </a:t>
            </a:r>
            <a:r>
              <a:rPr lang="en-US" dirty="0" err="1"/>
              <a:t>confiança</a:t>
            </a:r>
            <a:r>
              <a:rPr lang="en-US" dirty="0"/>
              <a:t> . A PwC </a:t>
            </a:r>
            <a:r>
              <a:rPr lang="en-US" dirty="0" err="1"/>
              <a:t>descobriu</a:t>
            </a:r>
            <a:r>
              <a:rPr lang="en-US" dirty="0"/>
              <a:t> </a:t>
            </a:r>
            <a:r>
              <a:rPr lang="en-US" dirty="0" err="1"/>
              <a:t>que</a:t>
            </a:r>
            <a:r>
              <a:rPr lang="en-US" dirty="0"/>
              <a:t> 44% dos </a:t>
            </a:r>
            <a:r>
              <a:rPr lang="en-US" dirty="0" err="1"/>
              <a:t>clientes</a:t>
            </a:r>
            <a:r>
              <a:rPr lang="en-US" dirty="0"/>
              <a:t> </a:t>
            </a:r>
            <a:r>
              <a:rPr lang="en-US" dirty="0" err="1"/>
              <a:t>pararam</a:t>
            </a:r>
            <a:r>
              <a:rPr lang="en-US" dirty="0"/>
              <a:t> de </a:t>
            </a:r>
            <a:r>
              <a:rPr lang="en-US" dirty="0" err="1"/>
              <a:t>comprar</a:t>
            </a:r>
            <a:r>
              <a:rPr lang="en-US" dirty="0"/>
              <a:t> de </a:t>
            </a:r>
            <a:r>
              <a:rPr lang="en-US" dirty="0" err="1"/>
              <a:t>uma</a:t>
            </a:r>
            <a:r>
              <a:rPr lang="en-US" dirty="0"/>
              <a:t> </a:t>
            </a:r>
            <a:r>
              <a:rPr lang="en-US" dirty="0" err="1"/>
              <a:t>empresa</a:t>
            </a:r>
            <a:r>
              <a:rPr lang="en-US" dirty="0"/>
              <a:t> </a:t>
            </a:r>
            <a:r>
              <a:rPr lang="en-US" dirty="0" err="1"/>
              <a:t>devido</a:t>
            </a:r>
            <a:r>
              <a:rPr lang="en-US" dirty="0"/>
              <a:t> </a:t>
            </a:r>
            <a:r>
              <a:rPr lang="en-US" dirty="0" err="1"/>
              <a:t>à</a:t>
            </a:r>
            <a:r>
              <a:rPr lang="en-US" dirty="0"/>
              <a:t> </a:t>
            </a:r>
            <a:r>
              <a:rPr lang="en-US" dirty="0" err="1"/>
              <a:t>falta</a:t>
            </a:r>
            <a:r>
              <a:rPr lang="en-US" dirty="0"/>
              <a:t> de </a:t>
            </a:r>
            <a:r>
              <a:rPr lang="en-US" dirty="0" err="1"/>
              <a:t>confiança</a:t>
            </a:r>
            <a:r>
              <a:rPr lang="en-US" dirty="0"/>
              <a:t>. </a:t>
            </a:r>
            <a:r>
              <a:rPr lang="en-US" dirty="0" err="1"/>
              <a:t>Quanto</a:t>
            </a:r>
            <a:r>
              <a:rPr lang="en-US" dirty="0"/>
              <a:t> </a:t>
            </a:r>
            <a:r>
              <a:rPr lang="en-US" dirty="0" err="1"/>
              <a:t>aos</a:t>
            </a:r>
            <a:r>
              <a:rPr lang="en-US" dirty="0"/>
              <a:t> </a:t>
            </a:r>
            <a:r>
              <a:rPr lang="en-US" dirty="0" err="1"/>
              <a:t>funcionários</a:t>
            </a:r>
            <a:r>
              <a:rPr lang="en-US" dirty="0"/>
              <a:t>, a PwC </a:t>
            </a:r>
            <a:r>
              <a:rPr lang="en-US" dirty="0" err="1"/>
              <a:t>constata</a:t>
            </a:r>
            <a:r>
              <a:rPr lang="en-US" dirty="0"/>
              <a:t> </a:t>
            </a:r>
            <a:r>
              <a:rPr lang="en-US" dirty="0" err="1"/>
              <a:t>que</a:t>
            </a:r>
            <a:r>
              <a:rPr lang="en-US" dirty="0"/>
              <a:t> 22% </a:t>
            </a:r>
            <a:r>
              <a:rPr lang="en-US" dirty="0" err="1"/>
              <a:t>deixaram</a:t>
            </a:r>
            <a:r>
              <a:rPr lang="en-US" dirty="0"/>
              <a:t> </a:t>
            </a:r>
            <a:r>
              <a:rPr lang="en-US" dirty="0" err="1"/>
              <a:t>uma</a:t>
            </a:r>
            <a:r>
              <a:rPr lang="en-US" dirty="0"/>
              <a:t> </a:t>
            </a:r>
            <a:r>
              <a:rPr lang="en-US" dirty="0" err="1"/>
              <a:t>empresa</a:t>
            </a:r>
            <a:r>
              <a:rPr lang="en-US" dirty="0"/>
              <a:t> </a:t>
            </a:r>
            <a:r>
              <a:rPr lang="en-US" dirty="0" err="1"/>
              <a:t>por</a:t>
            </a:r>
            <a:r>
              <a:rPr lang="en-US" dirty="0"/>
              <a:t> </a:t>
            </a:r>
            <a:r>
              <a:rPr lang="en-US" dirty="0" err="1"/>
              <a:t>questões</a:t>
            </a:r>
            <a:r>
              <a:rPr lang="en-US" dirty="0"/>
              <a:t> de </a:t>
            </a:r>
            <a:r>
              <a:rPr lang="en-US" dirty="0" err="1"/>
              <a:t>confiança</a:t>
            </a:r>
            <a:r>
              <a:rPr lang="en-US" dirty="0"/>
              <a:t> e 19% </a:t>
            </a:r>
            <a:r>
              <a:rPr lang="en-US" dirty="0" err="1"/>
              <a:t>escolheram</a:t>
            </a:r>
            <a:r>
              <a:rPr lang="en-US" dirty="0"/>
              <a:t> </a:t>
            </a:r>
            <a:r>
              <a:rPr lang="en-US" dirty="0" err="1"/>
              <a:t>trabalhar</a:t>
            </a:r>
            <a:r>
              <a:rPr lang="en-US" dirty="0"/>
              <a:t> </a:t>
            </a:r>
            <a:r>
              <a:rPr lang="en-US" dirty="0" err="1"/>
              <a:t>numa</a:t>
            </a:r>
            <a:r>
              <a:rPr lang="en-US" dirty="0"/>
              <a:t> </a:t>
            </a:r>
            <a:r>
              <a:rPr lang="en-US" dirty="0" err="1"/>
              <a:t>porque</a:t>
            </a:r>
            <a:r>
              <a:rPr lang="en-US" dirty="0"/>
              <a:t> </a:t>
            </a:r>
            <a:r>
              <a:rPr lang="en-US" dirty="0" err="1"/>
              <a:t>confiavam</a:t>
            </a:r>
            <a:r>
              <a:rPr lang="en-US" dirty="0"/>
              <a:t> </a:t>
            </a:r>
            <a:r>
              <a:rPr lang="en-US" dirty="0" err="1"/>
              <a:t>muito</a:t>
            </a:r>
            <a:r>
              <a:rPr lang="en-US" dirty="0"/>
              <a:t> </a:t>
            </a:r>
            <a:r>
              <a:rPr lang="en-US" dirty="0" err="1"/>
              <a:t>nela</a:t>
            </a:r>
            <a:r>
              <a:rPr lang="en-US" dirty="0"/>
              <a:t>. </a:t>
            </a:r>
            <a:r>
              <a:rPr lang="en-US" dirty="0" err="1"/>
              <a:t>Por</a:t>
            </a:r>
            <a:r>
              <a:rPr lang="en-US" dirty="0"/>
              <a:t> </a:t>
            </a:r>
            <a:r>
              <a:rPr lang="en-US" dirty="0" err="1"/>
              <a:t>outras</a:t>
            </a:r>
            <a:r>
              <a:rPr lang="en-US" dirty="0"/>
              <a:t> </a:t>
            </a:r>
            <a:r>
              <a:rPr lang="en-US" dirty="0" err="1"/>
              <a:t>palavras</a:t>
            </a:r>
            <a:r>
              <a:rPr lang="en-US" dirty="0"/>
              <a:t>, um </a:t>
            </a:r>
            <a:r>
              <a:rPr lang="en-US" dirty="0" err="1"/>
              <a:t>em</a:t>
            </a:r>
            <a:r>
              <a:rPr lang="en-US" dirty="0"/>
              <a:t> </a:t>
            </a:r>
            <a:r>
              <a:rPr lang="en-US" dirty="0" err="1"/>
              <a:t>cada</a:t>
            </a:r>
            <a:r>
              <a:rPr lang="en-US" dirty="0"/>
              <a:t> </a:t>
            </a:r>
            <a:r>
              <a:rPr lang="en-US" dirty="0" err="1"/>
              <a:t>cinco</a:t>
            </a:r>
            <a:r>
              <a:rPr lang="en-US" dirty="0"/>
              <a:t> de </a:t>
            </a:r>
            <a:r>
              <a:rPr lang="en-US" dirty="0" err="1"/>
              <a:t>seus</a:t>
            </a:r>
            <a:r>
              <a:rPr lang="en-US" dirty="0"/>
              <a:t> </a:t>
            </a:r>
            <a:r>
              <a:rPr lang="en-US" dirty="0" err="1"/>
              <a:t>funcionários</a:t>
            </a:r>
            <a:r>
              <a:rPr lang="en-US" dirty="0"/>
              <a:t> </a:t>
            </a:r>
            <a:r>
              <a:rPr lang="en-US" dirty="0" err="1"/>
              <a:t>não</a:t>
            </a:r>
            <a:r>
              <a:rPr lang="en-US" dirty="0"/>
              <a:t> </a:t>
            </a:r>
            <a:r>
              <a:rPr lang="en-US" dirty="0" err="1"/>
              <a:t>sai</a:t>
            </a:r>
            <a:r>
              <a:rPr lang="en-US" dirty="0"/>
              <a:t> </a:t>
            </a:r>
            <a:r>
              <a:rPr lang="en-US" dirty="0" err="1"/>
              <a:t>por</a:t>
            </a:r>
            <a:r>
              <a:rPr lang="en-US" dirty="0"/>
              <a:t> </a:t>
            </a:r>
            <a:r>
              <a:rPr lang="en-US" dirty="0" err="1"/>
              <a:t>causa</a:t>
            </a:r>
            <a:r>
              <a:rPr lang="en-US" dirty="0"/>
              <a:t> de um </a:t>
            </a:r>
            <a:r>
              <a:rPr lang="en-US" dirty="0" err="1"/>
              <a:t>emprego</a:t>
            </a:r>
            <a:r>
              <a:rPr lang="en-US" dirty="0"/>
              <a:t> </a:t>
            </a:r>
            <a:r>
              <a:rPr lang="en-US" dirty="0" err="1"/>
              <a:t>ou</a:t>
            </a:r>
            <a:r>
              <a:rPr lang="en-US" dirty="0"/>
              <a:t> cargo </a:t>
            </a:r>
            <a:r>
              <a:rPr lang="en-US" dirty="0" err="1"/>
              <a:t>mais</a:t>
            </a:r>
            <a:r>
              <a:rPr lang="en-US" dirty="0"/>
              <a:t> </a:t>
            </a:r>
            <a:r>
              <a:rPr lang="en-US" dirty="0" err="1"/>
              <a:t>bem</a:t>
            </a:r>
            <a:r>
              <a:rPr lang="en-US" dirty="0"/>
              <a:t> </a:t>
            </a:r>
            <a:r>
              <a:rPr lang="en-US" dirty="0" err="1"/>
              <a:t>pago</a:t>
            </a:r>
            <a:r>
              <a:rPr lang="en-US" dirty="0"/>
              <a:t>, mas </a:t>
            </a:r>
            <a:r>
              <a:rPr lang="en-US" dirty="0" err="1"/>
              <a:t>por</a:t>
            </a:r>
            <a:r>
              <a:rPr lang="en-US" dirty="0"/>
              <a:t> </a:t>
            </a:r>
            <a:r>
              <a:rPr lang="en-US" dirty="0" err="1"/>
              <a:t>falta</a:t>
            </a:r>
            <a:r>
              <a:rPr lang="en-US" dirty="0"/>
              <a:t> de </a:t>
            </a:r>
            <a:r>
              <a:rPr lang="en-US" dirty="0" err="1"/>
              <a:t>confiança</a:t>
            </a:r>
            <a:r>
              <a:rPr lang="en-US" dirty="0"/>
              <a:t> </a:t>
            </a:r>
            <a:r>
              <a:rPr lang="en-US" dirty="0" err="1"/>
              <a:t>na</a:t>
            </a:r>
            <a:r>
              <a:rPr lang="en-US" dirty="0"/>
              <a:t> </a:t>
            </a:r>
            <a:r>
              <a:rPr lang="en-US" dirty="0" err="1"/>
              <a:t>empresa</a:t>
            </a:r>
            <a:r>
              <a:rPr lang="en-US" dirty="0"/>
              <a:t>.</a:t>
            </a:r>
          </a:p>
          <a:p>
            <a:pPr algn="just"/>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9267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42</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7: O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gera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confiança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consumidores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funcionários</a:t>
            </a:r>
            <a:endPar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Pesquisa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Trust in US Business da PwC, 2021)</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O </a:t>
            </a:r>
            <a:r>
              <a:rPr lang="en-US" sz="1100" b="1" dirty="0" err="1">
                <a:solidFill>
                  <a:srgbClr val="F79037"/>
                </a:solidFill>
                <a:latin typeface="Calibri" panose="020F0502020204030204" pitchFamily="34" charset="0"/>
                <a:cs typeface="Calibri" panose="020F0502020204030204" pitchFamily="34" charset="0"/>
              </a:rPr>
              <a:t>que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gera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confiança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negócios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para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consumidores</a:t>
            </a:r>
            <a:r>
              <a:rPr lang="en-US" sz="1100" b="1" dirty="0">
                <a:solidFill>
                  <a:srgbClr val="F79037"/>
                </a:solidFill>
                <a:latin typeface="Calibri" panose="020F0502020204030204" pitchFamily="34" charset="0"/>
                <a:cs typeface="Calibri" panose="020F0502020204030204" pitchFamily="34" charset="0"/>
              </a:rPr>
              <a:t> e </a:t>
            </a:r>
            <a:r>
              <a:rPr lang="en-US" sz="1100" b="1" dirty="0" err="1">
                <a:solidFill>
                  <a:srgbClr val="F79037"/>
                </a:solidFill>
                <a:latin typeface="Calibri" panose="020F0502020204030204" pitchFamily="34" charset="0"/>
                <a:cs typeface="Calibri" panose="020F0502020204030204" pitchFamily="34" charset="0"/>
              </a:rPr>
              <a:t>funcionários</a:t>
            </a:r>
            <a:r>
              <a:rPr lang="en-US" sz="1100" b="1" dirty="0">
                <a:solidFill>
                  <a:srgbClr val="F79037"/>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486218"/>
            <a:ext cx="6143488" cy="240628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Quando</a:t>
            </a:r>
            <a:r>
              <a:rPr lang="en-US" dirty="0"/>
              <a:t> se </a:t>
            </a:r>
            <a:r>
              <a:rPr lang="en-US" dirty="0" err="1"/>
              <a:t>trata</a:t>
            </a:r>
            <a:r>
              <a:rPr lang="en-US" dirty="0"/>
              <a:t> de </a:t>
            </a:r>
            <a:r>
              <a:rPr lang="en-US" dirty="0" err="1"/>
              <a:t>questões</a:t>
            </a:r>
            <a:r>
              <a:rPr lang="en-US" dirty="0"/>
              <a:t> </a:t>
            </a:r>
            <a:r>
              <a:rPr lang="en-US" dirty="0" err="1"/>
              <a:t>ambientais</a:t>
            </a:r>
            <a:r>
              <a:rPr lang="en-US" dirty="0"/>
              <a:t>, </a:t>
            </a:r>
            <a:r>
              <a:rPr lang="en-US" dirty="0" err="1"/>
              <a:t>sociais</a:t>
            </a:r>
            <a:r>
              <a:rPr lang="en-US" dirty="0"/>
              <a:t> e de </a:t>
            </a:r>
            <a:r>
              <a:rPr lang="en-US" dirty="0" err="1"/>
              <a:t>governamento</a:t>
            </a:r>
            <a:r>
              <a:rPr lang="en-US" dirty="0"/>
              <a:t> (ESG), 45% dos </a:t>
            </a:r>
            <a:r>
              <a:rPr lang="en-US" dirty="0" err="1"/>
              <a:t>líderes</a:t>
            </a:r>
            <a:r>
              <a:rPr lang="en-US" dirty="0"/>
              <a:t> </a:t>
            </a:r>
            <a:r>
              <a:rPr lang="en-US" dirty="0" err="1"/>
              <a:t>empresariais</a:t>
            </a:r>
            <a:r>
              <a:rPr lang="en-US" dirty="0"/>
              <a:t> </a:t>
            </a:r>
            <a:r>
              <a:rPr lang="en-US" dirty="0" err="1"/>
              <a:t>implementaram</a:t>
            </a:r>
            <a:r>
              <a:rPr lang="en-US" dirty="0"/>
              <a:t> </a:t>
            </a:r>
            <a:r>
              <a:rPr lang="en-US" dirty="0" err="1"/>
              <a:t>relatórios</a:t>
            </a:r>
            <a:r>
              <a:rPr lang="en-US" dirty="0"/>
              <a:t> ESG </a:t>
            </a:r>
            <a:r>
              <a:rPr lang="en-US" dirty="0" err="1"/>
              <a:t>transparentes</a:t>
            </a:r>
            <a:r>
              <a:rPr lang="en-US" dirty="0"/>
              <a:t> – mas </a:t>
            </a:r>
            <a:r>
              <a:rPr lang="en-US" dirty="0" err="1"/>
              <a:t>apenas</a:t>
            </a:r>
            <a:r>
              <a:rPr lang="en-US" dirty="0"/>
              <a:t> 19% dos </a:t>
            </a:r>
            <a:r>
              <a:rPr lang="en-US" dirty="0" err="1"/>
              <a:t>consumidores</a:t>
            </a:r>
            <a:r>
              <a:rPr lang="en-US" dirty="0"/>
              <a:t> o </a:t>
            </a:r>
            <a:r>
              <a:rPr lang="en-US" dirty="0" err="1"/>
              <a:t>listam</a:t>
            </a:r>
            <a:r>
              <a:rPr lang="en-US" dirty="0"/>
              <a:t> entre </a:t>
            </a:r>
            <a:r>
              <a:rPr lang="en-US" dirty="0" err="1"/>
              <a:t>os</a:t>
            </a:r>
            <a:r>
              <a:rPr lang="en-US" dirty="0"/>
              <a:t> </a:t>
            </a:r>
            <a:r>
              <a:rPr lang="en-US" dirty="0" err="1"/>
              <a:t>cinco</a:t>
            </a:r>
            <a:r>
              <a:rPr lang="en-US" dirty="0"/>
              <a:t> </a:t>
            </a:r>
            <a:r>
              <a:rPr lang="en-US" dirty="0" err="1"/>
              <a:t>principais</a:t>
            </a:r>
            <a:r>
              <a:rPr lang="en-US" dirty="0"/>
              <a:t> </a:t>
            </a:r>
            <a:r>
              <a:rPr lang="en-US" dirty="0" err="1"/>
              <a:t>motivadores</a:t>
            </a:r>
            <a:r>
              <a:rPr lang="en-US" dirty="0"/>
              <a:t> de </a:t>
            </a:r>
            <a:r>
              <a:rPr lang="en-US" dirty="0" err="1"/>
              <a:t>confiança</a:t>
            </a:r>
            <a:r>
              <a:rPr lang="en-US" dirty="0"/>
              <a:t>. </a:t>
            </a:r>
            <a:r>
              <a:rPr lang="en-US" dirty="0" err="1"/>
              <a:t>Essa</a:t>
            </a:r>
            <a:r>
              <a:rPr lang="en-US" dirty="0"/>
              <a:t> </a:t>
            </a:r>
            <a:r>
              <a:rPr lang="en-US" dirty="0" err="1"/>
              <a:t>desconexão</a:t>
            </a:r>
            <a:r>
              <a:rPr lang="en-US" dirty="0"/>
              <a:t> entre </a:t>
            </a:r>
            <a:r>
              <a:rPr lang="en-US" dirty="0" err="1"/>
              <a:t>consumidores</a:t>
            </a:r>
            <a:r>
              <a:rPr lang="en-US" dirty="0"/>
              <a:t> e </a:t>
            </a:r>
            <a:r>
              <a:rPr lang="en-US" dirty="0" err="1"/>
              <a:t>empresas</a:t>
            </a:r>
            <a:r>
              <a:rPr lang="en-US" dirty="0"/>
              <a:t> </a:t>
            </a:r>
            <a:r>
              <a:rPr lang="en-US" dirty="0" err="1"/>
              <a:t>pode</a:t>
            </a:r>
            <a:r>
              <a:rPr lang="en-US" dirty="0"/>
              <a:t> </a:t>
            </a:r>
            <a:r>
              <a:rPr lang="en-US" dirty="0" err="1"/>
              <a:t>ser</a:t>
            </a:r>
            <a:r>
              <a:rPr lang="en-US" dirty="0"/>
              <a:t> </a:t>
            </a:r>
            <a:r>
              <a:rPr lang="en-US" dirty="0" err="1"/>
              <a:t>mais</a:t>
            </a:r>
            <a:r>
              <a:rPr lang="en-US" dirty="0"/>
              <a:t> </a:t>
            </a:r>
            <a:r>
              <a:rPr lang="en-US" dirty="0" err="1"/>
              <a:t>complexa</a:t>
            </a:r>
            <a:r>
              <a:rPr lang="en-US" dirty="0"/>
              <a:t> do </a:t>
            </a:r>
            <a:r>
              <a:rPr lang="en-US" dirty="0" err="1"/>
              <a:t>que</a:t>
            </a:r>
            <a:r>
              <a:rPr lang="en-US" dirty="0"/>
              <a:t> </a:t>
            </a:r>
            <a:r>
              <a:rPr lang="en-US" dirty="0" err="1"/>
              <a:t>parece</a:t>
            </a:r>
            <a:r>
              <a:rPr lang="en-US" dirty="0"/>
              <a:t> </a:t>
            </a:r>
            <a:r>
              <a:rPr lang="en-US" dirty="0" err="1"/>
              <a:t>à</a:t>
            </a:r>
            <a:r>
              <a:rPr lang="en-US" dirty="0"/>
              <a:t> </a:t>
            </a:r>
            <a:r>
              <a:rPr lang="en-US" dirty="0" err="1"/>
              <a:t>primeira</a:t>
            </a:r>
            <a:r>
              <a:rPr lang="en-US" dirty="0"/>
              <a:t> vista. </a:t>
            </a:r>
            <a:r>
              <a:rPr lang="en-US" dirty="0" err="1"/>
              <a:t>Os</a:t>
            </a:r>
            <a:r>
              <a:rPr lang="en-US" dirty="0"/>
              <a:t> </a:t>
            </a:r>
            <a:r>
              <a:rPr lang="en-US" dirty="0" err="1"/>
              <a:t>consumidores</a:t>
            </a:r>
            <a:r>
              <a:rPr lang="en-US" dirty="0"/>
              <a:t> </a:t>
            </a:r>
            <a:r>
              <a:rPr lang="en-US" dirty="0" err="1"/>
              <a:t>preocupam</a:t>
            </a:r>
            <a:r>
              <a:rPr lang="en-US" dirty="0"/>
              <a:t>-se </a:t>
            </a:r>
            <a:r>
              <a:rPr lang="en-US" dirty="0" err="1"/>
              <a:t>profundamente</a:t>
            </a:r>
            <a:r>
              <a:rPr lang="en-US" dirty="0"/>
              <a:t> com as </a:t>
            </a:r>
            <a:r>
              <a:rPr lang="en-US" dirty="0" err="1"/>
              <a:t>iniciativas</a:t>
            </a:r>
            <a:r>
              <a:rPr lang="en-US" dirty="0"/>
              <a:t> ESG, </a:t>
            </a:r>
            <a:r>
              <a:rPr lang="en-US" dirty="0" err="1"/>
              <a:t>como</a:t>
            </a:r>
            <a:r>
              <a:rPr lang="en-US" dirty="0"/>
              <a:t> as </a:t>
            </a:r>
            <a:r>
              <a:rPr lang="en-US" dirty="0" err="1"/>
              <a:t>mudanças</a:t>
            </a:r>
            <a:r>
              <a:rPr lang="en-US" dirty="0"/>
              <a:t> </a:t>
            </a:r>
            <a:r>
              <a:rPr lang="en-US" dirty="0" err="1"/>
              <a:t>climáticas</a:t>
            </a:r>
            <a:r>
              <a:rPr lang="en-US" dirty="0"/>
              <a:t>. No </a:t>
            </a:r>
            <a:r>
              <a:rPr lang="en-US" dirty="0" err="1"/>
              <a:t>entanto</a:t>
            </a:r>
            <a:r>
              <a:rPr lang="en-US" dirty="0"/>
              <a:t>, </a:t>
            </a:r>
            <a:r>
              <a:rPr lang="en-US" dirty="0" err="1"/>
              <a:t>eles</a:t>
            </a:r>
            <a:r>
              <a:rPr lang="en-US" dirty="0"/>
              <a:t> </a:t>
            </a:r>
            <a:r>
              <a:rPr lang="en-US" dirty="0" err="1"/>
              <a:t>podem</a:t>
            </a:r>
            <a:r>
              <a:rPr lang="en-US" dirty="0"/>
              <a:t> </a:t>
            </a:r>
            <a:r>
              <a:rPr lang="en-US" dirty="0" err="1"/>
              <a:t>não</a:t>
            </a:r>
            <a:r>
              <a:rPr lang="en-US" dirty="0"/>
              <a:t> </a:t>
            </a:r>
            <a:r>
              <a:rPr lang="en-US" dirty="0" err="1"/>
              <a:t>entender</a:t>
            </a:r>
            <a:r>
              <a:rPr lang="en-US" dirty="0"/>
              <a:t> </a:t>
            </a:r>
            <a:r>
              <a:rPr lang="en-US" dirty="0" err="1"/>
              <a:t>completamente</a:t>
            </a:r>
            <a:r>
              <a:rPr lang="en-US" dirty="0"/>
              <a:t> o </a:t>
            </a:r>
            <a:r>
              <a:rPr lang="en-US" dirty="0" err="1"/>
              <a:t>que</a:t>
            </a:r>
            <a:r>
              <a:rPr lang="en-US" dirty="0"/>
              <a:t> </a:t>
            </a:r>
            <a:r>
              <a:rPr lang="en-US" dirty="0" err="1"/>
              <a:t>os</a:t>
            </a:r>
            <a:r>
              <a:rPr lang="en-US" dirty="0"/>
              <a:t> </a:t>
            </a:r>
            <a:r>
              <a:rPr lang="en-US" dirty="0" err="1"/>
              <a:t>relatórios</a:t>
            </a:r>
            <a:r>
              <a:rPr lang="en-US" dirty="0"/>
              <a:t> ESG </a:t>
            </a:r>
            <a:r>
              <a:rPr lang="en-US" dirty="0" err="1"/>
              <a:t>implicam</a:t>
            </a:r>
            <a:r>
              <a:rPr lang="en-US" dirty="0"/>
              <a:t> </a:t>
            </a:r>
            <a:r>
              <a:rPr lang="en-US" dirty="0" err="1"/>
              <a:t>ou</a:t>
            </a:r>
            <a:r>
              <a:rPr lang="en-US" dirty="0"/>
              <a:t>, </a:t>
            </a:r>
            <a:r>
              <a:rPr lang="en-US" dirty="0" err="1"/>
              <a:t>alternativamente</a:t>
            </a:r>
            <a:r>
              <a:rPr lang="en-US" dirty="0"/>
              <a:t>, a PwC </a:t>
            </a:r>
            <a:r>
              <a:rPr lang="en-US" dirty="0" err="1"/>
              <a:t>supõe</a:t>
            </a:r>
            <a:r>
              <a:rPr lang="en-US" dirty="0"/>
              <a:t> </a:t>
            </a:r>
            <a:r>
              <a:rPr lang="en-US" dirty="0" err="1"/>
              <a:t>que</a:t>
            </a:r>
            <a:r>
              <a:rPr lang="en-US" dirty="0"/>
              <a:t> </a:t>
            </a:r>
            <a:r>
              <a:rPr lang="en-US" dirty="0" err="1"/>
              <a:t>os</a:t>
            </a:r>
            <a:r>
              <a:rPr lang="en-US" dirty="0"/>
              <a:t> </a:t>
            </a:r>
            <a:r>
              <a:rPr lang="en-US" dirty="0" err="1"/>
              <a:t>clientes</a:t>
            </a:r>
            <a:r>
              <a:rPr lang="en-US" dirty="0"/>
              <a:t> </a:t>
            </a:r>
            <a:r>
              <a:rPr lang="en-US" dirty="0" err="1"/>
              <a:t>podem</a:t>
            </a:r>
            <a:r>
              <a:rPr lang="en-US" dirty="0"/>
              <a:t> </a:t>
            </a:r>
            <a:r>
              <a:rPr lang="en-US" dirty="0" err="1"/>
              <a:t>considerá</a:t>
            </a:r>
            <a:r>
              <a:rPr lang="en-US" dirty="0"/>
              <a:t>-los </a:t>
            </a:r>
            <a:r>
              <a:rPr lang="en-US" dirty="0" err="1"/>
              <a:t>como</a:t>
            </a:r>
            <a:r>
              <a:rPr lang="en-US" dirty="0"/>
              <a:t> parte dos </a:t>
            </a:r>
            <a:r>
              <a:rPr lang="en-US" dirty="0" err="1"/>
              <a:t>seus</a:t>
            </a:r>
            <a:r>
              <a:rPr lang="en-US" dirty="0"/>
              <a:t> </a:t>
            </a:r>
            <a:r>
              <a:rPr lang="en-US" dirty="0" err="1"/>
              <a:t>dois</a:t>
            </a:r>
            <a:r>
              <a:rPr lang="en-US" dirty="0"/>
              <a:t> </a:t>
            </a:r>
            <a:r>
              <a:rPr lang="en-US" dirty="0" err="1"/>
              <a:t>principais</a:t>
            </a:r>
            <a:r>
              <a:rPr lang="en-US" dirty="0"/>
              <a:t> </a:t>
            </a:r>
            <a:r>
              <a:rPr lang="en-US" dirty="0" err="1"/>
              <a:t>motivadores</a:t>
            </a:r>
            <a:r>
              <a:rPr lang="en-US" dirty="0"/>
              <a:t> de </a:t>
            </a:r>
            <a:r>
              <a:rPr lang="en-US" dirty="0" err="1"/>
              <a:t>confiança</a:t>
            </a:r>
            <a:r>
              <a:rPr lang="en-US" dirty="0"/>
              <a:t> (</a:t>
            </a:r>
            <a:r>
              <a:rPr lang="en-US" dirty="0" err="1"/>
              <a:t>ou</a:t>
            </a:r>
            <a:r>
              <a:rPr lang="en-US" dirty="0"/>
              <a:t> </a:t>
            </a:r>
            <a:r>
              <a:rPr lang="en-US" dirty="0" err="1"/>
              <a:t>seja</a:t>
            </a:r>
            <a:r>
              <a:rPr lang="en-US" dirty="0"/>
              <a:t>, </a:t>
            </a:r>
            <a:r>
              <a:rPr lang="en-US" dirty="0" err="1"/>
              <a:t>responsabilidade</a:t>
            </a:r>
            <a:r>
              <a:rPr lang="en-US" dirty="0"/>
              <a:t> e </a:t>
            </a:r>
            <a:r>
              <a:rPr lang="en-US" dirty="0" err="1"/>
              <a:t>comunicações</a:t>
            </a:r>
            <a:r>
              <a:rPr lang="en-US" dirty="0"/>
              <a:t> </a:t>
            </a:r>
            <a:r>
              <a:rPr lang="en-US" dirty="0" err="1"/>
              <a:t>claras</a:t>
            </a:r>
            <a:r>
              <a:rPr lang="en-US" dirty="0"/>
              <a:t>). O </a:t>
            </a:r>
            <a:r>
              <a:rPr lang="en-US" dirty="0" err="1"/>
              <a:t>ceticismo</a:t>
            </a:r>
            <a:r>
              <a:rPr lang="en-US" dirty="0"/>
              <a:t> ESG </a:t>
            </a:r>
            <a:r>
              <a:rPr lang="en-US" dirty="0" err="1"/>
              <a:t>também</a:t>
            </a:r>
            <a:r>
              <a:rPr lang="en-US" dirty="0"/>
              <a:t> </a:t>
            </a:r>
            <a:r>
              <a:rPr lang="en-US" dirty="0" err="1"/>
              <a:t>pode</a:t>
            </a:r>
            <a:r>
              <a:rPr lang="en-US" dirty="0"/>
              <a:t> </a:t>
            </a:r>
            <a:r>
              <a:rPr lang="en-US" dirty="0" err="1"/>
              <a:t>ser</a:t>
            </a:r>
            <a:r>
              <a:rPr lang="en-US" dirty="0"/>
              <a:t> um </a:t>
            </a:r>
            <a:r>
              <a:rPr lang="en-US" dirty="0" err="1"/>
              <a:t>problema</a:t>
            </a:r>
            <a:r>
              <a:rPr lang="en-US" dirty="0"/>
              <a:t>. </a:t>
            </a:r>
            <a:r>
              <a:rPr lang="en-US" dirty="0" err="1"/>
              <a:t>Apenas</a:t>
            </a:r>
            <a:r>
              <a:rPr lang="en-US" dirty="0"/>
              <a:t> 24% dos </a:t>
            </a:r>
            <a:r>
              <a:rPr lang="en-US" dirty="0" err="1"/>
              <a:t>consumidores</a:t>
            </a:r>
            <a:r>
              <a:rPr lang="en-US" dirty="0"/>
              <a:t> </a:t>
            </a:r>
            <a:r>
              <a:rPr lang="en-US" dirty="0" err="1"/>
              <a:t>dizem</a:t>
            </a:r>
            <a:r>
              <a:rPr lang="en-US" dirty="0"/>
              <a:t> </a:t>
            </a:r>
            <a:r>
              <a:rPr lang="en-US" dirty="0" err="1"/>
              <a:t>que</a:t>
            </a:r>
            <a:r>
              <a:rPr lang="en-US" dirty="0"/>
              <a:t> o principal </a:t>
            </a:r>
            <a:r>
              <a:rPr lang="en-US" dirty="0" err="1"/>
              <a:t>motivo</a:t>
            </a:r>
            <a:r>
              <a:rPr lang="en-US" dirty="0"/>
              <a:t> das </a:t>
            </a:r>
            <a:r>
              <a:rPr lang="en-US" dirty="0" err="1"/>
              <a:t>promessas</a:t>
            </a:r>
            <a:r>
              <a:rPr lang="en-US" dirty="0"/>
              <a:t> ESG </a:t>
            </a:r>
            <a:r>
              <a:rPr lang="en-US" dirty="0" err="1"/>
              <a:t>é</a:t>
            </a:r>
            <a:r>
              <a:rPr lang="en-US" dirty="0"/>
              <a:t> </a:t>
            </a:r>
            <a:r>
              <a:rPr lang="en-US" dirty="0" err="1"/>
              <a:t>fazer</a:t>
            </a:r>
            <a:r>
              <a:rPr lang="en-US" dirty="0"/>
              <a:t> o </a:t>
            </a:r>
            <a:r>
              <a:rPr lang="en-US" dirty="0" err="1"/>
              <a:t>bem</a:t>
            </a:r>
            <a:r>
              <a:rPr lang="en-US" dirty="0"/>
              <a:t>. </a:t>
            </a:r>
            <a:r>
              <a:rPr lang="en-US" dirty="0" err="1"/>
              <a:t>Muito</a:t>
            </a:r>
            <a:r>
              <a:rPr lang="en-US" dirty="0"/>
              <a:t> </a:t>
            </a:r>
            <a:r>
              <a:rPr lang="en-US" dirty="0" err="1"/>
              <a:t>mais</a:t>
            </a:r>
            <a:r>
              <a:rPr lang="en-US" dirty="0"/>
              <a:t> (39%) </a:t>
            </a:r>
            <a:r>
              <a:rPr lang="en-US" dirty="0" err="1"/>
              <a:t>dizem</a:t>
            </a:r>
            <a:r>
              <a:rPr lang="en-US" dirty="0"/>
              <a:t> </a:t>
            </a:r>
            <a:r>
              <a:rPr lang="en-US" dirty="0" err="1"/>
              <a:t>que</a:t>
            </a:r>
            <a:r>
              <a:rPr lang="en-US" dirty="0"/>
              <a:t> o </a:t>
            </a:r>
            <a:r>
              <a:rPr lang="en-US" dirty="0" err="1"/>
              <a:t>motivo</a:t>
            </a:r>
            <a:r>
              <a:rPr lang="en-US" dirty="0"/>
              <a:t> das </a:t>
            </a:r>
            <a:r>
              <a:rPr lang="en-US" dirty="0" err="1"/>
              <a:t>empresas</a:t>
            </a:r>
            <a:r>
              <a:rPr lang="en-US" dirty="0"/>
              <a:t> reside no </a:t>
            </a:r>
            <a:r>
              <a:rPr lang="en-US" dirty="0" err="1"/>
              <a:t>interesse</a:t>
            </a:r>
            <a:r>
              <a:rPr lang="en-US" dirty="0"/>
              <a:t> </a:t>
            </a:r>
            <a:r>
              <a:rPr lang="en-US" dirty="0" err="1"/>
              <a:t>próprio</a:t>
            </a:r>
            <a:r>
              <a:rPr lang="en-US" dirty="0"/>
              <a:t>: </a:t>
            </a:r>
            <a:r>
              <a:rPr lang="en-US" dirty="0" err="1"/>
              <a:t>construir</a:t>
            </a:r>
            <a:r>
              <a:rPr lang="en-US" dirty="0"/>
              <a:t> a </a:t>
            </a:r>
            <a:r>
              <a:rPr lang="en-US" dirty="0" err="1"/>
              <a:t>confiança</a:t>
            </a:r>
            <a:r>
              <a:rPr lang="en-US" dirty="0"/>
              <a:t> dos </a:t>
            </a:r>
            <a:r>
              <a:rPr lang="en-US" dirty="0" err="1"/>
              <a:t>consumidores</a:t>
            </a:r>
            <a:r>
              <a:rPr lang="en-US" dirty="0"/>
              <a:t>.</a:t>
            </a:r>
          </a:p>
          <a:p>
            <a:endParaRPr lang="en-US" dirty="0"/>
          </a:p>
          <a:p>
            <a:r>
              <a:rPr lang="en-US" dirty="0" err="1"/>
              <a:t>Nesta</a:t>
            </a:r>
            <a:r>
              <a:rPr lang="en-US" dirty="0"/>
              <a:t> </a:t>
            </a:r>
            <a:r>
              <a:rPr lang="en-US" dirty="0" err="1"/>
              <a:t>próxima</a:t>
            </a:r>
            <a:r>
              <a:rPr lang="en-US" dirty="0"/>
              <a:t> </a:t>
            </a:r>
            <a:r>
              <a:rPr lang="en-US" dirty="0" err="1"/>
              <a:t>seção</a:t>
            </a:r>
            <a:r>
              <a:rPr lang="en-US" dirty="0"/>
              <a:t>, </a:t>
            </a:r>
            <a:r>
              <a:rPr lang="en-US" dirty="0" err="1"/>
              <a:t>será</a:t>
            </a:r>
            <a:r>
              <a:rPr lang="en-US" dirty="0"/>
              <a:t> </a:t>
            </a:r>
            <a:r>
              <a:rPr lang="en-US" dirty="0" err="1"/>
              <a:t>feita</a:t>
            </a:r>
            <a:r>
              <a:rPr lang="en-US" dirty="0"/>
              <a:t> </a:t>
            </a:r>
            <a:r>
              <a:rPr lang="en-US" dirty="0" err="1"/>
              <a:t>uma</a:t>
            </a:r>
            <a:r>
              <a:rPr lang="en-US" dirty="0"/>
              <a:t> </a:t>
            </a:r>
            <a:r>
              <a:rPr lang="en-US" dirty="0" err="1"/>
              <a:t>análise</a:t>
            </a:r>
            <a:r>
              <a:rPr lang="en-US" dirty="0"/>
              <a:t> </a:t>
            </a:r>
            <a:r>
              <a:rPr lang="en-US" dirty="0" err="1"/>
              <a:t>mais</a:t>
            </a:r>
            <a:r>
              <a:rPr lang="en-US" dirty="0"/>
              <a:t> </a:t>
            </a:r>
            <a:r>
              <a:rPr lang="en-US" dirty="0" err="1"/>
              <a:t>detalhada</a:t>
            </a:r>
            <a:r>
              <a:rPr lang="en-US" dirty="0"/>
              <a:t> da </a:t>
            </a:r>
            <a:r>
              <a:rPr lang="en-US" dirty="0" err="1"/>
              <a:t>confiança</a:t>
            </a:r>
            <a:r>
              <a:rPr lang="en-US" dirty="0"/>
              <a:t> no </a:t>
            </a:r>
            <a:r>
              <a:rPr lang="en-US" dirty="0" err="1"/>
              <a:t>comércio</a:t>
            </a:r>
            <a:r>
              <a:rPr lang="en-US" dirty="0"/>
              <a:t> </a:t>
            </a:r>
            <a:r>
              <a:rPr lang="en-US" dirty="0" err="1"/>
              <a:t>eletrónico</a:t>
            </a:r>
            <a:r>
              <a:rPr lang="en-US" dirty="0"/>
              <a:t>.</a:t>
            </a:r>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43</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508020" y="665163"/>
            <a:ext cx="6621300"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Confiança</a:t>
            </a:r>
            <a:r>
              <a:rPr lang="en-US" b="1" dirty="0">
                <a:solidFill>
                  <a:srgbClr val="F79037"/>
                </a:solidFill>
              </a:rPr>
              <a:t> no </a:t>
            </a:r>
            <a:r>
              <a:rPr lang="en-US" b="1" dirty="0" err="1">
                <a:solidFill>
                  <a:srgbClr val="F79037"/>
                </a:solidFill>
              </a:rPr>
              <a:t>Comércio</a:t>
            </a:r>
            <a:r>
              <a:rPr lang="en-US" b="1" dirty="0">
                <a:solidFill>
                  <a:srgbClr val="F79037"/>
                </a:solidFill>
              </a:rPr>
              <a:t> </a:t>
            </a:r>
            <a:r>
              <a:rPr lang="en-US" b="1" dirty="0" err="1">
                <a:solidFill>
                  <a:srgbClr val="F79037"/>
                </a:solidFill>
              </a:rPr>
              <a:t>Eletrónico</a:t>
            </a:r>
            <a:endParaRPr lang="en-US" b="1" dirty="0">
              <a:solidFill>
                <a:srgbClr val="F79037"/>
              </a:solidFill>
            </a:endParaRPr>
          </a:p>
          <a:p>
            <a:r>
              <a:rPr lang="en-US" dirty="0">
                <a:solidFill>
                  <a:srgbClr val="000000"/>
                </a:solidFill>
              </a:rPr>
              <a:t>Com o </a:t>
            </a:r>
            <a:r>
              <a:rPr lang="en-US" dirty="0" err="1">
                <a:solidFill>
                  <a:srgbClr val="000000"/>
                </a:solidFill>
              </a:rPr>
              <a:t>surgimento</a:t>
            </a:r>
            <a:r>
              <a:rPr lang="en-US" dirty="0">
                <a:solidFill>
                  <a:srgbClr val="000000"/>
                </a:solidFill>
              </a:rPr>
              <a:t> do </a:t>
            </a:r>
            <a:r>
              <a:rPr lang="en-US" dirty="0" err="1">
                <a:solidFill>
                  <a:srgbClr val="000000"/>
                </a:solidFill>
              </a:rPr>
              <a:t>comércio</a:t>
            </a:r>
            <a:r>
              <a:rPr lang="en-US" dirty="0">
                <a:solidFill>
                  <a:srgbClr val="000000"/>
                </a:solidFill>
              </a:rPr>
              <a:t> </a:t>
            </a:r>
            <a:r>
              <a:rPr lang="en-US" dirty="0" err="1">
                <a:solidFill>
                  <a:srgbClr val="000000"/>
                </a:solidFill>
              </a:rPr>
              <a:t>eletrónico</a:t>
            </a:r>
            <a:r>
              <a:rPr lang="en-US" dirty="0">
                <a:solidFill>
                  <a:srgbClr val="000000"/>
                </a:solidFill>
              </a:rPr>
              <a:t>, o </a:t>
            </a:r>
            <a:r>
              <a:rPr lang="en-US" dirty="0" err="1">
                <a:solidFill>
                  <a:srgbClr val="000000"/>
                </a:solidFill>
              </a:rPr>
              <a:t>conceito</a:t>
            </a:r>
            <a:r>
              <a:rPr lang="en-US" dirty="0">
                <a:solidFill>
                  <a:srgbClr val="000000"/>
                </a:solidFill>
              </a:rPr>
              <a:t> de </a:t>
            </a:r>
            <a:r>
              <a:rPr lang="en-US" dirty="0" err="1">
                <a:solidFill>
                  <a:srgbClr val="000000"/>
                </a:solidFill>
              </a:rPr>
              <a:t>confiança</a:t>
            </a:r>
            <a:r>
              <a:rPr lang="en-US" dirty="0">
                <a:solidFill>
                  <a:srgbClr val="000000"/>
                </a:solidFill>
              </a:rPr>
              <a:t> do </a:t>
            </a:r>
            <a:r>
              <a:rPr lang="en-US" dirty="0" err="1">
                <a:solidFill>
                  <a:srgbClr val="000000"/>
                </a:solidFill>
              </a:rPr>
              <a:t>consumidor</a:t>
            </a:r>
            <a:r>
              <a:rPr lang="en-US" dirty="0">
                <a:solidFill>
                  <a:srgbClr val="000000"/>
                </a:solidFill>
              </a:rPr>
              <a:t> </a:t>
            </a:r>
            <a:r>
              <a:rPr lang="en-US" dirty="0" err="1">
                <a:solidFill>
                  <a:srgbClr val="000000"/>
                </a:solidFill>
              </a:rPr>
              <a:t>foi</a:t>
            </a:r>
            <a:r>
              <a:rPr lang="en-US" dirty="0">
                <a:solidFill>
                  <a:srgbClr val="000000"/>
                </a:solidFill>
              </a:rPr>
              <a:t> </a:t>
            </a:r>
            <a:r>
              <a:rPr lang="en-US" dirty="0" err="1">
                <a:solidFill>
                  <a:srgbClr val="000000"/>
                </a:solidFill>
              </a:rPr>
              <a:t>adotado</a:t>
            </a:r>
            <a:r>
              <a:rPr lang="en-US" dirty="0">
                <a:solidFill>
                  <a:srgbClr val="000000"/>
                </a:solidFill>
              </a:rPr>
              <a:t>, </a:t>
            </a:r>
            <a:r>
              <a:rPr lang="en-US" dirty="0" err="1">
                <a:solidFill>
                  <a:srgbClr val="000000"/>
                </a:solidFill>
              </a:rPr>
              <a:t>analisado</a:t>
            </a:r>
            <a:r>
              <a:rPr lang="en-US" dirty="0">
                <a:solidFill>
                  <a:srgbClr val="000000"/>
                </a:solidFill>
              </a:rPr>
              <a:t> e </a:t>
            </a:r>
            <a:r>
              <a:rPr lang="en-US" dirty="0" err="1">
                <a:solidFill>
                  <a:srgbClr val="000000"/>
                </a:solidFill>
              </a:rPr>
              <a:t>refinado</a:t>
            </a:r>
            <a:r>
              <a:rPr lang="en-US" dirty="0">
                <a:solidFill>
                  <a:srgbClr val="000000"/>
                </a:solidFill>
              </a:rPr>
              <a:t> no </a:t>
            </a:r>
            <a:r>
              <a:rPr lang="en-US" dirty="0" err="1">
                <a:solidFill>
                  <a:srgbClr val="000000"/>
                </a:solidFill>
              </a:rPr>
              <a:t>seu</a:t>
            </a:r>
            <a:r>
              <a:rPr lang="en-US" dirty="0">
                <a:solidFill>
                  <a:srgbClr val="000000"/>
                </a:solidFill>
              </a:rPr>
              <a:t> </a:t>
            </a:r>
            <a:r>
              <a:rPr lang="en-US" dirty="0" err="1">
                <a:solidFill>
                  <a:srgbClr val="000000"/>
                </a:solidFill>
              </a:rPr>
              <a:t>significado</a:t>
            </a:r>
            <a:r>
              <a:rPr lang="en-US" dirty="0">
                <a:solidFill>
                  <a:srgbClr val="000000"/>
                </a:solidFill>
              </a:rPr>
              <a:t> e </a:t>
            </a:r>
            <a:r>
              <a:rPr lang="en-US" dirty="0" err="1">
                <a:solidFill>
                  <a:srgbClr val="000000"/>
                </a:solidFill>
              </a:rPr>
              <a:t>papel</a:t>
            </a:r>
            <a:r>
              <a:rPr lang="en-US" dirty="0">
                <a:solidFill>
                  <a:srgbClr val="000000"/>
                </a:solidFill>
              </a:rPr>
              <a:t> no </a:t>
            </a:r>
            <a:r>
              <a:rPr lang="en-US" dirty="0" err="1">
                <a:solidFill>
                  <a:srgbClr val="000000"/>
                </a:solidFill>
              </a:rPr>
              <a:t>contexto</a:t>
            </a:r>
            <a:r>
              <a:rPr lang="en-US" dirty="0">
                <a:solidFill>
                  <a:srgbClr val="000000"/>
                </a:solidFill>
              </a:rPr>
              <a:t> online. </a:t>
            </a:r>
            <a:r>
              <a:rPr lang="en-US" dirty="0" err="1">
                <a:solidFill>
                  <a:srgbClr val="000000"/>
                </a:solidFill>
              </a:rPr>
              <a:t>Isso</a:t>
            </a:r>
            <a:r>
              <a:rPr lang="en-US" dirty="0">
                <a:solidFill>
                  <a:srgbClr val="000000"/>
                </a:solidFill>
              </a:rPr>
              <a:t> </a:t>
            </a:r>
            <a:r>
              <a:rPr lang="en-US" dirty="0" err="1">
                <a:solidFill>
                  <a:srgbClr val="000000"/>
                </a:solidFill>
              </a:rPr>
              <a:t>quer</a:t>
            </a:r>
            <a:r>
              <a:rPr lang="en-US" dirty="0">
                <a:solidFill>
                  <a:srgbClr val="000000"/>
                </a:solidFill>
              </a:rPr>
              <a:t> </a:t>
            </a:r>
            <a:r>
              <a:rPr lang="en-US" dirty="0" err="1">
                <a:solidFill>
                  <a:srgbClr val="000000"/>
                </a:solidFill>
              </a:rPr>
              <a:t>dizer</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camadas</a:t>
            </a:r>
            <a:r>
              <a:rPr lang="en-US" dirty="0">
                <a:solidFill>
                  <a:srgbClr val="000000"/>
                </a:solidFill>
              </a:rPr>
              <a:t> </a:t>
            </a:r>
            <a:r>
              <a:rPr lang="en-US" dirty="0" err="1">
                <a:solidFill>
                  <a:srgbClr val="000000"/>
                </a:solidFill>
              </a:rPr>
              <a:t>adicionais</a:t>
            </a:r>
            <a:r>
              <a:rPr lang="en-US" dirty="0">
                <a:solidFill>
                  <a:srgbClr val="000000"/>
                </a:solidFill>
              </a:rPr>
              <a:t> de </a:t>
            </a:r>
            <a:r>
              <a:rPr lang="en-US" dirty="0" err="1">
                <a:solidFill>
                  <a:srgbClr val="000000"/>
                </a:solidFill>
              </a:rPr>
              <a:t>complexidade</a:t>
            </a:r>
            <a:r>
              <a:rPr lang="en-US" dirty="0">
                <a:solidFill>
                  <a:srgbClr val="000000"/>
                </a:solidFill>
              </a:rPr>
              <a:t> </a:t>
            </a:r>
            <a:r>
              <a:rPr lang="en-US" dirty="0" err="1">
                <a:solidFill>
                  <a:srgbClr val="000000"/>
                </a:solidFill>
              </a:rPr>
              <a:t>foram</a:t>
            </a:r>
            <a:r>
              <a:rPr lang="en-US" dirty="0">
                <a:solidFill>
                  <a:srgbClr val="000000"/>
                </a:solidFill>
              </a:rPr>
              <a:t> </a:t>
            </a:r>
            <a:r>
              <a:rPr lang="en-US" dirty="0" err="1">
                <a:solidFill>
                  <a:srgbClr val="000000"/>
                </a:solidFill>
              </a:rPr>
              <a:t>adicionadas</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já</a:t>
            </a:r>
            <a:r>
              <a:rPr lang="en-US" dirty="0">
                <a:solidFill>
                  <a:srgbClr val="000000"/>
                </a:solidFill>
              </a:rPr>
              <a:t> </a:t>
            </a:r>
            <a:r>
              <a:rPr lang="en-US" dirty="0" err="1">
                <a:solidFill>
                  <a:srgbClr val="000000"/>
                </a:solidFill>
              </a:rPr>
              <a:t>difuso</a:t>
            </a:r>
            <a:r>
              <a:rPr lang="en-US" dirty="0">
                <a:solidFill>
                  <a:srgbClr val="000000"/>
                </a:solidFill>
              </a:rPr>
              <a:t> </a:t>
            </a:r>
            <a:r>
              <a:rPr lang="en-US" dirty="0" err="1">
                <a:solidFill>
                  <a:srgbClr val="000000"/>
                </a:solidFill>
              </a:rPr>
              <a:t>conceito</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contextos</a:t>
            </a:r>
            <a:r>
              <a:rPr lang="en-US" dirty="0">
                <a:solidFill>
                  <a:srgbClr val="000000"/>
                </a:solidFill>
              </a:rPr>
              <a:t> de </a:t>
            </a:r>
            <a:r>
              <a:rPr lang="en-US" dirty="0" err="1">
                <a:solidFill>
                  <a:srgbClr val="000000"/>
                </a:solidFill>
              </a:rPr>
              <a:t>negócios</a:t>
            </a:r>
            <a:r>
              <a:rPr lang="en-US" dirty="0">
                <a:solidFill>
                  <a:srgbClr val="000000"/>
                </a:solidFill>
              </a:rPr>
              <a:t> off-line. </a:t>
            </a:r>
            <a:r>
              <a:rPr lang="en-US" dirty="0" err="1">
                <a:solidFill>
                  <a:srgbClr val="000000"/>
                </a:solidFill>
              </a:rPr>
              <a:t>Esse</a:t>
            </a:r>
            <a:r>
              <a:rPr lang="en-US" dirty="0">
                <a:solidFill>
                  <a:srgbClr val="000000"/>
                </a:solidFill>
              </a:rPr>
              <a:t> </a:t>
            </a:r>
            <a:r>
              <a:rPr lang="en-US" dirty="0" err="1">
                <a:solidFill>
                  <a:srgbClr val="000000"/>
                </a:solidFill>
              </a:rPr>
              <a:t>tipo</a:t>
            </a:r>
            <a:r>
              <a:rPr lang="en-US" dirty="0">
                <a:solidFill>
                  <a:srgbClr val="000000"/>
                </a:solidFill>
              </a:rPr>
              <a:t> particular de </a:t>
            </a:r>
            <a:r>
              <a:rPr lang="en-US" dirty="0" err="1">
                <a:solidFill>
                  <a:srgbClr val="000000"/>
                </a:solidFill>
              </a:rPr>
              <a:t>confiança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chamado</a:t>
            </a:r>
            <a:r>
              <a:rPr lang="en-US" dirty="0">
                <a:solidFill>
                  <a:srgbClr val="000000"/>
                </a:solidFill>
              </a:rPr>
              <a:t> de </a:t>
            </a:r>
            <a:r>
              <a:rPr lang="en-US" dirty="0" err="1">
                <a:solidFill>
                  <a:srgbClr val="000000"/>
                </a:solidFill>
              </a:rPr>
              <a:t>confiança</a:t>
            </a:r>
            <a:r>
              <a:rPr lang="en-US" dirty="0">
                <a:solidFill>
                  <a:srgbClr val="000000"/>
                </a:solidFill>
              </a:rPr>
              <a:t> online e </a:t>
            </a:r>
            <a:r>
              <a:rPr lang="en-US" dirty="0" err="1">
                <a:solidFill>
                  <a:srgbClr val="000000"/>
                </a:solidFill>
              </a:rPr>
              <a:t>refere</a:t>
            </a:r>
            <a:r>
              <a:rPr lang="en-US" dirty="0">
                <a:solidFill>
                  <a:srgbClr val="000000"/>
                </a:solidFill>
              </a:rPr>
              <a:t>-se </a:t>
            </a:r>
            <a:r>
              <a:rPr lang="en-US" dirty="0" err="1">
                <a:solidFill>
                  <a:srgbClr val="000000"/>
                </a:solidFill>
              </a:rPr>
              <a:t>à</a:t>
            </a:r>
            <a:r>
              <a:rPr lang="en-US" dirty="0">
                <a:solidFill>
                  <a:srgbClr val="000000"/>
                </a:solidFill>
              </a:rPr>
              <a:t> </a:t>
            </a:r>
            <a:r>
              <a:rPr lang="en-US" dirty="0" err="1">
                <a:solidFill>
                  <a:srgbClr val="000000"/>
                </a:solidFill>
              </a:rPr>
              <a:t>atitude</a:t>
            </a:r>
            <a:r>
              <a:rPr lang="en-US" dirty="0">
                <a:solidFill>
                  <a:srgbClr val="000000"/>
                </a:solidFill>
              </a:rPr>
              <a:t> do </a:t>
            </a:r>
            <a:r>
              <a:rPr lang="en-US" dirty="0" err="1">
                <a:solidFill>
                  <a:srgbClr val="000000"/>
                </a:solidFill>
              </a:rPr>
              <a:t>cliente</a:t>
            </a:r>
            <a:r>
              <a:rPr lang="en-US" dirty="0">
                <a:solidFill>
                  <a:srgbClr val="000000"/>
                </a:solidFill>
              </a:rPr>
              <a:t> </a:t>
            </a:r>
            <a:r>
              <a:rPr lang="en-US" dirty="0" err="1">
                <a:solidFill>
                  <a:srgbClr val="000000"/>
                </a:solidFill>
              </a:rPr>
              <a:t>que</a:t>
            </a:r>
            <a:r>
              <a:rPr lang="en-US" dirty="0">
                <a:solidFill>
                  <a:srgbClr val="000000"/>
                </a:solidFill>
              </a:rPr>
              <a:t> tem a </a:t>
            </a:r>
            <a:r>
              <a:rPr lang="en-US" dirty="0" err="1">
                <a:solidFill>
                  <a:srgbClr val="000000"/>
                </a:solidFill>
              </a:rPr>
              <a:t>expectativa</a:t>
            </a:r>
            <a:r>
              <a:rPr lang="en-US" dirty="0">
                <a:solidFill>
                  <a:srgbClr val="000000"/>
                </a:solidFill>
              </a:rPr>
              <a:t> </a:t>
            </a:r>
            <a:r>
              <a:rPr lang="en-US" dirty="0" err="1">
                <a:solidFill>
                  <a:srgbClr val="000000"/>
                </a:solidFill>
              </a:rPr>
              <a:t>confiante</a:t>
            </a:r>
            <a:r>
              <a:rPr lang="en-US" dirty="0">
                <a:solidFill>
                  <a:srgbClr val="000000"/>
                </a:solidFill>
              </a:rPr>
              <a:t> </a:t>
            </a:r>
            <a:r>
              <a:rPr lang="en-US" dirty="0" err="1">
                <a:solidFill>
                  <a:srgbClr val="000000"/>
                </a:solidFill>
              </a:rPr>
              <a:t>numa</a:t>
            </a:r>
            <a:r>
              <a:rPr lang="en-US" dirty="0">
                <a:solidFill>
                  <a:srgbClr val="000000"/>
                </a:solidFill>
              </a:rPr>
              <a:t> </a:t>
            </a:r>
            <a:r>
              <a:rPr lang="en-US" dirty="0" err="1">
                <a:solidFill>
                  <a:srgbClr val="000000"/>
                </a:solidFill>
              </a:rPr>
              <a:t>situação</a:t>
            </a:r>
            <a:r>
              <a:rPr lang="en-US" dirty="0">
                <a:solidFill>
                  <a:srgbClr val="000000"/>
                </a:solidFill>
              </a:rPr>
              <a:t> online de </a:t>
            </a:r>
            <a:r>
              <a:rPr lang="en-US" dirty="0" err="1">
                <a:solidFill>
                  <a:srgbClr val="000000"/>
                </a:solidFill>
              </a:rPr>
              <a:t>que</a:t>
            </a:r>
            <a:r>
              <a:rPr lang="en-US" dirty="0">
                <a:solidFill>
                  <a:srgbClr val="000000"/>
                </a:solidFill>
              </a:rPr>
              <a:t> as </a:t>
            </a:r>
            <a:r>
              <a:rPr lang="en-US" dirty="0" err="1">
                <a:solidFill>
                  <a:srgbClr val="000000"/>
                </a:solidFill>
              </a:rPr>
              <a:t>suas</a:t>
            </a:r>
            <a:r>
              <a:rPr lang="en-US" dirty="0">
                <a:solidFill>
                  <a:srgbClr val="000000"/>
                </a:solidFill>
              </a:rPr>
              <a:t> </a:t>
            </a:r>
            <a:r>
              <a:rPr lang="en-US" dirty="0" err="1">
                <a:solidFill>
                  <a:srgbClr val="000000"/>
                </a:solidFill>
              </a:rPr>
              <a:t>vulnerabilidades</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serão</a:t>
            </a:r>
            <a:r>
              <a:rPr lang="en-US" dirty="0">
                <a:solidFill>
                  <a:srgbClr val="000000"/>
                </a:solidFill>
              </a:rPr>
              <a:t> </a:t>
            </a:r>
            <a:r>
              <a:rPr lang="en-US" dirty="0" err="1">
                <a:solidFill>
                  <a:srgbClr val="000000"/>
                </a:solidFill>
              </a:rPr>
              <a:t>exploradas</a:t>
            </a:r>
            <a:r>
              <a:rPr lang="en-US" dirty="0">
                <a:solidFill>
                  <a:srgbClr val="000000"/>
                </a:solidFill>
              </a:rPr>
              <a:t>. Sites de e-tailing </a:t>
            </a:r>
            <a:r>
              <a:rPr lang="en-US" dirty="0" err="1">
                <a:solidFill>
                  <a:srgbClr val="000000"/>
                </a:solidFill>
              </a:rPr>
              <a:t>transmitem</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qualidades</a:t>
            </a:r>
            <a:r>
              <a:rPr lang="en-US" dirty="0">
                <a:solidFill>
                  <a:srgbClr val="000000"/>
                </a:solidFill>
              </a:rPr>
              <a:t> </a:t>
            </a:r>
            <a:r>
              <a:rPr lang="en-US" dirty="0" err="1">
                <a:solidFill>
                  <a:srgbClr val="000000"/>
                </a:solidFill>
              </a:rPr>
              <a:t>humanísticas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imitam</a:t>
            </a:r>
            <a:r>
              <a:rPr lang="en-US" dirty="0">
                <a:solidFill>
                  <a:srgbClr val="000000"/>
                </a:solidFill>
              </a:rPr>
              <a:t> p </a:t>
            </a:r>
            <a:r>
              <a:rPr lang="en-US" dirty="0" err="1">
                <a:solidFill>
                  <a:srgbClr val="000000"/>
                </a:solidFill>
              </a:rPr>
              <a:t>seu</a:t>
            </a:r>
            <a:r>
              <a:rPr lang="en-US" dirty="0">
                <a:solidFill>
                  <a:srgbClr val="000000"/>
                </a:solidFill>
              </a:rPr>
              <a:t> </a:t>
            </a:r>
            <a:r>
              <a:rPr lang="en-US" dirty="0" err="1">
                <a:solidFill>
                  <a:srgbClr val="000000"/>
                </a:solidFill>
              </a:rPr>
              <a:t>equivalente</a:t>
            </a:r>
            <a:r>
              <a:rPr lang="en-US" dirty="0">
                <a:solidFill>
                  <a:srgbClr val="000000"/>
                </a:solidFill>
              </a:rPr>
              <a:t> de </a:t>
            </a:r>
            <a:r>
              <a:rPr lang="en-US" dirty="0" err="1">
                <a:solidFill>
                  <a:srgbClr val="000000"/>
                </a:solidFill>
              </a:rPr>
              <a:t>varejo</a:t>
            </a:r>
            <a:r>
              <a:rPr lang="en-US" dirty="0">
                <a:solidFill>
                  <a:srgbClr val="000000"/>
                </a:solidFill>
              </a:rPr>
              <a:t> com </a:t>
            </a:r>
            <a:r>
              <a:rPr lang="en-US" dirty="0" err="1">
                <a:solidFill>
                  <a:srgbClr val="000000"/>
                </a:solidFill>
              </a:rPr>
              <a:t>interação</a:t>
            </a:r>
            <a:r>
              <a:rPr lang="en-US" dirty="0">
                <a:solidFill>
                  <a:srgbClr val="000000"/>
                </a:solidFill>
              </a:rPr>
              <a:t> </a:t>
            </a:r>
            <a:r>
              <a:rPr lang="en-US" dirty="0" err="1">
                <a:solidFill>
                  <a:srgbClr val="000000"/>
                </a:solidFill>
              </a:rPr>
              <a:t>humana</a:t>
            </a:r>
            <a:r>
              <a:rPr lang="en-US" dirty="0">
                <a:solidFill>
                  <a:srgbClr val="000000"/>
                </a:solidFill>
              </a:rPr>
              <a:t> real </a:t>
            </a:r>
            <a:r>
              <a:rPr lang="en-US" dirty="0" err="1">
                <a:solidFill>
                  <a:srgbClr val="000000"/>
                </a:solidFill>
              </a:rPr>
              <a:t>para</a:t>
            </a:r>
            <a:r>
              <a:rPr lang="en-US" dirty="0">
                <a:solidFill>
                  <a:srgbClr val="000000"/>
                </a:solidFill>
              </a:rPr>
              <a:t> </a:t>
            </a:r>
            <a:r>
              <a:rPr lang="en-US" dirty="0" err="1">
                <a:solidFill>
                  <a:srgbClr val="000000"/>
                </a:solidFill>
              </a:rPr>
              <a:t>promover</a:t>
            </a:r>
            <a:r>
              <a:rPr lang="en-US" dirty="0">
                <a:solidFill>
                  <a:srgbClr val="000000"/>
                </a:solidFill>
              </a:rPr>
              <a:t> a </a:t>
            </a:r>
            <a:r>
              <a:rPr lang="en-US" dirty="0" err="1">
                <a:solidFill>
                  <a:srgbClr val="000000"/>
                </a:solidFill>
              </a:rPr>
              <a:t>construção</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Embora</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haja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definição</a:t>
            </a:r>
            <a:r>
              <a:rPr lang="en-US" dirty="0">
                <a:solidFill>
                  <a:srgbClr val="000000"/>
                </a:solidFill>
              </a:rPr>
              <a:t> </a:t>
            </a:r>
            <a:r>
              <a:rPr lang="en-US" dirty="0" err="1">
                <a:solidFill>
                  <a:srgbClr val="000000"/>
                </a:solidFill>
              </a:rPr>
              <a:t>académica</a:t>
            </a:r>
            <a:r>
              <a:rPr lang="en-US" dirty="0">
                <a:solidFill>
                  <a:srgbClr val="000000"/>
                </a:solidFill>
              </a:rPr>
              <a:t> </a:t>
            </a:r>
            <a:r>
              <a:rPr lang="en-US" dirty="0" err="1">
                <a:solidFill>
                  <a:srgbClr val="000000"/>
                </a:solidFill>
              </a:rPr>
              <a:t>pertinente</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confiança</a:t>
            </a:r>
            <a:r>
              <a:rPr lang="en-US" dirty="0">
                <a:solidFill>
                  <a:srgbClr val="000000"/>
                </a:solidFill>
              </a:rPr>
              <a:t> do </a:t>
            </a:r>
            <a:r>
              <a:rPr lang="en-US" dirty="0" err="1">
                <a:solidFill>
                  <a:srgbClr val="000000"/>
                </a:solidFill>
              </a:rPr>
              <a:t>consumidor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elementos</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produto</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empresa</a:t>
            </a:r>
            <a:r>
              <a:rPr lang="en-US" dirty="0">
                <a:solidFill>
                  <a:srgbClr val="000000"/>
                </a:solidFill>
              </a:rPr>
              <a:t>, </a:t>
            </a:r>
            <a:r>
              <a:rPr lang="en-US" dirty="0" err="1">
                <a:solidFill>
                  <a:srgbClr val="000000"/>
                </a:solidFill>
              </a:rPr>
              <a:t>garantia</a:t>
            </a:r>
            <a:r>
              <a:rPr lang="en-US" dirty="0">
                <a:solidFill>
                  <a:srgbClr val="000000"/>
                </a:solidFill>
              </a:rPr>
              <a:t> de </a:t>
            </a:r>
            <a:r>
              <a:rPr lang="en-US" dirty="0" err="1">
                <a:solidFill>
                  <a:srgbClr val="000000"/>
                </a:solidFill>
              </a:rPr>
              <a:t>integridade</a:t>
            </a:r>
            <a:r>
              <a:rPr lang="en-US" dirty="0">
                <a:solidFill>
                  <a:srgbClr val="000000"/>
                </a:solidFill>
              </a:rPr>
              <a:t> e </a:t>
            </a:r>
            <a:r>
              <a:rPr lang="en-US" dirty="0" err="1">
                <a:solidFill>
                  <a:srgbClr val="000000"/>
                </a:solidFill>
              </a:rPr>
              <a:t>confiabilidade</a:t>
            </a:r>
            <a:r>
              <a:rPr lang="en-US" dirty="0">
                <a:solidFill>
                  <a:srgbClr val="000000"/>
                </a:solidFill>
              </a:rPr>
              <a:t> são </a:t>
            </a:r>
            <a:r>
              <a:rPr lang="en-US" dirty="0" err="1">
                <a:solidFill>
                  <a:srgbClr val="000000"/>
                </a:solidFill>
              </a:rPr>
              <a:t>frequentemente</a:t>
            </a:r>
            <a:r>
              <a:rPr lang="en-US" dirty="0">
                <a:solidFill>
                  <a:srgbClr val="000000"/>
                </a:solidFill>
              </a:rPr>
              <a:t> </a:t>
            </a:r>
            <a:r>
              <a:rPr lang="en-US" dirty="0" err="1">
                <a:solidFill>
                  <a:srgbClr val="000000"/>
                </a:solidFill>
              </a:rPr>
              <a:t>nomeados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associação</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a:solidFill>
                  <a:srgbClr val="000000"/>
                </a:solidFill>
              </a:rPr>
              <a:t>No </a:t>
            </a:r>
            <a:r>
              <a:rPr lang="en-US" dirty="0" err="1">
                <a:solidFill>
                  <a:srgbClr val="000000"/>
                </a:solidFill>
              </a:rPr>
              <a:t>comércio</a:t>
            </a:r>
            <a:r>
              <a:rPr lang="en-US" dirty="0">
                <a:solidFill>
                  <a:srgbClr val="000000"/>
                </a:solidFill>
              </a:rPr>
              <a:t> </a:t>
            </a:r>
            <a:r>
              <a:rPr lang="en-US" dirty="0" err="1">
                <a:solidFill>
                  <a:srgbClr val="000000"/>
                </a:solidFill>
              </a:rPr>
              <a:t>eletrónico</a:t>
            </a:r>
            <a:r>
              <a:rPr lang="en-US" dirty="0">
                <a:solidFill>
                  <a:srgbClr val="000000"/>
                </a:solidFill>
              </a:rPr>
              <a:t>, a </a:t>
            </a:r>
            <a:r>
              <a:rPr lang="en-US" dirty="0" err="1">
                <a:solidFill>
                  <a:srgbClr val="000000"/>
                </a:solidFill>
              </a:rPr>
              <a:t>importância</a:t>
            </a:r>
            <a:r>
              <a:rPr lang="en-US" dirty="0">
                <a:solidFill>
                  <a:srgbClr val="000000"/>
                </a:solidFill>
              </a:rPr>
              <a:t> do design do site e das </a:t>
            </a:r>
            <a:r>
              <a:rPr lang="en-US" dirty="0" err="1">
                <a:solidFill>
                  <a:srgbClr val="000000"/>
                </a:solidFill>
              </a:rPr>
              <a:t>dicas</a:t>
            </a:r>
            <a:r>
              <a:rPr lang="en-US" dirty="0">
                <a:solidFill>
                  <a:srgbClr val="000000"/>
                </a:solidFill>
              </a:rPr>
              <a:t> </a:t>
            </a:r>
            <a:r>
              <a:rPr lang="en-US" dirty="0" err="1">
                <a:solidFill>
                  <a:srgbClr val="000000"/>
                </a:solidFill>
              </a:rPr>
              <a:t>sociais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transmitem</a:t>
            </a:r>
            <a:r>
              <a:rPr lang="en-US" dirty="0">
                <a:solidFill>
                  <a:srgbClr val="000000"/>
                </a:solidFill>
              </a:rPr>
              <a:t> </a:t>
            </a:r>
            <a:r>
              <a:rPr lang="en-US" dirty="0" err="1">
                <a:solidFill>
                  <a:srgbClr val="000000"/>
                </a:solidFill>
              </a:rPr>
              <a:t>características</a:t>
            </a:r>
            <a:r>
              <a:rPr lang="en-US" dirty="0">
                <a:solidFill>
                  <a:srgbClr val="000000"/>
                </a:solidFill>
              </a:rPr>
              <a:t> </a:t>
            </a:r>
            <a:r>
              <a:rPr lang="en-US" dirty="0" err="1">
                <a:solidFill>
                  <a:srgbClr val="000000"/>
                </a:solidFill>
              </a:rPr>
              <a:t>humanas</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como</a:t>
            </a:r>
            <a:r>
              <a:rPr lang="en-US" dirty="0">
                <a:solidFill>
                  <a:srgbClr val="000000"/>
                </a:solidFill>
              </a:rPr>
              <a:t> a </a:t>
            </a:r>
            <a:r>
              <a:rPr lang="en-US" dirty="0" err="1">
                <a:solidFill>
                  <a:srgbClr val="000000"/>
                </a:solidFill>
              </a:rPr>
              <a:t>garantia</a:t>
            </a:r>
            <a:r>
              <a:rPr lang="en-US" dirty="0">
                <a:solidFill>
                  <a:srgbClr val="000000"/>
                </a:solidFill>
              </a:rPr>
              <a:t> da </a:t>
            </a:r>
            <a:r>
              <a:rPr lang="en-US" dirty="0" err="1">
                <a:solidFill>
                  <a:srgbClr val="000000"/>
                </a:solidFill>
              </a:rPr>
              <a:t>transação</a:t>
            </a:r>
            <a:r>
              <a:rPr lang="en-US" dirty="0">
                <a:solidFill>
                  <a:srgbClr val="000000"/>
                </a:solidFill>
              </a:rPr>
              <a:t>, são </a:t>
            </a:r>
            <a:r>
              <a:rPr lang="en-US" dirty="0" err="1">
                <a:solidFill>
                  <a:srgbClr val="000000"/>
                </a:solidFill>
              </a:rPr>
              <a:t>construtores</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empresas</a:t>
            </a:r>
            <a:r>
              <a:rPr lang="en-US" dirty="0">
                <a:solidFill>
                  <a:srgbClr val="000000"/>
                </a:solidFill>
              </a:rPr>
              <a:t>. </a:t>
            </a:r>
            <a:r>
              <a:rPr lang="en-US" dirty="0" err="1">
                <a:solidFill>
                  <a:srgbClr val="000000"/>
                </a:solidFill>
              </a:rPr>
              <a:t>Além</a:t>
            </a:r>
            <a:r>
              <a:rPr lang="en-US" dirty="0">
                <a:solidFill>
                  <a:srgbClr val="000000"/>
                </a:solidFill>
              </a:rPr>
              <a:t> disso, </a:t>
            </a:r>
            <a:r>
              <a:rPr lang="en-US" dirty="0" err="1">
                <a:solidFill>
                  <a:srgbClr val="000000"/>
                </a:solidFill>
              </a:rPr>
              <a:t>verificou</a:t>
            </a:r>
            <a:r>
              <a:rPr lang="en-US" dirty="0">
                <a:solidFill>
                  <a:srgbClr val="000000"/>
                </a:solidFill>
              </a:rPr>
              <a:t>-se </a:t>
            </a:r>
            <a:r>
              <a:rPr lang="en-US" dirty="0" err="1">
                <a:solidFill>
                  <a:srgbClr val="000000"/>
                </a:solidFill>
              </a:rPr>
              <a:t>que</a:t>
            </a:r>
            <a:r>
              <a:rPr lang="en-US" dirty="0">
                <a:solidFill>
                  <a:srgbClr val="000000"/>
                </a:solidFill>
              </a:rPr>
              <a:t> </a:t>
            </a:r>
            <a:r>
              <a:rPr lang="en-US" dirty="0" err="1">
                <a:solidFill>
                  <a:srgbClr val="000000"/>
                </a:solidFill>
              </a:rPr>
              <a:t>segurança</a:t>
            </a:r>
            <a:r>
              <a:rPr lang="en-US" dirty="0">
                <a:solidFill>
                  <a:srgbClr val="000000"/>
                </a:solidFill>
              </a:rPr>
              <a:t>, </a:t>
            </a:r>
            <a:r>
              <a:rPr lang="en-US" dirty="0" err="1">
                <a:solidFill>
                  <a:srgbClr val="000000"/>
                </a:solidFill>
              </a:rPr>
              <a:t>proteção</a:t>
            </a:r>
            <a:r>
              <a:rPr lang="en-US" dirty="0">
                <a:solidFill>
                  <a:srgbClr val="000000"/>
                </a:solidFill>
              </a:rPr>
              <a:t> de </a:t>
            </a:r>
            <a:r>
              <a:rPr lang="en-US" dirty="0" err="1">
                <a:solidFill>
                  <a:srgbClr val="000000"/>
                </a:solidFill>
              </a:rPr>
              <a:t>privacidade</a:t>
            </a:r>
            <a:r>
              <a:rPr lang="en-US" dirty="0">
                <a:solidFill>
                  <a:srgbClr val="000000"/>
                </a:solidFill>
              </a:rPr>
              <a:t> e </a:t>
            </a:r>
            <a:r>
              <a:rPr lang="en-US" dirty="0" err="1">
                <a:solidFill>
                  <a:srgbClr val="000000"/>
                </a:solidFill>
              </a:rPr>
              <a:t>familiaridade</a:t>
            </a:r>
            <a:r>
              <a:rPr lang="en-US" dirty="0">
                <a:solidFill>
                  <a:srgbClr val="000000"/>
                </a:solidFill>
              </a:rPr>
              <a:t> </a:t>
            </a:r>
            <a:r>
              <a:rPr lang="en-US" dirty="0" err="1">
                <a:solidFill>
                  <a:srgbClr val="000000"/>
                </a:solidFill>
              </a:rPr>
              <a:t>baseada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conhecimento</a:t>
            </a:r>
            <a:r>
              <a:rPr lang="en-US" dirty="0">
                <a:solidFill>
                  <a:srgbClr val="000000"/>
                </a:solidFill>
              </a:rPr>
              <a:t> do site e </a:t>
            </a:r>
            <a:r>
              <a:rPr lang="en-US" dirty="0" err="1">
                <a:solidFill>
                  <a:srgbClr val="000000"/>
                </a:solidFill>
              </a:rPr>
              <a:t>funções</a:t>
            </a:r>
            <a:r>
              <a:rPr lang="en-US" dirty="0">
                <a:solidFill>
                  <a:srgbClr val="000000"/>
                </a:solidFill>
              </a:rPr>
              <a:t> </a:t>
            </a:r>
            <a:r>
              <a:rPr lang="en-US" dirty="0" err="1">
                <a:solidFill>
                  <a:srgbClr val="000000"/>
                </a:solidFill>
              </a:rPr>
              <a:t>têm</a:t>
            </a:r>
            <a:r>
              <a:rPr lang="en-US" dirty="0">
                <a:solidFill>
                  <a:srgbClr val="000000"/>
                </a:solidFill>
              </a:rPr>
              <a:t> um </a:t>
            </a:r>
            <a:r>
              <a:rPr lang="en-US" dirty="0" err="1">
                <a:solidFill>
                  <a:srgbClr val="000000"/>
                </a:solidFill>
              </a:rPr>
              <a:t>impacto</a:t>
            </a:r>
            <a:r>
              <a:rPr lang="en-US" dirty="0">
                <a:solidFill>
                  <a:srgbClr val="000000"/>
                </a:solidFill>
              </a:rPr>
              <a:t> </a:t>
            </a:r>
            <a:r>
              <a:rPr lang="en-US" dirty="0" err="1">
                <a:solidFill>
                  <a:srgbClr val="000000"/>
                </a:solidFill>
              </a:rPr>
              <a:t>positivo</a:t>
            </a:r>
            <a:r>
              <a:rPr lang="en-US" dirty="0">
                <a:solidFill>
                  <a:srgbClr val="000000"/>
                </a:solidFill>
              </a:rPr>
              <a:t> e </a:t>
            </a:r>
            <a:r>
              <a:rPr lang="en-US" dirty="0" err="1">
                <a:solidFill>
                  <a:srgbClr val="000000"/>
                </a:solidFill>
              </a:rPr>
              <a:t>significativo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confiança</a:t>
            </a:r>
            <a:r>
              <a:rPr lang="en-US" dirty="0">
                <a:solidFill>
                  <a:srgbClr val="000000"/>
                </a:solidFill>
              </a:rPr>
              <a:t>.</a:t>
            </a:r>
          </a:p>
          <a:p>
            <a:endParaRPr lang="en-US" dirty="0">
              <a:solidFill>
                <a:srgbClr val="000000"/>
              </a:solidFill>
            </a:endParaRPr>
          </a:p>
          <a:p>
            <a:r>
              <a:rPr lang="en-US" dirty="0" err="1">
                <a:solidFill>
                  <a:srgbClr val="000000"/>
                </a:solidFill>
              </a:rPr>
              <a:t>Ofuscando</a:t>
            </a:r>
            <a:r>
              <a:rPr lang="en-US" dirty="0">
                <a:solidFill>
                  <a:srgbClr val="000000"/>
                </a:solidFill>
              </a:rPr>
              <a:t> </a:t>
            </a:r>
            <a:r>
              <a:rPr lang="en-US" dirty="0" err="1">
                <a:solidFill>
                  <a:srgbClr val="000000"/>
                </a:solidFill>
              </a:rPr>
              <a:t>tudo</a:t>
            </a:r>
            <a:r>
              <a:rPr lang="en-US" dirty="0">
                <a:solidFill>
                  <a:srgbClr val="000000"/>
                </a:solidFill>
              </a:rPr>
              <a:t> o </a:t>
            </a:r>
            <a:r>
              <a:rPr lang="en-US" dirty="0" err="1">
                <a:solidFill>
                  <a:srgbClr val="000000"/>
                </a:solidFill>
              </a:rPr>
              <a:t>que</a:t>
            </a:r>
            <a:r>
              <a:rPr lang="en-US" dirty="0">
                <a:solidFill>
                  <a:srgbClr val="000000"/>
                </a:solidFill>
              </a:rPr>
              <a:t> um </a:t>
            </a:r>
            <a:r>
              <a:rPr lang="en-US" dirty="0" err="1">
                <a:solidFill>
                  <a:srgbClr val="000000"/>
                </a:solidFill>
              </a:rPr>
              <a:t>fornecedor</a:t>
            </a:r>
            <a:r>
              <a:rPr lang="en-US" dirty="0">
                <a:solidFill>
                  <a:srgbClr val="000000"/>
                </a:solidFill>
              </a:rPr>
              <a:t> online </a:t>
            </a:r>
            <a:r>
              <a:rPr lang="en-US" dirty="0" err="1">
                <a:solidFill>
                  <a:srgbClr val="000000"/>
                </a:solidFill>
              </a:rPr>
              <a:t>pode</a:t>
            </a:r>
            <a:r>
              <a:rPr lang="en-US" dirty="0">
                <a:solidFill>
                  <a:srgbClr val="000000"/>
                </a:solidFill>
              </a:rPr>
              <a:t> regular </a:t>
            </a:r>
            <a:r>
              <a:rPr lang="en-US" dirty="0" err="1">
                <a:solidFill>
                  <a:srgbClr val="000000"/>
                </a:solidFill>
              </a:rPr>
              <a:t>dentro</a:t>
            </a:r>
            <a:r>
              <a:rPr lang="en-US" dirty="0">
                <a:solidFill>
                  <a:srgbClr val="000000"/>
                </a:solidFill>
              </a:rPr>
              <a:t> de </a:t>
            </a:r>
            <a:r>
              <a:rPr lang="en-US" dirty="0" err="1">
                <a:solidFill>
                  <a:srgbClr val="000000"/>
                </a:solidFill>
              </a:rPr>
              <a:t>sua</a:t>
            </a:r>
            <a:r>
              <a:rPr lang="en-US" dirty="0">
                <a:solidFill>
                  <a:srgbClr val="000000"/>
                </a:solidFill>
              </a:rPr>
              <a:t> </a:t>
            </a:r>
            <a:r>
              <a:rPr lang="en-US" dirty="0" err="1">
                <a:solidFill>
                  <a:srgbClr val="000000"/>
                </a:solidFill>
              </a:rPr>
              <a:t>esfera</a:t>
            </a:r>
            <a:r>
              <a:rPr lang="en-US" dirty="0">
                <a:solidFill>
                  <a:srgbClr val="000000"/>
                </a:solidFill>
              </a:rPr>
              <a:t> de </a:t>
            </a:r>
            <a:r>
              <a:rPr lang="en-US" dirty="0" err="1">
                <a:solidFill>
                  <a:srgbClr val="000000"/>
                </a:solidFill>
              </a:rPr>
              <a:t>influência</a:t>
            </a:r>
            <a:r>
              <a:rPr lang="en-US" dirty="0">
                <a:solidFill>
                  <a:srgbClr val="000000"/>
                </a:solidFill>
              </a:rPr>
              <a:t> </a:t>
            </a:r>
            <a:r>
              <a:rPr lang="en-US" dirty="0" err="1">
                <a:solidFill>
                  <a:srgbClr val="000000"/>
                </a:solidFill>
              </a:rPr>
              <a:t>está</a:t>
            </a:r>
            <a:r>
              <a:rPr lang="en-US" dirty="0">
                <a:solidFill>
                  <a:srgbClr val="000000"/>
                </a:solidFill>
              </a:rPr>
              <a:t> a </a:t>
            </a:r>
            <a:r>
              <a:rPr lang="en-US" dirty="0" err="1">
                <a:solidFill>
                  <a:srgbClr val="000000"/>
                </a:solidFill>
              </a:rPr>
              <a:t>autoeficácia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iniciação</a:t>
            </a:r>
            <a:r>
              <a:rPr lang="en-US" dirty="0">
                <a:solidFill>
                  <a:srgbClr val="000000"/>
                </a:solidFill>
              </a:rPr>
              <a:t>, </a:t>
            </a:r>
            <a:r>
              <a:rPr lang="en-US" dirty="0" err="1">
                <a:solidFill>
                  <a:srgbClr val="000000"/>
                </a:solidFill>
              </a:rPr>
              <a:t>esforço</a:t>
            </a:r>
            <a:r>
              <a:rPr lang="en-US" dirty="0">
                <a:solidFill>
                  <a:srgbClr val="000000"/>
                </a:solidFill>
              </a:rPr>
              <a:t> e </a:t>
            </a:r>
            <a:r>
              <a:rPr lang="en-US" dirty="0" err="1">
                <a:solidFill>
                  <a:srgbClr val="000000"/>
                </a:solidFill>
              </a:rPr>
              <a:t>persistência</a:t>
            </a:r>
            <a:r>
              <a:rPr lang="en-US" dirty="0">
                <a:solidFill>
                  <a:srgbClr val="000000"/>
                </a:solidFill>
              </a:rPr>
              <a:t> do </a:t>
            </a:r>
            <a:r>
              <a:rPr lang="en-US" dirty="0" err="1">
                <a:solidFill>
                  <a:srgbClr val="000000"/>
                </a:solidFill>
              </a:rPr>
              <a:t>cliente</a:t>
            </a:r>
            <a:r>
              <a:rPr lang="en-US" dirty="0">
                <a:solidFill>
                  <a:srgbClr val="000000"/>
                </a:solidFill>
              </a:rPr>
              <a:t>). A </a:t>
            </a:r>
            <a:r>
              <a:rPr lang="en-US" dirty="0" err="1">
                <a:solidFill>
                  <a:srgbClr val="000000"/>
                </a:solidFill>
              </a:rPr>
              <a:t>autoeficácia</a:t>
            </a:r>
            <a:r>
              <a:rPr lang="en-US" dirty="0">
                <a:solidFill>
                  <a:srgbClr val="000000"/>
                </a:solidFill>
              </a:rPr>
              <a:t> </a:t>
            </a:r>
            <a:r>
              <a:rPr lang="en-US" dirty="0" err="1">
                <a:solidFill>
                  <a:srgbClr val="000000"/>
                </a:solidFill>
              </a:rPr>
              <a:t>avalia</a:t>
            </a:r>
            <a:r>
              <a:rPr lang="en-US" dirty="0">
                <a:solidFill>
                  <a:srgbClr val="000000"/>
                </a:solidFill>
              </a:rPr>
              <a:t> o </a:t>
            </a:r>
            <a:r>
              <a:rPr lang="en-US" dirty="0" err="1">
                <a:solidFill>
                  <a:srgbClr val="000000"/>
                </a:solidFill>
              </a:rPr>
              <a:t>quão</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alguém</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seguir</a:t>
            </a:r>
            <a:r>
              <a:rPr lang="en-US" dirty="0">
                <a:solidFill>
                  <a:srgbClr val="000000"/>
                </a:solidFill>
              </a:rPr>
              <a:t> um </a:t>
            </a:r>
            <a:r>
              <a:rPr lang="en-US" dirty="0" err="1">
                <a:solidFill>
                  <a:srgbClr val="000000"/>
                </a:solidFill>
              </a:rPr>
              <a:t>curso</a:t>
            </a:r>
            <a:r>
              <a:rPr lang="en-US" dirty="0">
                <a:solidFill>
                  <a:srgbClr val="000000"/>
                </a:solidFill>
              </a:rPr>
              <a:t> de </a:t>
            </a:r>
            <a:r>
              <a:rPr lang="en-US" dirty="0" err="1">
                <a:solidFill>
                  <a:srgbClr val="000000"/>
                </a:solidFill>
              </a:rPr>
              <a:t>ação</a:t>
            </a:r>
            <a:r>
              <a:rPr lang="en-US" dirty="0">
                <a:solidFill>
                  <a:srgbClr val="000000"/>
                </a:solidFill>
              </a:rPr>
              <a:t> </a:t>
            </a:r>
            <a:r>
              <a:rPr lang="en-US" dirty="0" err="1">
                <a:solidFill>
                  <a:srgbClr val="000000"/>
                </a:solidFill>
              </a:rPr>
              <a:t>necessário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lidar</a:t>
            </a:r>
            <a:r>
              <a:rPr lang="en-US" dirty="0">
                <a:solidFill>
                  <a:srgbClr val="000000"/>
                </a:solidFill>
              </a:rPr>
              <a:t> com </a:t>
            </a:r>
            <a:r>
              <a:rPr lang="en-US" dirty="0" err="1">
                <a:solidFill>
                  <a:srgbClr val="000000"/>
                </a:solidFill>
              </a:rPr>
              <a:t>uma</a:t>
            </a:r>
            <a:r>
              <a:rPr lang="en-US" dirty="0">
                <a:solidFill>
                  <a:srgbClr val="000000"/>
                </a:solidFill>
              </a:rPr>
              <a:t> </a:t>
            </a:r>
            <a:r>
              <a:rPr lang="en-US" dirty="0" err="1">
                <a:solidFill>
                  <a:srgbClr val="000000"/>
                </a:solidFill>
              </a:rPr>
              <a:t>situação</a:t>
            </a:r>
            <a:r>
              <a:rPr lang="en-US" dirty="0">
                <a:solidFill>
                  <a:srgbClr val="000000"/>
                </a:solidFill>
              </a:rPr>
              <a:t> </a:t>
            </a:r>
            <a:r>
              <a:rPr lang="en-US" dirty="0" err="1">
                <a:solidFill>
                  <a:srgbClr val="000000"/>
                </a:solidFill>
              </a:rPr>
              <a:t>futura</a:t>
            </a:r>
            <a:r>
              <a:rPr lang="en-US" dirty="0">
                <a:solidFill>
                  <a:srgbClr val="000000"/>
                </a:solidFill>
              </a:rPr>
              <a:t>, </a:t>
            </a:r>
            <a:r>
              <a:rPr lang="en-US" dirty="0" err="1">
                <a:solidFill>
                  <a:srgbClr val="000000"/>
                </a:solidFill>
              </a:rPr>
              <a:t>independentemente</a:t>
            </a:r>
            <a:r>
              <a:rPr lang="en-US" dirty="0">
                <a:solidFill>
                  <a:srgbClr val="000000"/>
                </a:solidFill>
              </a:rPr>
              <a:t> do </a:t>
            </a:r>
            <a:r>
              <a:rPr lang="en-US" dirty="0" err="1">
                <a:solidFill>
                  <a:srgbClr val="000000"/>
                </a:solidFill>
              </a:rPr>
              <a:t>nível</a:t>
            </a:r>
            <a:r>
              <a:rPr lang="en-US" dirty="0">
                <a:solidFill>
                  <a:srgbClr val="000000"/>
                </a:solidFill>
              </a:rPr>
              <a:t> real de </a:t>
            </a:r>
            <a:r>
              <a:rPr lang="en-US" dirty="0" err="1">
                <a:solidFill>
                  <a:srgbClr val="000000"/>
                </a:solidFill>
              </a:rPr>
              <a:t>habilidade</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pessoa</a:t>
            </a:r>
            <a:r>
              <a:rPr lang="en-US" dirty="0">
                <a:solidFill>
                  <a:srgbClr val="000000"/>
                </a:solidFill>
              </a:rPr>
              <a:t>. </a:t>
            </a:r>
            <a:r>
              <a:rPr lang="en-US" dirty="0" err="1">
                <a:solidFill>
                  <a:srgbClr val="000000"/>
                </a:solidFill>
              </a:rPr>
              <a:t>Ele</a:t>
            </a:r>
            <a:r>
              <a:rPr lang="en-US" dirty="0">
                <a:solidFill>
                  <a:srgbClr val="000000"/>
                </a:solidFill>
              </a:rPr>
              <a:t> </a:t>
            </a:r>
            <a:r>
              <a:rPr lang="en-US" dirty="0" err="1">
                <a:solidFill>
                  <a:srgbClr val="000000"/>
                </a:solidFill>
              </a:rPr>
              <a:t>coloca</a:t>
            </a:r>
            <a:r>
              <a:rPr lang="en-US" dirty="0">
                <a:solidFill>
                  <a:srgbClr val="000000"/>
                </a:solidFill>
              </a:rPr>
              <a:t> outros </a:t>
            </a:r>
            <a:r>
              <a:rPr lang="en-US" dirty="0" err="1">
                <a:solidFill>
                  <a:srgbClr val="000000"/>
                </a:solidFill>
              </a:rPr>
              <a:t>antecedentes</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confiança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sombra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termos</a:t>
            </a:r>
            <a:r>
              <a:rPr lang="en-US" dirty="0">
                <a:solidFill>
                  <a:srgbClr val="000000"/>
                </a:solidFill>
              </a:rPr>
              <a:t> de </a:t>
            </a:r>
            <a:r>
              <a:rPr lang="en-US" dirty="0" err="1">
                <a:solidFill>
                  <a:srgbClr val="000000"/>
                </a:solidFill>
              </a:rPr>
              <a:t>influência</a:t>
            </a:r>
            <a:r>
              <a:rPr lang="en-US" dirty="0">
                <a:solidFill>
                  <a:srgbClr val="000000"/>
                </a:solidFill>
              </a:rPr>
              <a:t> </a:t>
            </a:r>
            <a:r>
              <a:rPr lang="en-US" dirty="0" err="1">
                <a:solidFill>
                  <a:srgbClr val="000000"/>
                </a:solidFill>
              </a:rPr>
              <a:t>positiva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transações</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significa</a:t>
            </a:r>
            <a:r>
              <a:rPr lang="en-US" dirty="0">
                <a:solidFill>
                  <a:srgbClr val="000000"/>
                </a:solidFill>
              </a:rPr>
              <a:t> </a:t>
            </a:r>
            <a:r>
              <a:rPr lang="en-US" dirty="0" err="1">
                <a:solidFill>
                  <a:srgbClr val="000000"/>
                </a:solidFill>
              </a:rPr>
              <a:t>que</a:t>
            </a:r>
            <a:r>
              <a:rPr lang="en-US" dirty="0">
                <a:solidFill>
                  <a:srgbClr val="000000"/>
                </a:solidFill>
              </a:rPr>
              <a:t>, se um </a:t>
            </a:r>
            <a:r>
              <a:rPr lang="en-US" dirty="0" err="1">
                <a:solidFill>
                  <a:srgbClr val="000000"/>
                </a:solidFill>
              </a:rPr>
              <a:t>usuário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puder</a:t>
            </a:r>
            <a:r>
              <a:rPr lang="en-US" dirty="0">
                <a:solidFill>
                  <a:srgbClr val="000000"/>
                </a:solidFill>
              </a:rPr>
              <a:t> </a:t>
            </a:r>
            <a:r>
              <a:rPr lang="en-US" dirty="0" err="1">
                <a:solidFill>
                  <a:srgbClr val="000000"/>
                </a:solidFill>
              </a:rPr>
              <a:t>navegar</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comércio</a:t>
            </a:r>
            <a:r>
              <a:rPr lang="en-US" dirty="0">
                <a:solidFill>
                  <a:srgbClr val="000000"/>
                </a:solidFill>
              </a:rPr>
              <a:t> </a:t>
            </a:r>
            <a:r>
              <a:rPr lang="en-US" dirty="0" err="1">
                <a:solidFill>
                  <a:srgbClr val="000000"/>
                </a:solidFill>
              </a:rPr>
              <a:t>eletrónico</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loja</a:t>
            </a:r>
            <a:r>
              <a:rPr lang="en-US" dirty="0">
                <a:solidFill>
                  <a:srgbClr val="000000"/>
                </a:solidFill>
              </a:rPr>
              <a:t> de </a:t>
            </a:r>
            <a:r>
              <a:rPr lang="en-US" dirty="0" err="1">
                <a:solidFill>
                  <a:srgbClr val="000000"/>
                </a:solidFill>
              </a:rPr>
              <a:t>comércio</a:t>
            </a:r>
            <a:r>
              <a:rPr lang="en-US" dirty="0">
                <a:solidFill>
                  <a:srgbClr val="000000"/>
                </a:solidFill>
              </a:rPr>
              <a:t> </a:t>
            </a:r>
            <a:r>
              <a:rPr lang="en-US" dirty="0" err="1">
                <a:solidFill>
                  <a:srgbClr val="000000"/>
                </a:solidFill>
              </a:rPr>
              <a:t>eletrônico</a:t>
            </a:r>
            <a:r>
              <a:rPr lang="en-US" dirty="0">
                <a:solidFill>
                  <a:srgbClr val="000000"/>
                </a:solidFill>
              </a:rPr>
              <a:t> </a:t>
            </a:r>
            <a:r>
              <a:rPr lang="en-US" dirty="0" err="1">
                <a:solidFill>
                  <a:srgbClr val="000000"/>
                </a:solidFill>
              </a:rPr>
              <a:t>será</a:t>
            </a:r>
            <a:r>
              <a:rPr lang="en-US" dirty="0">
                <a:solidFill>
                  <a:srgbClr val="000000"/>
                </a:solidFill>
              </a:rPr>
              <a:t> </a:t>
            </a:r>
            <a:r>
              <a:rPr lang="en-US" dirty="0" err="1">
                <a:solidFill>
                  <a:srgbClr val="000000"/>
                </a:solidFill>
              </a:rPr>
              <a:t>prejudicada</a:t>
            </a:r>
            <a:r>
              <a:rPr lang="en-US" dirty="0">
                <a:solidFill>
                  <a:srgbClr val="000000"/>
                </a:solidFill>
              </a:rPr>
              <a:t>, </a:t>
            </a:r>
            <a:r>
              <a:rPr lang="en-US" dirty="0" err="1">
                <a:solidFill>
                  <a:srgbClr val="000000"/>
                </a:solidFill>
              </a:rPr>
              <a:t>mesmo</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habilidades</a:t>
            </a:r>
            <a:r>
              <a:rPr lang="en-US" dirty="0">
                <a:solidFill>
                  <a:srgbClr val="000000"/>
                </a:solidFill>
              </a:rPr>
              <a:t> do </a:t>
            </a:r>
            <a:r>
              <a:rPr lang="en-US" dirty="0" err="1">
                <a:solidFill>
                  <a:srgbClr val="000000"/>
                </a:solidFill>
              </a:rPr>
              <a:t>usuário</a:t>
            </a:r>
            <a:r>
              <a:rPr lang="en-US" dirty="0">
                <a:solidFill>
                  <a:srgbClr val="000000"/>
                </a:solidFill>
              </a:rPr>
              <a:t> </a:t>
            </a:r>
            <a:r>
              <a:rPr lang="en-US" dirty="0" err="1">
                <a:solidFill>
                  <a:srgbClr val="000000"/>
                </a:solidFill>
              </a:rPr>
              <a:t>desempenhem</a:t>
            </a:r>
            <a:r>
              <a:rPr lang="en-US" dirty="0">
                <a:solidFill>
                  <a:srgbClr val="000000"/>
                </a:solidFill>
              </a:rPr>
              <a:t> um </a:t>
            </a:r>
            <a:r>
              <a:rPr lang="en-US" dirty="0" err="1">
                <a:solidFill>
                  <a:srgbClr val="000000"/>
                </a:solidFill>
              </a:rPr>
              <a:t>papel</a:t>
            </a:r>
            <a:r>
              <a:rPr lang="en-US" dirty="0">
                <a:solidFill>
                  <a:srgbClr val="000000"/>
                </a:solidFill>
              </a:rPr>
              <a:t> </a:t>
            </a:r>
            <a:r>
              <a:rPr lang="en-US" dirty="0" err="1">
                <a:solidFill>
                  <a:srgbClr val="000000"/>
                </a:solidFill>
              </a:rPr>
              <a:t>importante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deficiência</a:t>
            </a:r>
            <a:r>
              <a:rPr lang="en-US" dirty="0">
                <a:solidFill>
                  <a:srgbClr val="000000"/>
                </a:solidFill>
              </a:rPr>
              <a:t>. Com a </a:t>
            </a:r>
            <a:r>
              <a:rPr lang="en-US" dirty="0" err="1">
                <a:solidFill>
                  <a:srgbClr val="000000"/>
                </a:solidFill>
              </a:rPr>
              <a:t>geração</a:t>
            </a:r>
            <a:r>
              <a:rPr lang="en-US" dirty="0">
                <a:solidFill>
                  <a:srgbClr val="000000"/>
                </a:solidFill>
              </a:rPr>
              <a:t> do </a:t>
            </a:r>
            <a:r>
              <a:rPr lang="en-US" dirty="0" err="1">
                <a:solidFill>
                  <a:srgbClr val="000000"/>
                </a:solidFill>
              </a:rPr>
              <a:t>milênio</a:t>
            </a:r>
            <a:r>
              <a:rPr lang="en-US" dirty="0">
                <a:solidFill>
                  <a:srgbClr val="000000"/>
                </a:solidFill>
              </a:rPr>
              <a:t>, </a:t>
            </a:r>
            <a:r>
              <a:rPr lang="en-US" dirty="0" err="1">
                <a:solidFill>
                  <a:srgbClr val="000000"/>
                </a:solidFill>
              </a:rPr>
              <a:t>há</a:t>
            </a:r>
            <a:r>
              <a:rPr lang="en-US" dirty="0">
                <a:solidFill>
                  <a:srgbClr val="000000"/>
                </a:solidFill>
              </a:rPr>
              <a:t> um </a:t>
            </a:r>
            <a:r>
              <a:rPr lang="en-US" dirty="0" err="1">
                <a:solidFill>
                  <a:srgbClr val="000000"/>
                </a:solidFill>
              </a:rPr>
              <a:t>risco</a:t>
            </a:r>
            <a:r>
              <a:rPr lang="en-US" dirty="0">
                <a:solidFill>
                  <a:srgbClr val="000000"/>
                </a:solidFill>
              </a:rPr>
              <a:t> </a:t>
            </a:r>
            <a:r>
              <a:rPr lang="en-US" dirty="0" err="1">
                <a:solidFill>
                  <a:srgbClr val="000000"/>
                </a:solidFill>
              </a:rPr>
              <a:t>percebido</a:t>
            </a:r>
            <a:r>
              <a:rPr lang="en-US" dirty="0">
                <a:solidFill>
                  <a:srgbClr val="000000"/>
                </a:solidFill>
              </a:rPr>
              <a:t> </a:t>
            </a:r>
            <a:r>
              <a:rPr lang="en-US" dirty="0" err="1">
                <a:solidFill>
                  <a:srgbClr val="000000"/>
                </a:solidFill>
              </a:rPr>
              <a:t>relativamente</a:t>
            </a:r>
            <a:r>
              <a:rPr lang="en-US" dirty="0">
                <a:solidFill>
                  <a:srgbClr val="000000"/>
                </a:solidFill>
              </a:rPr>
              <a:t> alto </a:t>
            </a:r>
            <a:r>
              <a:rPr lang="en-US" dirty="0" err="1">
                <a:solidFill>
                  <a:srgbClr val="000000"/>
                </a:solidFill>
              </a:rPr>
              <a:t>associado</a:t>
            </a:r>
            <a:r>
              <a:rPr lang="en-US" dirty="0">
                <a:solidFill>
                  <a:srgbClr val="000000"/>
                </a:solidFill>
              </a:rPr>
              <a:t> </a:t>
            </a:r>
            <a:r>
              <a:rPr lang="en-US" dirty="0" err="1">
                <a:solidFill>
                  <a:srgbClr val="000000"/>
                </a:solidFill>
              </a:rPr>
              <a:t>às</a:t>
            </a:r>
            <a:r>
              <a:rPr lang="en-US" dirty="0">
                <a:solidFill>
                  <a:srgbClr val="000000"/>
                </a:solidFill>
              </a:rPr>
              <a:t> </a:t>
            </a:r>
            <a:r>
              <a:rPr lang="en-US" dirty="0" err="1">
                <a:solidFill>
                  <a:srgbClr val="000000"/>
                </a:solidFill>
              </a:rPr>
              <a:t>compras</a:t>
            </a:r>
            <a:r>
              <a:rPr lang="en-US" dirty="0">
                <a:solidFill>
                  <a:srgbClr val="000000"/>
                </a:solidFill>
              </a:rPr>
              <a:t> online </a:t>
            </a:r>
            <a:r>
              <a:rPr lang="en-US" dirty="0" err="1">
                <a:solidFill>
                  <a:srgbClr val="000000"/>
                </a:solidFill>
              </a:rPr>
              <a:t>em</a:t>
            </a:r>
            <a:r>
              <a:rPr lang="en-US" dirty="0">
                <a:solidFill>
                  <a:srgbClr val="000000"/>
                </a:solidFill>
              </a:rPr>
              <a:t> </a:t>
            </a:r>
            <a:r>
              <a:rPr lang="en-US" dirty="0" err="1">
                <a:solidFill>
                  <a:srgbClr val="000000"/>
                </a:solidFill>
              </a:rPr>
              <a:t>comparação</a:t>
            </a:r>
            <a:r>
              <a:rPr lang="en-US" dirty="0">
                <a:solidFill>
                  <a:srgbClr val="000000"/>
                </a:solidFill>
              </a:rPr>
              <a:t> com as </a:t>
            </a:r>
            <a:r>
              <a:rPr lang="en-US" dirty="0" err="1">
                <a:solidFill>
                  <a:srgbClr val="000000"/>
                </a:solidFill>
              </a:rPr>
              <a:t>gerações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jovens</a:t>
            </a:r>
            <a:r>
              <a:rPr lang="en-US" dirty="0">
                <a:solidFill>
                  <a:srgbClr val="000000"/>
                </a:solidFill>
              </a:rPr>
              <a:t>. </a:t>
            </a:r>
            <a:r>
              <a:rPr lang="en-US" dirty="0" err="1">
                <a:solidFill>
                  <a:srgbClr val="000000"/>
                </a:solidFill>
              </a:rPr>
              <a:t>Possíveis</a:t>
            </a:r>
            <a:r>
              <a:rPr lang="en-US" dirty="0">
                <a:solidFill>
                  <a:srgbClr val="000000"/>
                </a:solidFill>
              </a:rPr>
              <a:t> </a:t>
            </a:r>
            <a:r>
              <a:rPr lang="en-US" dirty="0" err="1">
                <a:solidFill>
                  <a:srgbClr val="000000"/>
                </a:solidFill>
              </a:rPr>
              <a:t>incentivos</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benefícios</a:t>
            </a:r>
            <a:r>
              <a:rPr lang="en-US" dirty="0">
                <a:solidFill>
                  <a:srgbClr val="000000"/>
                </a:solidFill>
              </a:rPr>
              <a:t> </a:t>
            </a:r>
            <a:r>
              <a:rPr lang="en-US" dirty="0" err="1">
                <a:solidFill>
                  <a:srgbClr val="000000"/>
                </a:solidFill>
              </a:rPr>
              <a:t>percebidos</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olhos</a:t>
            </a:r>
            <a:r>
              <a:rPr lang="en-US" dirty="0">
                <a:solidFill>
                  <a:srgbClr val="000000"/>
                </a:solidFill>
              </a:rPr>
              <a:t> do </a:t>
            </a:r>
            <a:r>
              <a:rPr lang="en-US" dirty="0" err="1">
                <a:solidFill>
                  <a:srgbClr val="000000"/>
                </a:solidFill>
              </a:rPr>
              <a:t>cliente</a:t>
            </a:r>
            <a:r>
              <a:rPr lang="en-US" dirty="0">
                <a:solidFill>
                  <a:srgbClr val="000000"/>
                </a:solidFill>
              </a:rPr>
              <a:t> </a:t>
            </a:r>
            <a:r>
              <a:rPr lang="en-US" dirty="0" err="1">
                <a:solidFill>
                  <a:srgbClr val="000000"/>
                </a:solidFill>
              </a:rPr>
              <a:t>implicam</a:t>
            </a:r>
            <a:r>
              <a:rPr lang="en-US" dirty="0">
                <a:solidFill>
                  <a:srgbClr val="000000"/>
                </a:solidFill>
              </a:rPr>
              <a:t> </a:t>
            </a:r>
            <a:r>
              <a:rPr lang="en-US" dirty="0" err="1">
                <a:solidFill>
                  <a:srgbClr val="000000"/>
                </a:solidFill>
              </a:rPr>
              <a:t>economia</a:t>
            </a:r>
            <a:r>
              <a:rPr lang="en-US" dirty="0">
                <a:solidFill>
                  <a:srgbClr val="000000"/>
                </a:solidFill>
              </a:rPr>
              <a:t> de tempo e </a:t>
            </a:r>
            <a:r>
              <a:rPr lang="en-US" dirty="0" err="1">
                <a:solidFill>
                  <a:srgbClr val="000000"/>
                </a:solidFill>
              </a:rPr>
              <a:t>custos</a:t>
            </a:r>
            <a:r>
              <a:rPr lang="en-US" dirty="0">
                <a:solidFill>
                  <a:srgbClr val="000000"/>
                </a:solidFill>
              </a:rPr>
              <a:t> e </a:t>
            </a:r>
            <a:r>
              <a:rPr lang="en-US" dirty="0" err="1">
                <a:solidFill>
                  <a:srgbClr val="000000"/>
                </a:solidFill>
              </a:rPr>
              <a:t>maior</a:t>
            </a:r>
            <a:r>
              <a:rPr lang="en-US" dirty="0">
                <a:solidFill>
                  <a:srgbClr val="000000"/>
                </a:solidFill>
              </a:rPr>
              <a:t> </a:t>
            </a:r>
            <a:r>
              <a:rPr lang="en-US" dirty="0" err="1">
                <a:solidFill>
                  <a:srgbClr val="000000"/>
                </a:solidFill>
              </a:rPr>
              <a:t>conveniência</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err="1">
                <a:solidFill>
                  <a:srgbClr val="000000"/>
                </a:solidFill>
              </a:rPr>
              <a:t>Em</a:t>
            </a:r>
            <a:r>
              <a:rPr lang="en-US" dirty="0">
                <a:solidFill>
                  <a:srgbClr val="000000"/>
                </a:solidFill>
              </a:rPr>
              <a:t> </a:t>
            </a:r>
            <a:r>
              <a:rPr lang="en-US" dirty="0" err="1">
                <a:solidFill>
                  <a:srgbClr val="000000"/>
                </a:solidFill>
              </a:rPr>
              <a:t>relação</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benefícios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benefícios</a:t>
            </a:r>
            <a:r>
              <a:rPr lang="en-US" dirty="0">
                <a:solidFill>
                  <a:srgbClr val="000000"/>
                </a:solidFill>
              </a:rPr>
              <a:t> </a:t>
            </a:r>
            <a:r>
              <a:rPr lang="en-US" dirty="0" err="1">
                <a:solidFill>
                  <a:srgbClr val="000000"/>
                </a:solidFill>
              </a:rPr>
              <a:t>funcionais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vez</a:t>
            </a:r>
            <a:r>
              <a:rPr lang="en-US" dirty="0">
                <a:solidFill>
                  <a:srgbClr val="000000"/>
                </a:solidFill>
              </a:rPr>
              <a:t> dos </a:t>
            </a:r>
            <a:r>
              <a:rPr lang="en-US" dirty="0" err="1">
                <a:solidFill>
                  <a:srgbClr val="000000"/>
                </a:solidFill>
              </a:rPr>
              <a:t>baseados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afetiva</a:t>
            </a:r>
            <a:r>
              <a:rPr lang="en-US" dirty="0">
                <a:solidFill>
                  <a:srgbClr val="000000"/>
                </a:solidFill>
              </a:rPr>
              <a:t>, são </a:t>
            </a:r>
            <a:r>
              <a:rPr lang="en-US" dirty="0" err="1">
                <a:solidFill>
                  <a:srgbClr val="000000"/>
                </a:solidFill>
              </a:rPr>
              <a:t>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influenciam</a:t>
            </a:r>
            <a:r>
              <a:rPr lang="en-US" dirty="0">
                <a:solidFill>
                  <a:srgbClr val="000000"/>
                </a:solidFill>
              </a:rPr>
              <a:t> a </a:t>
            </a:r>
            <a:r>
              <a:rPr lang="en-US" dirty="0" err="1">
                <a:solidFill>
                  <a:srgbClr val="000000"/>
                </a:solidFill>
              </a:rPr>
              <a:t>intenção</a:t>
            </a:r>
            <a:r>
              <a:rPr lang="en-US" dirty="0">
                <a:solidFill>
                  <a:srgbClr val="000000"/>
                </a:solidFill>
              </a:rPr>
              <a:t> de </a:t>
            </a:r>
            <a:r>
              <a:rPr lang="en-US" dirty="0" err="1">
                <a:solidFill>
                  <a:srgbClr val="000000"/>
                </a:solidFill>
              </a:rPr>
              <a:t>compra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vários</a:t>
            </a:r>
            <a:r>
              <a:rPr lang="en-US" dirty="0">
                <a:solidFill>
                  <a:srgbClr val="000000"/>
                </a:solidFill>
              </a:rPr>
              <a:t> </a:t>
            </a:r>
            <a:r>
              <a:rPr lang="en-US" dirty="0" err="1">
                <a:solidFill>
                  <a:srgbClr val="000000"/>
                </a:solidFill>
              </a:rPr>
              <a:t>estudos</a:t>
            </a:r>
            <a:r>
              <a:rPr lang="en-US" dirty="0">
                <a:solidFill>
                  <a:srgbClr val="000000"/>
                </a:solidFill>
              </a:rPr>
              <a:t>. </a:t>
            </a:r>
            <a:r>
              <a:rPr lang="en-US" dirty="0" err="1">
                <a:solidFill>
                  <a:srgbClr val="000000"/>
                </a:solidFill>
              </a:rPr>
              <a:t>Especialmente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dois</a:t>
            </a:r>
            <a:r>
              <a:rPr lang="en-US" dirty="0">
                <a:solidFill>
                  <a:srgbClr val="000000"/>
                </a:solidFill>
              </a:rPr>
              <a:t> </a:t>
            </a:r>
            <a:r>
              <a:rPr lang="en-US" dirty="0" err="1">
                <a:solidFill>
                  <a:srgbClr val="000000"/>
                </a:solidFill>
              </a:rPr>
              <a:t>primeiros</a:t>
            </a:r>
            <a:r>
              <a:rPr lang="en-US" dirty="0">
                <a:solidFill>
                  <a:srgbClr val="000000"/>
                </a:solidFill>
              </a:rPr>
              <a:t> </a:t>
            </a:r>
            <a:r>
              <a:rPr lang="en-US" dirty="0" err="1">
                <a:solidFill>
                  <a:srgbClr val="000000"/>
                </a:solidFill>
              </a:rPr>
              <a:t>elementos</a:t>
            </a:r>
            <a:r>
              <a:rPr lang="en-US" dirty="0">
                <a:solidFill>
                  <a:srgbClr val="000000"/>
                </a:solidFill>
              </a:rPr>
              <a:t> </a:t>
            </a:r>
            <a:r>
              <a:rPr lang="en-US" dirty="0" err="1">
                <a:solidFill>
                  <a:srgbClr val="000000"/>
                </a:solidFill>
              </a:rPr>
              <a:t>nomeados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conectados</a:t>
            </a:r>
            <a:r>
              <a:rPr lang="en-US" dirty="0">
                <a:solidFill>
                  <a:srgbClr val="000000"/>
                </a:solidFill>
              </a:rPr>
              <a:t> a </a:t>
            </a:r>
            <a:r>
              <a:rPr lang="en-US" dirty="0" err="1">
                <a:solidFill>
                  <a:srgbClr val="000000"/>
                </a:solidFill>
              </a:rPr>
              <a:t>criptomoedas</a:t>
            </a:r>
            <a:r>
              <a:rPr lang="en-US" dirty="0">
                <a:solidFill>
                  <a:srgbClr val="000000"/>
                </a:solidFill>
              </a:rPr>
              <a:t>, </a:t>
            </a:r>
            <a:r>
              <a:rPr lang="en-US" dirty="0" err="1">
                <a:solidFill>
                  <a:srgbClr val="000000"/>
                </a:solidFill>
              </a:rPr>
              <a:t>pois</a:t>
            </a:r>
            <a:r>
              <a:rPr lang="en-US" dirty="0">
                <a:solidFill>
                  <a:srgbClr val="000000"/>
                </a:solidFill>
              </a:rPr>
              <a:t> o </a:t>
            </a:r>
            <a:r>
              <a:rPr lang="en-US" dirty="0" err="1">
                <a:solidFill>
                  <a:srgbClr val="000000"/>
                </a:solidFill>
              </a:rPr>
              <a:t>seu</a:t>
            </a:r>
            <a:r>
              <a:rPr lang="en-US" dirty="0">
                <a:solidFill>
                  <a:srgbClr val="000000"/>
                </a:solidFill>
              </a:rPr>
              <a:t> tempo e </a:t>
            </a:r>
            <a:r>
              <a:rPr lang="en-US" dirty="0" err="1">
                <a:solidFill>
                  <a:srgbClr val="000000"/>
                </a:solidFill>
              </a:rPr>
              <a:t>custo</a:t>
            </a:r>
            <a:r>
              <a:rPr lang="en-US" dirty="0">
                <a:solidFill>
                  <a:srgbClr val="000000"/>
                </a:solidFill>
              </a:rPr>
              <a:t> de </a:t>
            </a:r>
            <a:r>
              <a:rPr lang="en-US" dirty="0" err="1">
                <a:solidFill>
                  <a:srgbClr val="000000"/>
                </a:solidFill>
              </a:rPr>
              <a:t>transação</a:t>
            </a:r>
            <a:r>
              <a:rPr lang="en-US" dirty="0">
                <a:solidFill>
                  <a:srgbClr val="000000"/>
                </a:solidFill>
              </a:rPr>
              <a:t> são </a:t>
            </a:r>
            <a:r>
              <a:rPr lang="en-US" dirty="0" err="1">
                <a:solidFill>
                  <a:srgbClr val="000000"/>
                </a:solidFill>
              </a:rPr>
              <a:t>menores</a:t>
            </a:r>
            <a:r>
              <a:rPr lang="en-US" dirty="0">
                <a:solidFill>
                  <a:srgbClr val="000000"/>
                </a:solidFill>
              </a:rPr>
              <a:t> do </a:t>
            </a:r>
            <a:r>
              <a:rPr lang="en-US" dirty="0" err="1">
                <a:solidFill>
                  <a:srgbClr val="000000"/>
                </a:solidFill>
              </a:rPr>
              <a:t>que</a:t>
            </a:r>
            <a:r>
              <a:rPr lang="en-US" dirty="0">
                <a:solidFill>
                  <a:srgbClr val="000000"/>
                </a:solidFill>
              </a:rPr>
              <a:t> com </a:t>
            </a:r>
            <a:r>
              <a:rPr lang="en-US" dirty="0" err="1">
                <a:solidFill>
                  <a:srgbClr val="000000"/>
                </a:solidFill>
              </a:rPr>
              <a:t>provedores</a:t>
            </a:r>
            <a:r>
              <a:rPr lang="en-US" dirty="0">
                <a:solidFill>
                  <a:srgbClr val="000000"/>
                </a:solidFill>
              </a:rPr>
              <a:t> de </a:t>
            </a:r>
            <a:r>
              <a:rPr lang="en-US" dirty="0" err="1">
                <a:solidFill>
                  <a:srgbClr val="000000"/>
                </a:solidFill>
              </a:rPr>
              <a:t>serviços</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alternativos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um </a:t>
            </a:r>
            <a:r>
              <a:rPr lang="en-US" dirty="0" err="1">
                <a:solidFill>
                  <a:srgbClr val="000000"/>
                </a:solidFill>
              </a:rPr>
              <a:t>lojista</a:t>
            </a:r>
            <a:r>
              <a:rPr lang="en-US" dirty="0">
                <a:solidFill>
                  <a:srgbClr val="000000"/>
                </a:solidFill>
              </a:rPr>
              <a:t> </a:t>
            </a:r>
            <a:r>
              <a:rPr lang="en-US" dirty="0" err="1">
                <a:solidFill>
                  <a:srgbClr val="000000"/>
                </a:solidFill>
              </a:rPr>
              <a:t>nos</a:t>
            </a:r>
            <a:r>
              <a:rPr lang="en-US" dirty="0">
                <a:solidFill>
                  <a:srgbClr val="000000"/>
                </a:solidFill>
              </a:rPr>
              <a:t> EUA </a:t>
            </a:r>
            <a:r>
              <a:rPr lang="en-US" dirty="0" err="1">
                <a:solidFill>
                  <a:srgbClr val="000000"/>
                </a:solidFill>
              </a:rPr>
              <a:t>vende</a:t>
            </a:r>
            <a:r>
              <a:rPr lang="en-US" dirty="0">
                <a:solidFill>
                  <a:srgbClr val="000000"/>
                </a:solidFill>
              </a:rPr>
              <a:t> um </a:t>
            </a:r>
            <a:r>
              <a:rPr lang="en-US" dirty="0" err="1">
                <a:solidFill>
                  <a:srgbClr val="000000"/>
                </a:solidFill>
              </a:rPr>
              <a:t>produto</a:t>
            </a:r>
            <a:r>
              <a:rPr lang="en-US" dirty="0">
                <a:solidFill>
                  <a:srgbClr val="000000"/>
                </a:solidFill>
              </a:rPr>
              <a:t> via PayPal </a:t>
            </a:r>
            <a:r>
              <a:rPr lang="en-US" dirty="0" err="1">
                <a:solidFill>
                  <a:srgbClr val="000000"/>
                </a:solidFill>
              </a:rPr>
              <a:t>que</a:t>
            </a:r>
            <a:r>
              <a:rPr lang="en-US" dirty="0">
                <a:solidFill>
                  <a:srgbClr val="000000"/>
                </a:solidFill>
              </a:rPr>
              <a:t> </a:t>
            </a:r>
            <a:r>
              <a:rPr lang="en-US" dirty="0" err="1">
                <a:solidFill>
                  <a:srgbClr val="000000"/>
                </a:solidFill>
              </a:rPr>
              <a:t>custa</a:t>
            </a:r>
            <a:r>
              <a:rPr lang="en-US" dirty="0">
                <a:solidFill>
                  <a:srgbClr val="000000"/>
                </a:solidFill>
              </a:rPr>
              <a:t> 2,9% do valor </a:t>
            </a:r>
            <a:r>
              <a:rPr lang="en-US" dirty="0" err="1">
                <a:solidFill>
                  <a:srgbClr val="000000"/>
                </a:solidFill>
              </a:rPr>
              <a:t>enviado</a:t>
            </a:r>
            <a:r>
              <a:rPr lang="en-US" dirty="0">
                <a:solidFill>
                  <a:srgbClr val="000000"/>
                </a:solidFill>
              </a:rPr>
              <a:t> </a:t>
            </a:r>
            <a:r>
              <a:rPr lang="en-US" dirty="0" err="1">
                <a:solidFill>
                  <a:srgbClr val="000000"/>
                </a:solidFill>
              </a:rPr>
              <a:t>mais</a:t>
            </a:r>
            <a:r>
              <a:rPr lang="en-US" dirty="0">
                <a:solidFill>
                  <a:srgbClr val="000000"/>
                </a:solidFill>
              </a:rPr>
              <a:t> $ 0,30 </a:t>
            </a:r>
            <a:r>
              <a:rPr lang="en-US" dirty="0" err="1">
                <a:solidFill>
                  <a:srgbClr val="000000"/>
                </a:solidFill>
              </a:rPr>
              <a:t>por</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dentro</a:t>
            </a:r>
            <a:r>
              <a:rPr lang="en-US" dirty="0">
                <a:solidFill>
                  <a:srgbClr val="000000"/>
                </a:solidFill>
              </a:rPr>
              <a:t> do </a:t>
            </a:r>
            <a:r>
              <a:rPr lang="en-US" dirty="0" err="1">
                <a:solidFill>
                  <a:srgbClr val="000000"/>
                </a:solidFill>
              </a:rPr>
              <a:t>país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negócios</a:t>
            </a:r>
            <a:r>
              <a:rPr lang="en-US" dirty="0">
                <a:solidFill>
                  <a:srgbClr val="000000"/>
                </a:solidFill>
              </a:rPr>
              <a:t> de </a:t>
            </a:r>
            <a:r>
              <a:rPr lang="en-US" dirty="0" err="1">
                <a:solidFill>
                  <a:srgbClr val="000000"/>
                </a:solidFill>
              </a:rPr>
              <a:t>passagem</a:t>
            </a:r>
            <a:r>
              <a:rPr lang="en-US" dirty="0">
                <a:solidFill>
                  <a:srgbClr val="000000"/>
                </a:solidFill>
              </a:rPr>
              <a:t> de </a:t>
            </a:r>
            <a:r>
              <a:rPr lang="en-US" dirty="0" err="1">
                <a:solidFill>
                  <a:srgbClr val="000000"/>
                </a:solidFill>
              </a:rPr>
              <a:t>fronteira</a:t>
            </a:r>
            <a:r>
              <a:rPr lang="en-US" dirty="0">
                <a:solidFill>
                  <a:srgbClr val="000000"/>
                </a:solidFill>
              </a:rPr>
              <a:t> </a:t>
            </a:r>
            <a:r>
              <a:rPr lang="en-US" dirty="0" err="1">
                <a:solidFill>
                  <a:srgbClr val="000000"/>
                </a:solidFill>
              </a:rPr>
              <a:t>custam</a:t>
            </a:r>
            <a:r>
              <a:rPr lang="en-US" dirty="0">
                <a:solidFill>
                  <a:srgbClr val="000000"/>
                </a:solidFill>
              </a:rPr>
              <a:t> um </a:t>
            </a:r>
            <a:r>
              <a:rPr lang="en-US" dirty="0" err="1">
                <a:solidFill>
                  <a:srgbClr val="000000"/>
                </a:solidFill>
              </a:rPr>
              <a:t>adicional</a:t>
            </a:r>
            <a:r>
              <a:rPr lang="en-US" dirty="0">
                <a:solidFill>
                  <a:srgbClr val="000000"/>
                </a:solidFill>
              </a:rPr>
              <a:t> de 1,5% da soma de </a:t>
            </a:r>
            <a:r>
              <a:rPr lang="en-US" dirty="0" err="1">
                <a:solidFill>
                  <a:srgbClr val="000000"/>
                </a:solidFill>
              </a:rPr>
              <a:t>liquidação</a:t>
            </a:r>
            <a:r>
              <a:rPr lang="en-US" dirty="0">
                <a:solidFill>
                  <a:srgbClr val="000000"/>
                </a:solidFill>
              </a:rPr>
              <a:t> da </a:t>
            </a:r>
            <a:r>
              <a:rPr lang="en-US" dirty="0" err="1">
                <a:solidFill>
                  <a:srgbClr val="000000"/>
                </a:solidFill>
              </a:rPr>
              <a:t>transação</a:t>
            </a:r>
            <a:r>
              <a:rPr lang="en-US" dirty="0">
                <a:solidFill>
                  <a:srgbClr val="000000"/>
                </a:solidFill>
              </a:rPr>
              <a:t>. </a:t>
            </a:r>
            <a:r>
              <a:rPr lang="en-US" dirty="0" err="1">
                <a:solidFill>
                  <a:srgbClr val="000000"/>
                </a:solidFill>
              </a:rPr>
              <a:t>BitPay</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provedor</a:t>
            </a:r>
            <a:r>
              <a:rPr lang="en-US" dirty="0">
                <a:solidFill>
                  <a:srgbClr val="000000"/>
                </a:solidFill>
              </a:rPr>
              <a:t> de </a:t>
            </a:r>
            <a:r>
              <a:rPr lang="en-US" dirty="0" err="1">
                <a:solidFill>
                  <a:srgbClr val="000000"/>
                </a:solidFill>
              </a:rPr>
              <a:t>serviços</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comparável</a:t>
            </a:r>
            <a:r>
              <a:rPr lang="en-US" dirty="0">
                <a:solidFill>
                  <a:srgbClr val="000000"/>
                </a:solidFill>
              </a:rPr>
              <a:t> no </a:t>
            </a:r>
            <a:r>
              <a:rPr lang="en-US" dirty="0" err="1">
                <a:solidFill>
                  <a:srgbClr val="000000"/>
                </a:solidFill>
              </a:rPr>
              <a:t>setor</a:t>
            </a:r>
            <a:r>
              <a:rPr lang="en-US" dirty="0">
                <a:solidFill>
                  <a:srgbClr val="000000"/>
                </a:solidFill>
              </a:rPr>
              <a:t> </a:t>
            </a:r>
            <a:r>
              <a:rPr lang="en-US" dirty="0" err="1">
                <a:solidFill>
                  <a:srgbClr val="000000"/>
                </a:solidFill>
              </a:rPr>
              <a:t>criptográfico</a:t>
            </a:r>
            <a:r>
              <a:rPr lang="en-US" dirty="0">
                <a:solidFill>
                  <a:srgbClr val="000000"/>
                </a:solidFill>
              </a:rPr>
              <a:t> cobra </a:t>
            </a:r>
            <a:r>
              <a:rPr lang="en-US" dirty="0" err="1">
                <a:solidFill>
                  <a:srgbClr val="000000"/>
                </a:solidFill>
              </a:rPr>
              <a:t>apenas</a:t>
            </a:r>
            <a:r>
              <a:rPr lang="en-US" dirty="0">
                <a:solidFill>
                  <a:srgbClr val="000000"/>
                </a:solidFill>
              </a:rPr>
              <a:t> 1% da soma, </a:t>
            </a:r>
            <a:r>
              <a:rPr lang="en-US" dirty="0" err="1">
                <a:solidFill>
                  <a:srgbClr val="000000"/>
                </a:solidFill>
              </a:rPr>
              <a:t>independentemente</a:t>
            </a:r>
            <a:r>
              <a:rPr lang="en-US" dirty="0">
                <a:solidFill>
                  <a:srgbClr val="000000"/>
                </a:solidFill>
              </a:rPr>
              <a:t> da </a:t>
            </a:r>
            <a:r>
              <a:rPr lang="en-US" dirty="0" err="1">
                <a:solidFill>
                  <a:srgbClr val="000000"/>
                </a:solidFill>
              </a:rPr>
              <a:t>passagem</a:t>
            </a:r>
            <a:r>
              <a:rPr lang="en-US" dirty="0">
                <a:solidFill>
                  <a:srgbClr val="000000"/>
                </a:solidFill>
              </a:rPr>
              <a:t> de </a:t>
            </a:r>
            <a:r>
              <a:rPr lang="en-US" dirty="0" err="1">
                <a:solidFill>
                  <a:srgbClr val="000000"/>
                </a:solidFill>
              </a:rPr>
              <a:t>fronteira</a:t>
            </a:r>
            <a:r>
              <a:rPr lang="en-US" dirty="0">
                <a:solidFill>
                  <a:srgbClr val="000000"/>
                </a:solidFill>
              </a:rPr>
              <a:t>. </a:t>
            </a:r>
            <a:r>
              <a:rPr lang="en-US" dirty="0" err="1">
                <a:solidFill>
                  <a:srgbClr val="000000"/>
                </a:solidFill>
              </a:rPr>
              <a:t>Esse</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visto</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incentivo</a:t>
            </a:r>
            <a:r>
              <a:rPr lang="en-US" dirty="0">
                <a:solidFill>
                  <a:srgbClr val="000000"/>
                </a:solidFill>
              </a:rPr>
              <a:t> </a:t>
            </a:r>
            <a:r>
              <a:rPr lang="en-US" dirty="0" err="1">
                <a:solidFill>
                  <a:srgbClr val="000000"/>
                </a:solidFill>
              </a:rPr>
              <a:t>para</a:t>
            </a:r>
            <a:r>
              <a:rPr lang="en-US" dirty="0">
                <a:solidFill>
                  <a:srgbClr val="000000"/>
                </a:solidFill>
              </a:rPr>
              <a:t> o </a:t>
            </a:r>
            <a:r>
              <a:rPr lang="en-US" dirty="0" err="1">
                <a:solidFill>
                  <a:srgbClr val="000000"/>
                </a:solidFill>
              </a:rPr>
              <a:t>cliente</a:t>
            </a:r>
            <a:r>
              <a:rPr lang="en-US" dirty="0">
                <a:solidFill>
                  <a:srgbClr val="000000"/>
                </a:solidFill>
              </a:rPr>
              <a:t> e </a:t>
            </a:r>
            <a:r>
              <a:rPr lang="en-US" dirty="0" err="1">
                <a:solidFill>
                  <a:srgbClr val="000000"/>
                </a:solidFill>
              </a:rPr>
              <a:t>para</a:t>
            </a:r>
            <a:r>
              <a:rPr lang="en-US" dirty="0">
                <a:solidFill>
                  <a:srgbClr val="000000"/>
                </a:solidFill>
              </a:rPr>
              <a:t> o </a:t>
            </a:r>
            <a:r>
              <a:rPr lang="en-US" dirty="0" err="1">
                <a:solidFill>
                  <a:srgbClr val="000000"/>
                </a:solidFill>
              </a:rPr>
              <a:t>lojista</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para</a:t>
            </a:r>
            <a:r>
              <a:rPr lang="en-US" dirty="0">
                <a:solidFill>
                  <a:srgbClr val="000000"/>
                </a:solidFill>
              </a:rPr>
              <a:t> ambos </a:t>
            </a:r>
            <a:r>
              <a:rPr lang="en-US" dirty="0" err="1">
                <a:solidFill>
                  <a:srgbClr val="000000"/>
                </a:solidFill>
              </a:rPr>
              <a:t>os</a:t>
            </a:r>
            <a:r>
              <a:rPr lang="en-US" dirty="0">
                <a:solidFill>
                  <a:srgbClr val="000000"/>
                </a:solidFill>
              </a:rPr>
              <a:t> </a:t>
            </a:r>
            <a:r>
              <a:rPr lang="en-US" dirty="0" err="1">
                <a:solidFill>
                  <a:srgbClr val="000000"/>
                </a:solidFill>
              </a:rPr>
              <a:t>lados</a:t>
            </a:r>
            <a:r>
              <a:rPr lang="en-US" dirty="0">
                <a:solidFill>
                  <a:srgbClr val="000000"/>
                </a:solidFill>
              </a:rPr>
              <a:t>, a </a:t>
            </a:r>
            <a:r>
              <a:rPr lang="en-US" dirty="0" err="1">
                <a:solidFill>
                  <a:srgbClr val="000000"/>
                </a:solidFill>
              </a:rPr>
              <a:t>transação</a:t>
            </a:r>
            <a:r>
              <a:rPr lang="en-US" dirty="0">
                <a:solidFill>
                  <a:srgbClr val="000000"/>
                </a:solidFill>
              </a:rPr>
              <a:t> </a:t>
            </a:r>
            <a:r>
              <a:rPr lang="en-US" dirty="0" err="1">
                <a:solidFill>
                  <a:srgbClr val="000000"/>
                </a:solidFill>
              </a:rPr>
              <a:t>fica</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barata</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vantajosa</a:t>
            </a:r>
            <a:r>
              <a:rPr lang="en-US" dirty="0">
                <a:solidFill>
                  <a:srgbClr val="000000"/>
                </a:solidFill>
              </a:rPr>
              <a:t>. </a:t>
            </a:r>
            <a:r>
              <a:rPr lang="en-US" dirty="0" err="1">
                <a:solidFill>
                  <a:srgbClr val="000000"/>
                </a:solidFill>
              </a:rPr>
              <a:t>Quanto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prevalente</a:t>
            </a:r>
            <a:r>
              <a:rPr lang="en-US" dirty="0">
                <a:solidFill>
                  <a:srgbClr val="000000"/>
                </a:solidFill>
              </a:rPr>
              <a:t> for o </a:t>
            </a:r>
            <a:r>
              <a:rPr lang="en-US" dirty="0" err="1">
                <a:solidFill>
                  <a:srgbClr val="000000"/>
                </a:solidFill>
              </a:rPr>
              <a:t>benefício</a:t>
            </a:r>
            <a:r>
              <a:rPr lang="en-US" dirty="0">
                <a:solidFill>
                  <a:srgbClr val="000000"/>
                </a:solidFill>
              </a:rPr>
              <a:t> </a:t>
            </a:r>
            <a:r>
              <a:rPr lang="en-US" dirty="0" err="1">
                <a:solidFill>
                  <a:srgbClr val="000000"/>
                </a:solidFill>
              </a:rPr>
              <a:t>percebido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mente</a:t>
            </a:r>
            <a:r>
              <a:rPr lang="en-US" dirty="0">
                <a:solidFill>
                  <a:srgbClr val="000000"/>
                </a:solidFill>
              </a:rPr>
              <a:t> do </a:t>
            </a:r>
            <a:r>
              <a:rPr lang="en-US" dirty="0" err="1">
                <a:solidFill>
                  <a:srgbClr val="000000"/>
                </a:solidFill>
              </a:rPr>
              <a:t>cliente</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ele</a:t>
            </a:r>
            <a:r>
              <a:rPr lang="en-US" dirty="0">
                <a:solidFill>
                  <a:srgbClr val="000000"/>
                </a:solidFill>
              </a:rPr>
              <a:t> </a:t>
            </a:r>
            <a:r>
              <a:rPr lang="en-US" dirty="0" err="1">
                <a:solidFill>
                  <a:srgbClr val="000000"/>
                </a:solidFill>
              </a:rPr>
              <a:t>estará</a:t>
            </a:r>
            <a:r>
              <a:rPr lang="en-US" dirty="0">
                <a:solidFill>
                  <a:srgbClr val="000000"/>
                </a:solidFill>
              </a:rPr>
              <a:t> </a:t>
            </a:r>
            <a:r>
              <a:rPr lang="en-US" dirty="0" err="1">
                <a:solidFill>
                  <a:srgbClr val="000000"/>
                </a:solidFill>
              </a:rPr>
              <a:t>disposto</a:t>
            </a:r>
            <a:r>
              <a:rPr lang="en-US" dirty="0">
                <a:solidFill>
                  <a:srgbClr val="000000"/>
                </a:solidFill>
              </a:rPr>
              <a:t> a </a:t>
            </a:r>
            <a:r>
              <a:rPr lang="en-US" dirty="0" err="1">
                <a:solidFill>
                  <a:srgbClr val="000000"/>
                </a:solidFill>
              </a:rPr>
              <a:t>compartilhar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seus</a:t>
            </a:r>
            <a:r>
              <a:rPr lang="en-US" dirty="0">
                <a:solidFill>
                  <a:srgbClr val="000000"/>
                </a:solidFill>
              </a:rPr>
              <a:t> dados </a:t>
            </a:r>
            <a:r>
              <a:rPr lang="en-US" dirty="0" err="1">
                <a:solidFill>
                  <a:srgbClr val="000000"/>
                </a:solidFill>
              </a:rPr>
              <a:t>confidenciais</a:t>
            </a:r>
            <a:r>
              <a:rPr lang="en-US" dirty="0">
                <a:solidFill>
                  <a:srgbClr val="000000"/>
                </a:solidFill>
              </a:rPr>
              <a:t>. </a:t>
            </a:r>
            <a:r>
              <a:rPr lang="en-US" dirty="0" err="1">
                <a:solidFill>
                  <a:srgbClr val="000000"/>
                </a:solidFill>
              </a:rPr>
              <a:t>Vários</a:t>
            </a:r>
            <a:r>
              <a:rPr lang="en-US" dirty="0">
                <a:solidFill>
                  <a:srgbClr val="000000"/>
                </a:solidFill>
              </a:rPr>
              <a:t> </a:t>
            </a:r>
            <a:r>
              <a:rPr lang="en-US" dirty="0" err="1">
                <a:solidFill>
                  <a:srgbClr val="000000"/>
                </a:solidFill>
              </a:rPr>
              <a:t>estudos</a:t>
            </a:r>
            <a:r>
              <a:rPr lang="en-US" dirty="0">
                <a:solidFill>
                  <a:srgbClr val="000000"/>
                </a:solidFill>
              </a:rPr>
              <a:t> </a:t>
            </a:r>
            <a:r>
              <a:rPr lang="en-US" dirty="0" err="1">
                <a:solidFill>
                  <a:srgbClr val="000000"/>
                </a:solidFill>
              </a:rPr>
              <a:t>mostram</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mesmo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indivíduos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estão</a:t>
            </a:r>
            <a:r>
              <a:rPr lang="en-US" dirty="0">
                <a:solidFill>
                  <a:srgbClr val="000000"/>
                </a:solidFill>
              </a:rPr>
              <a:t> </a:t>
            </a:r>
            <a:r>
              <a:rPr lang="en-US" dirty="0" err="1">
                <a:solidFill>
                  <a:srgbClr val="000000"/>
                </a:solidFill>
              </a:rPr>
              <a:t>altamente</a:t>
            </a:r>
            <a:r>
              <a:rPr lang="en-US" dirty="0">
                <a:solidFill>
                  <a:srgbClr val="000000"/>
                </a:solidFill>
              </a:rPr>
              <a:t> </a:t>
            </a:r>
            <a:r>
              <a:rPr lang="en-US" dirty="0" err="1">
                <a:solidFill>
                  <a:srgbClr val="000000"/>
                </a:solidFill>
              </a:rPr>
              <a:t>preocupados</a:t>
            </a:r>
            <a:r>
              <a:rPr lang="en-US" dirty="0">
                <a:solidFill>
                  <a:srgbClr val="000000"/>
                </a:solidFill>
              </a:rPr>
              <a:t> com </a:t>
            </a:r>
            <a:r>
              <a:rPr lang="en-US" dirty="0" err="1">
                <a:solidFill>
                  <a:srgbClr val="000000"/>
                </a:solidFill>
              </a:rPr>
              <a:t>os</a:t>
            </a:r>
            <a:r>
              <a:rPr lang="en-US" dirty="0">
                <a:solidFill>
                  <a:srgbClr val="000000"/>
                </a:solidFill>
              </a:rPr>
              <a:t> </a:t>
            </a:r>
            <a:r>
              <a:rPr lang="en-US" dirty="0" err="1">
                <a:solidFill>
                  <a:srgbClr val="000000"/>
                </a:solidFill>
              </a:rPr>
              <a:t>seus</a:t>
            </a:r>
            <a:r>
              <a:rPr lang="en-US" dirty="0">
                <a:solidFill>
                  <a:srgbClr val="000000"/>
                </a:solidFill>
              </a:rPr>
              <a:t> dados </a:t>
            </a:r>
            <a:r>
              <a:rPr lang="en-US" dirty="0" err="1">
                <a:solidFill>
                  <a:srgbClr val="000000"/>
                </a:solidFill>
              </a:rPr>
              <a:t>privados</a:t>
            </a:r>
            <a:r>
              <a:rPr lang="en-US" dirty="0">
                <a:solidFill>
                  <a:srgbClr val="000000"/>
                </a:solidFill>
              </a:rPr>
              <a:t> </a:t>
            </a:r>
            <a:r>
              <a:rPr lang="en-US" dirty="0" err="1">
                <a:solidFill>
                  <a:srgbClr val="000000"/>
                </a:solidFill>
              </a:rPr>
              <a:t>estão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grande</a:t>
            </a:r>
            <a:r>
              <a:rPr lang="en-US" dirty="0">
                <a:solidFill>
                  <a:srgbClr val="000000"/>
                </a:solidFill>
              </a:rPr>
              <a:t> </a:t>
            </a:r>
            <a:r>
              <a:rPr lang="en-US" dirty="0" err="1">
                <a:solidFill>
                  <a:srgbClr val="000000"/>
                </a:solidFill>
              </a:rPr>
              <a:t>maioria</a:t>
            </a:r>
            <a:r>
              <a:rPr lang="en-US" dirty="0">
                <a:solidFill>
                  <a:srgbClr val="000000"/>
                </a:solidFill>
              </a:rPr>
              <a:t>, </a:t>
            </a:r>
            <a:r>
              <a:rPr lang="en-US" dirty="0" err="1">
                <a:solidFill>
                  <a:srgbClr val="000000"/>
                </a:solidFill>
              </a:rPr>
              <a:t>dispostos</a:t>
            </a:r>
            <a:r>
              <a:rPr lang="en-US" dirty="0">
                <a:solidFill>
                  <a:srgbClr val="000000"/>
                </a:solidFill>
              </a:rPr>
              <a:t> a </a:t>
            </a:r>
            <a:r>
              <a:rPr lang="en-US" dirty="0" err="1">
                <a:solidFill>
                  <a:srgbClr val="000000"/>
                </a:solidFill>
              </a:rPr>
              <a:t>compartilhar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seus</a:t>
            </a:r>
            <a:r>
              <a:rPr lang="en-US" dirty="0">
                <a:solidFill>
                  <a:srgbClr val="000000"/>
                </a:solidFill>
              </a:rPr>
              <a:t> dados, no </a:t>
            </a:r>
            <a:r>
              <a:rPr lang="en-US" dirty="0" err="1">
                <a:solidFill>
                  <a:srgbClr val="000000"/>
                </a:solidFill>
              </a:rPr>
              <a:t>entanto</a:t>
            </a:r>
            <a:r>
              <a:rPr lang="en-US" dirty="0">
                <a:solidFill>
                  <a:srgbClr val="000000"/>
                </a:solidFill>
              </a:rPr>
              <a:t>, se </a:t>
            </a:r>
            <a:r>
              <a:rPr lang="en-US" dirty="0" err="1">
                <a:solidFill>
                  <a:srgbClr val="000000"/>
                </a:solidFill>
              </a:rPr>
              <a:t>valorizarem</a:t>
            </a:r>
            <a:r>
              <a:rPr lang="en-US" dirty="0">
                <a:solidFill>
                  <a:srgbClr val="000000"/>
                </a:solidFill>
              </a:rPr>
              <a:t> o </a:t>
            </a:r>
            <a:r>
              <a:rPr lang="en-US" dirty="0" err="1">
                <a:solidFill>
                  <a:srgbClr val="000000"/>
                </a:solidFill>
              </a:rPr>
              <a:t>produto</a:t>
            </a:r>
            <a:r>
              <a:rPr lang="en-US" dirty="0">
                <a:solidFill>
                  <a:srgbClr val="000000"/>
                </a:solidFill>
              </a:rPr>
              <a:t>, </a:t>
            </a:r>
            <a:r>
              <a:rPr lang="en-US" dirty="0" err="1">
                <a:solidFill>
                  <a:srgbClr val="000000"/>
                </a:solidFill>
              </a:rPr>
              <a:t>confiarem</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marca</a:t>
            </a:r>
            <a:r>
              <a:rPr lang="en-US" dirty="0">
                <a:solidFill>
                  <a:srgbClr val="000000"/>
                </a:solidFill>
              </a:rPr>
              <a:t>, </a:t>
            </a:r>
            <a:r>
              <a:rPr lang="en-US" dirty="0" err="1">
                <a:solidFill>
                  <a:srgbClr val="000000"/>
                </a:solidFill>
              </a:rPr>
              <a:t>receberem</a:t>
            </a:r>
            <a:r>
              <a:rPr lang="en-US" dirty="0">
                <a:solidFill>
                  <a:srgbClr val="000000"/>
                </a:solidFill>
              </a:rPr>
              <a:t> </a:t>
            </a:r>
            <a:r>
              <a:rPr lang="en-US" dirty="0" err="1">
                <a:solidFill>
                  <a:srgbClr val="000000"/>
                </a:solidFill>
              </a:rPr>
              <a:t>pontos</a:t>
            </a:r>
            <a:r>
              <a:rPr lang="en-US" dirty="0">
                <a:solidFill>
                  <a:srgbClr val="000000"/>
                </a:solidFill>
              </a:rPr>
              <a:t> de </a:t>
            </a:r>
            <a:r>
              <a:rPr lang="en-US" dirty="0" err="1">
                <a:solidFill>
                  <a:srgbClr val="000000"/>
                </a:solidFill>
              </a:rPr>
              <a:t>recompensa</a:t>
            </a:r>
            <a:r>
              <a:rPr lang="en-US" dirty="0">
                <a:solidFill>
                  <a:srgbClr val="000000"/>
                </a:solidFill>
              </a:rPr>
              <a:t> </a:t>
            </a:r>
            <a:r>
              <a:rPr lang="en-US" dirty="0" err="1">
                <a:solidFill>
                  <a:srgbClr val="000000"/>
                </a:solidFill>
              </a:rPr>
              <a:t>ou</a:t>
            </a:r>
            <a:r>
              <a:rPr lang="en-US" dirty="0">
                <a:solidFill>
                  <a:srgbClr val="000000"/>
                </a:solidFill>
              </a:rPr>
              <a:t> outros </a:t>
            </a:r>
            <a:r>
              <a:rPr lang="en-US" dirty="0" err="1">
                <a:solidFill>
                  <a:srgbClr val="000000"/>
                </a:solidFill>
              </a:rPr>
              <a:t>incentivos</a:t>
            </a:r>
            <a:r>
              <a:rPr lang="en-US" dirty="0">
                <a:solidFill>
                  <a:srgbClr val="000000"/>
                </a:solidFill>
              </a:rPr>
              <a:t> </a:t>
            </a:r>
            <a:r>
              <a:rPr lang="en-US" dirty="0" err="1">
                <a:solidFill>
                  <a:srgbClr val="000000"/>
                </a:solidFill>
              </a:rPr>
              <a:t>financeiros</a:t>
            </a:r>
            <a:r>
              <a:rPr lang="en-US" dirty="0">
                <a:solidFill>
                  <a:srgbClr val="000000"/>
                </a:solidFill>
              </a:rPr>
              <a:t>. </a:t>
            </a:r>
            <a:r>
              <a:rPr lang="en-US" dirty="0" err="1">
                <a:solidFill>
                  <a:srgbClr val="000000"/>
                </a:solidFill>
              </a:rPr>
              <a:t>Esses</a:t>
            </a:r>
            <a:r>
              <a:rPr lang="en-US" dirty="0">
                <a:solidFill>
                  <a:srgbClr val="000000"/>
                </a:solidFill>
              </a:rPr>
              <a:t> </a:t>
            </a:r>
            <a:r>
              <a:rPr lang="en-US" dirty="0" err="1">
                <a:solidFill>
                  <a:srgbClr val="000000"/>
                </a:solidFill>
              </a:rPr>
              <a:t>aspectos</a:t>
            </a:r>
            <a:r>
              <a:rPr lang="en-US" dirty="0">
                <a:solidFill>
                  <a:srgbClr val="000000"/>
                </a:solidFill>
              </a:rPr>
              <a:t> </a:t>
            </a:r>
            <a:r>
              <a:rPr lang="en-US" dirty="0" err="1">
                <a:solidFill>
                  <a:srgbClr val="000000"/>
                </a:solidFill>
              </a:rPr>
              <a:t>geralmente</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vistos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esquemas</a:t>
            </a:r>
            <a:r>
              <a:rPr lang="en-US" dirty="0">
                <a:solidFill>
                  <a:srgbClr val="000000"/>
                </a:solidFill>
              </a:rPr>
              <a:t> de </a:t>
            </a:r>
            <a:r>
              <a:rPr lang="en-US" dirty="0" err="1">
                <a:solidFill>
                  <a:srgbClr val="000000"/>
                </a:solidFill>
              </a:rPr>
              <a:t>pontos</a:t>
            </a:r>
            <a:r>
              <a:rPr lang="en-US" dirty="0">
                <a:solidFill>
                  <a:srgbClr val="000000"/>
                </a:solidFill>
              </a:rPr>
              <a:t> de </a:t>
            </a:r>
            <a:r>
              <a:rPr lang="en-US" dirty="0" err="1">
                <a:solidFill>
                  <a:srgbClr val="000000"/>
                </a:solidFill>
              </a:rPr>
              <a:t>fidelidade</a:t>
            </a:r>
            <a:r>
              <a:rPr lang="en-US" dirty="0">
                <a:solidFill>
                  <a:srgbClr val="000000"/>
                </a:solidFill>
              </a:rPr>
              <a:t> e </a:t>
            </a:r>
            <a:r>
              <a:rPr lang="en-US" dirty="0" err="1">
                <a:solidFill>
                  <a:srgbClr val="000000"/>
                </a:solidFill>
              </a:rPr>
              <a:t>descontos</a:t>
            </a:r>
            <a:r>
              <a:rPr lang="en-US" dirty="0">
                <a:solidFill>
                  <a:srgbClr val="000000"/>
                </a:solidFill>
              </a:rPr>
              <a:t> de </a:t>
            </a:r>
            <a:r>
              <a:rPr lang="en-US" dirty="0" err="1">
                <a:solidFill>
                  <a:srgbClr val="000000"/>
                </a:solidFill>
              </a:rPr>
              <a:t>membros</a:t>
            </a:r>
            <a:r>
              <a:rPr lang="en-US" dirty="0">
                <a:solidFill>
                  <a:srgbClr val="000000"/>
                </a:solidFill>
              </a:rPr>
              <a:t>. </a:t>
            </a:r>
            <a:r>
              <a:rPr lang="en-US" dirty="0" err="1">
                <a:solidFill>
                  <a:srgbClr val="000000"/>
                </a:solidFill>
              </a:rPr>
              <a:t>Tão</a:t>
            </a:r>
            <a:r>
              <a:rPr lang="en-US" dirty="0">
                <a:solidFill>
                  <a:srgbClr val="000000"/>
                </a:solidFill>
              </a:rPr>
              <a:t> logo </a:t>
            </a:r>
            <a:r>
              <a:rPr lang="en-US" dirty="0" err="1">
                <a:solidFill>
                  <a:srgbClr val="000000"/>
                </a:solidFill>
              </a:rPr>
              <a:t>seja</a:t>
            </a:r>
            <a:r>
              <a:rPr lang="en-US" dirty="0">
                <a:solidFill>
                  <a:srgbClr val="000000"/>
                </a:solidFill>
              </a:rPr>
              <a:t> </a:t>
            </a:r>
            <a:r>
              <a:rPr lang="en-US" dirty="0" err="1">
                <a:solidFill>
                  <a:srgbClr val="000000"/>
                </a:solidFill>
              </a:rPr>
              <a:t>estabelecida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inicial</a:t>
            </a:r>
            <a:r>
              <a:rPr lang="en-US" dirty="0">
                <a:solidFill>
                  <a:srgbClr val="000000"/>
                </a:solidFill>
              </a:rPr>
              <a:t>, a </a:t>
            </a:r>
            <a:r>
              <a:rPr lang="en-US" dirty="0" err="1">
                <a:solidFill>
                  <a:srgbClr val="000000"/>
                </a:solidFill>
              </a:rPr>
              <a:t>confiança</a:t>
            </a:r>
            <a:r>
              <a:rPr lang="en-US" dirty="0">
                <a:solidFill>
                  <a:srgbClr val="000000"/>
                </a:solidFill>
              </a:rPr>
              <a:t> </a:t>
            </a:r>
            <a:r>
              <a:rPr lang="en-US" dirty="0" err="1">
                <a:solidFill>
                  <a:srgbClr val="000000"/>
                </a:solidFill>
              </a:rPr>
              <a:t>contínua</a:t>
            </a:r>
            <a:r>
              <a:rPr lang="en-US" dirty="0">
                <a:solidFill>
                  <a:srgbClr val="000000"/>
                </a:solidFill>
              </a:rPr>
              <a:t> do </a:t>
            </a:r>
            <a:r>
              <a:rPr lang="en-US" dirty="0" err="1">
                <a:solidFill>
                  <a:srgbClr val="000000"/>
                </a:solidFill>
              </a:rPr>
              <a:t>consumidor</a:t>
            </a:r>
            <a:r>
              <a:rPr lang="en-US" dirty="0">
                <a:solidFill>
                  <a:srgbClr val="000000"/>
                </a:solidFill>
              </a:rPr>
              <a:t> e </a:t>
            </a:r>
            <a:r>
              <a:rPr lang="en-US" dirty="0" err="1">
                <a:solidFill>
                  <a:srgbClr val="000000"/>
                </a:solidFill>
              </a:rPr>
              <a:t>os</a:t>
            </a:r>
            <a:r>
              <a:rPr lang="en-US" dirty="0">
                <a:solidFill>
                  <a:srgbClr val="000000"/>
                </a:solidFill>
              </a:rPr>
              <a:t> </a:t>
            </a:r>
            <a:r>
              <a:rPr lang="en-US" dirty="0" err="1">
                <a:solidFill>
                  <a:srgbClr val="000000"/>
                </a:solidFill>
              </a:rPr>
              <a:t>benefícios</a:t>
            </a:r>
            <a:r>
              <a:rPr lang="en-US" dirty="0">
                <a:solidFill>
                  <a:srgbClr val="000000"/>
                </a:solidFill>
              </a:rPr>
              <a:t> </a:t>
            </a:r>
            <a:r>
              <a:rPr lang="en-US" dirty="0" err="1">
                <a:solidFill>
                  <a:srgbClr val="000000"/>
                </a:solidFill>
              </a:rPr>
              <a:t>percebidos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vistos</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atalho</a:t>
            </a:r>
            <a:r>
              <a:rPr lang="en-US" dirty="0">
                <a:solidFill>
                  <a:srgbClr val="000000"/>
                </a:solidFill>
              </a:rPr>
              <a:t> mental. </a:t>
            </a:r>
            <a:r>
              <a:rPr lang="en-US" dirty="0" err="1">
                <a:solidFill>
                  <a:srgbClr val="000000"/>
                </a:solidFill>
              </a:rPr>
              <a:t>Juntos</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servem</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mecanismo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reduzir</a:t>
            </a:r>
            <a:r>
              <a:rPr lang="en-US" dirty="0">
                <a:solidFill>
                  <a:srgbClr val="000000"/>
                </a:solidFill>
              </a:rPr>
              <a:t> a </a:t>
            </a:r>
            <a:r>
              <a:rPr lang="en-US" dirty="0" err="1">
                <a:solidFill>
                  <a:srgbClr val="000000"/>
                </a:solidFill>
              </a:rPr>
              <a:t>incerteza</a:t>
            </a:r>
            <a:r>
              <a:rPr lang="en-US" dirty="0">
                <a:solidFill>
                  <a:srgbClr val="000000"/>
                </a:solidFill>
              </a:rPr>
              <a:t> </a:t>
            </a:r>
            <a:r>
              <a:rPr lang="en-US" dirty="0" err="1">
                <a:solidFill>
                  <a:srgbClr val="000000"/>
                </a:solidFill>
              </a:rPr>
              <a:t>específica</a:t>
            </a:r>
            <a:r>
              <a:rPr lang="en-US" dirty="0">
                <a:solidFill>
                  <a:srgbClr val="000000"/>
                </a:solidFill>
              </a:rPr>
              <a:t> da </a:t>
            </a:r>
            <a:r>
              <a:rPr lang="en-US" dirty="0" err="1">
                <a:solidFill>
                  <a:srgbClr val="000000"/>
                </a:solidFill>
              </a:rPr>
              <a:t>transação</a:t>
            </a:r>
            <a:r>
              <a:rPr lang="en-US" dirty="0">
                <a:solidFill>
                  <a:srgbClr val="000000"/>
                </a:solidFill>
              </a:rPr>
              <a:t> e </a:t>
            </a:r>
            <a:r>
              <a:rPr lang="en-US" dirty="0" err="1">
                <a:solidFill>
                  <a:srgbClr val="000000"/>
                </a:solidFill>
              </a:rPr>
              <a:t>influenciar</a:t>
            </a:r>
            <a:r>
              <a:rPr lang="en-US" dirty="0">
                <a:solidFill>
                  <a:srgbClr val="000000"/>
                </a:solidFill>
              </a:rPr>
              <a:t> o </a:t>
            </a:r>
            <a:r>
              <a:rPr lang="en-US" dirty="0" err="1">
                <a:solidFill>
                  <a:srgbClr val="000000"/>
                </a:solidFill>
              </a:rPr>
              <a:t>comportamento</a:t>
            </a:r>
            <a:r>
              <a:rPr lang="en-US" dirty="0">
                <a:solidFill>
                  <a:srgbClr val="000000"/>
                </a:solidFill>
              </a:rPr>
              <a:t> de </a:t>
            </a:r>
            <a:r>
              <a:rPr lang="en-US" dirty="0" err="1">
                <a:solidFill>
                  <a:srgbClr val="000000"/>
                </a:solidFill>
              </a:rPr>
              <a:t>pagamento</a:t>
            </a:r>
            <a:r>
              <a:rPr lang="en-US" dirty="0">
                <a:solidFill>
                  <a:srgbClr val="000000"/>
                </a:solidFill>
              </a:rPr>
              <a:t> e a </a:t>
            </a:r>
            <a:r>
              <a:rPr lang="en-US" dirty="0" err="1">
                <a:solidFill>
                  <a:srgbClr val="000000"/>
                </a:solidFill>
              </a:rPr>
              <a:t>escolha</a:t>
            </a:r>
            <a:r>
              <a:rPr lang="en-US" dirty="0">
                <a:solidFill>
                  <a:srgbClr val="000000"/>
                </a:solidFill>
              </a:rPr>
              <a:t> dos </a:t>
            </a:r>
            <a:r>
              <a:rPr lang="en-US" dirty="0" err="1">
                <a:solidFill>
                  <a:srgbClr val="000000"/>
                </a:solidFill>
              </a:rPr>
              <a:t>métodos</a:t>
            </a:r>
            <a:r>
              <a:rPr lang="en-US" dirty="0">
                <a:solidFill>
                  <a:srgbClr val="000000"/>
                </a:solidFill>
              </a:rPr>
              <a:t> de </a:t>
            </a:r>
            <a:r>
              <a:rPr lang="en-US" dirty="0" err="1">
                <a:solidFill>
                  <a:srgbClr val="000000"/>
                </a:solidFill>
              </a:rPr>
              <a:t>pagamento</a:t>
            </a:r>
            <a:r>
              <a:rPr lang="en-US" dirty="0">
                <a:solidFill>
                  <a:srgbClr val="000000"/>
                </a:solidFill>
              </a:rPr>
              <a:t>. O </a:t>
            </a:r>
            <a:r>
              <a:rPr lang="en-US" dirty="0" err="1">
                <a:solidFill>
                  <a:srgbClr val="000000"/>
                </a:solidFill>
              </a:rPr>
              <a:t>comportamento</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dividido</a:t>
            </a:r>
            <a:r>
              <a:rPr lang="en-US" dirty="0">
                <a:solidFill>
                  <a:srgbClr val="000000"/>
                </a:solidFill>
              </a:rPr>
              <a:t> a </a:t>
            </a:r>
            <a:r>
              <a:rPr lang="en-US" dirty="0" err="1">
                <a:solidFill>
                  <a:srgbClr val="000000"/>
                </a:solidFill>
              </a:rPr>
              <a:t>partir</a:t>
            </a:r>
            <a:r>
              <a:rPr lang="en-US" dirty="0">
                <a:solidFill>
                  <a:srgbClr val="000000"/>
                </a:solidFill>
              </a:rPr>
              <a:t> de </a:t>
            </a:r>
            <a:r>
              <a:rPr lang="en-US" dirty="0" err="1">
                <a:solidFill>
                  <a:srgbClr val="000000"/>
                </a:solidFill>
              </a:rPr>
              <a:t>vários</a:t>
            </a:r>
            <a:r>
              <a:rPr lang="en-US" dirty="0">
                <a:solidFill>
                  <a:srgbClr val="000000"/>
                </a:solidFill>
              </a:rPr>
              <a:t> </a:t>
            </a:r>
            <a:r>
              <a:rPr lang="en-US" dirty="0" err="1">
                <a:solidFill>
                  <a:srgbClr val="000000"/>
                </a:solidFill>
              </a:rPr>
              <a:t>pontos</a:t>
            </a:r>
            <a:r>
              <a:rPr lang="en-US" dirty="0">
                <a:solidFill>
                  <a:srgbClr val="000000"/>
                </a:solidFill>
              </a:rPr>
              <a:t> de </a:t>
            </a:r>
            <a:r>
              <a:rPr lang="en-US" dirty="0" err="1">
                <a:solidFill>
                  <a:srgbClr val="000000"/>
                </a:solidFill>
              </a:rPr>
              <a:t>partida</a:t>
            </a:r>
            <a:r>
              <a:rPr lang="en-US" dirty="0">
                <a:solidFill>
                  <a:srgbClr val="000000"/>
                </a:solidFill>
              </a:rPr>
              <a:t>. De </a:t>
            </a:r>
            <a:r>
              <a:rPr lang="en-US" dirty="0" err="1">
                <a:solidFill>
                  <a:srgbClr val="000000"/>
                </a:solidFill>
              </a:rPr>
              <a:t>país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idade</a:t>
            </a:r>
            <a:r>
              <a:rPr lang="en-US" dirty="0">
                <a:solidFill>
                  <a:srgbClr val="000000"/>
                </a:solidFill>
              </a:rPr>
              <a:t>, </a:t>
            </a:r>
            <a:r>
              <a:rPr lang="en-US" dirty="0" err="1">
                <a:solidFill>
                  <a:srgbClr val="000000"/>
                </a:solidFill>
              </a:rPr>
              <a:t>ocupação</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género</a:t>
            </a:r>
            <a:r>
              <a:rPr lang="en-US" dirty="0">
                <a:solidFill>
                  <a:srgbClr val="000000"/>
                </a:solidFill>
              </a:rPr>
              <a:t> e </a:t>
            </a:r>
            <a:r>
              <a:rPr lang="en-US" dirty="0" err="1">
                <a:solidFill>
                  <a:srgbClr val="000000"/>
                </a:solidFill>
              </a:rPr>
              <a:t>segmentação</a:t>
            </a:r>
            <a:r>
              <a:rPr lang="en-US" dirty="0">
                <a:solidFill>
                  <a:srgbClr val="000000"/>
                </a:solidFill>
              </a:rPr>
              <a:t> </a:t>
            </a:r>
            <a:r>
              <a:rPr lang="en-US" dirty="0" err="1">
                <a:solidFill>
                  <a:srgbClr val="000000"/>
                </a:solidFill>
              </a:rPr>
              <a:t>específica</a:t>
            </a:r>
            <a:r>
              <a:rPr lang="en-US" dirty="0">
                <a:solidFill>
                  <a:srgbClr val="000000"/>
                </a:solidFill>
              </a:rPr>
              <a:t> da </a:t>
            </a:r>
            <a:r>
              <a:rPr lang="en-US" dirty="0" err="1">
                <a:solidFill>
                  <a:srgbClr val="000000"/>
                </a:solidFill>
              </a:rPr>
              <a:t>educação</a:t>
            </a:r>
            <a:r>
              <a:rPr lang="en-US" dirty="0">
                <a:solidFill>
                  <a:srgbClr val="000000"/>
                </a:solidFill>
              </a:rPr>
              <a:t> </a:t>
            </a:r>
            <a:r>
              <a:rPr lang="en-US" dirty="0" err="1">
                <a:solidFill>
                  <a:srgbClr val="000000"/>
                </a:solidFill>
              </a:rPr>
              <a:t>financeira</a:t>
            </a:r>
            <a:r>
              <a:rPr lang="en-US" dirty="0">
                <a:solidFill>
                  <a:srgbClr val="000000"/>
                </a:solidFill>
              </a:rPr>
              <a:t>, as </a:t>
            </a:r>
            <a:r>
              <a:rPr lang="en-US" dirty="0" err="1">
                <a:solidFill>
                  <a:srgbClr val="000000"/>
                </a:solidFill>
              </a:rPr>
              <a:t>diferenças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apontadas</a:t>
            </a:r>
            <a:r>
              <a:rPr lang="en-US" dirty="0">
                <a:solidFill>
                  <a:srgbClr val="000000"/>
                </a:solidFill>
              </a:rPr>
              <a:t>.</a:t>
            </a: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13899" y="6858463"/>
            <a:ext cx="3345775" cy="3833350"/>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pt-PT" b="0" i="0" dirty="0">
                <a:effectLst/>
                <a:latin typeface="Söhne"/>
              </a:rPr>
              <a:t>Antes de mais, é importante salientar que a tecnologia blockchain não é uma tecnologia "sem confiança" (</a:t>
            </a:r>
            <a:r>
              <a:rPr lang="pt-PT" b="0" i="0" dirty="0" err="1">
                <a:effectLst/>
                <a:latin typeface="Söhne"/>
              </a:rPr>
              <a:t>trustless</a:t>
            </a:r>
            <a:r>
              <a:rPr lang="pt-PT" b="0" i="0" dirty="0">
                <a:effectLst/>
                <a:latin typeface="Söhne"/>
              </a:rPr>
              <a:t>), mas sim uma máquina de confiança. A ausência de uma autoridade confiável responsável por gerir e coordenar as interações numa rede baseada em blockchain não a torna uma "tecnologia sem confiança". Na verdade, embora a confiança seja menos relevante quando se trata das operações padrão de um sistema baseado em blockchain, é ainda necessário confiar nos atores que garantem e mantêm a rede subjacente do blockchain, para garantir um nível suficiente de confiança em qualquer uma das aplicações baseadas em blockchain que operam nessa rede. A tecnologia blockchain, portanto, gera confiança (e não confiança) nos sistemas baseados em blockchain com base na compreensão do utilizador do funcionamento baseado em procedimentos e regras, derivado do conhecimento matemático e das regras e mecanismos criptográficos, bem como do histórico do seu desempenho. Ela aumenta a confiança nas operações de um sistema computacional que depende da sua estrutura de governança subjacente. Para depositar confiança na entidade ou entidades governantes do sistema computacional, é necessário confiar numa rede distribuída de atores.</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44</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1.2 </a:t>
            </a:r>
            <a:r>
              <a:rPr lang="pt-PT" sz="1800" b="0" dirty="0"/>
              <a:t>Tecnologia Blockchain para Estabelecimento de Confiança</a:t>
            </a:r>
            <a:endParaRPr lang="en-US" sz="1800" b="0" dirty="0"/>
          </a:p>
          <a:p>
            <a:pPr algn="just"/>
            <a:endParaRPr lang="x-none" sz="1800" b="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t-PT" dirty="0">
                <a:solidFill>
                  <a:srgbClr val="000000"/>
                </a:solidFill>
              </a:rPr>
              <a:t>Para depositar confiança numa rede distribuída de atores, as seguintes perguntas precisam ser respondidas:</a:t>
            </a:r>
            <a:endParaRPr lang="en-US" dirty="0">
              <a:solidFill>
                <a:srgbClr val="000000"/>
              </a:solidFill>
            </a:endParaRP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601426"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O </a:t>
            </a:r>
            <a:r>
              <a:rPr lang="en-US" dirty="0" err="1">
                <a:solidFill>
                  <a:srgbClr val="000000"/>
                </a:solidFill>
              </a:rPr>
              <a:t>sistema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governado</a:t>
            </a:r>
            <a:r>
              <a:rPr lang="en-US" dirty="0">
                <a:solidFill>
                  <a:srgbClr val="000000"/>
                </a:solidFill>
              </a:rPr>
              <a:t> </a:t>
            </a:r>
            <a:r>
              <a:rPr lang="en-US" dirty="0" err="1">
                <a:solidFill>
                  <a:srgbClr val="000000"/>
                </a:solidFill>
              </a:rPr>
              <a:t>adequadamente</a:t>
            </a:r>
            <a:r>
              <a:rPr lang="en-US" dirty="0">
                <a:solidFill>
                  <a:srgbClr val="000000"/>
                </a:solidFill>
              </a:rPr>
              <a:t>?</a:t>
            </a: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t-PT" b="0" i="0" dirty="0">
                <a:solidFill>
                  <a:srgbClr val="374151"/>
                </a:solidFill>
                <a:effectLst/>
                <a:latin typeface="Söhne"/>
              </a:rPr>
              <a:t>É possível esperar que os vários atores envolvidos ajam de acordo com as regras do sistema blockchain?</a:t>
            </a:r>
            <a:r>
              <a:rPr lang="en-US" dirty="0">
                <a:solidFill>
                  <a:srgbClr val="000000"/>
                </a:solidFill>
              </a:rPr>
              <a:t> </a:t>
            </a: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t-PT" b="0" i="0" dirty="0">
                <a:solidFill>
                  <a:srgbClr val="374151"/>
                </a:solidFill>
                <a:effectLst/>
                <a:latin typeface="Söhne"/>
              </a:rPr>
              <a:t>A rede de atores inclui “mineiros” e grupos de mineração, responsáveis pelo processamento e validação das transações, grandes operadores comerciais, como </a:t>
            </a:r>
            <a:r>
              <a:rPr lang="pt-PT" b="0" i="0" dirty="0" err="1">
                <a:solidFill>
                  <a:srgbClr val="374151"/>
                </a:solidFill>
                <a:effectLst/>
                <a:latin typeface="Söhne"/>
              </a:rPr>
              <a:t>exchanges</a:t>
            </a:r>
            <a:r>
              <a:rPr lang="pt-PT" b="0" i="0" dirty="0">
                <a:solidFill>
                  <a:srgbClr val="374151"/>
                </a:solidFill>
                <a:effectLst/>
                <a:latin typeface="Söhne"/>
              </a:rPr>
              <a:t> de </a:t>
            </a:r>
            <a:r>
              <a:rPr lang="pt-PT" b="0" i="0" dirty="0" err="1">
                <a:solidFill>
                  <a:srgbClr val="374151"/>
                </a:solidFill>
                <a:effectLst/>
                <a:latin typeface="Söhne"/>
              </a:rPr>
              <a:t>criptomoedas</a:t>
            </a:r>
            <a:r>
              <a:rPr lang="pt-PT" b="0" i="0" dirty="0">
                <a:solidFill>
                  <a:srgbClr val="374151"/>
                </a:solidFill>
                <a:effectLst/>
                <a:latin typeface="Söhne"/>
              </a:rPr>
              <a:t> ou provedores de carteira custódia, que podem usar o seu poder de mercado para impor unilateralmente as suas decisões aos seus usuários, bem como desenvolvedores principais e influenciadores das redes sociais, cuja voz pode contribuir para mudar o ponto de venda. Reguladores e formuladores de políticas também têm um papel a desempenhar na governança de sistemas baseados em blockchain, na medida em que podem introduzir restrições legais e limitações para influenciar as decisões tomadas por qualquer um desses atores.</a:t>
            </a:r>
            <a:endParaRPr lang="en-US" dirty="0">
              <a:solidFill>
                <a:srgbClr val="000000"/>
              </a:solidFill>
            </a:endParaRP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6374</TotalTime>
  <Words>8006</Words>
  <Application>Microsoft Macintosh PowerPoint</Application>
  <PresentationFormat>Personalizados</PresentationFormat>
  <Paragraphs>307</Paragraphs>
  <Slides>25</Slides>
  <Notes>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25</vt:i4>
      </vt:variant>
    </vt:vector>
  </HeadingPairs>
  <TitlesOfParts>
    <vt:vector size="34" baseType="lpstr">
      <vt:lpstr>Arial</vt:lpstr>
      <vt:lpstr>Calibri</vt:lpstr>
      <vt:lpstr>Century Schoolbook</vt:lpstr>
      <vt:lpstr>Montserrat</vt:lpstr>
      <vt:lpstr>Poppins</vt:lpstr>
      <vt:lpstr>Söhne</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457</cp:revision>
  <dcterms:created xsi:type="dcterms:W3CDTF">2021-06-15T11:45:52Z</dcterms:created>
  <dcterms:modified xsi:type="dcterms:W3CDTF">2023-06-22T11:36:26Z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