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handoutMasterIdLst>
    <p:handoutMasterId r:id="rId41"/>
  </p:handoutMasterIdLst>
  <p:sldIdLst>
    <p:sldId id="256" r:id="rId5"/>
    <p:sldId id="300" r:id="rId6"/>
    <p:sldId id="272" r:id="rId7"/>
    <p:sldId id="258" r:id="rId8"/>
    <p:sldId id="257" r:id="rId9"/>
    <p:sldId id="264" r:id="rId10"/>
    <p:sldId id="271" r:id="rId11"/>
    <p:sldId id="267" r:id="rId12"/>
    <p:sldId id="265" r:id="rId13"/>
    <p:sldId id="273" r:id="rId14"/>
    <p:sldId id="274" r:id="rId15"/>
    <p:sldId id="275" r:id="rId16"/>
    <p:sldId id="276" r:id="rId17"/>
    <p:sldId id="277" r:id="rId18"/>
    <p:sldId id="278" r:id="rId19"/>
    <p:sldId id="279" r:id="rId20"/>
    <p:sldId id="280" r:id="rId21"/>
    <p:sldId id="282" r:id="rId22"/>
    <p:sldId id="283" r:id="rId23"/>
    <p:sldId id="284" r:id="rId24"/>
    <p:sldId id="285" r:id="rId25"/>
    <p:sldId id="281"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68" r:id="rId3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A45"/>
    <a:srgbClr val="F79037"/>
    <a:srgbClr val="DD1470"/>
    <a:srgbClr val="8E2F91"/>
    <a:srgbClr val="F9A835"/>
    <a:srgbClr val="F8A36A"/>
    <a:srgbClr val="000000"/>
    <a:srgbClr val="ECECEC"/>
    <a:srgbClr val="F48043"/>
    <a:srgbClr val="EF5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0" autoAdjust="0"/>
    <p:restoredTop sz="96281"/>
  </p:normalViewPr>
  <p:slideViewPr>
    <p:cSldViewPr snapToGrid="0" snapToObjects="1">
      <p:cViewPr varScale="1">
        <p:scale>
          <a:sx n="79" d="100"/>
          <a:sy n="79" d="100"/>
        </p:scale>
        <p:origin x="2936" y="22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6/22/23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6/22/23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link.springer.com/article/10.1007/s10010-019-00315-y" TargetMode="Externa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www.explore-ip.com/2018_Blockchain-Mobility-Sector.pdf" TargetMode="Externa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drive.google.com/file/d/1or0jboLxqhXzg9yFY55llfst4OQVINo4/view" TargetMode="External"/><Relationship Id="rId7" Type="http://schemas.openxmlformats.org/officeDocument/2006/relationships/image" Target="../media/image19.png"/><Relationship Id="rId2" Type="http://schemas.openxmlformats.org/officeDocument/2006/relationships/hyperlink" Target="https://mempool.space/pt/" TargetMode="Externa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hyperlink" Target="https://andersbrownworth.com/blockchain/hash" TargetMode="External"/><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 Id="rId4" Type="http://schemas.openxmlformats.org/officeDocument/2006/relationships/hyperlink" Target="https://mempool.space/p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hyperlink" Target="https://bitcoin.org/bitcoin.pdf" TargetMode="Externa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hyperlink" Target="https://soundcloud.com/catherine-318107926/bitcoin-wallet-final-gb-1?in=catherine-318107926/sets/generation-blockchain&amp;utm_source=clipboard&amp;utm_medium=text&amp;utm_campaign=social_sharing" TargetMode="External"/><Relationship Id="rId4" Type="http://schemas.openxmlformats.org/officeDocument/2006/relationships/image" Target="../media/image17.png"/><Relationship Id="rId9" Type="http://schemas.openxmlformats.org/officeDocument/2006/relationships/hyperlink" Target="https://docs.google.com/forms/d/e/1FAIpQLSdHDRBUNTRP9vSDqrZaXEtB4RFA6jNUgc1B4XcDG9nct3X_lA/viewform?pli=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ashcat.net/wiki/doku.php?id=example_hashes"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ethereum.org/en/energy-consumption/" TargetMode="External"/><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docs.google.com/forms/d/e/1FAIpQLSetwHk5wLLMiF6omi4H3Z9NzdiQJZy9gBW8YsueBP9cna05wg/viewform" TargetMode="External"/><Relationship Id="rId7" Type="http://schemas.openxmlformats.org/officeDocument/2006/relationships/image" Target="../media/image19.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5" y="7156000"/>
            <a:ext cx="4960307" cy="1224685"/>
          </a:xfrm>
        </p:spPr>
        <p:txBody>
          <a:bodyPr/>
          <a:lstStyle/>
          <a:p>
            <a:r>
              <a:rPr lang="en-US" dirty="0" err="1"/>
              <a:t>Currículo</a:t>
            </a:r>
            <a:r>
              <a:rPr lang="en-US" dirty="0"/>
              <a:t> de </a:t>
            </a:r>
            <a:r>
              <a:rPr lang="en-US" dirty="0" err="1"/>
              <a:t>Licenciatura</a:t>
            </a:r>
            <a:r>
              <a:rPr lang="en-US" dirty="0"/>
              <a:t> </a:t>
            </a:r>
          </a:p>
          <a:p>
            <a:r>
              <a:rPr lang="en-US" b="0" dirty="0" err="1"/>
              <a:t>Tecnologia</a:t>
            </a:r>
            <a:r>
              <a:rPr lang="en-US" b="0" dirty="0"/>
              <a:t> </a:t>
            </a:r>
            <a:r>
              <a:rPr lang="en-US" b="0" dirty="0" err="1"/>
              <a:t>Blockchain</a:t>
            </a:r>
            <a:r>
              <a:rPr lang="en-US" b="0" dirty="0"/>
              <a:t> e </a:t>
            </a:r>
            <a:r>
              <a:rPr lang="en-US" b="0" dirty="0" err="1"/>
              <a:t>Criptomoedas</a:t>
            </a:r>
            <a:endParaRPr lang="en-US"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647318"/>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1.4 </a:t>
            </a:r>
            <a:r>
              <a:rPr lang="en-US" sz="1800" b="0" dirty="0" err="1"/>
              <a:t>Quais</a:t>
            </a:r>
            <a:r>
              <a:rPr lang="en-US" sz="1800" b="0" dirty="0"/>
              <a:t> são </a:t>
            </a:r>
            <a:r>
              <a:rPr lang="en-US" sz="1800" b="0" dirty="0" err="1"/>
              <a:t>os</a:t>
            </a:r>
            <a:r>
              <a:rPr lang="en-US" sz="1800" b="0" dirty="0"/>
              <a:t> </a:t>
            </a:r>
            <a:r>
              <a:rPr lang="en-US" sz="1800" b="0" dirty="0" err="1"/>
              <a:t>principais</a:t>
            </a:r>
            <a:r>
              <a:rPr lang="en-US" sz="1800" b="0" dirty="0"/>
              <a:t> </a:t>
            </a:r>
            <a:r>
              <a:rPr lang="en-US" sz="1800" b="0" dirty="0" err="1"/>
              <a:t>componentes</a:t>
            </a:r>
            <a:r>
              <a:rPr lang="en-US" sz="1800" b="0" dirty="0"/>
              <a:t> da </a:t>
            </a:r>
            <a:r>
              <a:rPr lang="en-US" sz="1800" b="0" dirty="0" err="1"/>
              <a:t>tecnologia</a:t>
            </a:r>
            <a:r>
              <a:rPr lang="en-US" sz="1800" b="0" dirty="0"/>
              <a:t> </a:t>
            </a:r>
            <a:r>
              <a:rPr lang="en-US" sz="1800" b="0" dirty="0" err="1"/>
              <a:t>Blockchain</a:t>
            </a:r>
            <a:r>
              <a:rPr lang="en-US" sz="1800" b="0" dirty="0"/>
              <a:t>?</a:t>
            </a: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en-US" sz="1100" dirty="0">
                <a:solidFill>
                  <a:srgbClr val="000000"/>
                </a:solidFill>
                <a:latin typeface="Calibri" panose="020F0502020204030204" pitchFamily="34" charset="0"/>
                <a:ea typeface="Times New Roman" panose="02020603050405020304" pitchFamily="18" charset="0"/>
              </a:rPr>
              <a:t>A </a:t>
            </a:r>
            <a:r>
              <a:rPr lang="en-US" sz="1100" dirty="0" err="1">
                <a:solidFill>
                  <a:srgbClr val="000000"/>
                </a:solidFill>
                <a:latin typeface="Calibri" panose="020F0502020204030204" pitchFamily="34" charset="0"/>
                <a:ea typeface="Times New Roman" panose="02020603050405020304" pitchFamily="18" charset="0"/>
              </a:rPr>
              <a:t>arquitetura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tem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seguintes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componentes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principais</a:t>
            </a:r>
            <a:r>
              <a:rPr lang="en-US" sz="1100" dirty="0">
                <a:solidFill>
                  <a:srgbClr val="000000"/>
                </a:solidFill>
                <a:latin typeface="Calibri" panose="020F0502020204030204" pitchFamily="34" charset="0"/>
                <a:ea typeface="Times New Roman" panose="02020603050405020304" pitchFamily="18" charset="0"/>
              </a:rPr>
              <a:t>:</a:t>
            </a:r>
            <a:endParaRPr lang="x-none" sz="1100" dirty="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321209"/>
            <a:ext cx="4904436"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Livro-razão</a:t>
            </a:r>
            <a:r>
              <a:rPr lang="en-US" b="1" dirty="0">
                <a:solidFill>
                  <a:srgbClr val="F79037"/>
                </a:solidFill>
              </a:rPr>
              <a:t> </a:t>
            </a:r>
            <a:r>
              <a:rPr lang="en-US" b="1" dirty="0" err="1">
                <a:solidFill>
                  <a:srgbClr val="F79037"/>
                </a:solidFill>
              </a:rPr>
              <a:t>distribuído</a:t>
            </a:r>
            <a:endParaRPr lang="en-US" b="1" dirty="0">
              <a:solidFill>
                <a:srgbClr val="F79037"/>
              </a:solidFill>
            </a:endParaRPr>
          </a:p>
          <a:p>
            <a:r>
              <a:rPr lang="en-US" dirty="0">
                <a:solidFill>
                  <a:srgbClr val="000000"/>
                </a:solidFill>
              </a:rPr>
              <a:t>Um </a:t>
            </a:r>
            <a:r>
              <a:rPr lang="en-US" dirty="0" err="1">
                <a:solidFill>
                  <a:srgbClr val="000000"/>
                </a:solidFill>
              </a:rPr>
              <a:t>livro-razão</a:t>
            </a:r>
            <a:r>
              <a:rPr lang="en-US" dirty="0">
                <a:solidFill>
                  <a:srgbClr val="000000"/>
                </a:solidFill>
              </a:rPr>
              <a:t> </a:t>
            </a:r>
            <a:r>
              <a:rPr lang="en-US" dirty="0" err="1">
                <a:solidFill>
                  <a:srgbClr val="000000"/>
                </a:solidFill>
              </a:rPr>
              <a:t>distribuído</a:t>
            </a:r>
            <a:r>
              <a:rPr lang="en-US" dirty="0">
                <a:solidFill>
                  <a:srgbClr val="000000"/>
                </a:solidFill>
              </a:rPr>
              <a:t> </a:t>
            </a:r>
            <a:r>
              <a:rPr lang="en-US" dirty="0" err="1">
                <a:solidFill>
                  <a:srgbClr val="000000"/>
                </a:solidFill>
              </a:rPr>
              <a:t>é</a:t>
            </a:r>
            <a:r>
              <a:rPr lang="en-US" dirty="0">
                <a:solidFill>
                  <a:srgbClr val="000000"/>
                </a:solidFill>
              </a:rPr>
              <a:t> o </a:t>
            </a:r>
            <a:r>
              <a:rPr lang="en-US" dirty="0" err="1">
                <a:solidFill>
                  <a:srgbClr val="000000"/>
                </a:solidFill>
              </a:rPr>
              <a:t>banco</a:t>
            </a:r>
            <a:r>
              <a:rPr lang="en-US" dirty="0">
                <a:solidFill>
                  <a:srgbClr val="000000"/>
                </a:solidFill>
              </a:rPr>
              <a:t> de dados </a:t>
            </a:r>
            <a:r>
              <a:rPr lang="en-US" dirty="0" err="1">
                <a:solidFill>
                  <a:srgbClr val="000000"/>
                </a:solidFill>
              </a:rPr>
              <a:t>compartilhado</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armazena</a:t>
            </a:r>
            <a:r>
              <a:rPr lang="en-US" dirty="0">
                <a:solidFill>
                  <a:srgbClr val="000000"/>
                </a:solidFill>
              </a:rPr>
              <a:t> as </a:t>
            </a:r>
            <a:r>
              <a:rPr lang="en-US" dirty="0" err="1">
                <a:solidFill>
                  <a:srgbClr val="000000"/>
                </a:solidFill>
              </a:rPr>
              <a:t>transações</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arquivo</a:t>
            </a:r>
            <a:r>
              <a:rPr lang="en-US" dirty="0">
                <a:solidFill>
                  <a:srgbClr val="000000"/>
                </a:solidFill>
              </a:rPr>
              <a:t> </a:t>
            </a:r>
            <a:r>
              <a:rPr lang="en-US" dirty="0" err="1">
                <a:solidFill>
                  <a:srgbClr val="000000"/>
                </a:solidFill>
              </a:rPr>
              <a:t>compartilhado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equipa</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editar</a:t>
            </a:r>
            <a:r>
              <a:rPr lang="en-US" dirty="0">
                <a:solidFill>
                  <a:srgbClr val="000000"/>
                </a:solidFill>
              </a:rPr>
              <a:t>. Na </a:t>
            </a:r>
            <a:r>
              <a:rPr lang="en-US" dirty="0" err="1">
                <a:solidFill>
                  <a:srgbClr val="000000"/>
                </a:solidFill>
              </a:rPr>
              <a:t>maioria</a:t>
            </a:r>
            <a:r>
              <a:rPr lang="en-US" dirty="0">
                <a:solidFill>
                  <a:srgbClr val="000000"/>
                </a:solidFill>
              </a:rPr>
              <a:t> dos </a:t>
            </a:r>
            <a:r>
              <a:rPr lang="en-US" dirty="0" err="1">
                <a:solidFill>
                  <a:srgbClr val="000000"/>
                </a:solidFill>
              </a:rPr>
              <a:t>editores</a:t>
            </a:r>
            <a:r>
              <a:rPr lang="en-US" dirty="0">
                <a:solidFill>
                  <a:srgbClr val="000000"/>
                </a:solidFill>
              </a:rPr>
              <a:t> de </a:t>
            </a:r>
            <a:r>
              <a:rPr lang="en-US" dirty="0" err="1">
                <a:solidFill>
                  <a:srgbClr val="000000"/>
                </a:solidFill>
              </a:rPr>
              <a:t>texto</a:t>
            </a:r>
            <a:r>
              <a:rPr lang="en-US" dirty="0">
                <a:solidFill>
                  <a:srgbClr val="000000"/>
                </a:solidFill>
              </a:rPr>
              <a:t> </a:t>
            </a:r>
            <a:r>
              <a:rPr lang="en-US" dirty="0" err="1">
                <a:solidFill>
                  <a:srgbClr val="000000"/>
                </a:solidFill>
              </a:rPr>
              <a:t>compartilhados</a:t>
            </a:r>
            <a:r>
              <a:rPr lang="en-US" dirty="0">
                <a:solidFill>
                  <a:srgbClr val="000000"/>
                </a:solidFill>
              </a:rPr>
              <a:t>, </a:t>
            </a:r>
            <a:r>
              <a:rPr lang="en-US" dirty="0" err="1">
                <a:solidFill>
                  <a:srgbClr val="000000"/>
                </a:solidFill>
              </a:rPr>
              <a:t>qualquer</a:t>
            </a:r>
            <a:r>
              <a:rPr lang="en-US" dirty="0">
                <a:solidFill>
                  <a:srgbClr val="000000"/>
                </a:solidFill>
              </a:rPr>
              <a:t> </a:t>
            </a:r>
            <a:r>
              <a:rPr lang="en-US" dirty="0" err="1">
                <a:solidFill>
                  <a:srgbClr val="000000"/>
                </a:solidFill>
              </a:rPr>
              <a:t>pessoa</a:t>
            </a:r>
            <a:r>
              <a:rPr lang="en-US" dirty="0">
                <a:solidFill>
                  <a:srgbClr val="000000"/>
                </a:solidFill>
              </a:rPr>
              <a:t> com </a:t>
            </a:r>
            <a:r>
              <a:rPr lang="en-US" dirty="0" err="1">
                <a:solidFill>
                  <a:srgbClr val="000000"/>
                </a:solidFill>
              </a:rPr>
              <a:t>direitos</a:t>
            </a:r>
            <a:r>
              <a:rPr lang="en-US" dirty="0">
                <a:solidFill>
                  <a:srgbClr val="000000"/>
                </a:solidFill>
              </a:rPr>
              <a:t> de </a:t>
            </a:r>
            <a:r>
              <a:rPr lang="en-US" dirty="0" err="1">
                <a:solidFill>
                  <a:srgbClr val="000000"/>
                </a:solidFill>
              </a:rPr>
              <a:t>edição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excluir</a:t>
            </a:r>
            <a:r>
              <a:rPr lang="en-US" dirty="0">
                <a:solidFill>
                  <a:srgbClr val="000000"/>
                </a:solidFill>
              </a:rPr>
              <a:t> o </a:t>
            </a:r>
            <a:r>
              <a:rPr lang="en-US" dirty="0" err="1">
                <a:solidFill>
                  <a:srgbClr val="000000"/>
                </a:solidFill>
              </a:rPr>
              <a:t>arquivo</a:t>
            </a:r>
            <a:r>
              <a:rPr lang="en-US" dirty="0">
                <a:solidFill>
                  <a:srgbClr val="000000"/>
                </a:solidFill>
              </a:rPr>
              <a:t> </a:t>
            </a:r>
            <a:r>
              <a:rPr lang="en-US" dirty="0" err="1">
                <a:solidFill>
                  <a:srgbClr val="000000"/>
                </a:solidFill>
              </a:rPr>
              <a:t>inteiro</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assim</a:t>
            </a:r>
            <a:r>
              <a:rPr lang="en-US" dirty="0">
                <a:solidFill>
                  <a:srgbClr val="000000"/>
                </a:solidFill>
              </a:rPr>
              <a:t> no DLT - tem </a:t>
            </a:r>
            <a:r>
              <a:rPr lang="en-US" dirty="0" err="1">
                <a:solidFill>
                  <a:srgbClr val="000000"/>
                </a:solidFill>
              </a:rPr>
              <a:t>regras</a:t>
            </a:r>
            <a:r>
              <a:rPr lang="en-US" dirty="0">
                <a:solidFill>
                  <a:srgbClr val="000000"/>
                </a:solidFill>
              </a:rPr>
              <a:t> </a:t>
            </a:r>
            <a:r>
              <a:rPr lang="en-US" dirty="0" err="1">
                <a:solidFill>
                  <a:srgbClr val="000000"/>
                </a:solidFill>
              </a:rPr>
              <a:t>rígidas</a:t>
            </a:r>
            <a:r>
              <a:rPr lang="en-US" dirty="0">
                <a:solidFill>
                  <a:srgbClr val="000000"/>
                </a:solidFill>
              </a:rPr>
              <a:t> </a:t>
            </a:r>
            <a:r>
              <a:rPr lang="en-US" dirty="0" err="1">
                <a:solidFill>
                  <a:srgbClr val="000000"/>
                </a:solidFill>
              </a:rPr>
              <a:t>sobre</a:t>
            </a:r>
            <a:r>
              <a:rPr lang="en-US" dirty="0">
                <a:solidFill>
                  <a:srgbClr val="000000"/>
                </a:solidFill>
              </a:rPr>
              <a:t> </a:t>
            </a:r>
            <a:r>
              <a:rPr lang="en-US" dirty="0" err="1">
                <a:solidFill>
                  <a:srgbClr val="000000"/>
                </a:solidFill>
              </a:rPr>
              <a:t>quem</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editar</a:t>
            </a:r>
            <a:r>
              <a:rPr lang="en-US" dirty="0">
                <a:solidFill>
                  <a:srgbClr val="000000"/>
                </a:solidFill>
              </a:rPr>
              <a:t> e </a:t>
            </a:r>
            <a:r>
              <a:rPr lang="en-US" dirty="0" err="1">
                <a:solidFill>
                  <a:srgbClr val="000000"/>
                </a:solidFill>
              </a:rPr>
              <a:t>como</a:t>
            </a:r>
            <a:r>
              <a:rPr lang="en-US" dirty="0">
                <a:solidFill>
                  <a:srgbClr val="000000"/>
                </a:solidFill>
              </a:rPr>
              <a:t> </a:t>
            </a:r>
            <a:r>
              <a:rPr lang="en-US" dirty="0" err="1">
                <a:solidFill>
                  <a:srgbClr val="000000"/>
                </a:solidFill>
              </a:rPr>
              <a:t>editar</a:t>
            </a:r>
            <a:r>
              <a:rPr lang="en-US" dirty="0">
                <a:solidFill>
                  <a:srgbClr val="000000"/>
                </a:solidFill>
              </a:rPr>
              <a:t>. </a:t>
            </a:r>
            <a:r>
              <a:rPr lang="en-US" dirty="0" err="1">
                <a:solidFill>
                  <a:srgbClr val="000000"/>
                </a:solidFill>
              </a:rPr>
              <a:t>Você</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excluir</a:t>
            </a:r>
            <a:r>
              <a:rPr lang="en-US" dirty="0">
                <a:solidFill>
                  <a:srgbClr val="000000"/>
                </a:solidFill>
              </a:rPr>
              <a:t> </a:t>
            </a:r>
            <a:r>
              <a:rPr lang="en-US" dirty="0" err="1">
                <a:solidFill>
                  <a:srgbClr val="000000"/>
                </a:solidFill>
              </a:rPr>
              <a:t>entradas</a:t>
            </a:r>
            <a:r>
              <a:rPr lang="en-US" dirty="0">
                <a:solidFill>
                  <a:srgbClr val="000000"/>
                </a:solidFill>
              </a:rPr>
              <a:t> </a:t>
            </a:r>
            <a:r>
              <a:rPr lang="en-US" dirty="0" err="1">
                <a:solidFill>
                  <a:srgbClr val="000000"/>
                </a:solidFill>
              </a:rPr>
              <a:t>depois</a:t>
            </a:r>
            <a:r>
              <a:rPr lang="en-US" dirty="0">
                <a:solidFill>
                  <a:srgbClr val="000000"/>
                </a:solidFill>
              </a:rPr>
              <a:t> de </a:t>
            </a:r>
            <a:r>
              <a:rPr lang="en-US" dirty="0" err="1">
                <a:solidFill>
                  <a:srgbClr val="000000"/>
                </a:solidFill>
              </a:rPr>
              <a:t>terem</a:t>
            </a:r>
            <a:r>
              <a:rPr lang="en-US" dirty="0">
                <a:solidFill>
                  <a:srgbClr val="000000"/>
                </a:solidFill>
              </a:rPr>
              <a:t> </a:t>
            </a:r>
            <a:r>
              <a:rPr lang="en-US" dirty="0" err="1">
                <a:solidFill>
                  <a:srgbClr val="000000"/>
                </a:solidFill>
              </a:rPr>
              <a:t>sido</a:t>
            </a:r>
            <a:r>
              <a:rPr lang="en-US" dirty="0">
                <a:solidFill>
                  <a:srgbClr val="000000"/>
                </a:solidFill>
              </a:rPr>
              <a:t> </a:t>
            </a:r>
            <a:r>
              <a:rPr lang="en-US" dirty="0" err="1">
                <a:solidFill>
                  <a:srgbClr val="000000"/>
                </a:solidFill>
              </a:rPr>
              <a:t>gravadas</a:t>
            </a:r>
            <a:r>
              <a:rPr lang="en-US" dirty="0">
                <a:solidFill>
                  <a:srgbClr val="000000"/>
                </a:solidFill>
              </a:rPr>
              <a:t>.</a:t>
            </a:r>
          </a:p>
          <a:p>
            <a:endParaRPr lang="en-US" dirty="0">
              <a:solidFill>
                <a:srgbClr val="000000"/>
              </a:solidFill>
            </a:endParaRPr>
          </a:p>
          <a:p>
            <a:r>
              <a:rPr lang="en-US" b="1" dirty="0" err="1">
                <a:solidFill>
                  <a:srgbClr val="F79037"/>
                </a:solidFill>
              </a:rPr>
              <a:t>Contratos</a:t>
            </a:r>
            <a:r>
              <a:rPr lang="en-US" b="1" dirty="0">
                <a:solidFill>
                  <a:srgbClr val="F79037"/>
                </a:solidFill>
              </a:rPr>
              <a:t> </a:t>
            </a:r>
            <a:r>
              <a:rPr lang="en-US" b="1" dirty="0" err="1">
                <a:solidFill>
                  <a:srgbClr val="F79037"/>
                </a:solidFill>
              </a:rPr>
              <a:t>Inteligentes</a:t>
            </a:r>
            <a:endParaRPr lang="en-US" b="1" dirty="0">
              <a:solidFill>
                <a:srgbClr val="F79037"/>
              </a:solidFill>
            </a:endParaRPr>
          </a:p>
          <a:p>
            <a:r>
              <a:rPr lang="en-US" dirty="0">
                <a:solidFill>
                  <a:srgbClr val="000000"/>
                </a:solidFill>
              </a:rPr>
              <a:t>As </a:t>
            </a:r>
            <a:r>
              <a:rPr lang="en-US" dirty="0" err="1">
                <a:solidFill>
                  <a:srgbClr val="000000"/>
                </a:solidFill>
              </a:rPr>
              <a:t>empresas</a:t>
            </a:r>
            <a:r>
              <a:rPr lang="en-US" dirty="0">
                <a:solidFill>
                  <a:srgbClr val="000000"/>
                </a:solidFill>
              </a:rPr>
              <a:t> </a:t>
            </a:r>
            <a:r>
              <a:rPr lang="en-US" dirty="0" err="1">
                <a:solidFill>
                  <a:srgbClr val="000000"/>
                </a:solidFill>
              </a:rPr>
              <a:t>usam</a:t>
            </a:r>
            <a:r>
              <a:rPr lang="en-US" dirty="0">
                <a:solidFill>
                  <a:srgbClr val="000000"/>
                </a:solidFill>
              </a:rPr>
              <a:t> </a:t>
            </a:r>
            <a:r>
              <a:rPr lang="en-US" dirty="0" err="1">
                <a:solidFill>
                  <a:srgbClr val="000000"/>
                </a:solidFill>
              </a:rPr>
              <a:t>contratos</a:t>
            </a:r>
            <a:r>
              <a:rPr lang="en-US" dirty="0">
                <a:solidFill>
                  <a:srgbClr val="000000"/>
                </a:solidFill>
              </a:rPr>
              <a:t> </a:t>
            </a:r>
            <a:r>
              <a:rPr lang="en-US" dirty="0" err="1">
                <a:solidFill>
                  <a:srgbClr val="000000"/>
                </a:solidFill>
              </a:rPr>
              <a:t>inteligentes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autogerenciar</a:t>
            </a:r>
            <a:r>
              <a:rPr lang="en-US" dirty="0">
                <a:solidFill>
                  <a:srgbClr val="000000"/>
                </a:solidFill>
              </a:rPr>
              <a:t> </a:t>
            </a:r>
            <a:r>
              <a:rPr lang="en-US" dirty="0" err="1">
                <a:solidFill>
                  <a:srgbClr val="000000"/>
                </a:solidFill>
              </a:rPr>
              <a:t>contratos</a:t>
            </a:r>
            <a:r>
              <a:rPr lang="en-US" dirty="0">
                <a:solidFill>
                  <a:srgbClr val="000000"/>
                </a:solidFill>
              </a:rPr>
              <a:t> de </a:t>
            </a:r>
            <a:r>
              <a:rPr lang="en-US" dirty="0" err="1">
                <a:solidFill>
                  <a:srgbClr val="000000"/>
                </a:solidFill>
              </a:rPr>
              <a:t>negócios</a:t>
            </a:r>
            <a:r>
              <a:rPr lang="en-US" dirty="0">
                <a:solidFill>
                  <a:srgbClr val="000000"/>
                </a:solidFill>
              </a:rPr>
              <a:t> </a:t>
            </a:r>
            <a:r>
              <a:rPr lang="en-US" dirty="0" err="1">
                <a:solidFill>
                  <a:srgbClr val="000000"/>
                </a:solidFill>
              </a:rPr>
              <a:t>sem</a:t>
            </a:r>
            <a:r>
              <a:rPr lang="en-US" dirty="0">
                <a:solidFill>
                  <a:srgbClr val="000000"/>
                </a:solidFill>
              </a:rPr>
              <a:t> a </a:t>
            </a:r>
            <a:r>
              <a:rPr lang="en-US" dirty="0" err="1">
                <a:solidFill>
                  <a:srgbClr val="000000"/>
                </a:solidFill>
              </a:rPr>
              <a:t>necessidade</a:t>
            </a:r>
            <a:r>
              <a:rPr lang="en-US" dirty="0">
                <a:solidFill>
                  <a:srgbClr val="000000"/>
                </a:solidFill>
              </a:rPr>
              <a:t> de </a:t>
            </a:r>
            <a:r>
              <a:rPr lang="en-US" dirty="0" err="1">
                <a:solidFill>
                  <a:srgbClr val="000000"/>
                </a:solidFill>
              </a:rPr>
              <a:t>terceiros</a:t>
            </a:r>
            <a:r>
              <a:rPr lang="en-US" dirty="0">
                <a:solidFill>
                  <a:srgbClr val="000000"/>
                </a:solidFill>
              </a:rPr>
              <a:t>. </a:t>
            </a:r>
            <a:r>
              <a:rPr lang="en-US" dirty="0" err="1">
                <a:solidFill>
                  <a:srgbClr val="000000"/>
                </a:solidFill>
              </a:rPr>
              <a:t>Contratos</a:t>
            </a:r>
            <a:r>
              <a:rPr lang="en-US" dirty="0">
                <a:solidFill>
                  <a:srgbClr val="000000"/>
                </a:solidFill>
              </a:rPr>
              <a:t> </a:t>
            </a:r>
            <a:r>
              <a:rPr lang="en-US" dirty="0" err="1">
                <a:solidFill>
                  <a:srgbClr val="000000"/>
                </a:solidFill>
              </a:rPr>
              <a:t>inteligentes</a:t>
            </a:r>
            <a:r>
              <a:rPr lang="en-US" dirty="0">
                <a:solidFill>
                  <a:srgbClr val="000000"/>
                </a:solidFill>
              </a:rPr>
              <a:t> são </a:t>
            </a:r>
            <a:r>
              <a:rPr lang="en-US" dirty="0" err="1">
                <a:solidFill>
                  <a:srgbClr val="000000"/>
                </a:solidFill>
              </a:rPr>
              <a:t>programas</a:t>
            </a:r>
            <a:r>
              <a:rPr lang="en-US" dirty="0">
                <a:solidFill>
                  <a:srgbClr val="000000"/>
                </a:solidFill>
              </a:rPr>
              <a:t> </a:t>
            </a:r>
            <a:r>
              <a:rPr lang="en-US" dirty="0" err="1">
                <a:solidFill>
                  <a:srgbClr val="000000"/>
                </a:solidFill>
              </a:rPr>
              <a:t>armazenados</a:t>
            </a:r>
            <a:r>
              <a:rPr lang="en-US" dirty="0">
                <a:solidFill>
                  <a:srgbClr val="000000"/>
                </a:solidFill>
              </a:rPr>
              <a:t> </a:t>
            </a:r>
            <a:r>
              <a:rPr lang="en-US" dirty="0" err="1">
                <a:solidFill>
                  <a:srgbClr val="000000"/>
                </a:solidFill>
              </a:rPr>
              <a:t>num</a:t>
            </a:r>
            <a:r>
              <a:rPr lang="en-US" dirty="0">
                <a:solidFill>
                  <a:srgbClr val="000000"/>
                </a:solidFill>
              </a:rPr>
              <a:t> </a:t>
            </a:r>
            <a:r>
              <a:rPr lang="en-US" dirty="0" err="1">
                <a:solidFill>
                  <a:srgbClr val="000000"/>
                </a:solidFill>
              </a:rPr>
              <a:t>sistema</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que</a:t>
            </a:r>
            <a:r>
              <a:rPr lang="en-US" dirty="0">
                <a:solidFill>
                  <a:srgbClr val="000000"/>
                </a:solidFill>
              </a:rPr>
              <a:t> são </a:t>
            </a:r>
            <a:r>
              <a:rPr lang="en-US" dirty="0" err="1">
                <a:solidFill>
                  <a:srgbClr val="000000"/>
                </a:solidFill>
              </a:rPr>
              <a:t>acionados</a:t>
            </a:r>
            <a:r>
              <a:rPr lang="en-US" dirty="0">
                <a:solidFill>
                  <a:srgbClr val="000000"/>
                </a:solidFill>
              </a:rPr>
              <a:t> </a:t>
            </a:r>
            <a:r>
              <a:rPr lang="en-US" dirty="0" err="1">
                <a:solidFill>
                  <a:srgbClr val="000000"/>
                </a:solidFill>
              </a:rPr>
              <a:t>automaticamente</a:t>
            </a:r>
            <a:r>
              <a:rPr lang="en-US" dirty="0">
                <a:solidFill>
                  <a:srgbClr val="000000"/>
                </a:solidFill>
              </a:rPr>
              <a:t> </a:t>
            </a:r>
            <a:r>
              <a:rPr lang="en-US" dirty="0" err="1">
                <a:solidFill>
                  <a:srgbClr val="000000"/>
                </a:solidFill>
              </a:rPr>
              <a:t>quando</a:t>
            </a:r>
            <a:r>
              <a:rPr lang="en-US" dirty="0">
                <a:solidFill>
                  <a:srgbClr val="000000"/>
                </a:solidFill>
              </a:rPr>
              <a:t> </a:t>
            </a:r>
            <a:r>
              <a:rPr lang="en-US" dirty="0" err="1">
                <a:solidFill>
                  <a:srgbClr val="000000"/>
                </a:solidFill>
              </a:rPr>
              <a:t>condições</a:t>
            </a:r>
            <a:r>
              <a:rPr lang="en-US" dirty="0">
                <a:solidFill>
                  <a:srgbClr val="000000"/>
                </a:solidFill>
              </a:rPr>
              <a:t> </a:t>
            </a:r>
            <a:r>
              <a:rPr lang="en-US" dirty="0" err="1">
                <a:solidFill>
                  <a:srgbClr val="000000"/>
                </a:solidFill>
              </a:rPr>
              <a:t>predeterminadas</a:t>
            </a:r>
            <a:r>
              <a:rPr lang="en-US" dirty="0">
                <a:solidFill>
                  <a:srgbClr val="000000"/>
                </a:solidFill>
              </a:rPr>
              <a:t> são </a:t>
            </a:r>
            <a:r>
              <a:rPr lang="en-US" dirty="0" err="1">
                <a:solidFill>
                  <a:srgbClr val="000000"/>
                </a:solidFill>
              </a:rPr>
              <a:t>atendidas</a:t>
            </a:r>
            <a:r>
              <a:rPr lang="en-US" dirty="0">
                <a:solidFill>
                  <a:srgbClr val="000000"/>
                </a:solidFill>
              </a:rPr>
              <a:t>. </a:t>
            </a:r>
            <a:r>
              <a:rPr lang="en-US" dirty="0" err="1">
                <a:solidFill>
                  <a:srgbClr val="000000"/>
                </a:solidFill>
              </a:rPr>
              <a:t>Especificamente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contratos</a:t>
            </a:r>
            <a:r>
              <a:rPr lang="en-US" dirty="0">
                <a:solidFill>
                  <a:srgbClr val="000000"/>
                </a:solidFill>
              </a:rPr>
              <a:t> </a:t>
            </a:r>
            <a:r>
              <a:rPr lang="en-US" dirty="0" err="1">
                <a:solidFill>
                  <a:srgbClr val="000000"/>
                </a:solidFill>
              </a:rPr>
              <a:t>inteligentes</a:t>
            </a:r>
            <a:r>
              <a:rPr lang="en-US" dirty="0">
                <a:solidFill>
                  <a:srgbClr val="000000"/>
                </a:solidFill>
              </a:rPr>
              <a:t> </a:t>
            </a:r>
            <a:r>
              <a:rPr lang="en-US" dirty="0" err="1">
                <a:solidFill>
                  <a:srgbClr val="000000"/>
                </a:solidFill>
              </a:rPr>
              <a:t>conduzem</a:t>
            </a:r>
            <a:r>
              <a:rPr lang="en-US" dirty="0">
                <a:solidFill>
                  <a:srgbClr val="000000"/>
                </a:solidFill>
              </a:rPr>
              <a:t> </a:t>
            </a:r>
            <a:r>
              <a:rPr lang="en-US" dirty="0" err="1">
                <a:solidFill>
                  <a:srgbClr val="000000"/>
                </a:solidFill>
              </a:rPr>
              <a:t>instruções</a:t>
            </a:r>
            <a:r>
              <a:rPr lang="en-US" dirty="0">
                <a:solidFill>
                  <a:srgbClr val="000000"/>
                </a:solidFill>
              </a:rPr>
              <a:t> if-then </a:t>
            </a:r>
            <a:r>
              <a:rPr lang="en-US" dirty="0" err="1">
                <a:solidFill>
                  <a:srgbClr val="000000"/>
                </a:solidFill>
              </a:rPr>
              <a:t>para</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transações</a:t>
            </a:r>
            <a:r>
              <a:rPr lang="en-US" dirty="0">
                <a:solidFill>
                  <a:srgbClr val="000000"/>
                </a:solidFill>
              </a:rPr>
              <a:t> </a:t>
            </a:r>
            <a:r>
              <a:rPr lang="en-US" dirty="0" err="1">
                <a:solidFill>
                  <a:srgbClr val="000000"/>
                </a:solidFill>
              </a:rPr>
              <a:t>possam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concluídas</a:t>
            </a:r>
            <a:r>
              <a:rPr lang="en-US" dirty="0">
                <a:solidFill>
                  <a:srgbClr val="000000"/>
                </a:solidFill>
              </a:rPr>
              <a:t> com </a:t>
            </a:r>
            <a:r>
              <a:rPr lang="en-US" dirty="0" err="1">
                <a:solidFill>
                  <a:srgbClr val="000000"/>
                </a:solidFill>
              </a:rPr>
              <a:t>confiança</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loteria</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determinar</a:t>
            </a:r>
            <a:r>
              <a:rPr lang="en-US" dirty="0">
                <a:solidFill>
                  <a:srgbClr val="000000"/>
                </a:solidFill>
              </a:rPr>
              <a:t> </a:t>
            </a:r>
            <a:r>
              <a:rPr lang="en-US" dirty="0" err="1">
                <a:solidFill>
                  <a:srgbClr val="000000"/>
                </a:solidFill>
              </a:rPr>
              <a:t>que</a:t>
            </a:r>
            <a:r>
              <a:rPr lang="en-US" dirty="0">
                <a:solidFill>
                  <a:srgbClr val="000000"/>
                </a:solidFill>
              </a:rPr>
              <a:t> o </a:t>
            </a:r>
            <a:r>
              <a:rPr lang="en-US" dirty="0" err="1">
                <a:solidFill>
                  <a:srgbClr val="000000"/>
                </a:solidFill>
              </a:rPr>
              <a:t>dinheiro</a:t>
            </a:r>
            <a:r>
              <a:rPr lang="en-US" dirty="0">
                <a:solidFill>
                  <a:srgbClr val="000000"/>
                </a:solidFill>
              </a:rPr>
              <a:t> do </a:t>
            </a:r>
            <a:r>
              <a:rPr lang="en-US" dirty="0" err="1">
                <a:solidFill>
                  <a:srgbClr val="000000"/>
                </a:solidFill>
              </a:rPr>
              <a:t>preço</a:t>
            </a:r>
            <a:r>
              <a:rPr lang="en-US" dirty="0">
                <a:solidFill>
                  <a:srgbClr val="000000"/>
                </a:solidFill>
              </a:rPr>
              <a:t> da </a:t>
            </a:r>
            <a:r>
              <a:rPr lang="en-US" dirty="0" err="1">
                <a:solidFill>
                  <a:srgbClr val="000000"/>
                </a:solidFill>
              </a:rPr>
              <a:t>loteria</a:t>
            </a:r>
            <a:r>
              <a:rPr lang="en-US" dirty="0">
                <a:solidFill>
                  <a:srgbClr val="000000"/>
                </a:solidFill>
              </a:rPr>
              <a:t> </a:t>
            </a:r>
            <a:r>
              <a:rPr lang="en-US" dirty="0" err="1">
                <a:solidFill>
                  <a:srgbClr val="000000"/>
                </a:solidFill>
              </a:rPr>
              <a:t>seja</a:t>
            </a:r>
            <a:r>
              <a:rPr lang="en-US" dirty="0">
                <a:solidFill>
                  <a:srgbClr val="000000"/>
                </a:solidFill>
              </a:rPr>
              <a:t> </a:t>
            </a:r>
            <a:r>
              <a:rPr lang="en-US" dirty="0" err="1">
                <a:solidFill>
                  <a:srgbClr val="000000"/>
                </a:solidFill>
              </a:rPr>
              <a:t>distribuído</a:t>
            </a:r>
            <a:r>
              <a:rPr lang="en-US" dirty="0">
                <a:solidFill>
                  <a:srgbClr val="000000"/>
                </a:solidFill>
              </a:rPr>
              <a:t> entre as </a:t>
            </a:r>
            <a:r>
              <a:rPr lang="en-US" dirty="0" err="1">
                <a:solidFill>
                  <a:srgbClr val="000000"/>
                </a:solidFill>
              </a:rPr>
              <a:t>partes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ganham</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loteria</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adivinhar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números</a:t>
            </a:r>
            <a:r>
              <a:rPr lang="en-US" dirty="0">
                <a:solidFill>
                  <a:srgbClr val="000000"/>
                </a:solidFill>
              </a:rPr>
              <a:t> </a:t>
            </a:r>
            <a:r>
              <a:rPr lang="en-US" dirty="0" err="1">
                <a:solidFill>
                  <a:srgbClr val="000000"/>
                </a:solidFill>
              </a:rPr>
              <a:t>corretamente</a:t>
            </a:r>
            <a:r>
              <a:rPr lang="en-US" dirty="0">
                <a:solidFill>
                  <a:srgbClr val="000000"/>
                </a:solidFill>
              </a:rPr>
              <a:t>. A </a:t>
            </a:r>
            <a:r>
              <a:rPr lang="en-US" dirty="0" err="1">
                <a:solidFill>
                  <a:srgbClr val="000000"/>
                </a:solidFill>
              </a:rPr>
              <a:t>informação</a:t>
            </a:r>
            <a:r>
              <a:rPr lang="en-US" dirty="0">
                <a:solidFill>
                  <a:srgbClr val="000000"/>
                </a:solidFill>
              </a:rPr>
              <a:t> </a:t>
            </a:r>
            <a:r>
              <a:rPr lang="en-US" dirty="0" err="1">
                <a:solidFill>
                  <a:srgbClr val="000000"/>
                </a:solidFill>
              </a:rPr>
              <a:t>sobre</a:t>
            </a:r>
            <a:r>
              <a:rPr lang="en-US" dirty="0">
                <a:solidFill>
                  <a:srgbClr val="000000"/>
                </a:solidFill>
              </a:rPr>
              <a:t> o </a:t>
            </a:r>
            <a:r>
              <a:rPr lang="en-US" dirty="0" err="1">
                <a:solidFill>
                  <a:srgbClr val="000000"/>
                </a:solidFill>
              </a:rPr>
              <a:t>número</a:t>
            </a:r>
            <a:r>
              <a:rPr lang="en-US" dirty="0">
                <a:solidFill>
                  <a:srgbClr val="000000"/>
                </a:solidFill>
              </a:rPr>
              <a:t> </a:t>
            </a:r>
            <a:r>
              <a:rPr lang="en-US" dirty="0" err="1">
                <a:solidFill>
                  <a:srgbClr val="000000"/>
                </a:solidFill>
              </a:rPr>
              <a:t>correto</a:t>
            </a:r>
            <a:r>
              <a:rPr lang="en-US" dirty="0">
                <a:solidFill>
                  <a:srgbClr val="000000"/>
                </a:solidFill>
              </a:rPr>
              <a:t> </a:t>
            </a:r>
            <a:r>
              <a:rPr lang="en-US" dirty="0" err="1">
                <a:solidFill>
                  <a:srgbClr val="000000"/>
                </a:solidFill>
              </a:rPr>
              <a:t>faria</a:t>
            </a:r>
            <a:r>
              <a:rPr lang="en-US" dirty="0">
                <a:solidFill>
                  <a:srgbClr val="000000"/>
                </a:solidFill>
              </a:rPr>
              <a:t> parte da </a:t>
            </a:r>
            <a:r>
              <a:rPr lang="en-US" dirty="0" err="1">
                <a:solidFill>
                  <a:srgbClr val="000000"/>
                </a:solidFill>
              </a:rPr>
              <a:t>instrução</a:t>
            </a:r>
            <a:r>
              <a:rPr lang="en-US" dirty="0">
                <a:solidFill>
                  <a:srgbClr val="000000"/>
                </a:solidFill>
              </a:rPr>
              <a:t> if-then.</a:t>
            </a:r>
          </a:p>
          <a:p>
            <a:endParaRPr lang="en-US" dirty="0">
              <a:solidFill>
                <a:srgbClr val="000000"/>
              </a:solidFill>
            </a:endParaRPr>
          </a:p>
          <a:p>
            <a:r>
              <a:rPr lang="en-US" b="1" dirty="0" err="1">
                <a:solidFill>
                  <a:srgbClr val="F79037"/>
                </a:solidFill>
              </a:rPr>
              <a:t>Criptografia</a:t>
            </a:r>
            <a:r>
              <a:rPr lang="en-US" b="1" dirty="0">
                <a:solidFill>
                  <a:srgbClr val="F79037"/>
                </a:solidFill>
              </a:rPr>
              <a:t> de </a:t>
            </a:r>
            <a:r>
              <a:rPr lang="en-US" b="1" dirty="0" err="1">
                <a:solidFill>
                  <a:srgbClr val="F79037"/>
                </a:solidFill>
              </a:rPr>
              <a:t>chave</a:t>
            </a:r>
            <a:r>
              <a:rPr lang="en-US" b="1" dirty="0">
                <a:solidFill>
                  <a:srgbClr val="F79037"/>
                </a:solidFill>
              </a:rPr>
              <a:t> </a:t>
            </a:r>
            <a:r>
              <a:rPr lang="en-US" b="1" dirty="0" err="1">
                <a:solidFill>
                  <a:srgbClr val="F79037"/>
                </a:solidFill>
              </a:rPr>
              <a:t>pública</a:t>
            </a:r>
            <a:endParaRPr lang="en-US" b="1" dirty="0">
              <a:solidFill>
                <a:srgbClr val="F79037"/>
              </a:solidFill>
            </a:endParaRPr>
          </a:p>
          <a:p>
            <a:r>
              <a:rPr lang="en-US" dirty="0">
                <a:solidFill>
                  <a:srgbClr val="000000"/>
                </a:solidFill>
              </a:rPr>
              <a:t>A </a:t>
            </a:r>
            <a:r>
              <a:rPr lang="en-US" dirty="0" err="1">
                <a:solidFill>
                  <a:srgbClr val="000000"/>
                </a:solidFill>
              </a:rPr>
              <a:t>criptografia</a:t>
            </a:r>
            <a:r>
              <a:rPr lang="en-US" dirty="0">
                <a:solidFill>
                  <a:srgbClr val="000000"/>
                </a:solidFill>
              </a:rPr>
              <a:t> de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é</a:t>
            </a:r>
            <a:r>
              <a:rPr lang="en-US" dirty="0">
                <a:solidFill>
                  <a:srgbClr val="000000"/>
                </a:solidFill>
              </a:rPr>
              <a:t> um </a:t>
            </a:r>
            <a:r>
              <a:rPr lang="en-US" dirty="0" err="1">
                <a:solidFill>
                  <a:srgbClr val="000000"/>
                </a:solidFill>
              </a:rPr>
              <a:t>recurso</a:t>
            </a:r>
            <a:r>
              <a:rPr lang="en-US" dirty="0">
                <a:solidFill>
                  <a:srgbClr val="000000"/>
                </a:solidFill>
              </a:rPr>
              <a:t> de </a:t>
            </a:r>
            <a:r>
              <a:rPr lang="en-US" dirty="0" err="1">
                <a:solidFill>
                  <a:srgbClr val="000000"/>
                </a:solidFill>
              </a:rPr>
              <a:t>segurança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identificar</a:t>
            </a:r>
            <a:r>
              <a:rPr lang="en-US" dirty="0">
                <a:solidFill>
                  <a:srgbClr val="000000"/>
                </a:solidFill>
              </a:rPr>
              <a:t> </a:t>
            </a:r>
            <a:r>
              <a:rPr lang="en-US" dirty="0" err="1">
                <a:solidFill>
                  <a:srgbClr val="000000"/>
                </a:solidFill>
              </a:rPr>
              <a:t>exclusivamente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participantes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Esse</a:t>
            </a:r>
            <a:r>
              <a:rPr lang="en-US" dirty="0">
                <a:solidFill>
                  <a:srgbClr val="000000"/>
                </a:solidFill>
              </a:rPr>
              <a:t> </a:t>
            </a:r>
            <a:r>
              <a:rPr lang="en-US" dirty="0" err="1">
                <a:solidFill>
                  <a:srgbClr val="000000"/>
                </a:solidFill>
              </a:rPr>
              <a:t>mecanismo</a:t>
            </a:r>
            <a:r>
              <a:rPr lang="en-US" dirty="0">
                <a:solidFill>
                  <a:srgbClr val="000000"/>
                </a:solidFill>
              </a:rPr>
              <a:t> </a:t>
            </a:r>
            <a:r>
              <a:rPr lang="en-US" dirty="0" err="1">
                <a:solidFill>
                  <a:srgbClr val="000000"/>
                </a:solidFill>
              </a:rPr>
              <a:t>gera</a:t>
            </a:r>
            <a:r>
              <a:rPr lang="en-US" dirty="0">
                <a:solidFill>
                  <a:srgbClr val="000000"/>
                </a:solidFill>
              </a:rPr>
              <a:t> </a:t>
            </a:r>
            <a:r>
              <a:rPr lang="en-US" dirty="0" err="1">
                <a:solidFill>
                  <a:srgbClr val="000000"/>
                </a:solidFill>
              </a:rPr>
              <a:t>dois</a:t>
            </a:r>
            <a:r>
              <a:rPr lang="en-US" dirty="0">
                <a:solidFill>
                  <a:srgbClr val="000000"/>
                </a:solidFill>
              </a:rPr>
              <a:t> </a:t>
            </a:r>
            <a:r>
              <a:rPr lang="en-US" dirty="0" err="1">
                <a:solidFill>
                  <a:srgbClr val="000000"/>
                </a:solidFill>
              </a:rPr>
              <a:t>conjuntos</a:t>
            </a:r>
            <a:r>
              <a:rPr lang="en-US" dirty="0">
                <a:solidFill>
                  <a:srgbClr val="000000"/>
                </a:solidFill>
              </a:rPr>
              <a:t> de </a:t>
            </a:r>
            <a:r>
              <a:rPr lang="en-US" dirty="0" err="1">
                <a:solidFill>
                  <a:srgbClr val="000000"/>
                </a:solidFill>
              </a:rPr>
              <a:t>chaves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membros</a:t>
            </a:r>
            <a:r>
              <a:rPr lang="en-US" dirty="0">
                <a:solidFill>
                  <a:srgbClr val="000000"/>
                </a:solidFill>
              </a:rPr>
              <a:t> da </a:t>
            </a:r>
            <a:r>
              <a:rPr lang="en-US" dirty="0" err="1">
                <a:solidFill>
                  <a:srgbClr val="000000"/>
                </a:solidFill>
              </a:rPr>
              <a:t>rede</a:t>
            </a:r>
            <a:r>
              <a:rPr lang="en-US" dirty="0">
                <a:solidFill>
                  <a:srgbClr val="000000"/>
                </a:solidFill>
              </a:rPr>
              <a:t>. Uma </a:t>
            </a:r>
            <a:r>
              <a:rPr lang="en-US" dirty="0" err="1">
                <a:solidFill>
                  <a:srgbClr val="000000"/>
                </a:solidFill>
              </a:rPr>
              <a:t>chave</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acessível</a:t>
            </a:r>
            <a:r>
              <a:rPr lang="en-US" dirty="0">
                <a:solidFill>
                  <a:srgbClr val="000000"/>
                </a:solidFill>
              </a:rPr>
              <a:t> a </a:t>
            </a:r>
            <a:r>
              <a:rPr lang="en-US" dirty="0" err="1">
                <a:solidFill>
                  <a:srgbClr val="000000"/>
                </a:solidFill>
              </a:rPr>
              <a:t>todos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rede</a:t>
            </a:r>
            <a:r>
              <a:rPr lang="en-US" dirty="0">
                <a:solidFill>
                  <a:srgbClr val="000000"/>
                </a:solidFill>
              </a:rPr>
              <a:t>. A </a:t>
            </a:r>
            <a:r>
              <a:rPr lang="en-US" dirty="0" err="1">
                <a:solidFill>
                  <a:srgbClr val="000000"/>
                </a:solidFill>
              </a:rPr>
              <a:t>outra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exclusiva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cada</a:t>
            </a:r>
            <a:r>
              <a:rPr lang="en-US" dirty="0">
                <a:solidFill>
                  <a:srgbClr val="000000"/>
                </a:solidFill>
              </a:rPr>
              <a:t> </a:t>
            </a:r>
            <a:r>
              <a:rPr lang="en-US" dirty="0" err="1">
                <a:solidFill>
                  <a:srgbClr val="000000"/>
                </a:solidFill>
              </a:rPr>
              <a:t>membro</a:t>
            </a:r>
            <a:r>
              <a:rPr lang="en-US" dirty="0">
                <a:solidFill>
                  <a:srgbClr val="000000"/>
                </a:solidFill>
              </a:rPr>
              <a:t>. As </a:t>
            </a:r>
            <a:r>
              <a:rPr lang="en-US" dirty="0" err="1">
                <a:solidFill>
                  <a:srgbClr val="000000"/>
                </a:solidFill>
              </a:rPr>
              <a:t>chaves</a:t>
            </a:r>
            <a:r>
              <a:rPr lang="en-US" dirty="0">
                <a:solidFill>
                  <a:srgbClr val="000000"/>
                </a:solidFill>
              </a:rPr>
              <a:t> </a:t>
            </a:r>
            <a:r>
              <a:rPr lang="en-US" dirty="0" err="1">
                <a:solidFill>
                  <a:srgbClr val="000000"/>
                </a:solidFill>
              </a:rPr>
              <a:t>privada</a:t>
            </a:r>
            <a:r>
              <a:rPr lang="en-US" dirty="0">
                <a:solidFill>
                  <a:srgbClr val="000000"/>
                </a:solidFill>
              </a:rPr>
              <a:t> e </a:t>
            </a:r>
            <a:r>
              <a:rPr lang="en-US" dirty="0" err="1">
                <a:solidFill>
                  <a:srgbClr val="000000"/>
                </a:solidFill>
              </a:rPr>
              <a:t>pública</a:t>
            </a:r>
            <a:r>
              <a:rPr lang="en-US" dirty="0">
                <a:solidFill>
                  <a:srgbClr val="000000"/>
                </a:solidFill>
              </a:rPr>
              <a:t> </a:t>
            </a:r>
            <a:r>
              <a:rPr lang="en-US" dirty="0" err="1">
                <a:solidFill>
                  <a:srgbClr val="000000"/>
                </a:solidFill>
              </a:rPr>
              <a:t>trabalham</a:t>
            </a:r>
            <a:r>
              <a:rPr lang="en-US" dirty="0">
                <a:solidFill>
                  <a:srgbClr val="000000"/>
                </a:solidFill>
              </a:rPr>
              <a:t> juntas </a:t>
            </a:r>
            <a:r>
              <a:rPr lang="en-US" dirty="0" err="1">
                <a:solidFill>
                  <a:srgbClr val="000000"/>
                </a:solidFill>
              </a:rPr>
              <a:t>para</a:t>
            </a:r>
            <a:r>
              <a:rPr lang="en-US" dirty="0">
                <a:solidFill>
                  <a:srgbClr val="000000"/>
                </a:solidFill>
              </a:rPr>
              <a:t> </a:t>
            </a:r>
            <a:r>
              <a:rPr lang="en-US" dirty="0" err="1">
                <a:solidFill>
                  <a:srgbClr val="000000"/>
                </a:solidFill>
              </a:rPr>
              <a:t>desbloquear</a:t>
            </a:r>
            <a:r>
              <a:rPr lang="en-US" dirty="0">
                <a:solidFill>
                  <a:srgbClr val="000000"/>
                </a:solidFill>
              </a:rPr>
              <a:t> </a:t>
            </a:r>
            <a:r>
              <a:rPr lang="en-US" dirty="0" err="1">
                <a:solidFill>
                  <a:srgbClr val="000000"/>
                </a:solidFill>
              </a:rPr>
              <a:t>os</a:t>
            </a:r>
            <a:r>
              <a:rPr lang="en-US" dirty="0">
                <a:solidFill>
                  <a:srgbClr val="000000"/>
                </a:solidFill>
              </a:rPr>
              <a:t> dados no </a:t>
            </a:r>
            <a:r>
              <a:rPr lang="en-US" dirty="0" err="1">
                <a:solidFill>
                  <a:srgbClr val="000000"/>
                </a:solidFill>
              </a:rPr>
              <a:t>livro-razão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serão</a:t>
            </a:r>
            <a:r>
              <a:rPr lang="en-US" dirty="0">
                <a:solidFill>
                  <a:srgbClr val="000000"/>
                </a:solidFill>
              </a:rPr>
              <a:t> </a:t>
            </a:r>
            <a:r>
              <a:rPr lang="en-US" dirty="0" err="1">
                <a:solidFill>
                  <a:srgbClr val="000000"/>
                </a:solidFill>
              </a:rPr>
              <a:t>abordados</a:t>
            </a:r>
            <a:r>
              <a:rPr lang="en-US" dirty="0">
                <a:solidFill>
                  <a:srgbClr val="000000"/>
                </a:solidFill>
              </a:rPr>
              <a:t> </a:t>
            </a:r>
            <a:r>
              <a:rPr lang="en-US" dirty="0" err="1">
                <a:solidFill>
                  <a:srgbClr val="000000"/>
                </a:solidFill>
              </a:rPr>
              <a:t>num</a:t>
            </a:r>
            <a:r>
              <a:rPr lang="en-US" dirty="0">
                <a:solidFill>
                  <a:srgbClr val="000000"/>
                </a:solidFill>
              </a:rPr>
              <a:t> </a:t>
            </a:r>
            <a:r>
              <a:rPr lang="en-US" dirty="0" err="1">
                <a:solidFill>
                  <a:srgbClr val="000000"/>
                </a:solidFill>
              </a:rPr>
              <a:t>capítulo</a:t>
            </a:r>
            <a:r>
              <a:rPr lang="en-US" dirty="0">
                <a:solidFill>
                  <a:srgbClr val="000000"/>
                </a:solidFill>
              </a:rPr>
              <a:t> posterior.</a:t>
            </a:r>
          </a:p>
          <a:p>
            <a:endParaRPr lang="en-US" dirty="0">
              <a:solidFill>
                <a:srgbClr val="000000"/>
              </a:solidFill>
            </a:endParaRPr>
          </a:p>
          <a:p>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Bob e Alice são </a:t>
            </a:r>
            <a:r>
              <a:rPr lang="en-US" dirty="0" err="1">
                <a:solidFill>
                  <a:srgbClr val="000000"/>
                </a:solidFill>
              </a:rPr>
              <a:t>dois</a:t>
            </a:r>
            <a:r>
              <a:rPr lang="en-US" dirty="0">
                <a:solidFill>
                  <a:srgbClr val="000000"/>
                </a:solidFill>
              </a:rPr>
              <a:t> </a:t>
            </a:r>
            <a:r>
              <a:rPr lang="en-US" dirty="0" err="1">
                <a:solidFill>
                  <a:srgbClr val="000000"/>
                </a:solidFill>
              </a:rPr>
              <a:t>membros</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rede</a:t>
            </a:r>
            <a:r>
              <a:rPr lang="en-US" dirty="0">
                <a:solidFill>
                  <a:srgbClr val="000000"/>
                </a:solidFill>
              </a:rPr>
              <a:t>. Alice </a:t>
            </a:r>
            <a:r>
              <a:rPr lang="en-US" dirty="0" err="1">
                <a:solidFill>
                  <a:srgbClr val="000000"/>
                </a:solidFill>
              </a:rPr>
              <a:t>regista</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criptografada</a:t>
            </a:r>
            <a:r>
              <a:rPr lang="en-US" dirty="0">
                <a:solidFill>
                  <a:srgbClr val="000000"/>
                </a:solidFill>
              </a:rPr>
              <a:t> com </a:t>
            </a:r>
            <a:r>
              <a:rPr lang="en-US" dirty="0" err="1">
                <a:solidFill>
                  <a:srgbClr val="000000"/>
                </a:solidFill>
              </a:rPr>
              <a:t>sua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Bob </a:t>
            </a:r>
            <a:r>
              <a:rPr lang="en-US" dirty="0" err="1">
                <a:solidFill>
                  <a:srgbClr val="000000"/>
                </a:solidFill>
              </a:rPr>
              <a:t>pode</a:t>
            </a:r>
            <a:r>
              <a:rPr lang="en-US" dirty="0">
                <a:solidFill>
                  <a:srgbClr val="000000"/>
                </a:solidFill>
              </a:rPr>
              <a:t> </a:t>
            </a:r>
            <a:r>
              <a:rPr lang="en-US" dirty="0" err="1">
                <a:solidFill>
                  <a:srgbClr val="000000"/>
                </a:solidFill>
              </a:rPr>
              <a:t>descriptografá</a:t>
            </a:r>
            <a:r>
              <a:rPr lang="en-US" dirty="0">
                <a:solidFill>
                  <a:srgbClr val="000000"/>
                </a:solidFill>
              </a:rPr>
              <a:t>-lo com </a:t>
            </a:r>
            <a:r>
              <a:rPr lang="en-US" dirty="0" err="1">
                <a:solidFill>
                  <a:srgbClr val="000000"/>
                </a:solidFill>
              </a:rPr>
              <a:t>sua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Dessa</a:t>
            </a:r>
            <a:r>
              <a:rPr lang="en-US" dirty="0">
                <a:solidFill>
                  <a:srgbClr val="000000"/>
                </a:solidFill>
              </a:rPr>
              <a:t> forma, Bob tem </a:t>
            </a:r>
            <a:r>
              <a:rPr lang="en-US" dirty="0" err="1">
                <a:solidFill>
                  <a:srgbClr val="000000"/>
                </a:solidFill>
              </a:rPr>
              <a:t>certeza</a:t>
            </a:r>
            <a:r>
              <a:rPr lang="en-US" dirty="0">
                <a:solidFill>
                  <a:srgbClr val="000000"/>
                </a:solidFill>
              </a:rPr>
              <a:t> de </a:t>
            </a:r>
            <a:r>
              <a:rPr lang="en-US" dirty="0" err="1">
                <a:solidFill>
                  <a:srgbClr val="000000"/>
                </a:solidFill>
              </a:rPr>
              <a:t>que</a:t>
            </a:r>
            <a:r>
              <a:rPr lang="en-US" dirty="0">
                <a:solidFill>
                  <a:srgbClr val="000000"/>
                </a:solidFill>
              </a:rPr>
              <a:t> Alice fez a </a:t>
            </a:r>
            <a:r>
              <a:rPr lang="en-US" dirty="0" err="1">
                <a:solidFill>
                  <a:srgbClr val="000000"/>
                </a:solidFill>
              </a:rPr>
              <a:t>transação</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de Alice </a:t>
            </a:r>
            <a:r>
              <a:rPr lang="en-US" dirty="0" err="1">
                <a:solidFill>
                  <a:srgbClr val="000000"/>
                </a:solidFill>
              </a:rPr>
              <a:t>não</a:t>
            </a:r>
            <a:r>
              <a:rPr lang="en-US" dirty="0">
                <a:solidFill>
                  <a:srgbClr val="000000"/>
                </a:solidFill>
              </a:rPr>
              <a:t> </a:t>
            </a:r>
            <a:r>
              <a:rPr lang="en-US" dirty="0" err="1">
                <a:solidFill>
                  <a:srgbClr val="000000"/>
                </a:solidFill>
              </a:rPr>
              <a:t>teria</a:t>
            </a:r>
            <a:r>
              <a:rPr lang="en-US" dirty="0">
                <a:solidFill>
                  <a:srgbClr val="000000"/>
                </a:solidFill>
              </a:rPr>
              <a:t> </a:t>
            </a:r>
            <a:r>
              <a:rPr lang="en-US" dirty="0" err="1">
                <a:solidFill>
                  <a:srgbClr val="000000"/>
                </a:solidFill>
              </a:rPr>
              <a:t>funcionado</a:t>
            </a:r>
            <a:r>
              <a:rPr lang="en-US" dirty="0">
                <a:solidFill>
                  <a:srgbClr val="000000"/>
                </a:solidFill>
              </a:rPr>
              <a:t> se 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de Bob </a:t>
            </a:r>
            <a:r>
              <a:rPr lang="en-US" dirty="0" err="1">
                <a:solidFill>
                  <a:srgbClr val="000000"/>
                </a:solidFill>
              </a:rPr>
              <a:t>tivesse</a:t>
            </a:r>
            <a:r>
              <a:rPr lang="en-US" dirty="0">
                <a:solidFill>
                  <a:srgbClr val="000000"/>
                </a:solidFill>
              </a:rPr>
              <a:t> </a:t>
            </a:r>
            <a:r>
              <a:rPr lang="en-US" dirty="0" err="1">
                <a:solidFill>
                  <a:srgbClr val="000000"/>
                </a:solidFill>
              </a:rPr>
              <a:t>sido</a:t>
            </a:r>
            <a:r>
              <a:rPr lang="en-US" dirty="0">
                <a:solidFill>
                  <a:srgbClr val="000000"/>
                </a:solidFill>
              </a:rPr>
              <a:t> </a:t>
            </a:r>
            <a:r>
              <a:rPr lang="en-US" dirty="0" err="1">
                <a:solidFill>
                  <a:srgbClr val="000000"/>
                </a:solidFill>
              </a:rPr>
              <a:t>adulterada</a:t>
            </a:r>
            <a:r>
              <a:rPr lang="en-US" dirty="0">
                <a:solidFill>
                  <a:srgbClr val="000000"/>
                </a:solidFill>
              </a:rPr>
              <a:t>. </a:t>
            </a:r>
          </a:p>
          <a:p>
            <a:endParaRPr lang="en-US" dirty="0">
              <a:solidFill>
                <a:srgbClr val="000000"/>
              </a:solidFill>
            </a:endParaRPr>
          </a:p>
        </p:txBody>
      </p:sp>
      <p:grpSp>
        <p:nvGrpSpPr>
          <p:cNvPr id="12" name="Group 11">
            <a:extLst>
              <a:ext uri="{FF2B5EF4-FFF2-40B4-BE49-F238E27FC236}">
                <a16:creationId xmlns:a16="http://schemas.microsoft.com/office/drawing/2014/main" id="{156AF097-30B5-CC0F-98EF-7512DB6127F3}"/>
              </a:ext>
            </a:extLst>
          </p:cNvPr>
          <p:cNvGrpSpPr/>
          <p:nvPr/>
        </p:nvGrpSpPr>
        <p:grpSpPr>
          <a:xfrm>
            <a:off x="908612" y="2317391"/>
            <a:ext cx="1091621" cy="1090429"/>
            <a:chOff x="7257599" y="768348"/>
            <a:chExt cx="868457" cy="867509"/>
          </a:xfrm>
          <a:solidFill>
            <a:srgbClr val="F79037"/>
          </a:solidFill>
        </p:grpSpPr>
        <p:sp>
          <p:nvSpPr>
            <p:cNvPr id="14" name="Freeform 13">
              <a:extLst>
                <a:ext uri="{FF2B5EF4-FFF2-40B4-BE49-F238E27FC236}">
                  <a16:creationId xmlns:a16="http://schemas.microsoft.com/office/drawing/2014/main" id="{985C4B71-B434-77EB-335E-937D0FEBB48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5" name="Graphic 2">
              <a:extLst>
                <a:ext uri="{FF2B5EF4-FFF2-40B4-BE49-F238E27FC236}">
                  <a16:creationId xmlns:a16="http://schemas.microsoft.com/office/drawing/2014/main" id="{315DB7C6-C82D-2FA4-7572-82CAD497DBE1}"/>
                </a:ext>
              </a:extLst>
            </p:cNvPr>
            <p:cNvGrpSpPr/>
            <p:nvPr/>
          </p:nvGrpSpPr>
          <p:grpSpPr>
            <a:xfrm>
              <a:off x="7257599" y="768348"/>
              <a:ext cx="868457" cy="867509"/>
              <a:chOff x="7257599" y="768348"/>
              <a:chExt cx="868457" cy="867509"/>
            </a:xfrm>
            <a:grpFill/>
          </p:grpSpPr>
          <p:sp>
            <p:nvSpPr>
              <p:cNvPr id="18" name="Freeform 17">
                <a:extLst>
                  <a:ext uri="{FF2B5EF4-FFF2-40B4-BE49-F238E27FC236}">
                    <a16:creationId xmlns:a16="http://schemas.microsoft.com/office/drawing/2014/main" id="{FAA46E52-3A86-B6A3-C55C-322CE91ED97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9F692C50-2068-FA77-1C0B-DDF5D3609E3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A7F15D00-1C1B-16D3-8B22-614CBD30AA4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E1537CE7-A8E2-3F44-C13A-F4BCDCA64BF7}"/>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AD2C0B8E-63BF-993F-A8D5-F442EBEFD63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6" name="Graphic 3">
            <a:extLst>
              <a:ext uri="{FF2B5EF4-FFF2-40B4-BE49-F238E27FC236}">
                <a16:creationId xmlns:a16="http://schemas.microsoft.com/office/drawing/2014/main" id="{E2BFA630-0177-59F6-002A-8520ACA246AC}"/>
              </a:ext>
            </a:extLst>
          </p:cNvPr>
          <p:cNvGrpSpPr/>
          <p:nvPr/>
        </p:nvGrpSpPr>
        <p:grpSpPr>
          <a:xfrm>
            <a:off x="934329" y="3993968"/>
            <a:ext cx="1091621" cy="1089230"/>
            <a:chOff x="10410452" y="410457"/>
            <a:chExt cx="1091621" cy="1089230"/>
          </a:xfrm>
          <a:solidFill>
            <a:srgbClr val="F79037"/>
          </a:solidFill>
        </p:grpSpPr>
        <p:sp>
          <p:nvSpPr>
            <p:cNvPr id="27" name="Freeform 26">
              <a:extLst>
                <a:ext uri="{FF2B5EF4-FFF2-40B4-BE49-F238E27FC236}">
                  <a16:creationId xmlns:a16="http://schemas.microsoft.com/office/drawing/2014/main" id="{4E632F0B-8FA6-CCEA-3A9D-45ED9C36D531}"/>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DD1470"/>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EDFB098-7D33-8240-D493-7EB5DAA6299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grpSp>
        <p:nvGrpSpPr>
          <p:cNvPr id="29" name="Graphic 3">
            <a:extLst>
              <a:ext uri="{FF2B5EF4-FFF2-40B4-BE49-F238E27FC236}">
                <a16:creationId xmlns:a16="http://schemas.microsoft.com/office/drawing/2014/main" id="{97F6F053-87C0-7034-F9A2-F85993179DD8}"/>
              </a:ext>
            </a:extLst>
          </p:cNvPr>
          <p:cNvGrpSpPr/>
          <p:nvPr/>
        </p:nvGrpSpPr>
        <p:grpSpPr>
          <a:xfrm>
            <a:off x="995397" y="5621026"/>
            <a:ext cx="1130020" cy="1140988"/>
            <a:chOff x="8626076" y="3737866"/>
            <a:chExt cx="1130020" cy="1140988"/>
          </a:xfrm>
          <a:solidFill>
            <a:srgbClr val="F79037"/>
          </a:solidFill>
        </p:grpSpPr>
        <p:grpSp>
          <p:nvGrpSpPr>
            <p:cNvPr id="30" name="Graphic 3">
              <a:extLst>
                <a:ext uri="{FF2B5EF4-FFF2-40B4-BE49-F238E27FC236}">
                  <a16:creationId xmlns:a16="http://schemas.microsoft.com/office/drawing/2014/main" id="{082EE02E-EC78-5076-4AB6-6E33608C666D}"/>
                </a:ext>
              </a:extLst>
            </p:cNvPr>
            <p:cNvGrpSpPr/>
            <p:nvPr/>
          </p:nvGrpSpPr>
          <p:grpSpPr>
            <a:xfrm>
              <a:off x="8626076" y="4097168"/>
              <a:ext cx="907855" cy="521124"/>
              <a:chOff x="8626076" y="4097168"/>
              <a:chExt cx="907855" cy="521124"/>
            </a:xfrm>
            <a:grpFill/>
          </p:grpSpPr>
          <p:sp>
            <p:nvSpPr>
              <p:cNvPr id="39" name="Freeform 38">
                <a:extLst>
                  <a:ext uri="{FF2B5EF4-FFF2-40B4-BE49-F238E27FC236}">
                    <a16:creationId xmlns:a16="http://schemas.microsoft.com/office/drawing/2014/main" id="{C8B7C36C-D5CE-0EA1-B556-DD94C3139707}"/>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DD1470"/>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0907925-F4AF-F579-06FB-E9F6F60218C6}"/>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DD1470"/>
              </a:solidFill>
              <a:ln w="27426"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B42F9CB6-44B5-A4FC-BC6E-09B86F66ED5B}"/>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700A291-7FE3-4E85-A6FE-CBA88A9F28EB}"/>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36B4B0C-FF4C-8CEB-7C1B-85C5214FFACC}"/>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BFBD491-A3FE-373B-719D-B625AFB59B76}"/>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5359373-A1C9-5569-AF51-04C616811642}"/>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1FCC81-8EAA-5751-7440-9A511422747A}"/>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8E632F-1F10-66FB-0E0B-1405AE72A13A}"/>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5841E-A030-58DD-B960-9A2AC79A5DF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61142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11</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514049"/>
            <a:ext cx="6346417" cy="442956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dirty="0"/>
              <a:t>A </a:t>
            </a:r>
            <a:r>
              <a:rPr lang="en-US" dirty="0" err="1"/>
              <a:t>história</a:t>
            </a:r>
            <a:r>
              <a:rPr lang="en-US" dirty="0"/>
              <a:t> da </a:t>
            </a:r>
            <a:r>
              <a:rPr lang="en-US" dirty="0" err="1"/>
              <a:t>blockchain</a:t>
            </a:r>
            <a:r>
              <a:rPr lang="en-US" dirty="0"/>
              <a:t> e a do </a:t>
            </a:r>
            <a:r>
              <a:rPr lang="en-US" dirty="0" err="1"/>
              <a:t>Bitcoin</a:t>
            </a:r>
            <a:r>
              <a:rPr lang="en-US" dirty="0"/>
              <a:t> </a:t>
            </a:r>
            <a:r>
              <a:rPr lang="en-US" dirty="0" err="1"/>
              <a:t>estão</a:t>
            </a:r>
            <a:r>
              <a:rPr lang="en-US" dirty="0"/>
              <a:t> </a:t>
            </a:r>
            <a:r>
              <a:rPr lang="en-US" dirty="0" err="1"/>
              <a:t>interligadas</a:t>
            </a:r>
            <a:r>
              <a:rPr lang="en-US" dirty="0"/>
              <a:t>. </a:t>
            </a:r>
            <a:r>
              <a:rPr lang="en-US" dirty="0" err="1"/>
              <a:t>Em</a:t>
            </a:r>
            <a:r>
              <a:rPr lang="en-US" dirty="0"/>
              <a:t> 2008, o white paper do </a:t>
            </a:r>
            <a:r>
              <a:rPr lang="en-US" dirty="0" err="1"/>
              <a:t>Bitcoin</a:t>
            </a:r>
            <a:r>
              <a:rPr lang="en-US" dirty="0"/>
              <a:t> </a:t>
            </a:r>
            <a:r>
              <a:rPr lang="en-US" dirty="0" err="1"/>
              <a:t>foi</a:t>
            </a:r>
            <a:r>
              <a:rPr lang="en-US" dirty="0"/>
              <a:t> </a:t>
            </a:r>
            <a:r>
              <a:rPr lang="en-US" dirty="0" err="1"/>
              <a:t>publicado</a:t>
            </a:r>
            <a:r>
              <a:rPr lang="en-US" dirty="0"/>
              <a:t>. Este white paper </a:t>
            </a:r>
            <a:r>
              <a:rPr lang="en-US" dirty="0" err="1"/>
              <a:t>apresentou</a:t>
            </a:r>
            <a:r>
              <a:rPr lang="en-US" dirty="0"/>
              <a:t> um </a:t>
            </a:r>
            <a:r>
              <a:rPr lang="en-US" dirty="0" err="1"/>
              <a:t>projeto</a:t>
            </a:r>
            <a:r>
              <a:rPr lang="en-US" dirty="0"/>
              <a:t> </a:t>
            </a:r>
            <a:r>
              <a:rPr lang="en-US" dirty="0" err="1"/>
              <a:t>conceitual</a:t>
            </a:r>
            <a:r>
              <a:rPr lang="en-US" dirty="0"/>
              <a:t> </a:t>
            </a:r>
            <a:r>
              <a:rPr lang="en-US" dirty="0" err="1"/>
              <a:t>para</a:t>
            </a:r>
            <a:r>
              <a:rPr lang="en-US" dirty="0"/>
              <a:t> um </a:t>
            </a:r>
            <a:r>
              <a:rPr lang="en-US" dirty="0" err="1"/>
              <a:t>sistema</a:t>
            </a:r>
            <a:r>
              <a:rPr lang="en-US" dirty="0"/>
              <a:t> </a:t>
            </a:r>
            <a:r>
              <a:rPr lang="en-US" dirty="0" err="1"/>
              <a:t>monetário</a:t>
            </a:r>
            <a:r>
              <a:rPr lang="en-US" dirty="0"/>
              <a:t> </a:t>
            </a:r>
            <a:r>
              <a:rPr lang="en-US" dirty="0" err="1"/>
              <a:t>descentralizado</a:t>
            </a:r>
            <a:r>
              <a:rPr lang="en-US" dirty="0"/>
              <a:t>. O </a:t>
            </a:r>
            <a:r>
              <a:rPr lang="en-US" dirty="0" err="1"/>
              <a:t>desenvolvimento</a:t>
            </a:r>
            <a:r>
              <a:rPr lang="en-US" dirty="0"/>
              <a:t> da </a:t>
            </a:r>
            <a:r>
              <a:rPr lang="en-US" dirty="0" err="1"/>
              <a:t>tecnologia</a:t>
            </a:r>
            <a:r>
              <a:rPr lang="en-US" dirty="0"/>
              <a:t> </a:t>
            </a:r>
            <a:r>
              <a:rPr lang="en-US" dirty="0" err="1"/>
              <a:t>blockchain</a:t>
            </a:r>
            <a:r>
              <a:rPr lang="en-US" dirty="0"/>
              <a:t> </a:t>
            </a:r>
            <a:r>
              <a:rPr lang="en-US" dirty="0" err="1"/>
              <a:t>atingiu</a:t>
            </a:r>
            <a:r>
              <a:rPr lang="en-US" dirty="0"/>
              <a:t> </a:t>
            </a:r>
            <a:r>
              <a:rPr lang="en-US" dirty="0" err="1"/>
              <a:t>novos</a:t>
            </a:r>
            <a:r>
              <a:rPr lang="en-US" dirty="0"/>
              <a:t> </a:t>
            </a:r>
            <a:r>
              <a:rPr lang="en-US" dirty="0" err="1"/>
              <a:t>patamares</a:t>
            </a:r>
            <a:r>
              <a:rPr lang="en-US" dirty="0"/>
              <a:t> </a:t>
            </a:r>
            <a:r>
              <a:rPr lang="en-US" dirty="0" err="1"/>
              <a:t>desde</a:t>
            </a:r>
            <a:r>
              <a:rPr lang="en-US" dirty="0"/>
              <a:t> </a:t>
            </a:r>
            <a:r>
              <a:rPr lang="en-US" dirty="0" err="1"/>
              <a:t>que</a:t>
            </a:r>
            <a:r>
              <a:rPr lang="en-US" dirty="0"/>
              <a:t> Satoshi </a:t>
            </a:r>
            <a:r>
              <a:rPr lang="en-US" dirty="0" err="1"/>
              <a:t>Nakamoto</a:t>
            </a:r>
            <a:r>
              <a:rPr lang="en-US" dirty="0"/>
              <a:t>, </a:t>
            </a:r>
            <a:r>
              <a:rPr lang="en-US" dirty="0" err="1"/>
              <a:t>como</a:t>
            </a:r>
            <a:r>
              <a:rPr lang="en-US" dirty="0"/>
              <a:t> </a:t>
            </a:r>
            <a:r>
              <a:rPr lang="en-US" dirty="0" err="1"/>
              <a:t>autor</a:t>
            </a:r>
            <a:r>
              <a:rPr lang="en-US" dirty="0"/>
              <a:t> </a:t>
            </a:r>
            <a:r>
              <a:rPr lang="en-US" dirty="0" err="1"/>
              <a:t>desconhecido</a:t>
            </a:r>
            <a:r>
              <a:rPr lang="en-US" dirty="0"/>
              <a:t>, </a:t>
            </a:r>
            <a:r>
              <a:rPr lang="en-US" dirty="0" err="1"/>
              <a:t>publicou</a:t>
            </a:r>
            <a:r>
              <a:rPr lang="en-US" dirty="0"/>
              <a:t> o whitepaper do </a:t>
            </a:r>
            <a:r>
              <a:rPr lang="en-US" dirty="0" err="1"/>
              <a:t>Bitcoin</a:t>
            </a:r>
            <a:r>
              <a:rPr lang="en-US" dirty="0"/>
              <a:t>. </a:t>
            </a:r>
            <a:r>
              <a:rPr lang="en-US" dirty="0" err="1"/>
              <a:t>Enquanto</a:t>
            </a:r>
            <a:r>
              <a:rPr lang="en-US" dirty="0"/>
              <a:t> </a:t>
            </a:r>
            <a:r>
              <a:rPr lang="en-US" dirty="0" err="1"/>
              <a:t>isso</a:t>
            </a:r>
            <a:r>
              <a:rPr lang="en-US" dirty="0"/>
              <a:t>, </a:t>
            </a:r>
            <a:r>
              <a:rPr lang="en-US" dirty="0" err="1"/>
              <a:t>existem</a:t>
            </a:r>
            <a:r>
              <a:rPr lang="en-US" dirty="0"/>
              <a:t> </a:t>
            </a:r>
            <a:r>
              <a:rPr lang="en-US" dirty="0" err="1"/>
              <a:t>possíveis</a:t>
            </a:r>
            <a:r>
              <a:rPr lang="en-US" dirty="0"/>
              <a:t> </a:t>
            </a:r>
            <a:r>
              <a:rPr lang="en-US" dirty="0" err="1"/>
              <a:t>aplicações</a:t>
            </a:r>
            <a:r>
              <a:rPr lang="en-US" dirty="0"/>
              <a:t> </a:t>
            </a:r>
            <a:r>
              <a:rPr lang="en-US" dirty="0" err="1"/>
              <a:t>para</a:t>
            </a:r>
            <a:r>
              <a:rPr lang="en-US" dirty="0"/>
              <a:t> a </a:t>
            </a:r>
            <a:r>
              <a:rPr lang="en-US" dirty="0" err="1"/>
              <a:t>tecnologia</a:t>
            </a:r>
            <a:r>
              <a:rPr lang="en-US" dirty="0"/>
              <a:t> </a:t>
            </a:r>
            <a:r>
              <a:rPr lang="en-US" dirty="0" err="1"/>
              <a:t>blockchain</a:t>
            </a:r>
            <a:r>
              <a:rPr lang="en-US" dirty="0"/>
              <a:t> </a:t>
            </a:r>
            <a:r>
              <a:rPr lang="en-US" dirty="0" err="1"/>
              <a:t>que</a:t>
            </a:r>
            <a:r>
              <a:rPr lang="en-US" dirty="0"/>
              <a:t> </a:t>
            </a:r>
            <a:r>
              <a:rPr lang="en-US" dirty="0" err="1"/>
              <a:t>vão</a:t>
            </a:r>
            <a:r>
              <a:rPr lang="en-US" dirty="0"/>
              <a:t> </a:t>
            </a:r>
            <a:r>
              <a:rPr lang="en-US" dirty="0" err="1"/>
              <a:t>muito</a:t>
            </a:r>
            <a:r>
              <a:rPr lang="en-US" dirty="0"/>
              <a:t> </a:t>
            </a:r>
            <a:r>
              <a:rPr lang="en-US" dirty="0" err="1"/>
              <a:t>além</a:t>
            </a:r>
            <a:r>
              <a:rPr lang="en-US" dirty="0"/>
              <a:t> da </a:t>
            </a:r>
            <a:r>
              <a:rPr lang="en-US" dirty="0" err="1"/>
              <a:t>função</a:t>
            </a:r>
            <a:r>
              <a:rPr lang="en-US" dirty="0"/>
              <a:t> de um </a:t>
            </a:r>
            <a:r>
              <a:rPr lang="en-US" dirty="0" err="1"/>
              <a:t>livro-razão</a:t>
            </a:r>
            <a:r>
              <a:rPr lang="en-US" dirty="0"/>
              <a:t> de </a:t>
            </a:r>
            <a:r>
              <a:rPr lang="en-US" dirty="0" err="1"/>
              <a:t>transações</a:t>
            </a:r>
            <a:r>
              <a:rPr lang="en-US" dirty="0"/>
              <a:t> </a:t>
            </a:r>
            <a:r>
              <a:rPr lang="en-US" dirty="0" err="1"/>
              <a:t>financeiras</a:t>
            </a:r>
            <a:r>
              <a:rPr lang="en-US" dirty="0"/>
              <a:t>. </a:t>
            </a:r>
            <a:r>
              <a:rPr lang="en-US" dirty="0" err="1"/>
              <a:t>Por</a:t>
            </a:r>
            <a:r>
              <a:rPr lang="en-US" dirty="0"/>
              <a:t> </a:t>
            </a:r>
            <a:r>
              <a:rPr lang="en-US" dirty="0" err="1"/>
              <a:t>exemplo</a:t>
            </a:r>
            <a:r>
              <a:rPr lang="en-US" dirty="0"/>
              <a:t>, </a:t>
            </a:r>
            <a:r>
              <a:rPr lang="en-US" dirty="0" err="1"/>
              <a:t>os</a:t>
            </a:r>
            <a:r>
              <a:rPr lang="en-US" dirty="0"/>
              <a:t> </a:t>
            </a:r>
            <a:r>
              <a:rPr lang="en-US" dirty="0" err="1"/>
              <a:t>contratos</a:t>
            </a:r>
            <a:r>
              <a:rPr lang="en-US" dirty="0"/>
              <a:t> </a:t>
            </a:r>
            <a:r>
              <a:rPr lang="en-US" dirty="0" err="1"/>
              <a:t>inteligentes</a:t>
            </a:r>
            <a:r>
              <a:rPr lang="en-US" dirty="0"/>
              <a:t> </a:t>
            </a:r>
            <a:r>
              <a:rPr lang="en-US" dirty="0" err="1"/>
              <a:t>podem</a:t>
            </a:r>
            <a:r>
              <a:rPr lang="en-US" dirty="0"/>
              <a:t> </a:t>
            </a:r>
            <a:r>
              <a:rPr lang="en-US" dirty="0" err="1"/>
              <a:t>ser</a:t>
            </a:r>
            <a:r>
              <a:rPr lang="en-US" dirty="0"/>
              <a:t> </a:t>
            </a:r>
            <a:r>
              <a:rPr lang="en-US" dirty="0" err="1"/>
              <a:t>usados</a:t>
            </a:r>
            <a:r>
              <a:rPr lang="en-US" dirty="0"/>
              <a:t> </a:t>
            </a:r>
            <a:r>
              <a:rPr lang="en-US" dirty="0" err="1"/>
              <a:t>para</a:t>
            </a:r>
            <a:r>
              <a:rPr lang="en-US" dirty="0"/>
              <a:t> </a:t>
            </a:r>
            <a:r>
              <a:rPr lang="en-US" dirty="0" err="1"/>
              <a:t>lidar</a:t>
            </a:r>
            <a:r>
              <a:rPr lang="en-US" dirty="0"/>
              <a:t> com </a:t>
            </a:r>
            <a:r>
              <a:rPr lang="en-US" dirty="0" err="1"/>
              <a:t>uma</a:t>
            </a:r>
            <a:r>
              <a:rPr lang="en-US" dirty="0"/>
              <a:t> </a:t>
            </a:r>
            <a:r>
              <a:rPr lang="en-US" dirty="0" err="1"/>
              <a:t>ampla</a:t>
            </a:r>
            <a:r>
              <a:rPr lang="en-US" dirty="0"/>
              <a:t> </a:t>
            </a:r>
            <a:r>
              <a:rPr lang="en-US" dirty="0" err="1"/>
              <a:t>variedade</a:t>
            </a:r>
            <a:r>
              <a:rPr lang="en-US" dirty="0"/>
              <a:t> de </a:t>
            </a:r>
            <a:r>
              <a:rPr lang="en-US" dirty="0" err="1"/>
              <a:t>aplicativos</a:t>
            </a:r>
            <a:r>
              <a:rPr lang="en-US" dirty="0"/>
              <a:t> </a:t>
            </a:r>
            <a:r>
              <a:rPr lang="en-US" dirty="0" err="1"/>
              <a:t>administrativos</a:t>
            </a:r>
            <a:r>
              <a:rPr lang="en-US" dirty="0"/>
              <a:t> e de </a:t>
            </a:r>
            <a:r>
              <a:rPr lang="en-US" dirty="0" err="1"/>
              <a:t>processo</a:t>
            </a:r>
            <a:r>
              <a:rPr lang="en-US" dirty="0"/>
              <a:t> </a:t>
            </a:r>
            <a:r>
              <a:rPr lang="en-US" dirty="0" err="1"/>
              <a:t>que</a:t>
            </a:r>
            <a:r>
              <a:rPr lang="en-US" dirty="0"/>
              <a:t> </a:t>
            </a:r>
            <a:r>
              <a:rPr lang="en-US" dirty="0" err="1"/>
              <a:t>uma</a:t>
            </a:r>
            <a:r>
              <a:rPr lang="en-US" dirty="0"/>
              <a:t> </a:t>
            </a:r>
            <a:r>
              <a:rPr lang="en-US" dirty="0" err="1"/>
              <a:t>camada</a:t>
            </a:r>
            <a:r>
              <a:rPr lang="en-US" dirty="0"/>
              <a:t> </a:t>
            </a:r>
            <a:r>
              <a:rPr lang="en-US" dirty="0" err="1"/>
              <a:t>básica</a:t>
            </a:r>
            <a:r>
              <a:rPr lang="en-US" dirty="0"/>
              <a:t> de </a:t>
            </a:r>
            <a:r>
              <a:rPr lang="en-US" dirty="0" err="1"/>
              <a:t>blockchain</a:t>
            </a:r>
            <a:r>
              <a:rPr lang="en-US" dirty="0"/>
              <a:t> regular </a:t>
            </a:r>
            <a:r>
              <a:rPr lang="en-US" dirty="0" err="1"/>
              <a:t>não</a:t>
            </a:r>
            <a:r>
              <a:rPr lang="en-US" dirty="0"/>
              <a:t> </a:t>
            </a:r>
            <a:r>
              <a:rPr lang="en-US" dirty="0" err="1"/>
              <a:t>é</a:t>
            </a:r>
            <a:r>
              <a:rPr lang="en-US" dirty="0"/>
              <a:t> </a:t>
            </a:r>
            <a:r>
              <a:rPr lang="en-US" dirty="0" err="1"/>
              <a:t>capaz</a:t>
            </a:r>
            <a:r>
              <a:rPr lang="en-US" dirty="0"/>
              <a:t>. A </a:t>
            </a:r>
            <a:r>
              <a:rPr lang="en-US" dirty="0" err="1"/>
              <a:t>execução</a:t>
            </a:r>
            <a:r>
              <a:rPr lang="en-US" dirty="0"/>
              <a:t> </a:t>
            </a:r>
            <a:r>
              <a:rPr lang="en-US" dirty="0" err="1"/>
              <a:t>desses</a:t>
            </a:r>
            <a:r>
              <a:rPr lang="en-US" dirty="0"/>
              <a:t> </a:t>
            </a:r>
            <a:r>
              <a:rPr lang="en-US" dirty="0" err="1"/>
              <a:t>contratos</a:t>
            </a:r>
            <a:r>
              <a:rPr lang="en-US" dirty="0"/>
              <a:t> </a:t>
            </a:r>
            <a:r>
              <a:rPr lang="en-US" dirty="0" err="1"/>
              <a:t>inteligentes</a:t>
            </a:r>
            <a:r>
              <a:rPr lang="en-US" dirty="0"/>
              <a:t> </a:t>
            </a:r>
            <a:r>
              <a:rPr lang="en-US" dirty="0" err="1"/>
              <a:t>pode</a:t>
            </a:r>
            <a:r>
              <a:rPr lang="en-US" dirty="0"/>
              <a:t> </a:t>
            </a:r>
            <a:r>
              <a:rPr lang="en-US" dirty="0" err="1"/>
              <a:t>ser</a:t>
            </a:r>
            <a:r>
              <a:rPr lang="en-US" dirty="0"/>
              <a:t> </a:t>
            </a:r>
            <a:r>
              <a:rPr lang="en-US" dirty="0" err="1"/>
              <a:t>rastreada</a:t>
            </a:r>
            <a:r>
              <a:rPr lang="en-US" dirty="0"/>
              <a:t> </a:t>
            </a:r>
            <a:r>
              <a:rPr lang="en-US" dirty="0" err="1"/>
              <a:t>em</a:t>
            </a:r>
            <a:r>
              <a:rPr lang="en-US" dirty="0"/>
              <a:t> tempo real - </a:t>
            </a:r>
            <a:r>
              <a:rPr lang="en-US" dirty="0" err="1"/>
              <a:t>como</a:t>
            </a:r>
            <a:r>
              <a:rPr lang="en-US" dirty="0"/>
              <a:t> um </a:t>
            </a:r>
            <a:r>
              <a:rPr lang="en-US" dirty="0" err="1"/>
              <a:t>desenvolvimento</a:t>
            </a:r>
            <a:r>
              <a:rPr lang="en-US" dirty="0"/>
              <a:t> </a:t>
            </a:r>
            <a:r>
              <a:rPr lang="en-US" dirty="0" err="1"/>
              <a:t>lógico</a:t>
            </a:r>
            <a:r>
              <a:rPr lang="en-US" dirty="0"/>
              <a:t> da </a:t>
            </a:r>
            <a:r>
              <a:rPr lang="en-US" dirty="0" err="1"/>
              <a:t>ideia</a:t>
            </a:r>
            <a:r>
              <a:rPr lang="en-US" dirty="0"/>
              <a:t> de </a:t>
            </a:r>
            <a:r>
              <a:rPr lang="en-US" dirty="0" err="1"/>
              <a:t>código</a:t>
            </a:r>
            <a:r>
              <a:rPr lang="en-US" dirty="0"/>
              <a:t> </a:t>
            </a:r>
            <a:r>
              <a:rPr lang="en-US" dirty="0" err="1"/>
              <a:t>aberto</a:t>
            </a:r>
            <a:r>
              <a:rPr lang="en-US" dirty="0"/>
              <a:t>, o </a:t>
            </a:r>
            <a:r>
              <a:rPr lang="en-US" dirty="0" err="1"/>
              <a:t>blockchain</a:t>
            </a:r>
            <a:r>
              <a:rPr lang="en-US" dirty="0"/>
              <a:t> </a:t>
            </a:r>
            <a:r>
              <a:rPr lang="en-US" dirty="0" err="1"/>
              <a:t>possibilita</a:t>
            </a:r>
            <a:r>
              <a:rPr lang="en-US" dirty="0"/>
              <a:t> a </a:t>
            </a:r>
            <a:r>
              <a:rPr lang="en-US" dirty="0" err="1"/>
              <a:t>execução</a:t>
            </a:r>
            <a:r>
              <a:rPr lang="en-US" dirty="0"/>
              <a:t> </a:t>
            </a:r>
            <a:r>
              <a:rPr lang="en-US" dirty="0" err="1"/>
              <a:t>aberta</a:t>
            </a:r>
            <a:r>
              <a:rPr lang="en-US" dirty="0"/>
              <a:t>. </a:t>
            </a:r>
          </a:p>
          <a:p>
            <a:endParaRPr lang="en-US" dirty="0"/>
          </a:p>
          <a:p>
            <a:endParaRPr lang="en-US" dirty="0"/>
          </a:p>
          <a:p>
            <a:endParaRPr lang="en-US" dirty="0"/>
          </a:p>
          <a:p>
            <a:pPr marL="93663"/>
            <a:r>
              <a:rPr lang="en-US" dirty="0" err="1"/>
              <a:t>Assim</a:t>
            </a:r>
            <a:r>
              <a:rPr lang="en-US" dirty="0"/>
              <a:t>, </a:t>
            </a:r>
            <a:r>
              <a:rPr lang="en-US" dirty="0" err="1"/>
              <a:t>graças</a:t>
            </a:r>
            <a:r>
              <a:rPr lang="en-US" dirty="0"/>
              <a:t> </a:t>
            </a:r>
            <a:r>
              <a:rPr lang="en-US" dirty="0" err="1"/>
              <a:t>ao</a:t>
            </a:r>
            <a:r>
              <a:rPr lang="en-US" dirty="0"/>
              <a:t> </a:t>
            </a:r>
            <a:r>
              <a:rPr lang="en-US" dirty="0" err="1"/>
              <a:t>rápido</a:t>
            </a:r>
            <a:r>
              <a:rPr lang="en-US" dirty="0"/>
              <a:t> </a:t>
            </a:r>
            <a:r>
              <a:rPr lang="en-US" dirty="0" err="1"/>
              <a:t>desenvolvimento</a:t>
            </a:r>
            <a:r>
              <a:rPr lang="en-US" dirty="0"/>
              <a:t> do </a:t>
            </a:r>
            <a:r>
              <a:rPr lang="en-US" dirty="0" err="1"/>
              <a:t>blockchain</a:t>
            </a:r>
            <a:r>
              <a:rPr lang="en-US" dirty="0"/>
              <a:t>, dados </a:t>
            </a:r>
            <a:r>
              <a:rPr lang="en-US" dirty="0" err="1"/>
              <a:t>confidenciais</a:t>
            </a:r>
            <a:r>
              <a:rPr lang="en-US" dirty="0"/>
              <a:t>, </a:t>
            </a:r>
            <a:r>
              <a:rPr lang="en-US" dirty="0" err="1"/>
              <a:t>como</a:t>
            </a:r>
            <a:r>
              <a:rPr lang="en-US" dirty="0"/>
              <a:t> dados de </a:t>
            </a:r>
            <a:r>
              <a:rPr lang="en-US" dirty="0" err="1"/>
              <a:t>saúde</a:t>
            </a:r>
            <a:r>
              <a:rPr lang="en-US" dirty="0"/>
              <a:t> </a:t>
            </a:r>
            <a:r>
              <a:rPr lang="en-US" dirty="0" err="1"/>
              <a:t>ou</a:t>
            </a:r>
            <a:r>
              <a:rPr lang="en-US" dirty="0"/>
              <a:t> </a:t>
            </a:r>
            <a:r>
              <a:rPr lang="en-US" dirty="0" err="1"/>
              <a:t>relações</a:t>
            </a:r>
            <a:r>
              <a:rPr lang="en-US" dirty="0"/>
              <a:t> de </a:t>
            </a:r>
            <a:r>
              <a:rPr lang="en-US" dirty="0" err="1"/>
              <a:t>propriedade</a:t>
            </a:r>
            <a:r>
              <a:rPr lang="en-US" dirty="0"/>
              <a:t>, </a:t>
            </a:r>
            <a:r>
              <a:rPr lang="en-US" dirty="0" err="1"/>
              <a:t>como</a:t>
            </a:r>
            <a:r>
              <a:rPr lang="en-US" dirty="0"/>
              <a:t> </a:t>
            </a:r>
            <a:r>
              <a:rPr lang="en-US" dirty="0" err="1"/>
              <a:t>propriedade</a:t>
            </a:r>
            <a:r>
              <a:rPr lang="en-US" dirty="0"/>
              <a:t> de </a:t>
            </a:r>
            <a:r>
              <a:rPr lang="en-US" dirty="0" err="1"/>
              <a:t>terras</a:t>
            </a:r>
            <a:r>
              <a:rPr lang="en-US" dirty="0"/>
              <a:t>, </a:t>
            </a:r>
            <a:r>
              <a:rPr lang="en-US" dirty="0" err="1"/>
              <a:t>podem</a:t>
            </a:r>
            <a:r>
              <a:rPr lang="en-US" dirty="0"/>
              <a:t> </a:t>
            </a:r>
            <a:r>
              <a:rPr lang="en-US" dirty="0" err="1"/>
              <a:t>ser</a:t>
            </a:r>
            <a:r>
              <a:rPr lang="en-US" dirty="0"/>
              <a:t> </a:t>
            </a:r>
            <a:r>
              <a:rPr lang="en-US" dirty="0" err="1"/>
              <a:t>organizados</a:t>
            </a:r>
            <a:r>
              <a:rPr lang="en-US" dirty="0"/>
              <a:t> e </a:t>
            </a:r>
            <a:r>
              <a:rPr lang="en-US" dirty="0" err="1"/>
              <a:t>controlados</a:t>
            </a:r>
            <a:r>
              <a:rPr lang="en-US" dirty="0"/>
              <a:t> </a:t>
            </a:r>
            <a:r>
              <a:rPr lang="en-US" dirty="0" err="1"/>
              <a:t>por</a:t>
            </a:r>
            <a:r>
              <a:rPr lang="en-US" dirty="0"/>
              <a:t> </a:t>
            </a:r>
            <a:r>
              <a:rPr lang="en-US" dirty="0" err="1"/>
              <a:t>meio</a:t>
            </a:r>
            <a:r>
              <a:rPr lang="en-US" dirty="0"/>
              <a:t> de um </a:t>
            </a:r>
            <a:r>
              <a:rPr lang="en-US" dirty="0" err="1"/>
              <a:t>blockchain</a:t>
            </a:r>
            <a:r>
              <a:rPr lang="en-US" dirty="0"/>
              <a:t> </a:t>
            </a:r>
            <a:r>
              <a:rPr lang="en-US" dirty="0" err="1"/>
              <a:t>dessa</a:t>
            </a:r>
            <a:r>
              <a:rPr lang="en-US" dirty="0"/>
              <a:t> </a:t>
            </a:r>
            <a:r>
              <a:rPr lang="en-US" dirty="0" err="1"/>
              <a:t>maneira</a:t>
            </a:r>
            <a:r>
              <a:rPr lang="en-US" dirty="0"/>
              <a:t>. </a:t>
            </a:r>
            <a:r>
              <a:rPr lang="en-US" dirty="0" err="1"/>
              <a:t>Ao</a:t>
            </a:r>
            <a:r>
              <a:rPr lang="en-US" dirty="0"/>
              <a:t> </a:t>
            </a:r>
            <a:r>
              <a:rPr lang="en-US" dirty="0" err="1"/>
              <a:t>mesmo</a:t>
            </a:r>
            <a:r>
              <a:rPr lang="en-US" dirty="0"/>
              <a:t> tempo, </a:t>
            </a:r>
            <a:r>
              <a:rPr lang="en-US" dirty="0" err="1"/>
              <a:t>cada</a:t>
            </a:r>
            <a:r>
              <a:rPr lang="en-US" dirty="0"/>
              <a:t> </a:t>
            </a:r>
            <a:r>
              <a:rPr lang="en-US" dirty="0" err="1"/>
              <a:t>entrada</a:t>
            </a:r>
            <a:r>
              <a:rPr lang="en-US" dirty="0"/>
              <a:t> </a:t>
            </a:r>
            <a:r>
              <a:rPr lang="en-US" dirty="0" err="1"/>
              <a:t>feita</a:t>
            </a:r>
            <a:r>
              <a:rPr lang="en-US" dirty="0"/>
              <a:t> </a:t>
            </a:r>
            <a:r>
              <a:rPr lang="en-US" dirty="0" err="1"/>
              <a:t>num</a:t>
            </a:r>
            <a:r>
              <a:rPr lang="en-US" dirty="0"/>
              <a:t> </a:t>
            </a:r>
            <a:r>
              <a:rPr lang="en-US" dirty="0" err="1"/>
              <a:t>diretório</a:t>
            </a:r>
            <a:r>
              <a:rPr lang="en-US" dirty="0"/>
              <a:t> </a:t>
            </a:r>
            <a:r>
              <a:rPr lang="en-US" dirty="0" err="1"/>
              <a:t>blockchain</a:t>
            </a:r>
            <a:r>
              <a:rPr lang="en-US" dirty="0"/>
              <a:t> </a:t>
            </a:r>
            <a:r>
              <a:rPr lang="en-US" dirty="0" err="1"/>
              <a:t>pode</a:t>
            </a:r>
            <a:r>
              <a:rPr lang="en-US" dirty="0"/>
              <a:t> </a:t>
            </a:r>
            <a:r>
              <a:rPr lang="en-US" dirty="0" err="1"/>
              <a:t>ser</a:t>
            </a:r>
            <a:r>
              <a:rPr lang="en-US" dirty="0"/>
              <a:t> </a:t>
            </a:r>
            <a:r>
              <a:rPr lang="en-US" dirty="0" err="1"/>
              <a:t>rastreada</a:t>
            </a:r>
            <a:r>
              <a:rPr lang="en-US" dirty="0"/>
              <a:t> </a:t>
            </a:r>
            <a:r>
              <a:rPr lang="en-US" dirty="0" err="1"/>
              <a:t>para</a:t>
            </a:r>
            <a:r>
              <a:rPr lang="en-US" dirty="0"/>
              <a:t> </a:t>
            </a:r>
            <a:r>
              <a:rPr lang="en-US" dirty="0" err="1"/>
              <a:t>sempre</a:t>
            </a:r>
            <a:r>
              <a:rPr lang="en-US" dirty="0"/>
              <a:t> e </a:t>
            </a:r>
            <a:r>
              <a:rPr lang="en-US" dirty="0" err="1"/>
              <a:t>não</a:t>
            </a:r>
            <a:r>
              <a:rPr lang="en-US" dirty="0"/>
              <a:t> </a:t>
            </a:r>
            <a:r>
              <a:rPr lang="en-US" dirty="0" err="1"/>
              <a:t>pode</a:t>
            </a:r>
            <a:r>
              <a:rPr lang="en-US" dirty="0"/>
              <a:t> </a:t>
            </a:r>
            <a:r>
              <a:rPr lang="en-US" dirty="0" err="1"/>
              <a:t>ser</a:t>
            </a:r>
            <a:r>
              <a:rPr lang="en-US" dirty="0"/>
              <a:t> </a:t>
            </a:r>
            <a:r>
              <a:rPr lang="en-US" dirty="0" err="1"/>
              <a:t>excluída</a:t>
            </a:r>
            <a:r>
              <a:rPr lang="en-US" dirty="0"/>
              <a:t> </a:t>
            </a:r>
            <a:r>
              <a:rPr lang="en-US" dirty="0" err="1"/>
              <a:t>ou</a:t>
            </a:r>
            <a:r>
              <a:rPr lang="en-US" dirty="0"/>
              <a:t> </a:t>
            </a:r>
            <a:r>
              <a:rPr lang="en-US" dirty="0" err="1"/>
              <a:t>alterada</a:t>
            </a:r>
            <a:r>
              <a:rPr lang="en-US" dirty="0"/>
              <a:t>. </a:t>
            </a:r>
            <a:r>
              <a:rPr lang="en-US" dirty="0" err="1"/>
              <a:t>Por</a:t>
            </a:r>
            <a:r>
              <a:rPr lang="en-US" dirty="0"/>
              <a:t> </a:t>
            </a:r>
            <a:r>
              <a:rPr lang="en-US" dirty="0" err="1"/>
              <a:t>isso</a:t>
            </a:r>
            <a:r>
              <a:rPr lang="en-US" dirty="0"/>
              <a:t>, as </a:t>
            </a:r>
            <a:r>
              <a:rPr lang="en-US" dirty="0" err="1"/>
              <a:t>empresas</a:t>
            </a:r>
            <a:r>
              <a:rPr lang="en-US" dirty="0"/>
              <a:t> </a:t>
            </a:r>
            <a:r>
              <a:rPr lang="en-US" dirty="0" err="1"/>
              <a:t>estão</a:t>
            </a:r>
            <a:r>
              <a:rPr lang="en-US" dirty="0"/>
              <a:t> </a:t>
            </a:r>
            <a:r>
              <a:rPr lang="en-US" dirty="0" err="1"/>
              <a:t>interessadas</a:t>
            </a:r>
            <a:r>
              <a:rPr lang="en-US" dirty="0"/>
              <a:t> </a:t>
            </a:r>
            <a:r>
              <a:rPr lang="en-US" dirty="0" err="1"/>
              <a:t>em</a:t>
            </a:r>
            <a:r>
              <a:rPr lang="en-US" dirty="0"/>
              <a:t> </a:t>
            </a:r>
            <a:r>
              <a:rPr lang="en-US" dirty="0" err="1"/>
              <a:t>pesquisar</a:t>
            </a:r>
            <a:r>
              <a:rPr lang="en-US" dirty="0"/>
              <a:t> </a:t>
            </a:r>
            <a:r>
              <a:rPr lang="en-US" dirty="0" err="1"/>
              <a:t>essa</a:t>
            </a:r>
            <a:r>
              <a:rPr lang="en-US" dirty="0"/>
              <a:t> </a:t>
            </a:r>
            <a:r>
              <a:rPr lang="en-US" dirty="0" err="1"/>
              <a:t>tecnologia</a:t>
            </a:r>
            <a:r>
              <a:rPr lang="en-US" dirty="0"/>
              <a:t>. As </a:t>
            </a:r>
            <a:r>
              <a:rPr lang="en-US" dirty="0" err="1"/>
              <a:t>principais</a:t>
            </a:r>
            <a:r>
              <a:rPr lang="en-US" dirty="0"/>
              <a:t> </a:t>
            </a:r>
            <a:r>
              <a:rPr lang="en-US" dirty="0" err="1"/>
              <a:t>motivações</a:t>
            </a:r>
            <a:r>
              <a:rPr lang="en-US" dirty="0"/>
              <a:t> são </a:t>
            </a:r>
            <a:r>
              <a:rPr lang="en-US" dirty="0" err="1"/>
              <a:t>os</a:t>
            </a:r>
            <a:r>
              <a:rPr lang="en-US" dirty="0"/>
              <a:t> </a:t>
            </a:r>
            <a:r>
              <a:rPr lang="en-US" dirty="0" err="1"/>
              <a:t>aspectos</a:t>
            </a:r>
            <a:r>
              <a:rPr lang="en-US" dirty="0"/>
              <a:t> de </a:t>
            </a:r>
            <a:r>
              <a:rPr lang="en-US" dirty="0" err="1"/>
              <a:t>segurança</a:t>
            </a:r>
            <a:r>
              <a:rPr lang="en-US" dirty="0"/>
              <a:t>, </a:t>
            </a:r>
            <a:r>
              <a:rPr lang="en-US" dirty="0" err="1"/>
              <a:t>transparência</a:t>
            </a:r>
            <a:r>
              <a:rPr lang="en-US" dirty="0"/>
              <a:t> e </a:t>
            </a:r>
            <a:r>
              <a:rPr lang="en-US" dirty="0" err="1"/>
              <a:t>aumento</a:t>
            </a:r>
            <a:r>
              <a:rPr lang="en-US" dirty="0"/>
              <a:t> de </a:t>
            </a:r>
            <a:r>
              <a:rPr lang="en-US" dirty="0" err="1"/>
              <a:t>eficiência</a:t>
            </a:r>
            <a:r>
              <a:rPr lang="en-US" dirty="0"/>
              <a:t> (</a:t>
            </a:r>
            <a:r>
              <a:rPr lang="en-US" dirty="0" err="1"/>
              <a:t>em</a:t>
            </a:r>
            <a:r>
              <a:rPr lang="en-US" dirty="0"/>
              <a:t> </a:t>
            </a:r>
            <a:r>
              <a:rPr lang="en-US" dirty="0" err="1"/>
              <a:t>custo</a:t>
            </a:r>
            <a:r>
              <a:rPr lang="en-US" dirty="0"/>
              <a:t>, tempo, </a:t>
            </a:r>
            <a:r>
              <a:rPr lang="en-US" dirty="0" err="1"/>
              <a:t>mão</a:t>
            </a:r>
            <a:r>
              <a:rPr lang="en-US" dirty="0"/>
              <a:t> de </a:t>
            </a:r>
            <a:r>
              <a:rPr lang="en-US" dirty="0" err="1"/>
              <a:t>obra</a:t>
            </a:r>
            <a:r>
              <a:rPr lang="en-US" dirty="0"/>
              <a:t> e </a:t>
            </a:r>
            <a:r>
              <a:rPr lang="en-US" dirty="0" err="1"/>
              <a:t>digitalização</a:t>
            </a:r>
            <a:r>
              <a:rPr lang="en-US" dirty="0"/>
              <a:t>). A </a:t>
            </a:r>
            <a:r>
              <a:rPr lang="en-US" dirty="0" err="1"/>
              <a:t>possibilidade</a:t>
            </a:r>
            <a:r>
              <a:rPr lang="en-US" dirty="0"/>
              <a:t> de </a:t>
            </a:r>
            <a:r>
              <a:rPr lang="en-US" dirty="0" err="1"/>
              <a:t>automatizar</a:t>
            </a:r>
            <a:r>
              <a:rPr lang="en-US" dirty="0"/>
              <a:t> </a:t>
            </a:r>
            <a:r>
              <a:rPr lang="en-US" dirty="0" err="1"/>
              <a:t>processos</a:t>
            </a:r>
            <a:r>
              <a:rPr lang="en-US" dirty="0"/>
              <a:t> </a:t>
            </a:r>
            <a:r>
              <a:rPr lang="en-US" dirty="0" err="1"/>
              <a:t>por</a:t>
            </a:r>
            <a:r>
              <a:rPr lang="en-US" dirty="0"/>
              <a:t> </a:t>
            </a:r>
            <a:r>
              <a:rPr lang="en-US" dirty="0" err="1"/>
              <a:t>meio</a:t>
            </a:r>
            <a:r>
              <a:rPr lang="en-US" dirty="0"/>
              <a:t> de </a:t>
            </a:r>
            <a:r>
              <a:rPr lang="en-US" dirty="0" err="1"/>
              <a:t>uma</a:t>
            </a:r>
            <a:r>
              <a:rPr lang="en-US" dirty="0"/>
              <a:t> </a:t>
            </a:r>
            <a:r>
              <a:rPr lang="en-US" dirty="0" err="1"/>
              <a:t>infraestrutura</a:t>
            </a:r>
            <a:r>
              <a:rPr lang="en-US" dirty="0"/>
              <a:t> </a:t>
            </a:r>
            <a:r>
              <a:rPr lang="en-US" dirty="0" err="1"/>
              <a:t>segura</a:t>
            </a:r>
            <a:r>
              <a:rPr lang="en-US" dirty="0"/>
              <a:t>, </a:t>
            </a:r>
            <a:r>
              <a:rPr lang="en-US" dirty="0" err="1"/>
              <a:t>eliminando</a:t>
            </a:r>
            <a:r>
              <a:rPr lang="en-US" dirty="0"/>
              <a:t> o </a:t>
            </a:r>
            <a:r>
              <a:rPr lang="en-US" dirty="0" err="1"/>
              <a:t>risco</a:t>
            </a:r>
            <a:r>
              <a:rPr lang="en-US" dirty="0"/>
              <a:t> de </a:t>
            </a:r>
            <a:r>
              <a:rPr lang="en-US" dirty="0" err="1"/>
              <a:t>manipulação</a:t>
            </a:r>
            <a:r>
              <a:rPr lang="en-US" dirty="0"/>
              <a:t> de dados, </a:t>
            </a:r>
            <a:r>
              <a:rPr lang="en-US" dirty="0" err="1"/>
              <a:t>parece</a:t>
            </a:r>
            <a:r>
              <a:rPr lang="en-US" dirty="0"/>
              <a:t> </a:t>
            </a:r>
            <a:r>
              <a:rPr lang="en-US" dirty="0" err="1"/>
              <a:t>atraente</a:t>
            </a:r>
            <a:r>
              <a:rPr lang="en-US" dirty="0"/>
              <a:t> </a:t>
            </a:r>
            <a:r>
              <a:rPr lang="en-US" dirty="0" err="1"/>
              <a:t>para</a:t>
            </a:r>
            <a:r>
              <a:rPr lang="en-US" dirty="0"/>
              <a:t> </a:t>
            </a:r>
            <a:r>
              <a:rPr lang="en-US" dirty="0" err="1"/>
              <a:t>instituições</a:t>
            </a:r>
            <a:r>
              <a:rPr lang="en-US" dirty="0"/>
              <a:t> e </a:t>
            </a:r>
            <a:r>
              <a:rPr lang="en-US" dirty="0" err="1"/>
              <a:t>empresas</a:t>
            </a:r>
            <a:r>
              <a:rPr lang="en-US" dirty="0"/>
              <a:t>.</a:t>
            </a:r>
          </a:p>
          <a:p>
            <a:pPr marL="93663"/>
            <a:endParaRPr lang="en-US" dirty="0"/>
          </a:p>
          <a:p>
            <a:pPr marL="93663"/>
            <a:r>
              <a:rPr lang="en-US" dirty="0" err="1"/>
              <a:t>Deve</a:t>
            </a:r>
            <a:r>
              <a:rPr lang="en-US" dirty="0"/>
              <a:t>-se </a:t>
            </a:r>
            <a:r>
              <a:rPr lang="en-US" dirty="0" err="1"/>
              <a:t>ter</a:t>
            </a:r>
            <a:r>
              <a:rPr lang="en-US" dirty="0"/>
              <a:t> </a:t>
            </a:r>
            <a:r>
              <a:rPr lang="en-US" dirty="0" err="1"/>
              <a:t>em</a:t>
            </a:r>
            <a:r>
              <a:rPr lang="en-US" dirty="0"/>
              <a:t> </a:t>
            </a:r>
            <a:r>
              <a:rPr lang="en-US" dirty="0" err="1"/>
              <a:t>mente</a:t>
            </a:r>
            <a:r>
              <a:rPr lang="en-US" dirty="0"/>
              <a:t> </a:t>
            </a:r>
            <a:r>
              <a:rPr lang="en-US" dirty="0" err="1"/>
              <a:t>que</a:t>
            </a:r>
            <a:r>
              <a:rPr lang="en-US" dirty="0"/>
              <a:t> </a:t>
            </a:r>
            <a:r>
              <a:rPr lang="en-US" dirty="0" err="1"/>
              <a:t>não</a:t>
            </a:r>
            <a:r>
              <a:rPr lang="en-US" dirty="0"/>
              <a:t> </a:t>
            </a:r>
            <a:r>
              <a:rPr lang="en-US" dirty="0" err="1"/>
              <a:t>existe</a:t>
            </a:r>
            <a:r>
              <a:rPr lang="en-US" dirty="0"/>
              <a:t> "a </a:t>
            </a:r>
            <a:r>
              <a:rPr lang="en-US" dirty="0" err="1"/>
              <a:t>única</a:t>
            </a:r>
            <a:r>
              <a:rPr lang="en-US" dirty="0"/>
              <a:t> </a:t>
            </a:r>
            <a:r>
              <a:rPr lang="en-US" dirty="0" err="1"/>
              <a:t>blockchain</a:t>
            </a:r>
            <a:r>
              <a:rPr lang="en-US" dirty="0"/>
              <a:t>". </a:t>
            </a:r>
            <a:r>
              <a:rPr lang="en-US" dirty="0" err="1"/>
              <a:t>Ao</a:t>
            </a:r>
            <a:r>
              <a:rPr lang="en-US" dirty="0"/>
              <a:t> </a:t>
            </a:r>
            <a:r>
              <a:rPr lang="en-US" dirty="0" err="1"/>
              <a:t>invés</a:t>
            </a:r>
            <a:r>
              <a:rPr lang="en-US" dirty="0"/>
              <a:t>, um </a:t>
            </a:r>
            <a:r>
              <a:rPr lang="en-US" dirty="0" err="1"/>
              <a:t>blockchain</a:t>
            </a:r>
            <a:r>
              <a:rPr lang="en-US" dirty="0"/>
              <a:t> </a:t>
            </a:r>
            <a:r>
              <a:rPr lang="en-US" dirty="0" err="1"/>
              <a:t>pode</a:t>
            </a:r>
            <a:r>
              <a:rPr lang="en-US" dirty="0"/>
              <a:t> </a:t>
            </a:r>
            <a:r>
              <a:rPr lang="en-US" dirty="0" err="1"/>
              <a:t>ser</a:t>
            </a:r>
            <a:r>
              <a:rPr lang="en-US" dirty="0"/>
              <a:t> </a:t>
            </a:r>
            <a:r>
              <a:rPr lang="en-US" dirty="0" err="1"/>
              <a:t>projetado</a:t>
            </a:r>
            <a:r>
              <a:rPr lang="en-US" dirty="0"/>
              <a:t> </a:t>
            </a:r>
            <a:r>
              <a:rPr lang="en-US" dirty="0" err="1"/>
              <a:t>em</a:t>
            </a:r>
            <a:r>
              <a:rPr lang="en-US" dirty="0"/>
              <a:t> </a:t>
            </a:r>
            <a:r>
              <a:rPr lang="en-US" dirty="0" err="1"/>
              <a:t>calibrações</a:t>
            </a:r>
            <a:r>
              <a:rPr lang="en-US" dirty="0"/>
              <a:t> </a:t>
            </a:r>
            <a:r>
              <a:rPr lang="en-US" dirty="0" err="1"/>
              <a:t>muito</a:t>
            </a:r>
            <a:r>
              <a:rPr lang="en-US" dirty="0"/>
              <a:t> </a:t>
            </a:r>
            <a:r>
              <a:rPr lang="en-US" dirty="0" err="1"/>
              <a:t>diferentes</a:t>
            </a:r>
            <a:r>
              <a:rPr lang="en-US" dirty="0"/>
              <a:t>. Um </a:t>
            </a:r>
            <a:r>
              <a:rPr lang="en-US" dirty="0" err="1"/>
              <a:t>blockchain</a:t>
            </a:r>
            <a:r>
              <a:rPr lang="en-US" dirty="0"/>
              <a:t> </a:t>
            </a:r>
            <a:r>
              <a:rPr lang="en-US" dirty="0" err="1"/>
              <a:t>usado</a:t>
            </a:r>
            <a:r>
              <a:rPr lang="en-US" dirty="0"/>
              <a:t> </a:t>
            </a:r>
            <a:r>
              <a:rPr lang="en-US" dirty="0" err="1"/>
              <a:t>na</a:t>
            </a:r>
            <a:r>
              <a:rPr lang="en-US" dirty="0"/>
              <a:t> </a:t>
            </a:r>
            <a:r>
              <a:rPr lang="en-US" dirty="0" err="1"/>
              <a:t>administração</a:t>
            </a:r>
            <a:r>
              <a:rPr lang="en-US" dirty="0"/>
              <a:t> de </a:t>
            </a:r>
            <a:r>
              <a:rPr lang="en-US" dirty="0" err="1"/>
              <a:t>uma</a:t>
            </a:r>
            <a:r>
              <a:rPr lang="en-US" dirty="0"/>
              <a:t> </a:t>
            </a:r>
            <a:r>
              <a:rPr lang="en-US" dirty="0" err="1"/>
              <a:t>autoridade</a:t>
            </a:r>
            <a:r>
              <a:rPr lang="en-US" dirty="0"/>
              <a:t> </a:t>
            </a:r>
            <a:r>
              <a:rPr lang="en-US" dirty="0" err="1"/>
              <a:t>pública</a:t>
            </a:r>
            <a:r>
              <a:rPr lang="en-US" dirty="0"/>
              <a:t> </a:t>
            </a:r>
            <a:r>
              <a:rPr lang="en-US" dirty="0" err="1"/>
              <a:t>é</a:t>
            </a:r>
            <a:r>
              <a:rPr lang="en-US" dirty="0"/>
              <a:t> </a:t>
            </a:r>
            <a:r>
              <a:rPr lang="en-US" dirty="0" err="1"/>
              <a:t>projetado</a:t>
            </a:r>
            <a:r>
              <a:rPr lang="en-US" dirty="0"/>
              <a:t> de forma </a:t>
            </a:r>
            <a:r>
              <a:rPr lang="en-US" dirty="0" err="1"/>
              <a:t>diferente</a:t>
            </a:r>
            <a:r>
              <a:rPr lang="en-US" dirty="0"/>
              <a:t> do </a:t>
            </a:r>
            <a:r>
              <a:rPr lang="en-US" dirty="0" err="1"/>
              <a:t>que</a:t>
            </a:r>
            <a:r>
              <a:rPr lang="en-US" dirty="0"/>
              <a:t>, </a:t>
            </a:r>
            <a:r>
              <a:rPr lang="en-US" dirty="0" err="1"/>
              <a:t>por</a:t>
            </a:r>
            <a:r>
              <a:rPr lang="en-US" dirty="0"/>
              <a:t> </a:t>
            </a:r>
            <a:r>
              <a:rPr lang="en-US" dirty="0" err="1"/>
              <a:t>exemplo</a:t>
            </a:r>
            <a:r>
              <a:rPr lang="en-US" dirty="0"/>
              <a:t>, o </a:t>
            </a:r>
            <a:r>
              <a:rPr lang="en-US" dirty="0" err="1"/>
              <a:t>blockchain</a:t>
            </a:r>
            <a:r>
              <a:rPr lang="en-US" dirty="0"/>
              <a:t> </a:t>
            </a:r>
            <a:r>
              <a:rPr lang="en-US" dirty="0" err="1"/>
              <a:t>mais</a:t>
            </a:r>
            <a:r>
              <a:rPr lang="en-US" dirty="0"/>
              <a:t> </a:t>
            </a:r>
            <a:r>
              <a:rPr lang="en-US" dirty="0" err="1"/>
              <a:t>conhecido</a:t>
            </a:r>
            <a:r>
              <a:rPr lang="en-US" dirty="0"/>
              <a:t>, o </a:t>
            </a:r>
            <a:r>
              <a:rPr lang="en-US" dirty="0" err="1"/>
              <a:t>Bitcoin</a:t>
            </a:r>
            <a:r>
              <a:rPr lang="en-US" dirty="0"/>
              <a:t> </a:t>
            </a:r>
            <a:r>
              <a:rPr lang="en-US" dirty="0" err="1"/>
              <a:t>Blockchain</a:t>
            </a:r>
            <a:r>
              <a:rPr lang="en-US" dirty="0"/>
              <a:t>, no </a:t>
            </a:r>
            <a:r>
              <a:rPr lang="en-US" dirty="0" err="1"/>
              <a:t>qual</a:t>
            </a:r>
            <a:r>
              <a:rPr lang="en-US" dirty="0"/>
              <a:t> um </a:t>
            </a:r>
            <a:r>
              <a:rPr lang="en-US" dirty="0" err="1"/>
              <a:t>grande</a:t>
            </a:r>
            <a:r>
              <a:rPr lang="en-US" dirty="0"/>
              <a:t> </a:t>
            </a:r>
            <a:r>
              <a:rPr lang="en-US" dirty="0" err="1"/>
              <a:t>número</a:t>
            </a:r>
            <a:r>
              <a:rPr lang="en-US" dirty="0"/>
              <a:t> de </a:t>
            </a:r>
            <a:r>
              <a:rPr lang="en-US" dirty="0" err="1"/>
              <a:t>aplicativos</a:t>
            </a:r>
            <a:r>
              <a:rPr lang="en-US" dirty="0"/>
              <a:t> </a:t>
            </a:r>
            <a:r>
              <a:rPr lang="en-US" dirty="0" err="1"/>
              <a:t>é</a:t>
            </a:r>
            <a:r>
              <a:rPr lang="en-US" dirty="0"/>
              <a:t> </a:t>
            </a:r>
            <a:r>
              <a:rPr lang="en-US" dirty="0" err="1"/>
              <a:t>baseado</a:t>
            </a:r>
            <a:r>
              <a:rPr lang="en-US" dirty="0"/>
              <a: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1626128"/>
            <a:ext cx="3049154" cy="356570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certo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tipo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gerenciamento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contendo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recursos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comparação</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bancos</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regulares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Algumas</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diferenças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significativas</a:t>
            </a:r>
            <a:r>
              <a:rPr lang="en-US" sz="1100" dirty="0">
                <a:latin typeface="Calibri" panose="020F0502020204030204" pitchFamily="34" charset="0"/>
                <a:cs typeface="Calibri" panose="020F0502020204030204" pitchFamily="34" charset="0"/>
              </a:rPr>
              <a:t> entre um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tradicional</a:t>
            </a:r>
            <a:r>
              <a:rPr lang="en-US" sz="1100" dirty="0">
                <a:latin typeface="Calibri" panose="020F0502020204030204" pitchFamily="34" charset="0"/>
                <a:cs typeface="Calibri" panose="020F0502020204030204" pitchFamily="34" charset="0"/>
              </a:rPr>
              <a:t> e um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são as </a:t>
            </a:r>
            <a:r>
              <a:rPr lang="en-US" sz="1100" dirty="0" err="1">
                <a:latin typeface="Calibri" panose="020F0502020204030204" pitchFamily="34" charset="0"/>
                <a:cs typeface="Calibri" panose="020F0502020204030204" pitchFamily="34" charset="0"/>
              </a:rPr>
              <a:t>seguintes</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marL="171450" indent="-171450" algn="just">
              <a:buClr>
                <a:schemeClr val="accent1"/>
              </a:buClr>
              <a:buFont typeface="Wingdings" charset="2"/>
              <a:buChar char="§"/>
            </a:pPr>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controlo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prejudicar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confiança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nos</a:t>
            </a:r>
            <a:r>
              <a:rPr lang="en-US" sz="1100" dirty="0">
                <a:latin typeface="Calibri" panose="020F0502020204030204" pitchFamily="34" charset="0"/>
                <a:cs typeface="Calibri" panose="020F0502020204030204" pitchFamily="34" charset="0"/>
              </a:rPr>
              <a:t> dados </a:t>
            </a:r>
            <a:r>
              <a:rPr lang="en-US" sz="1100" dirty="0" err="1">
                <a:latin typeface="Calibri" panose="020F0502020204030204" pitchFamily="34" charset="0"/>
                <a:cs typeface="Calibri" panose="020F0502020204030204" pitchFamily="34" charset="0"/>
              </a:rPr>
              <a:t>existentes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outros </a:t>
            </a:r>
            <a:r>
              <a:rPr lang="en-US" sz="1100" dirty="0" err="1">
                <a:latin typeface="Calibri" panose="020F0502020204030204" pitchFamily="34" charset="0"/>
                <a:cs typeface="Calibri" panose="020F0502020204030204" pitchFamily="34" charset="0"/>
              </a:rPr>
              <a:t>sistemas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alcançar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nessa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extensão</a:t>
            </a:r>
            <a:r>
              <a:rPr lang="en-US" sz="1100" dirty="0">
                <a:latin typeface="Calibri" panose="020F0502020204030204" pitchFamily="34" charset="0"/>
                <a:cs typeface="Calibri" panose="020F0502020204030204" pitchFamily="34" charset="0"/>
              </a:rPr>
              <a:t>.</a:t>
            </a:r>
          </a:p>
          <a:p>
            <a:pPr marL="171450" indent="-171450" algn="just">
              <a:buClr>
                <a:schemeClr val="accent1"/>
              </a:buClr>
              <a:buFont typeface="Wingdings" charset="2"/>
              <a:buChar char="§"/>
            </a:pPr>
            <a:r>
              <a:rPr lang="en-US" sz="1100" dirty="0" err="1">
                <a:latin typeface="Calibri" panose="020F0502020204030204" pitchFamily="34" charset="0"/>
                <a:cs typeface="Calibri" panose="020F0502020204030204" pitchFamily="34" charset="0"/>
              </a:rPr>
              <a:t>Normalmente</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empresas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envolvidas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têm</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compartilhar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de dados com </a:t>
            </a:r>
            <a:r>
              <a:rPr lang="en-US" sz="1100" dirty="0" err="1">
                <a:latin typeface="Calibri" panose="020F0502020204030204" pitchFamily="34" charset="0"/>
                <a:cs typeface="Calibri" panose="020F0502020204030204" pitchFamily="34" charset="0"/>
              </a:rPr>
              <a:t>terceiros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participante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possui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cópia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transparente</a:t>
            </a:r>
            <a:r>
              <a:rPr lang="en-US" sz="1100" dirty="0">
                <a:latin typeface="Calibri" panose="020F0502020204030204" pitchFamily="34" charset="0"/>
                <a:cs typeface="Calibri" panose="020F0502020204030204" pitchFamily="34" charset="0"/>
              </a:rPr>
              <a:t>) do status </a:t>
            </a:r>
            <a:r>
              <a:rPr lang="en-US" sz="1100" dirty="0" err="1">
                <a:latin typeface="Calibri" panose="020F0502020204030204" pitchFamily="34" charset="0"/>
                <a:cs typeface="Calibri" panose="020F0502020204030204" pitchFamily="34" charset="0"/>
              </a:rPr>
              <a:t>atual</a:t>
            </a:r>
            <a:r>
              <a:rPr lang="en-US" sz="1100" dirty="0">
                <a:latin typeface="Calibri" panose="020F0502020204030204" pitchFamily="34" charset="0"/>
                <a:cs typeface="Calibri" panose="020F0502020204030204" pitchFamily="34" charset="0"/>
              </a:rPr>
              <a:t> do ledger com </a:t>
            </a:r>
            <a:r>
              <a:rPr lang="en-US" sz="1100" dirty="0" err="1">
                <a:latin typeface="Calibri" panose="020F0502020204030204" pitchFamily="34" charset="0"/>
                <a:cs typeface="Calibri" panose="020F0502020204030204" pitchFamily="34" charset="0"/>
              </a:rPr>
              <a:t>atualizações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automáticas</a:t>
            </a:r>
            <a:r>
              <a:rPr lang="en-US" sz="1100" dirty="0">
                <a:latin typeface="Calibri" panose="020F0502020204030204" pitchFamily="34" charset="0"/>
                <a:cs typeface="Calibri" panose="020F0502020204030204" pitchFamily="34" charset="0"/>
              </a:rPr>
              <a:t>.</a:t>
            </a:r>
          </a:p>
          <a:p>
            <a:pPr marL="171450" indent="-171450" algn="just">
              <a:buClr>
                <a:schemeClr val="accent1"/>
              </a:buClr>
              <a:buFont typeface="Wingdings" charset="2"/>
              <a:buChar char="§"/>
            </a:pP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imutáveis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significa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só</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inserir</a:t>
            </a:r>
            <a:r>
              <a:rPr lang="en-US" sz="1100" dirty="0">
                <a:latin typeface="Calibri" panose="020F0502020204030204" pitchFamily="34" charset="0"/>
                <a:cs typeface="Calibri" panose="020F0502020204030204" pitchFamily="34" charset="0"/>
              </a:rPr>
              <a:t> dados, mas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editar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excluir</a:t>
            </a:r>
            <a:r>
              <a:rPr lang="en-US" sz="1100" dirty="0">
                <a:latin typeface="Calibri" panose="020F0502020204030204" pitchFamily="34" charset="0"/>
                <a:cs typeface="Calibri" panose="020F0502020204030204" pitchFamily="34" charset="0"/>
              </a:rPr>
              <a:t> dados.</a:t>
            </a:r>
            <a:endParaRPr lang="en-US" sz="1100" dirty="0">
              <a:solidFill>
                <a:schemeClr val="tx1"/>
              </a:solidFill>
              <a:latin typeface="Calibri" panose="020F0502020204030204" pitchFamily="34" charset="0"/>
              <a:cs typeface="Calibri" panose="020F0502020204030204" pitchFamily="34" charset="0"/>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458021"/>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dirty="0"/>
              <a:t>1.6 </a:t>
            </a:r>
            <a:r>
              <a:rPr lang="en-US" sz="1800" b="0" dirty="0" err="1"/>
              <a:t>Desenvolvimento</a:t>
            </a:r>
            <a:r>
              <a:rPr lang="en-US" sz="1800" b="0" dirty="0"/>
              <a:t> da </a:t>
            </a:r>
            <a:r>
              <a:rPr lang="en-US" sz="1800" b="0" dirty="0" err="1"/>
              <a:t>Tecnologia</a:t>
            </a:r>
            <a:r>
              <a:rPr lang="en-US" sz="1800" b="0" dirty="0"/>
              <a:t> </a:t>
            </a:r>
            <a:r>
              <a:rPr lang="en-US" sz="1800" b="0" dirty="0" err="1"/>
              <a:t>Blockchain</a:t>
            </a:r>
            <a:endParaRPr lang="x-none" sz="1800" b="0" dirty="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775205"/>
            <a:ext cx="3274156"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a:t>1.5 A </a:t>
            </a:r>
            <a:r>
              <a:rPr lang="en-US" sz="1800" b="0" dirty="0" err="1"/>
              <a:t>diferença</a:t>
            </a:r>
            <a:r>
              <a:rPr lang="en-US" sz="1800" b="0" dirty="0"/>
              <a:t> entre um </a:t>
            </a:r>
            <a:r>
              <a:rPr lang="en-US" sz="1800" b="0" dirty="0" err="1"/>
              <a:t>banco</a:t>
            </a:r>
            <a:r>
              <a:rPr lang="en-US" sz="1800" b="0" dirty="0"/>
              <a:t> de dados e um </a:t>
            </a:r>
            <a:r>
              <a:rPr lang="en-US" sz="1800" b="0" dirty="0" err="1"/>
              <a:t>Blockchain</a:t>
            </a:r>
            <a:endParaRPr lang="x-none" sz="1800" b="0" dirty="0"/>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335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1.7 </a:t>
            </a:r>
            <a:r>
              <a:rPr lang="en-US" sz="1800" b="0" dirty="0" err="1"/>
              <a:t>Benefícios</a:t>
            </a:r>
            <a:r>
              <a:rPr lang="en-US" sz="1800" b="0" dirty="0"/>
              <a:t> da </a:t>
            </a:r>
            <a:r>
              <a:rPr lang="en-US" sz="1800" b="0" dirty="0" err="1"/>
              <a:t>tecnologia</a:t>
            </a:r>
            <a:r>
              <a:rPr lang="en-US" sz="1800" b="0" dirty="0"/>
              <a:t> </a:t>
            </a:r>
            <a:r>
              <a:rPr lang="en-US" sz="1800" b="0" dirty="0" err="1"/>
              <a:t>Blockchain</a:t>
            </a:r>
            <a:r>
              <a:rPr lang="en-US" sz="1800" b="0" dirty="0"/>
              <a:t> </a:t>
            </a:r>
            <a:r>
              <a:rPr lang="en-US" sz="1800" b="0" dirty="0" err="1"/>
              <a:t>em</a:t>
            </a:r>
            <a:r>
              <a:rPr lang="en-US" sz="1800" b="0" dirty="0"/>
              <a:t> </a:t>
            </a:r>
            <a:r>
              <a:rPr lang="en-US" sz="1800" b="0" dirty="0" err="1"/>
              <a:t>comparação</a:t>
            </a:r>
            <a:r>
              <a:rPr lang="en-US" sz="1800" b="0" dirty="0"/>
              <a:t> com </a:t>
            </a:r>
            <a:r>
              <a:rPr lang="en-US" sz="1800" b="0" dirty="0" err="1"/>
              <a:t>sistemas</a:t>
            </a:r>
            <a:r>
              <a:rPr lang="en-US" sz="1800" b="0" dirty="0"/>
              <a:t> de </a:t>
            </a:r>
            <a:r>
              <a:rPr lang="en-US" sz="1800" b="0" dirty="0" err="1"/>
              <a:t>banco</a:t>
            </a:r>
            <a:r>
              <a:rPr lang="en-US" sz="1800" b="0" dirty="0"/>
              <a:t> de dados </a:t>
            </a:r>
            <a:r>
              <a:rPr lang="en-US" sz="1800" b="0" dirty="0" err="1"/>
              <a:t>tradicionais</a:t>
            </a:r>
            <a:endParaRPr lang="en-US" sz="1800" b="0"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2083443"/>
            <a:ext cx="2693750" cy="7074930"/>
          </a:xfrm>
        </p:spPr>
        <p:txBody>
          <a:bodyPr/>
          <a:lstStyle/>
          <a:p>
            <a:pPr algn="just"/>
            <a:r>
              <a:rPr lang="en-US" dirty="0"/>
              <a:t>As </a:t>
            </a:r>
            <a:r>
              <a:rPr lang="en-US" dirty="0" err="1"/>
              <a:t>tecnologias</a:t>
            </a:r>
            <a:r>
              <a:rPr lang="en-US" dirty="0"/>
              <a:t> </a:t>
            </a:r>
            <a:r>
              <a:rPr lang="en-US" dirty="0" err="1"/>
              <a:t>tradicionais</a:t>
            </a:r>
            <a:r>
              <a:rPr lang="en-US" dirty="0"/>
              <a:t> de </a:t>
            </a:r>
            <a:r>
              <a:rPr lang="en-US" dirty="0" err="1"/>
              <a:t>banco</a:t>
            </a:r>
            <a:r>
              <a:rPr lang="en-US" dirty="0"/>
              <a:t> de dados </a:t>
            </a:r>
            <a:r>
              <a:rPr lang="en-US" dirty="0" err="1"/>
              <a:t>apresentam</a:t>
            </a:r>
            <a:r>
              <a:rPr lang="en-US" dirty="0"/>
              <a:t> </a:t>
            </a:r>
            <a:r>
              <a:rPr lang="en-US" dirty="0" err="1"/>
              <a:t>vários</a:t>
            </a:r>
            <a:r>
              <a:rPr lang="en-US" dirty="0"/>
              <a:t> </a:t>
            </a:r>
            <a:r>
              <a:rPr lang="en-US" dirty="0" err="1"/>
              <a:t>desafios</a:t>
            </a:r>
            <a:r>
              <a:rPr lang="en-US" dirty="0"/>
              <a:t> </a:t>
            </a:r>
            <a:r>
              <a:rPr lang="en-US" dirty="0" err="1"/>
              <a:t>para</a:t>
            </a:r>
            <a:r>
              <a:rPr lang="en-US" dirty="0"/>
              <a:t> o </a:t>
            </a:r>
            <a:r>
              <a:rPr lang="en-US" dirty="0" err="1"/>
              <a:t>registo</a:t>
            </a:r>
            <a:r>
              <a:rPr lang="en-US" dirty="0"/>
              <a:t> de </a:t>
            </a:r>
            <a:r>
              <a:rPr lang="en-US" dirty="0" err="1"/>
              <a:t>transações</a:t>
            </a:r>
            <a:r>
              <a:rPr lang="en-US" dirty="0"/>
              <a:t> </a:t>
            </a:r>
            <a:r>
              <a:rPr lang="en-US" dirty="0" err="1"/>
              <a:t>financeiras</a:t>
            </a:r>
            <a:r>
              <a:rPr lang="en-US" dirty="0"/>
              <a:t>. </a:t>
            </a:r>
            <a:r>
              <a:rPr lang="en-US" dirty="0" err="1"/>
              <a:t>Por</a:t>
            </a:r>
            <a:r>
              <a:rPr lang="en-US" dirty="0"/>
              <a:t> </a:t>
            </a:r>
            <a:r>
              <a:rPr lang="en-US" dirty="0" err="1"/>
              <a:t>exemplo</a:t>
            </a:r>
            <a:r>
              <a:rPr lang="en-US" dirty="0"/>
              <a:t>, </a:t>
            </a:r>
            <a:r>
              <a:rPr lang="en-US" dirty="0" err="1"/>
              <a:t>considere</a:t>
            </a:r>
            <a:r>
              <a:rPr lang="en-US" dirty="0"/>
              <a:t> a </a:t>
            </a:r>
            <a:r>
              <a:rPr lang="en-US" dirty="0" err="1"/>
              <a:t>venda</a:t>
            </a:r>
            <a:r>
              <a:rPr lang="en-US" dirty="0"/>
              <a:t> de um </a:t>
            </a:r>
            <a:r>
              <a:rPr lang="en-US" dirty="0" err="1"/>
              <a:t>imóvel</a:t>
            </a:r>
            <a:r>
              <a:rPr lang="en-US" dirty="0"/>
              <a:t>. Uma </a:t>
            </a:r>
            <a:r>
              <a:rPr lang="en-US" dirty="0" err="1"/>
              <a:t>vez</a:t>
            </a:r>
            <a:r>
              <a:rPr lang="en-US" dirty="0"/>
              <a:t> </a:t>
            </a:r>
            <a:r>
              <a:rPr lang="en-US" dirty="0" err="1"/>
              <a:t>que</a:t>
            </a:r>
            <a:r>
              <a:rPr lang="en-US" dirty="0"/>
              <a:t> o </a:t>
            </a:r>
            <a:r>
              <a:rPr lang="en-US" dirty="0" err="1"/>
              <a:t>dinheiro</a:t>
            </a:r>
            <a:r>
              <a:rPr lang="en-US" dirty="0"/>
              <a:t> </a:t>
            </a:r>
            <a:r>
              <a:rPr lang="en-US" dirty="0" err="1"/>
              <a:t>é</a:t>
            </a:r>
            <a:r>
              <a:rPr lang="en-US" dirty="0"/>
              <a:t> </a:t>
            </a:r>
            <a:r>
              <a:rPr lang="en-US" dirty="0" err="1"/>
              <a:t>trocado</a:t>
            </a:r>
            <a:r>
              <a:rPr lang="en-US" dirty="0"/>
              <a:t>, a </a:t>
            </a:r>
            <a:r>
              <a:rPr lang="en-US" dirty="0" err="1"/>
              <a:t>propriedade</a:t>
            </a:r>
            <a:r>
              <a:rPr lang="en-US" dirty="0"/>
              <a:t> do </a:t>
            </a:r>
            <a:r>
              <a:rPr lang="en-US" dirty="0" err="1"/>
              <a:t>imóvel</a:t>
            </a:r>
            <a:r>
              <a:rPr lang="en-US" dirty="0"/>
              <a:t> </a:t>
            </a:r>
            <a:r>
              <a:rPr lang="en-US" dirty="0" err="1"/>
              <a:t>é</a:t>
            </a:r>
            <a:r>
              <a:rPr lang="en-US" dirty="0"/>
              <a:t> </a:t>
            </a:r>
            <a:r>
              <a:rPr lang="en-US" dirty="0" err="1"/>
              <a:t>transferida</a:t>
            </a:r>
            <a:r>
              <a:rPr lang="en-US" dirty="0"/>
              <a:t> </a:t>
            </a:r>
            <a:r>
              <a:rPr lang="en-US" dirty="0" err="1"/>
              <a:t>para</a:t>
            </a:r>
            <a:r>
              <a:rPr lang="en-US" dirty="0"/>
              <a:t> o comprador. </a:t>
            </a:r>
            <a:r>
              <a:rPr lang="en-US" dirty="0" err="1"/>
              <a:t>Individualmente</a:t>
            </a:r>
            <a:r>
              <a:rPr lang="en-US" dirty="0"/>
              <a:t>, </a:t>
            </a:r>
            <a:r>
              <a:rPr lang="en-US" dirty="0" err="1"/>
              <a:t>tanto</a:t>
            </a:r>
            <a:r>
              <a:rPr lang="en-US" dirty="0"/>
              <a:t> o comprador </a:t>
            </a:r>
            <a:r>
              <a:rPr lang="en-US" dirty="0" err="1"/>
              <a:t>como</a:t>
            </a:r>
            <a:r>
              <a:rPr lang="en-US" dirty="0"/>
              <a:t> o </a:t>
            </a:r>
            <a:r>
              <a:rPr lang="en-US" dirty="0" err="1"/>
              <a:t>vendedor</a:t>
            </a:r>
            <a:r>
              <a:rPr lang="en-US" dirty="0"/>
              <a:t> </a:t>
            </a:r>
            <a:r>
              <a:rPr lang="en-US" dirty="0" err="1"/>
              <a:t>podem</a:t>
            </a:r>
            <a:r>
              <a:rPr lang="en-US" dirty="0"/>
              <a:t> </a:t>
            </a:r>
            <a:r>
              <a:rPr lang="en-US" dirty="0" err="1"/>
              <a:t>registar</a:t>
            </a:r>
            <a:r>
              <a:rPr lang="en-US" dirty="0"/>
              <a:t> as </a:t>
            </a:r>
            <a:r>
              <a:rPr lang="en-US" dirty="0" err="1"/>
              <a:t>transações</a:t>
            </a:r>
            <a:r>
              <a:rPr lang="en-US" dirty="0"/>
              <a:t> </a:t>
            </a:r>
            <a:r>
              <a:rPr lang="en-US" dirty="0" err="1"/>
              <a:t>monetárias</a:t>
            </a:r>
            <a:r>
              <a:rPr lang="en-US" dirty="0"/>
              <a:t>, mas </a:t>
            </a:r>
            <a:r>
              <a:rPr lang="en-US" dirty="0" err="1"/>
              <a:t>nenhuma</a:t>
            </a:r>
            <a:r>
              <a:rPr lang="en-US" dirty="0"/>
              <a:t> das </a:t>
            </a:r>
            <a:r>
              <a:rPr lang="en-US" dirty="0" err="1"/>
              <a:t>fontes</a:t>
            </a:r>
            <a:r>
              <a:rPr lang="en-US" dirty="0"/>
              <a:t> </a:t>
            </a:r>
            <a:r>
              <a:rPr lang="en-US" dirty="0" err="1"/>
              <a:t>é</a:t>
            </a:r>
            <a:r>
              <a:rPr lang="en-US" dirty="0"/>
              <a:t> </a:t>
            </a:r>
            <a:r>
              <a:rPr lang="en-US" dirty="0" err="1"/>
              <a:t>confiável</a:t>
            </a:r>
            <a:r>
              <a:rPr lang="en-US" dirty="0"/>
              <a:t> </a:t>
            </a:r>
            <a:r>
              <a:rPr lang="en-US" dirty="0" err="1"/>
              <a:t>para</a:t>
            </a:r>
            <a:r>
              <a:rPr lang="en-US" dirty="0"/>
              <a:t> a </a:t>
            </a:r>
            <a:r>
              <a:rPr lang="en-US" dirty="0" err="1"/>
              <a:t>completa</a:t>
            </a:r>
            <a:r>
              <a:rPr lang="en-US" dirty="0"/>
              <a:t> </a:t>
            </a:r>
            <a:r>
              <a:rPr lang="en-US" dirty="0" err="1"/>
              <a:t>eliminação</a:t>
            </a:r>
            <a:r>
              <a:rPr lang="en-US" dirty="0"/>
              <a:t> de </a:t>
            </a:r>
            <a:r>
              <a:rPr lang="en-US" dirty="0" err="1"/>
              <a:t>dúvidas</a:t>
            </a:r>
            <a:r>
              <a:rPr lang="en-US" dirty="0"/>
              <a:t>. O </a:t>
            </a:r>
            <a:r>
              <a:rPr lang="en-US" dirty="0" err="1"/>
              <a:t>vendedor</a:t>
            </a:r>
            <a:r>
              <a:rPr lang="en-US" dirty="0"/>
              <a:t> </a:t>
            </a:r>
            <a:r>
              <a:rPr lang="en-US" dirty="0" err="1"/>
              <a:t>pode</a:t>
            </a:r>
            <a:r>
              <a:rPr lang="en-US" dirty="0"/>
              <a:t> </a:t>
            </a:r>
            <a:r>
              <a:rPr lang="en-US" dirty="0" err="1"/>
              <a:t>alegar</a:t>
            </a:r>
            <a:r>
              <a:rPr lang="en-US" dirty="0"/>
              <a:t> </a:t>
            </a:r>
            <a:r>
              <a:rPr lang="en-US" dirty="0" err="1"/>
              <a:t>que</a:t>
            </a:r>
            <a:r>
              <a:rPr lang="en-US" dirty="0"/>
              <a:t> </a:t>
            </a:r>
            <a:r>
              <a:rPr lang="en-US" dirty="0" err="1"/>
              <a:t>não</a:t>
            </a:r>
            <a:r>
              <a:rPr lang="en-US" dirty="0"/>
              <a:t> </a:t>
            </a:r>
            <a:r>
              <a:rPr lang="en-US" dirty="0" err="1"/>
              <a:t>recebeu</a:t>
            </a:r>
            <a:r>
              <a:rPr lang="en-US" dirty="0"/>
              <a:t> o </a:t>
            </a:r>
            <a:r>
              <a:rPr lang="en-US" dirty="0" err="1"/>
              <a:t>dinheiro</a:t>
            </a:r>
            <a:r>
              <a:rPr lang="en-US" dirty="0"/>
              <a:t>, </a:t>
            </a:r>
            <a:r>
              <a:rPr lang="en-US" dirty="0" err="1"/>
              <a:t>embora</a:t>
            </a:r>
            <a:r>
              <a:rPr lang="en-US" dirty="0"/>
              <a:t> o </a:t>
            </a:r>
            <a:r>
              <a:rPr lang="en-US" dirty="0" err="1"/>
              <a:t>tenha</a:t>
            </a:r>
            <a:r>
              <a:rPr lang="en-US" dirty="0"/>
              <a:t> </a:t>
            </a:r>
            <a:r>
              <a:rPr lang="en-US" dirty="0" err="1"/>
              <a:t>recebido</a:t>
            </a:r>
            <a:r>
              <a:rPr lang="en-US" dirty="0"/>
              <a:t>, e o comprador </a:t>
            </a:r>
            <a:r>
              <a:rPr lang="en-US" dirty="0" err="1"/>
              <a:t>pode</a:t>
            </a:r>
            <a:r>
              <a:rPr lang="en-US" dirty="0"/>
              <a:t> </a:t>
            </a:r>
            <a:r>
              <a:rPr lang="en-US" dirty="0" err="1"/>
              <a:t>igualmente</a:t>
            </a:r>
            <a:r>
              <a:rPr lang="en-US" dirty="0"/>
              <a:t> </a:t>
            </a:r>
            <a:r>
              <a:rPr lang="en-US" dirty="0" err="1"/>
              <a:t>argumentar</a:t>
            </a:r>
            <a:r>
              <a:rPr lang="en-US" dirty="0"/>
              <a:t> </a:t>
            </a:r>
            <a:r>
              <a:rPr lang="en-US" dirty="0" err="1"/>
              <a:t>que</a:t>
            </a:r>
            <a:r>
              <a:rPr lang="en-US" dirty="0"/>
              <a:t> </a:t>
            </a:r>
            <a:r>
              <a:rPr lang="en-US" dirty="0" err="1"/>
              <a:t>pagou</a:t>
            </a:r>
            <a:r>
              <a:rPr lang="en-US" dirty="0"/>
              <a:t> o </a:t>
            </a:r>
            <a:r>
              <a:rPr lang="en-US" dirty="0" err="1"/>
              <a:t>dinheiro</a:t>
            </a:r>
            <a:r>
              <a:rPr lang="en-US" dirty="0"/>
              <a:t>, </a:t>
            </a:r>
            <a:r>
              <a:rPr lang="en-US" dirty="0" err="1"/>
              <a:t>mesmo</a:t>
            </a:r>
            <a:r>
              <a:rPr lang="en-US" dirty="0"/>
              <a:t> </a:t>
            </a:r>
            <a:r>
              <a:rPr lang="en-US" dirty="0" err="1"/>
              <a:t>que</a:t>
            </a:r>
            <a:r>
              <a:rPr lang="en-US" dirty="0"/>
              <a:t> </a:t>
            </a:r>
            <a:r>
              <a:rPr lang="en-US" dirty="0" err="1"/>
              <a:t>não</a:t>
            </a:r>
            <a:r>
              <a:rPr lang="en-US" dirty="0"/>
              <a:t> o </a:t>
            </a:r>
            <a:r>
              <a:rPr lang="en-US" dirty="0" err="1"/>
              <a:t>tenha</a:t>
            </a:r>
            <a:r>
              <a:rPr lang="en-US" dirty="0"/>
              <a:t> </a:t>
            </a:r>
            <a:r>
              <a:rPr lang="en-US" dirty="0" err="1"/>
              <a:t>feito</a:t>
            </a:r>
            <a:r>
              <a:rPr lang="en-US" dirty="0"/>
              <a:t>.</a:t>
            </a:r>
          </a:p>
          <a:p>
            <a:pPr algn="just"/>
            <a:r>
              <a:rPr lang="en-US" dirty="0"/>
              <a:t> </a:t>
            </a:r>
          </a:p>
          <a:p>
            <a:pPr algn="just"/>
            <a:r>
              <a:rPr lang="en-US" dirty="0"/>
              <a:t>Para </a:t>
            </a:r>
            <a:r>
              <a:rPr lang="en-US" dirty="0" err="1"/>
              <a:t>evitar</a:t>
            </a:r>
            <a:r>
              <a:rPr lang="en-US" dirty="0"/>
              <a:t> </a:t>
            </a:r>
            <a:r>
              <a:rPr lang="en-US" dirty="0" err="1"/>
              <a:t>possíveis</a:t>
            </a:r>
            <a:r>
              <a:rPr lang="en-US" dirty="0"/>
              <a:t> </a:t>
            </a:r>
            <a:r>
              <a:rPr lang="en-US" dirty="0" err="1"/>
              <a:t>problemas</a:t>
            </a:r>
            <a:r>
              <a:rPr lang="en-US" dirty="0"/>
              <a:t> </a:t>
            </a:r>
            <a:r>
              <a:rPr lang="en-US" dirty="0" err="1"/>
              <a:t>legais</a:t>
            </a:r>
            <a:r>
              <a:rPr lang="en-US" dirty="0"/>
              <a:t>, um </a:t>
            </a:r>
            <a:r>
              <a:rPr lang="en-US" dirty="0" err="1"/>
              <a:t>terceiro</a:t>
            </a:r>
            <a:r>
              <a:rPr lang="en-US" dirty="0"/>
              <a:t> </a:t>
            </a:r>
            <a:r>
              <a:rPr lang="en-US" dirty="0" err="1"/>
              <a:t>confiável</a:t>
            </a:r>
            <a:r>
              <a:rPr lang="en-US" dirty="0"/>
              <a:t> </a:t>
            </a:r>
            <a:r>
              <a:rPr lang="en-US" dirty="0" err="1"/>
              <a:t>deve</a:t>
            </a:r>
            <a:r>
              <a:rPr lang="en-US" dirty="0"/>
              <a:t> </a:t>
            </a:r>
            <a:r>
              <a:rPr lang="en-US" dirty="0" err="1"/>
              <a:t>supervisionar</a:t>
            </a:r>
            <a:r>
              <a:rPr lang="en-US" dirty="0"/>
              <a:t> e </a:t>
            </a:r>
            <a:r>
              <a:rPr lang="en-US" dirty="0" err="1"/>
              <a:t>validar</a:t>
            </a:r>
            <a:r>
              <a:rPr lang="en-US" dirty="0"/>
              <a:t> as </a:t>
            </a:r>
            <a:r>
              <a:rPr lang="en-US" dirty="0" err="1"/>
              <a:t>transações</a:t>
            </a:r>
            <a:r>
              <a:rPr lang="en-US" dirty="0"/>
              <a:t>. A </a:t>
            </a:r>
            <a:r>
              <a:rPr lang="en-US" dirty="0" err="1"/>
              <a:t>presença</a:t>
            </a:r>
            <a:r>
              <a:rPr lang="en-US" dirty="0"/>
              <a:t> </a:t>
            </a:r>
            <a:r>
              <a:rPr lang="en-US" dirty="0" err="1"/>
              <a:t>dessa</a:t>
            </a:r>
            <a:r>
              <a:rPr lang="en-US" dirty="0"/>
              <a:t> </a:t>
            </a:r>
            <a:r>
              <a:rPr lang="en-US" dirty="0" err="1"/>
              <a:t>autoridade</a:t>
            </a:r>
            <a:r>
              <a:rPr lang="en-US" dirty="0"/>
              <a:t> central </a:t>
            </a:r>
            <a:r>
              <a:rPr lang="en-US" dirty="0" err="1"/>
              <a:t>não</a:t>
            </a:r>
            <a:r>
              <a:rPr lang="en-US" dirty="0"/>
              <a:t> </a:t>
            </a:r>
            <a:r>
              <a:rPr lang="en-US" dirty="0" err="1"/>
              <a:t>só</a:t>
            </a:r>
            <a:r>
              <a:rPr lang="en-US" dirty="0"/>
              <a:t> </a:t>
            </a:r>
            <a:r>
              <a:rPr lang="en-US" dirty="0" err="1"/>
              <a:t>complica</a:t>
            </a:r>
            <a:r>
              <a:rPr lang="en-US" dirty="0"/>
              <a:t> a </a:t>
            </a:r>
            <a:r>
              <a:rPr lang="en-US" dirty="0" err="1"/>
              <a:t>transação</a:t>
            </a:r>
            <a:r>
              <a:rPr lang="en-US" dirty="0"/>
              <a:t>, </a:t>
            </a:r>
            <a:r>
              <a:rPr lang="en-US" dirty="0" err="1"/>
              <a:t>como</a:t>
            </a:r>
            <a:r>
              <a:rPr lang="en-US" dirty="0"/>
              <a:t> </a:t>
            </a:r>
            <a:r>
              <a:rPr lang="en-US" dirty="0" err="1"/>
              <a:t>também</a:t>
            </a:r>
            <a:r>
              <a:rPr lang="en-US" dirty="0"/>
              <a:t> </a:t>
            </a:r>
            <a:r>
              <a:rPr lang="en-US" dirty="0" err="1"/>
              <a:t>cria</a:t>
            </a:r>
            <a:r>
              <a:rPr lang="en-US" dirty="0"/>
              <a:t> um </a:t>
            </a:r>
            <a:r>
              <a:rPr lang="en-US" dirty="0" err="1"/>
              <a:t>possível</a:t>
            </a:r>
            <a:r>
              <a:rPr lang="en-US" dirty="0"/>
              <a:t> </a:t>
            </a:r>
            <a:r>
              <a:rPr lang="en-US" dirty="0" err="1"/>
              <a:t>ponto</a:t>
            </a:r>
            <a:r>
              <a:rPr lang="en-US" dirty="0"/>
              <a:t> </a:t>
            </a:r>
            <a:r>
              <a:rPr lang="en-US" dirty="0" err="1"/>
              <a:t>único</a:t>
            </a:r>
            <a:r>
              <a:rPr lang="en-US" dirty="0"/>
              <a:t> de </a:t>
            </a:r>
            <a:r>
              <a:rPr lang="en-US" dirty="0" err="1"/>
              <a:t>falha</a:t>
            </a:r>
            <a:r>
              <a:rPr lang="en-US" dirty="0"/>
              <a:t> e </a:t>
            </a:r>
            <a:r>
              <a:rPr lang="en-US" dirty="0" err="1"/>
              <a:t>aumenta</a:t>
            </a:r>
            <a:r>
              <a:rPr lang="en-US" dirty="0"/>
              <a:t> a </a:t>
            </a:r>
            <a:r>
              <a:rPr lang="en-US" dirty="0" err="1"/>
              <a:t>vulnerabilidade</a:t>
            </a:r>
            <a:r>
              <a:rPr lang="en-US" dirty="0"/>
              <a:t>. Se o </a:t>
            </a:r>
            <a:r>
              <a:rPr lang="en-US" dirty="0" err="1"/>
              <a:t>banco</a:t>
            </a:r>
            <a:r>
              <a:rPr lang="en-US" dirty="0"/>
              <a:t> de dados central fosse </a:t>
            </a:r>
            <a:r>
              <a:rPr lang="en-US" dirty="0" err="1"/>
              <a:t>comprometido</a:t>
            </a:r>
            <a:r>
              <a:rPr lang="en-US" dirty="0"/>
              <a:t>, </a:t>
            </a:r>
            <a:r>
              <a:rPr lang="en-US" dirty="0" err="1"/>
              <a:t>ambas</a:t>
            </a:r>
            <a:r>
              <a:rPr lang="en-US" dirty="0"/>
              <a:t> as </a:t>
            </a:r>
            <a:r>
              <a:rPr lang="en-US" dirty="0" err="1"/>
              <a:t>partes</a:t>
            </a:r>
            <a:r>
              <a:rPr lang="en-US" dirty="0"/>
              <a:t> </a:t>
            </a:r>
            <a:r>
              <a:rPr lang="en-US" dirty="0" err="1"/>
              <a:t>poderiam</a:t>
            </a:r>
            <a:r>
              <a:rPr lang="en-US" dirty="0"/>
              <a:t> </a:t>
            </a:r>
            <a:r>
              <a:rPr lang="en-US" dirty="0" err="1"/>
              <a:t>sofrer</a:t>
            </a:r>
            <a:r>
              <a:rPr lang="en-US" dirty="0"/>
              <a:t> </a:t>
            </a:r>
            <a:r>
              <a:rPr lang="en-US" dirty="0" err="1"/>
              <a:t>como</a:t>
            </a:r>
            <a:r>
              <a:rPr lang="en-US" dirty="0"/>
              <a:t> </a:t>
            </a:r>
            <a:r>
              <a:rPr lang="en-US" dirty="0" err="1"/>
              <a:t>consequência</a:t>
            </a:r>
            <a:r>
              <a:rPr lang="en-US" dirty="0"/>
              <a:t>. O </a:t>
            </a:r>
            <a:r>
              <a:rPr lang="en-US" dirty="0" err="1"/>
              <a:t>Blockchain</a:t>
            </a:r>
            <a:r>
              <a:rPr lang="en-US" dirty="0"/>
              <a:t> </a:t>
            </a:r>
            <a:r>
              <a:rPr lang="en-US" dirty="0" err="1"/>
              <a:t>poderia</a:t>
            </a:r>
            <a:r>
              <a:rPr lang="en-US" dirty="0"/>
              <a:t> </a:t>
            </a:r>
            <a:r>
              <a:rPr lang="en-US" dirty="0" err="1"/>
              <a:t>mitigar</a:t>
            </a:r>
            <a:r>
              <a:rPr lang="en-US" dirty="0"/>
              <a:t> </a:t>
            </a:r>
            <a:r>
              <a:rPr lang="en-US" dirty="0" err="1"/>
              <a:t>esses</a:t>
            </a:r>
            <a:r>
              <a:rPr lang="en-US" dirty="0"/>
              <a:t> </a:t>
            </a:r>
            <a:r>
              <a:rPr lang="en-US" dirty="0" err="1"/>
              <a:t>problemas</a:t>
            </a:r>
            <a:r>
              <a:rPr lang="en-US" dirty="0"/>
              <a:t> </a:t>
            </a:r>
            <a:r>
              <a:rPr lang="en-US" dirty="0" err="1"/>
              <a:t>criando</a:t>
            </a:r>
            <a:r>
              <a:rPr lang="en-US" dirty="0"/>
              <a:t> um </a:t>
            </a:r>
            <a:r>
              <a:rPr lang="en-US" dirty="0" err="1"/>
              <a:t>livro-razão</a:t>
            </a:r>
            <a:r>
              <a:rPr lang="en-US" dirty="0"/>
              <a:t> </a:t>
            </a:r>
            <a:r>
              <a:rPr lang="en-US" dirty="0" err="1"/>
              <a:t>para</a:t>
            </a:r>
            <a:r>
              <a:rPr lang="en-US" dirty="0"/>
              <a:t> o comprador e o </a:t>
            </a:r>
            <a:r>
              <a:rPr lang="en-US" dirty="0" err="1"/>
              <a:t>vendedor</a:t>
            </a:r>
            <a:r>
              <a:rPr lang="en-US" dirty="0"/>
              <a:t>. </a:t>
            </a:r>
            <a:r>
              <a:rPr lang="en-US" dirty="0" err="1"/>
              <a:t>Todas</a:t>
            </a:r>
            <a:r>
              <a:rPr lang="en-US" dirty="0"/>
              <a:t> as </a:t>
            </a:r>
            <a:r>
              <a:rPr lang="en-US" dirty="0" err="1"/>
              <a:t>transações</a:t>
            </a:r>
            <a:r>
              <a:rPr lang="en-US" dirty="0"/>
              <a:t> </a:t>
            </a:r>
            <a:r>
              <a:rPr lang="en-US" dirty="0" err="1"/>
              <a:t>devem</a:t>
            </a:r>
            <a:r>
              <a:rPr lang="en-US" dirty="0"/>
              <a:t> </a:t>
            </a:r>
            <a:r>
              <a:rPr lang="en-US" dirty="0" err="1"/>
              <a:t>ser</a:t>
            </a:r>
            <a:r>
              <a:rPr lang="en-US" dirty="0"/>
              <a:t> </a:t>
            </a:r>
            <a:r>
              <a:rPr lang="en-US" dirty="0" err="1"/>
              <a:t>aprovadas</a:t>
            </a:r>
            <a:r>
              <a:rPr lang="en-US" dirty="0"/>
              <a:t> </a:t>
            </a:r>
            <a:r>
              <a:rPr lang="en-US" dirty="0" err="1"/>
              <a:t>por</a:t>
            </a:r>
            <a:r>
              <a:rPr lang="en-US" dirty="0"/>
              <a:t> </a:t>
            </a:r>
            <a:r>
              <a:rPr lang="en-US" dirty="0" err="1"/>
              <a:t>ambas</a:t>
            </a:r>
            <a:r>
              <a:rPr lang="en-US" dirty="0"/>
              <a:t> as </a:t>
            </a:r>
            <a:r>
              <a:rPr lang="en-US" dirty="0" err="1"/>
              <a:t>partes</a:t>
            </a:r>
            <a:r>
              <a:rPr lang="en-US" dirty="0"/>
              <a:t> e são </a:t>
            </a:r>
            <a:r>
              <a:rPr lang="en-US" dirty="0" err="1"/>
              <a:t>atualizadas</a:t>
            </a:r>
            <a:r>
              <a:rPr lang="en-US" dirty="0"/>
              <a:t> </a:t>
            </a:r>
            <a:r>
              <a:rPr lang="en-US" dirty="0" err="1"/>
              <a:t>automaticamente</a:t>
            </a:r>
            <a:r>
              <a:rPr lang="en-US" dirty="0"/>
              <a:t> </a:t>
            </a:r>
            <a:r>
              <a:rPr lang="en-US" dirty="0" err="1"/>
              <a:t>em</a:t>
            </a:r>
            <a:r>
              <a:rPr lang="en-US" dirty="0"/>
              <a:t> ambos </a:t>
            </a:r>
            <a:r>
              <a:rPr lang="en-US" dirty="0" err="1"/>
              <a:t>os</a:t>
            </a:r>
            <a:r>
              <a:rPr lang="en-US" dirty="0"/>
              <a:t> </a:t>
            </a:r>
            <a:r>
              <a:rPr lang="en-US" dirty="0" err="1"/>
              <a:t>livros</a:t>
            </a:r>
            <a:r>
              <a:rPr lang="en-US" dirty="0"/>
              <a:t> </a:t>
            </a:r>
            <a:r>
              <a:rPr lang="en-US" dirty="0" err="1"/>
              <a:t>contábeis</a:t>
            </a:r>
            <a:r>
              <a:rPr lang="en-US" dirty="0"/>
              <a:t> </a:t>
            </a:r>
            <a:r>
              <a:rPr lang="en-US" dirty="0" err="1"/>
              <a:t>em</a:t>
            </a:r>
            <a:r>
              <a:rPr lang="en-US" dirty="0"/>
              <a:t> tempo real. </a:t>
            </a:r>
            <a:r>
              <a:rPr lang="en-US" dirty="0" err="1"/>
              <a:t>Qualquer</a:t>
            </a:r>
            <a:r>
              <a:rPr lang="en-US" dirty="0"/>
              <a:t> </a:t>
            </a:r>
            <a:r>
              <a:rPr lang="en-US" dirty="0" err="1"/>
              <a:t>corrupção</a:t>
            </a:r>
            <a:r>
              <a:rPr lang="en-US" dirty="0"/>
              <a:t> </a:t>
            </a:r>
            <a:r>
              <a:rPr lang="en-US" dirty="0" err="1"/>
              <a:t>nas</a:t>
            </a:r>
            <a:r>
              <a:rPr lang="en-US" dirty="0"/>
              <a:t> </a:t>
            </a:r>
            <a:r>
              <a:rPr lang="en-US" dirty="0" err="1"/>
              <a:t>transações</a:t>
            </a:r>
            <a:r>
              <a:rPr lang="en-US" dirty="0"/>
              <a:t> </a:t>
            </a:r>
            <a:r>
              <a:rPr lang="en-US" dirty="0" err="1"/>
              <a:t>históricas</a:t>
            </a:r>
            <a:r>
              <a:rPr lang="en-US" dirty="0"/>
              <a:t> </a:t>
            </a:r>
            <a:r>
              <a:rPr lang="en-US" dirty="0" err="1"/>
              <a:t>corromperá</a:t>
            </a:r>
            <a:r>
              <a:rPr lang="en-US" dirty="0"/>
              <a:t> </a:t>
            </a:r>
            <a:r>
              <a:rPr lang="en-US" dirty="0" err="1"/>
              <a:t>todo</a:t>
            </a:r>
            <a:r>
              <a:rPr lang="en-US" dirty="0"/>
              <a:t> o </a:t>
            </a:r>
            <a:r>
              <a:rPr lang="en-US" dirty="0" err="1"/>
              <a:t>livro-razão</a:t>
            </a:r>
            <a:r>
              <a:rPr lang="en-US" dirty="0"/>
              <a:t>. </a:t>
            </a:r>
            <a:r>
              <a:rPr lang="en-US" dirty="0" err="1"/>
              <a:t>Essas</a:t>
            </a:r>
            <a:r>
              <a:rPr lang="en-US" dirty="0"/>
              <a:t> </a:t>
            </a:r>
            <a:r>
              <a:rPr lang="en-US" dirty="0" err="1"/>
              <a:t>propriedades</a:t>
            </a:r>
            <a:r>
              <a:rPr lang="en-US" dirty="0"/>
              <a:t> da </a:t>
            </a:r>
            <a:r>
              <a:rPr lang="en-US" dirty="0" err="1"/>
              <a:t>tecnologia</a:t>
            </a:r>
            <a:r>
              <a:rPr lang="en-US" dirty="0"/>
              <a:t> </a:t>
            </a:r>
            <a:r>
              <a:rPr lang="en-US" dirty="0" err="1"/>
              <a:t>blockchain</a:t>
            </a:r>
            <a:r>
              <a:rPr lang="en-US" dirty="0"/>
              <a:t> </a:t>
            </a:r>
            <a:r>
              <a:rPr lang="en-US" dirty="0" err="1"/>
              <a:t>levaram</a:t>
            </a:r>
            <a:r>
              <a:rPr lang="en-US" dirty="0"/>
              <a:t> </a:t>
            </a:r>
            <a:r>
              <a:rPr lang="en-US" dirty="0" err="1"/>
              <a:t>ao</a:t>
            </a:r>
            <a:r>
              <a:rPr lang="en-US" dirty="0"/>
              <a:t> </a:t>
            </a:r>
            <a:r>
              <a:rPr lang="en-US" dirty="0" err="1"/>
              <a:t>seu</a:t>
            </a:r>
            <a:r>
              <a:rPr lang="en-US" dirty="0"/>
              <a:t> </a:t>
            </a:r>
            <a:r>
              <a:rPr lang="en-US" dirty="0" err="1"/>
              <a:t>uso</a:t>
            </a:r>
            <a:r>
              <a:rPr lang="en-US" dirty="0"/>
              <a:t> </a:t>
            </a:r>
            <a:r>
              <a:rPr lang="en-US" dirty="0" err="1"/>
              <a:t>em</a:t>
            </a:r>
            <a:r>
              <a:rPr lang="en-US" dirty="0"/>
              <a:t> </a:t>
            </a:r>
            <a:r>
              <a:rPr lang="en-US" dirty="0" err="1"/>
              <a:t>vários</a:t>
            </a:r>
            <a:r>
              <a:rPr lang="en-US" dirty="0"/>
              <a:t> </a:t>
            </a:r>
            <a:r>
              <a:rPr lang="en-US" dirty="0" err="1"/>
              <a:t>setores</a:t>
            </a:r>
            <a:r>
              <a:rPr lang="en-US" dirty="0"/>
              <a:t>, </a:t>
            </a:r>
            <a:r>
              <a:rPr lang="en-US" dirty="0" err="1"/>
              <a:t>incluindo</a:t>
            </a:r>
            <a:r>
              <a:rPr lang="en-US" dirty="0"/>
              <a:t> a </a:t>
            </a:r>
            <a:r>
              <a:rPr lang="en-US" dirty="0" err="1"/>
              <a:t>criação</a:t>
            </a:r>
            <a:r>
              <a:rPr lang="en-US" dirty="0"/>
              <a:t> de </a:t>
            </a:r>
            <a:r>
              <a:rPr lang="en-US" dirty="0" err="1"/>
              <a:t>moeda</a:t>
            </a:r>
            <a:r>
              <a:rPr lang="en-US" dirty="0"/>
              <a:t> digital </a:t>
            </a:r>
            <a:r>
              <a:rPr lang="en-US" dirty="0" err="1"/>
              <a:t>como</a:t>
            </a:r>
            <a:r>
              <a:rPr lang="en-US" dirty="0"/>
              <a:t> o </a:t>
            </a:r>
            <a:r>
              <a:rPr lang="en-US" dirty="0" err="1"/>
              <a:t>Bitcoin</a:t>
            </a:r>
            <a:r>
              <a:rPr lang="en-US" dirty="0"/>
              <a:t> e outros </a:t>
            </a:r>
            <a:r>
              <a:rPr lang="en-US" dirty="0" err="1"/>
              <a:t>casos</a:t>
            </a:r>
            <a:r>
              <a:rPr lang="en-US" dirty="0"/>
              <a:t> de </a:t>
            </a:r>
            <a:r>
              <a:rPr lang="en-US" dirty="0" err="1"/>
              <a:t>uso</a:t>
            </a:r>
            <a:r>
              <a:rPr lang="en-US" dirty="0"/>
              <a:t> </a:t>
            </a:r>
            <a:r>
              <a:rPr lang="en-US" dirty="0" err="1"/>
              <a:t>que</a:t>
            </a:r>
            <a:r>
              <a:rPr lang="en-US" dirty="0"/>
              <a:t> </a:t>
            </a:r>
            <a:r>
              <a:rPr lang="en-US" dirty="0" err="1"/>
              <a:t>estão</a:t>
            </a:r>
            <a:r>
              <a:rPr lang="en-US" dirty="0"/>
              <a:t> </a:t>
            </a:r>
            <a:r>
              <a:rPr lang="en-US" dirty="0" err="1"/>
              <a:t>sujeitos</a:t>
            </a:r>
            <a:r>
              <a:rPr lang="en-US" dirty="0"/>
              <a:t> </a:t>
            </a:r>
            <a:r>
              <a:rPr lang="en-US" dirty="0" err="1"/>
              <a:t>ao</a:t>
            </a:r>
            <a:r>
              <a:rPr lang="en-US" dirty="0"/>
              <a:t> </a:t>
            </a:r>
            <a:r>
              <a:rPr lang="en-US" dirty="0" err="1"/>
              <a:t>próximo</a:t>
            </a:r>
            <a:r>
              <a:rPr lang="en-US" dirty="0"/>
              <a:t> </a:t>
            </a:r>
            <a:r>
              <a:rPr lang="en-US" dirty="0" err="1"/>
              <a:t>capítulo</a:t>
            </a:r>
            <a:r>
              <a:rPr lang="en-US" dirty="0"/>
              <a: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8"/>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43051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p:txBody>
          <a:bodyPr/>
          <a:lstStyle/>
          <a:p>
            <a:r>
              <a:rPr lang="en-GB" dirty="0"/>
              <a:t>USO DE BLOCKCHAIN EM DIFERENTES INDÚSTRIAS</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13</a:t>
            </a:fld>
            <a:endParaRPr lang="en-US" dirty="0"/>
          </a:p>
        </p:txBody>
      </p:sp>
    </p:spTree>
    <p:extLst>
      <p:ext uri="{BB962C8B-B14F-4D97-AF65-F5344CB8AC3E}">
        <p14:creationId xmlns:p14="http://schemas.microsoft.com/office/powerpoint/2010/main" val="126164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560321" y="1512727"/>
            <a:ext cx="6742540" cy="664853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err="1">
                <a:solidFill>
                  <a:srgbClr val="F79037"/>
                </a:solidFill>
                <a:latin typeface="Calibri" panose="020F0502020204030204" pitchFamily="34" charset="0"/>
                <a:cs typeface="Calibri" panose="020F0502020204030204" pitchFamily="34" charset="0"/>
              </a:rPr>
              <a:t>Pagamentos</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internacionais</a:t>
            </a:r>
            <a:endParaRPr lang="en-US" sz="1100" b="1" dirty="0">
              <a:solidFill>
                <a:srgbClr val="F79037"/>
              </a:solidFill>
              <a:latin typeface="Calibri" panose="020F0502020204030204" pitchFamily="34" charset="0"/>
              <a:cs typeface="Calibri" panose="020F0502020204030204" pitchFamily="34" charset="0"/>
            </a:endParaRPr>
          </a:p>
          <a:p>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seguros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eficientes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invioláveis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atividades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confidenciais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benéfico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contexto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internacionais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transferências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onde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taxas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intermediários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longos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prazos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liquidação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ainda</a:t>
            </a:r>
            <a:r>
              <a:rPr lang="en-US" sz="1100" dirty="0">
                <a:latin typeface="Calibri" panose="020F0502020204030204" pitchFamily="34" charset="0"/>
                <a:cs typeface="Calibri" panose="020F0502020204030204" pitchFamily="34" charset="0"/>
              </a:rPr>
              <a:t> são a </a:t>
            </a:r>
            <a:r>
              <a:rPr lang="en-US" sz="1100" dirty="0" err="1">
                <a:latin typeface="Calibri" panose="020F0502020204030204" pitchFamily="34" charset="0"/>
                <a:cs typeface="Calibri" panose="020F0502020204030204" pitchFamily="34" charset="0"/>
              </a:rPr>
              <a:t>norma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comercial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Santander </a:t>
            </a:r>
            <a:r>
              <a:rPr lang="en-US" sz="1100" dirty="0" err="1">
                <a:latin typeface="Calibri" panose="020F0502020204030204" pitchFamily="34" charset="0"/>
                <a:cs typeface="Calibri" panose="020F0502020204030204" pitchFamily="34" charset="0"/>
              </a:rPr>
              <a:t>lançou</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serviço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transferência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baseado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mundo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2018.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clientes</a:t>
            </a:r>
            <a:r>
              <a:rPr lang="en-US" sz="1100" dirty="0">
                <a:latin typeface="Calibri" panose="020F0502020204030204" pitchFamily="34" charset="0"/>
                <a:cs typeface="Calibri" panose="020F0502020204030204" pitchFamily="34" charset="0"/>
              </a:rPr>
              <a:t> “Santander One Pay FX”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fazer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transferências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internacionais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dia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seguinte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utilizar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o Santander </a:t>
            </a:r>
            <a:r>
              <a:rPr lang="en-US" sz="1100" dirty="0" err="1">
                <a:latin typeface="Calibri" panose="020F0502020204030204" pitchFamily="34" charset="0"/>
                <a:cs typeface="Calibri" panose="020F0502020204030204" pitchFamily="34" charset="0"/>
              </a:rPr>
              <a:t>conseguiu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reduzir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número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intermediários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normalmente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necessários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nessas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diminuir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custos</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transferências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menos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trabalho</a:t>
            </a:r>
            <a:r>
              <a:rPr lang="en-US" sz="1100" dirty="0">
                <a:latin typeface="Calibri" panose="020F0502020204030204" pitchFamily="34" charset="0"/>
                <a:cs typeface="Calibri" panose="020F0502020204030204" pitchFamily="34" charset="0"/>
              </a:rPr>
              <a:t> manual </a:t>
            </a:r>
            <a:r>
              <a:rPr lang="en-US" sz="1100" dirty="0" err="1">
                <a:latin typeface="Calibri" panose="020F0502020204030204" pitchFamily="34" charset="0"/>
                <a:cs typeface="Calibri" panose="020F0502020204030204" pitchFamily="34" charset="0"/>
              </a:rPr>
              <a:t>necessário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tornando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eficiente</a:t>
            </a:r>
            <a:r>
              <a:rPr lang="en-US" sz="1100" dirty="0">
                <a:latin typeface="Calibri" panose="020F0502020204030204" pitchFamily="34" charset="0"/>
                <a:cs typeface="Calibri" panose="020F0502020204030204" pitchFamily="34" charset="0"/>
              </a:rPr>
              <a:t>.</a:t>
            </a:r>
          </a:p>
          <a:p>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Mercados</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capitais</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mercados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capitais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tecnologia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contribuir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compensação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liquidação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rápidas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consolidação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trilhas</a:t>
            </a:r>
            <a:r>
              <a:rPr lang="en-US" sz="1100" dirty="0">
                <a:latin typeface="Calibri" panose="020F0502020204030204" pitchFamily="34" charset="0"/>
                <a:cs typeface="Calibri" panose="020F0502020204030204" pitchFamily="34" charset="0"/>
              </a:rPr>
              <a:t> de auditoria e </a:t>
            </a:r>
            <a:r>
              <a:rPr lang="en-US" sz="1100" dirty="0" err="1">
                <a:latin typeface="Calibri" panose="020F0502020204030204" pitchFamily="34" charset="0"/>
                <a:cs typeface="Calibri" panose="020F0502020204030204" pitchFamily="34" charset="0"/>
              </a:rPr>
              <a:t>melhorias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operacionais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tokenização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ações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menos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trabalho</a:t>
            </a:r>
            <a:r>
              <a:rPr lang="en-US" sz="1100" dirty="0">
                <a:latin typeface="Calibri" panose="020F0502020204030204" pitchFamily="34" charset="0"/>
                <a:cs typeface="Calibri" panose="020F0502020204030204" pitchFamily="34" charset="0"/>
              </a:rPr>
              <a:t> manual, </a:t>
            </a:r>
            <a:r>
              <a:rPr lang="en-US" sz="1100" dirty="0" err="1">
                <a:latin typeface="Calibri" panose="020F0502020204030204" pitchFamily="34" charset="0"/>
                <a:cs typeface="Calibri" panose="020F0502020204030204" pitchFamily="34" charset="0"/>
              </a:rPr>
              <a:t>monitoramento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conjuntos</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vigilância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gerenciamento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portfólio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fundos</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Financiamento</a:t>
            </a:r>
            <a:r>
              <a:rPr lang="en-US" sz="1100" b="1" dirty="0">
                <a:solidFill>
                  <a:srgbClr val="F79037"/>
                </a:solidFill>
                <a:latin typeface="Calibri" panose="020F0502020204030204" pitchFamily="34" charset="0"/>
                <a:cs typeface="Calibri" panose="020F0502020204030204" pitchFamily="34" charset="0"/>
              </a:rPr>
              <a:t> do </a:t>
            </a:r>
            <a:r>
              <a:rPr lang="en-US" sz="1100" b="1" dirty="0" err="1">
                <a:solidFill>
                  <a:srgbClr val="F79037"/>
                </a:solidFill>
                <a:latin typeface="Calibri" panose="020F0502020204030204" pitchFamily="34" charset="0"/>
                <a:cs typeface="Calibri" panose="020F0502020204030204" pitchFamily="34" charset="0"/>
              </a:rPr>
              <a:t>comércio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Tradicionalmente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métodos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comuns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financiamento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comercial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processos</a:t>
            </a:r>
            <a:r>
              <a:rPr lang="en-US" sz="1100" dirty="0">
                <a:latin typeface="Calibri" panose="020F0502020204030204" pitchFamily="34" charset="0"/>
                <a:cs typeface="Calibri" panose="020F0502020204030204" pitchFamily="34" charset="0"/>
              </a:rPr>
              <a:t> lentos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interrompem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negócios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dificultam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liquidez</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comércio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internacional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muitos</a:t>
            </a:r>
            <a:r>
              <a:rPr lang="en-US" sz="1100" dirty="0">
                <a:latin typeface="Calibri" panose="020F0502020204030204" pitchFamily="34" charset="0"/>
                <a:cs typeface="Calibri" panose="020F0502020204030204" pitchFamily="34" charset="0"/>
              </a:rPr>
              <a:t> dados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país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origem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detalhes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produto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documentação</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tecnologia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automatizar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rastreamento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monitoramento</a:t>
            </a:r>
            <a:r>
              <a:rPr lang="en-US" sz="1100" dirty="0">
                <a:latin typeface="Calibri" panose="020F0502020204030204" pitchFamily="34" charset="0"/>
                <a:cs typeface="Calibri" panose="020F0502020204030204" pitchFamily="34" charset="0"/>
              </a:rPr>
              <a:t> de dados.</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Conformidade</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Regulatória</a:t>
            </a:r>
            <a:r>
              <a:rPr lang="en-US" sz="1100" b="1" dirty="0">
                <a:solidFill>
                  <a:srgbClr val="F79037"/>
                </a:solidFill>
                <a:latin typeface="Calibri" panose="020F0502020204030204" pitchFamily="34" charset="0"/>
                <a:cs typeface="Calibri" panose="020F0502020204030204" pitchFamily="34" charset="0"/>
              </a:rPr>
              <a:t> e Auditoria</a:t>
            </a:r>
          </a:p>
          <a:p>
            <a:pPr algn="just"/>
            <a:r>
              <a:rPr lang="en-US" sz="1100" dirty="0">
                <a:latin typeface="Calibri" panose="020F0502020204030204" pitchFamily="34" charset="0"/>
                <a:cs typeface="Calibri" panose="020F0502020204030204" pitchFamily="34" charset="0"/>
              </a:rPr>
              <a:t>Na </a:t>
            </a:r>
            <a:r>
              <a:rPr lang="en-US" sz="1100" dirty="0" err="1">
                <a:latin typeface="Calibri" panose="020F0502020204030204" pitchFamily="34" charset="0"/>
                <a:cs typeface="Calibri" panose="020F0502020204030204" pitchFamily="34" charset="0"/>
              </a:rPr>
              <a:t>contabilidade</a:t>
            </a:r>
            <a:r>
              <a:rPr lang="en-US" sz="1100" dirty="0">
                <a:latin typeface="Calibri" panose="020F0502020204030204" pitchFamily="34" charset="0"/>
                <a:cs typeface="Calibri" panose="020F0502020204030204" pitchFamily="34" charset="0"/>
              </a:rPr>
              <a:t> e auditoria </a:t>
            </a:r>
            <a:r>
              <a:rPr lang="en-US" sz="1100" dirty="0" err="1">
                <a:latin typeface="Calibri" panose="020F0502020204030204" pitchFamily="34" charset="0"/>
                <a:cs typeface="Calibri" panose="020F0502020204030204" pitchFamily="34" charset="0"/>
              </a:rPr>
              <a:t>diminui</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possibilidade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erro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humano</a:t>
            </a:r>
            <a:r>
              <a:rPr lang="en-US" sz="1100" dirty="0">
                <a:latin typeface="Calibri" panose="020F0502020204030204" pitchFamily="34" charset="0"/>
                <a:cs typeface="Calibri" panose="020F0502020204030204" pitchFamily="34" charset="0"/>
              </a:rPr>
              <a:t> e a </a:t>
            </a:r>
            <a:r>
              <a:rPr lang="en-US" sz="1100" dirty="0" err="1">
                <a:latin typeface="Calibri" panose="020F0502020204030204" pitchFamily="34" charset="0"/>
                <a:cs typeface="Calibri" panose="020F0502020204030204" pitchFamily="34" charset="0"/>
              </a:rPr>
              <a:t>correção</a:t>
            </a:r>
            <a:r>
              <a:rPr lang="en-US" sz="1100" dirty="0">
                <a:latin typeface="Calibri" panose="020F0502020204030204" pitchFamily="34" charset="0"/>
                <a:cs typeface="Calibri" panose="020F0502020204030204" pitchFamily="34" charset="0"/>
              </a:rPr>
              <a:t> dos dados.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conta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depois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registados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cadeia</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Proteção</a:t>
            </a:r>
            <a:r>
              <a:rPr lang="en-US" sz="1100" b="1" dirty="0">
                <a:solidFill>
                  <a:srgbClr val="F79037"/>
                </a:solidFill>
                <a:latin typeface="Calibri" panose="020F0502020204030204" pitchFamily="34" charset="0"/>
                <a:cs typeface="Calibri" panose="020F0502020204030204" pitchFamily="34" charset="0"/>
              </a:rPr>
              <a:t> contra </a:t>
            </a:r>
            <a:r>
              <a:rPr lang="en-US" sz="1100" b="1" dirty="0" err="1">
                <a:solidFill>
                  <a:srgbClr val="F79037"/>
                </a:solidFill>
                <a:latin typeface="Calibri" panose="020F0502020204030204" pitchFamily="34" charset="0"/>
                <a:cs typeface="Calibri" panose="020F0502020204030204" pitchFamily="34" charset="0"/>
              </a:rPr>
              <a:t>lavagem</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dinheiro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manutenção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cadeia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apoiada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a:t>
            </a:r>
            <a:r>
              <a:rPr lang="en-US" sz="1100" dirty="0">
                <a:latin typeface="Calibri" panose="020F0502020204030204" pitchFamily="34" charset="0"/>
                <a:cs typeface="Calibri" panose="020F0502020204030204" pitchFamily="34" charset="0"/>
              </a:rPr>
              <a:t> “Know Your Customer (KYC)”,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empresa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identifica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verifica</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identidades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seus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clientes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tokens e </a:t>
            </a:r>
            <a:r>
              <a:rPr lang="en-US" sz="1100" dirty="0" err="1">
                <a:latin typeface="Calibri" panose="020F0502020204030204" pitchFamily="34" charset="0"/>
                <a:cs typeface="Calibri" panose="020F0502020204030204" pitchFamily="34" charset="0"/>
              </a:rPr>
              <a:t>endereços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lavam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suspeito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fazê</a:t>
            </a:r>
            <a:r>
              <a:rPr lang="en-US" sz="1100" dirty="0">
                <a:latin typeface="Calibri" panose="020F0502020204030204" pitchFamily="34" charset="0"/>
                <a:cs typeface="Calibri" panose="020F0502020204030204" pitchFamily="34" charset="0"/>
              </a:rPr>
              <a:t>-lo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lista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negra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levando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detecção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atividades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fraudulentas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envolvendo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negócios</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Seguro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conexão</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contratos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inteligentes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esquemas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seguro</a:t>
            </a:r>
            <a:r>
              <a:rPr lang="en-US" sz="1100" dirty="0">
                <a:latin typeface="Calibri" panose="020F0502020204030204" pitchFamily="34" charset="0"/>
                <a:cs typeface="Calibri" panose="020F0502020204030204" pitchFamily="34" charset="0"/>
              </a:rPr>
              <a:t> tem </a:t>
            </a:r>
            <a:r>
              <a:rPr lang="en-US" sz="1100" dirty="0" err="1">
                <a:latin typeface="Calibri" panose="020F0502020204030204" pitchFamily="34" charset="0"/>
                <a:cs typeface="Calibri" panose="020F0502020204030204" pitchFamily="34" charset="0"/>
              </a:rPr>
              <a:t>vários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casos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uso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aplicativos</a:t>
            </a:r>
            <a:r>
              <a:rPr lang="en-US" sz="1100" dirty="0">
                <a:latin typeface="Calibri" panose="020F0502020204030204" pitchFamily="34" charset="0"/>
                <a:cs typeface="Calibri" panose="020F0502020204030204" pitchFamily="34" charset="0"/>
              </a:rPr>
              <a:t>. Mover </a:t>
            </a:r>
            <a:r>
              <a:rPr lang="en-US" sz="1100" dirty="0" err="1">
                <a:latin typeface="Calibri" panose="020F0502020204030204" pitchFamily="34" charset="0"/>
                <a:cs typeface="Calibri" panose="020F0502020204030204" pitchFamily="34" charset="0"/>
              </a:rPr>
              <a:t>reivindicações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seguro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levar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redução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fontes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comuns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fraude</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setor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rejeitando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reivindicações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incidente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possibilidade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médicos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melhor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partes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relevantes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protegidos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criptograficamente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distribuídos</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seguradoras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médicos</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paciente</a:t>
            </a:r>
            <a:r>
              <a:rPr lang="en-US" sz="1100" dirty="0">
                <a:latin typeface="Calibri" panose="020F0502020204030204" pitchFamily="34" charset="0"/>
                <a:cs typeface="Calibri" panose="020F0502020204030204" pitchFamily="34" charset="0"/>
              </a:rPr>
              <a:t>. Outro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seria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apresentação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reivindicação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morte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manual de </a:t>
            </a:r>
            <a:r>
              <a:rPr lang="en-US" sz="1100" dirty="0" err="1">
                <a:latin typeface="Calibri" panose="020F0502020204030204" pitchFamily="34" charset="0"/>
                <a:cs typeface="Calibri" panose="020F0502020204030204" pitchFamily="34" charset="0"/>
              </a:rPr>
              <a:t>apresentação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reivindicações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substituído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automatizado</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Transações</a:t>
            </a:r>
            <a:r>
              <a:rPr lang="en-US" sz="1100" b="1" dirty="0">
                <a:solidFill>
                  <a:srgbClr val="F79037"/>
                </a:solidFill>
                <a:latin typeface="Calibri" panose="020F0502020204030204" pitchFamily="34" charset="0"/>
                <a:cs typeface="Calibri" panose="020F0502020204030204" pitchFamily="34" charset="0"/>
              </a:rPr>
              <a:t> Peer-to-Peer</a:t>
            </a:r>
          </a:p>
          <a:p>
            <a:pPr algn="just"/>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P2P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PayPal, Swish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Venmo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oferecem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rápidas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baratas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eletrônico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partes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mundo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embora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restrinjam</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com base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localização</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taxas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de hacks e </a:t>
            </a:r>
            <a:r>
              <a:rPr lang="en-US" sz="1100" dirty="0" err="1">
                <a:latin typeface="Calibri" panose="020F0502020204030204" pitchFamily="34" charset="0"/>
                <a:cs typeface="Calibri" panose="020F0502020204030204" pitchFamily="34" charset="0"/>
              </a:rPr>
              <a:t>falências</a:t>
            </a:r>
            <a:r>
              <a:rPr lang="en-US" sz="1100" dirty="0">
                <a:latin typeface="Calibri" panose="020F0502020204030204" pitchFamily="34" charset="0"/>
                <a:cs typeface="Calibri" panose="020F0502020204030204" pitchFamily="34" charset="0"/>
              </a:rPr>
              <a:t> e a </a:t>
            </a:r>
            <a:r>
              <a:rPr lang="en-US" sz="1100" dirty="0" err="1">
                <a:latin typeface="Calibri" panose="020F0502020204030204" pitchFamily="34" charset="0"/>
                <a:cs typeface="Calibri" panose="020F0502020204030204" pitchFamily="34" charset="0"/>
              </a:rPr>
              <a:t>necessidade</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intermediário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reduzidos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eliminados</a:t>
            </a:r>
            <a:r>
              <a:rPr lang="en-US" sz="1100" dirty="0">
                <a:latin typeface="Calibri" panose="020F0502020204030204" pitchFamily="34" charset="0"/>
                <a:cs typeface="Calibri" panose="020F0502020204030204" pitchFamily="34" charset="0"/>
              </a:rPr>
              <a:t> com a </a:t>
            </a:r>
            <a:r>
              <a:rPr lang="en-US" sz="1100" dirty="0" err="1">
                <a:latin typeface="Calibri" panose="020F0502020204030204" pitchFamily="34" charset="0"/>
                <a:cs typeface="Calibri" panose="020F0502020204030204" pitchFamily="34" charset="0"/>
              </a:rPr>
              <a:t>introdução</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baseado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555551" y="776627"/>
            <a:ext cx="6051577" cy="612261"/>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a:t>2.1 </a:t>
            </a:r>
            <a:r>
              <a:rPr lang="en-US" sz="1800" b="0" dirty="0" err="1"/>
              <a:t>Casos</a:t>
            </a:r>
            <a:r>
              <a:rPr lang="en-US" sz="1800" b="0" dirty="0"/>
              <a:t> de </a:t>
            </a:r>
            <a:r>
              <a:rPr lang="en-US" sz="1800" b="0" dirty="0" err="1"/>
              <a:t>Uso</a:t>
            </a:r>
            <a:r>
              <a:rPr lang="en-US" sz="1800" b="0" dirty="0"/>
              <a:t> do Mercado </a:t>
            </a:r>
            <a:r>
              <a:rPr lang="en-US" sz="1800" b="0" dirty="0" err="1"/>
              <a:t>Financeiro</a:t>
            </a:r>
            <a:endParaRPr lang="en-US" sz="1800" b="0" dirty="0"/>
          </a:p>
          <a:p>
            <a:pPr>
              <a:spcBef>
                <a:spcPts val="0"/>
              </a:spcBef>
            </a:pPr>
            <a:r>
              <a:rPr lang="en-US" sz="1800" b="0" dirty="0" err="1"/>
              <a:t>para</a:t>
            </a:r>
            <a:r>
              <a:rPr lang="en-US" sz="1800" b="0" dirty="0"/>
              <a:t> </a:t>
            </a:r>
            <a:r>
              <a:rPr lang="en-US" sz="1800" b="0" dirty="0" err="1"/>
              <a:t>aplicação</a:t>
            </a:r>
            <a:r>
              <a:rPr lang="en-US" sz="1800" b="0" dirty="0"/>
              <a:t> </a:t>
            </a:r>
            <a:r>
              <a:rPr lang="en-US" sz="1800" b="0" dirty="0" err="1"/>
              <a:t>Blockchain</a:t>
            </a:r>
            <a:endParaRPr lang="en-US" sz="1800" b="0" dirty="0"/>
          </a:p>
        </p:txBody>
      </p:sp>
      <p:sp>
        <p:nvSpPr>
          <p:cNvPr id="7" name="Text Placeholder 16">
            <a:extLst>
              <a:ext uri="{FF2B5EF4-FFF2-40B4-BE49-F238E27FC236}">
                <a16:creationId xmlns:a16="http://schemas.microsoft.com/office/drawing/2014/main" id="{511776A4-DFAE-2C58-FA28-69FA55C70266}"/>
              </a:ext>
            </a:extLst>
          </p:cNvPr>
          <p:cNvSpPr>
            <a:spLocks noGrp="1"/>
          </p:cNvSpPr>
          <p:nvPr/>
        </p:nvSpPr>
        <p:spPr>
          <a:xfrm>
            <a:off x="560321" y="8288284"/>
            <a:ext cx="3021019"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2.2 </a:t>
            </a:r>
            <a:r>
              <a:rPr lang="en-US" sz="1800" b="0" dirty="0" err="1"/>
              <a:t>Casos</a:t>
            </a:r>
            <a:r>
              <a:rPr lang="en-US" sz="1800" b="0" dirty="0"/>
              <a:t> de </a:t>
            </a:r>
            <a:r>
              <a:rPr lang="en-US" sz="1800" b="0" dirty="0" err="1"/>
              <a:t>uso</a:t>
            </a:r>
            <a:r>
              <a:rPr lang="en-US" sz="1800" b="0" dirty="0"/>
              <a:t> da </a:t>
            </a:r>
            <a:r>
              <a:rPr lang="en-US" sz="1800" b="0" dirty="0" err="1"/>
              <a:t>indústria</a:t>
            </a:r>
            <a:r>
              <a:rPr lang="en-US" sz="1800" b="0" dirty="0"/>
              <a:t> </a:t>
            </a:r>
            <a:r>
              <a:rPr lang="en-US" sz="1800" b="0" dirty="0" err="1"/>
              <a:t>para</a:t>
            </a:r>
            <a:r>
              <a:rPr lang="en-US" sz="1800" b="0" dirty="0"/>
              <a:t> </a:t>
            </a:r>
            <a:r>
              <a:rPr lang="en-US" sz="1800" b="0" dirty="0" err="1"/>
              <a:t>aplicação</a:t>
            </a:r>
            <a:r>
              <a:rPr lang="en-US" sz="1800" b="0" dirty="0"/>
              <a:t> </a:t>
            </a:r>
            <a:r>
              <a:rPr lang="en-US" sz="1800" b="0" dirty="0" err="1"/>
              <a:t>Blockchain</a:t>
            </a:r>
            <a:endParaRPr lang="en-US" sz="1800" b="0" dirty="0"/>
          </a:p>
        </p:txBody>
      </p:sp>
      <p:sp>
        <p:nvSpPr>
          <p:cNvPr id="8" name="Text Placeholder 17">
            <a:extLst>
              <a:ext uri="{FF2B5EF4-FFF2-40B4-BE49-F238E27FC236}">
                <a16:creationId xmlns:a16="http://schemas.microsoft.com/office/drawing/2014/main" id="{ED6C91D8-1DBF-87C4-F30B-382EB3A9D1AC}"/>
              </a:ext>
            </a:extLst>
          </p:cNvPr>
          <p:cNvSpPr txBox="1">
            <a:spLocks/>
          </p:cNvSpPr>
          <p:nvPr/>
        </p:nvSpPr>
        <p:spPr>
          <a:xfrm>
            <a:off x="563275" y="8909202"/>
            <a:ext cx="3018065"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Para saber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casos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uso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indústria</a:t>
            </a:r>
            <a:r>
              <a:rPr lang="en-US" sz="1100" dirty="0">
                <a:latin typeface="Calibri" panose="020F0502020204030204" pitchFamily="34" charset="0"/>
                <a:cs typeface="Calibri" panose="020F0502020204030204" pitchFamily="34" charset="0"/>
              </a:rPr>
              <a:t> para </a:t>
            </a:r>
            <a:r>
              <a:rPr lang="en-US" sz="1100" dirty="0" err="1">
                <a:latin typeface="Calibri" panose="020F0502020204030204" pitchFamily="34" charset="0"/>
                <a:cs typeface="Calibri" panose="020F0502020204030204" pitchFamily="34" charset="0"/>
              </a:rPr>
              <a:t>aplicação</a:t>
            </a:r>
            <a:r>
              <a:rPr lang="en-US" sz="1100" dirty="0">
                <a:latin typeface="Calibri" panose="020F0502020204030204" pitchFamily="34" charset="0"/>
                <a:cs typeface="Calibri" panose="020F0502020204030204" pitchFamily="34" charset="0"/>
              </a:rPr>
              <a:t> blockchain no </a:t>
            </a:r>
            <a:r>
              <a:rPr lang="en-US" sz="1100" dirty="0" err="1">
                <a:latin typeface="Calibri" panose="020F0502020204030204" pitchFamily="34" charset="0"/>
                <a:cs typeface="Calibri" panose="020F0502020204030204" pitchFamily="34" charset="0"/>
              </a:rPr>
              <a:t>setor</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mobilidade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leia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artigo</a:t>
            </a:r>
            <a:r>
              <a:rPr lang="en-US" sz="1100" dirty="0">
                <a:latin typeface="Calibri" panose="020F0502020204030204" pitchFamily="34" charset="0"/>
                <a:cs typeface="Calibri" panose="020F0502020204030204" pitchFamily="34" charset="0"/>
              </a:rPr>
              <a:t> </a:t>
            </a:r>
            <a:r>
              <a:rPr lang="en-US" sz="1100" u="sng" dirty="0">
                <a:solidFill>
                  <a:srgbClr val="5C9A45"/>
                </a:solidFill>
                <a:latin typeface="Calibri" panose="020F0502020204030204" pitchFamily="34" charset="0"/>
                <a:cs typeface="Calibri" panose="020F0502020204030204" pitchFamily="34" charset="0"/>
                <a:hlinkClick r:id="rId2"/>
              </a:rPr>
              <a:t>“Análise da </a:t>
            </a:r>
            <a:r>
              <a:rPr lang="en-US" sz="1100" u="sng" dirty="0" err="1">
                <a:solidFill>
                  <a:srgbClr val="5C9A45"/>
                </a:solidFill>
                <a:latin typeface="Calibri" panose="020F0502020204030204" pitchFamily="34" charset="0"/>
                <a:cs typeface="Calibri" panose="020F0502020204030204" pitchFamily="34" charset="0"/>
                <a:hlinkClick r:id="rId2"/>
              </a:rPr>
              <a:t>tecnologia</a:t>
            </a:r>
            <a:r>
              <a:rPr lang="en-US" sz="1100" u="sng" dirty="0">
                <a:solidFill>
                  <a:srgbClr val="5C9A45"/>
                </a:solidFill>
                <a:latin typeface="Calibri" panose="020F0502020204030204" pitchFamily="34" charset="0"/>
                <a:cs typeface="Calibri" panose="020F0502020204030204" pitchFamily="34" charset="0"/>
                <a:hlinkClick r:id="rId2"/>
              </a:rPr>
              <a:t> </a:t>
            </a:r>
            <a:r>
              <a:rPr lang="en-US" sz="1100" u="sng" dirty="0" err="1">
                <a:solidFill>
                  <a:srgbClr val="5C9A45"/>
                </a:solidFill>
                <a:latin typeface="Calibri" panose="020F0502020204030204" pitchFamily="34" charset="0"/>
                <a:cs typeface="Calibri" panose="020F0502020204030204" pitchFamily="34" charset="0"/>
                <a:hlinkClick r:id="rId2"/>
              </a:rPr>
              <a:t>Blockchain</a:t>
            </a:r>
            <a:r>
              <a:rPr lang="en-US" sz="1100" u="sng" dirty="0">
                <a:solidFill>
                  <a:srgbClr val="5C9A45"/>
                </a:solidFill>
                <a:latin typeface="Calibri" panose="020F0502020204030204" pitchFamily="34" charset="0"/>
                <a:cs typeface="Calibri" panose="020F0502020204030204" pitchFamily="34" charset="0"/>
                <a:hlinkClick r:id="rId2"/>
              </a:rPr>
              <a:t> no </a:t>
            </a:r>
            <a:r>
              <a:rPr lang="en-US" sz="1100" u="sng" dirty="0" err="1">
                <a:solidFill>
                  <a:srgbClr val="5C9A45"/>
                </a:solidFill>
                <a:latin typeface="Calibri" panose="020F0502020204030204" pitchFamily="34" charset="0"/>
                <a:cs typeface="Calibri" panose="020F0502020204030204" pitchFamily="34" charset="0"/>
                <a:hlinkClick r:id="rId2"/>
              </a:rPr>
              <a:t>setor</a:t>
            </a:r>
            <a:r>
              <a:rPr lang="en-US" sz="1100" u="sng" dirty="0">
                <a:solidFill>
                  <a:srgbClr val="5C9A45"/>
                </a:solidFill>
                <a:latin typeface="Calibri" panose="020F0502020204030204" pitchFamily="34" charset="0"/>
                <a:cs typeface="Calibri" panose="020F0502020204030204" pitchFamily="34" charset="0"/>
                <a:hlinkClick r:id="rId2"/>
              </a:rPr>
              <a:t> de </a:t>
            </a:r>
            <a:r>
              <a:rPr lang="en-US" sz="1100" u="sng" dirty="0" err="1">
                <a:solidFill>
                  <a:srgbClr val="5C9A45"/>
                </a:solidFill>
                <a:latin typeface="Calibri" panose="020F0502020204030204" pitchFamily="34" charset="0"/>
                <a:cs typeface="Calibri" panose="020F0502020204030204" pitchFamily="34" charset="0"/>
                <a:hlinkClick r:id="rId2"/>
              </a:rPr>
              <a:t>mobilidade</a:t>
            </a:r>
            <a:r>
              <a:rPr lang="en-US" sz="1100" u="sng" dirty="0">
                <a:solidFill>
                  <a:srgbClr val="5C9A45"/>
                </a:solidFill>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do Prof. Dr. Philipp </a:t>
            </a:r>
            <a:r>
              <a:rPr lang="en-US" sz="1100" dirty="0" err="1">
                <a:latin typeface="Calibri" panose="020F0502020204030204" pitchFamily="34" charset="0"/>
                <a:cs typeface="Calibri" panose="020F0502020204030204" pitchFamily="34" charset="0"/>
              </a:rPr>
              <a:t>Sandner</a:t>
            </a:r>
            <a:r>
              <a:rPr lang="en-US" sz="1100" dirty="0">
                <a:latin typeface="Calibri" panose="020F0502020204030204" pitchFamily="34" charset="0"/>
                <a:cs typeface="Calibri" panose="020F0502020204030204" pitchFamily="34" charset="0"/>
              </a:rPr>
              <a:t> e Martin </a:t>
            </a:r>
            <a:r>
              <a:rPr lang="en-US" sz="1100" dirty="0" err="1">
                <a:latin typeface="Calibri" panose="020F0502020204030204" pitchFamily="34" charset="0"/>
                <a:cs typeface="Calibri" panose="020F0502020204030204" pitchFamily="34" charset="0"/>
              </a:rPr>
              <a:t>Gösele</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grpSp>
        <p:nvGrpSpPr>
          <p:cNvPr id="12" name="object 15">
            <a:extLst>
              <a:ext uri="{FF2B5EF4-FFF2-40B4-BE49-F238E27FC236}">
                <a16:creationId xmlns:a16="http://schemas.microsoft.com/office/drawing/2014/main" id="{C453AE4E-C685-AA52-53DD-4BF23E129DAF}"/>
              </a:ext>
            </a:extLst>
          </p:cNvPr>
          <p:cNvGrpSpPr/>
          <p:nvPr/>
        </p:nvGrpSpPr>
        <p:grpSpPr>
          <a:xfrm>
            <a:off x="4095092" y="8415161"/>
            <a:ext cx="3047022" cy="1729173"/>
            <a:chOff x="485139" y="4586859"/>
            <a:chExt cx="3134043" cy="1778557"/>
          </a:xfrm>
        </p:grpSpPr>
        <p:pic>
          <p:nvPicPr>
            <p:cNvPr id="14" name="object 16">
              <a:extLst>
                <a:ext uri="{FF2B5EF4-FFF2-40B4-BE49-F238E27FC236}">
                  <a16:creationId xmlns:a16="http://schemas.microsoft.com/office/drawing/2014/main" id="{C618E0FF-2E9A-9B68-D898-8C5B85E26EC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5" name="object 17">
              <a:extLst>
                <a:ext uri="{FF2B5EF4-FFF2-40B4-BE49-F238E27FC236}">
                  <a16:creationId xmlns:a16="http://schemas.microsoft.com/office/drawing/2014/main" id="{7CF50BC3-87CB-CA7A-98E7-F8974143107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B33FAD55-D0F1-45AF-13A9-566A6A0BED0A}"/>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2" name="object 19">
              <a:extLst>
                <a:ext uri="{FF2B5EF4-FFF2-40B4-BE49-F238E27FC236}">
                  <a16:creationId xmlns:a16="http://schemas.microsoft.com/office/drawing/2014/main" id="{6065BE22-CB60-CFCD-0D35-6F7EC36A3B89}"/>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3" name="object 20">
              <a:extLst>
                <a:ext uri="{FF2B5EF4-FFF2-40B4-BE49-F238E27FC236}">
                  <a16:creationId xmlns:a16="http://schemas.microsoft.com/office/drawing/2014/main" id="{542E7490-BDE8-5140-1598-64FA37A04637}"/>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4" name="Picture 23">
            <a:extLst>
              <a:ext uri="{FF2B5EF4-FFF2-40B4-BE49-F238E27FC236}">
                <a16:creationId xmlns:a16="http://schemas.microsoft.com/office/drawing/2014/main" id="{5749E6D5-7584-2E4D-F429-610774F447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18"/>
          <a:stretch/>
        </p:blipFill>
        <p:spPr>
          <a:xfrm>
            <a:off x="4473784" y="8500750"/>
            <a:ext cx="2319372" cy="1498655"/>
          </a:xfrm>
          <a:prstGeom prst="rect">
            <a:avLst/>
          </a:prstGeom>
        </p:spPr>
      </p:pic>
      <p:grpSp>
        <p:nvGrpSpPr>
          <p:cNvPr id="29" name="Group 28">
            <a:extLst>
              <a:ext uri="{FF2B5EF4-FFF2-40B4-BE49-F238E27FC236}">
                <a16:creationId xmlns:a16="http://schemas.microsoft.com/office/drawing/2014/main" id="{82335590-76F1-FB89-E57D-47BFA6E9EDDB}"/>
              </a:ext>
            </a:extLst>
          </p:cNvPr>
          <p:cNvGrpSpPr/>
          <p:nvPr/>
        </p:nvGrpSpPr>
        <p:grpSpPr>
          <a:xfrm>
            <a:off x="3833096" y="8420250"/>
            <a:ext cx="824852" cy="742396"/>
            <a:chOff x="7615127" y="6464727"/>
            <a:chExt cx="824852" cy="742396"/>
          </a:xfrm>
        </p:grpSpPr>
        <p:sp>
          <p:nvSpPr>
            <p:cNvPr id="28" name="Oval 27">
              <a:extLst>
                <a:ext uri="{FF2B5EF4-FFF2-40B4-BE49-F238E27FC236}">
                  <a16:creationId xmlns:a16="http://schemas.microsoft.com/office/drawing/2014/main" id="{7DA21FC1-633F-54DB-A940-CF9F5EBE91AD}"/>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Text Placeholder 1">
              <a:extLst>
                <a:ext uri="{FF2B5EF4-FFF2-40B4-BE49-F238E27FC236}">
                  <a16:creationId xmlns:a16="http://schemas.microsoft.com/office/drawing/2014/main" id="{1826FD7A-C7B1-8767-5EF0-BD9DEB1FA0D2}"/>
                </a:ext>
              </a:extLst>
            </p:cNvPr>
            <p:cNvSpPr txBox="1">
              <a:spLocks/>
            </p:cNvSpPr>
            <p:nvPr/>
          </p:nvSpPr>
          <p:spPr>
            <a:xfrm rot="1419617">
              <a:off x="7615127" y="657961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t-PT" sz="1200" b="1" dirty="0">
                  <a:solidFill>
                    <a:schemeClr val="bg1"/>
                  </a:solidFill>
                  <a:latin typeface="Calibri" panose="020F0502020204030204" pitchFamily="34" charset="0"/>
                  <a:cs typeface="Calibri" panose="020F0502020204030204" pitchFamily="34" charset="0"/>
                  <a:hlinkClick r:id="rId8"/>
                </a:rPr>
                <a:t>CLICA PARA VER </a:t>
              </a:r>
              <a:endParaRPr lang="pt-PT"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5171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a:xfrm>
            <a:off x="3059265" y="3865695"/>
            <a:ext cx="4243596" cy="1084774"/>
          </a:xfrm>
        </p:spPr>
        <p:txBody>
          <a:bodyPr/>
          <a:lstStyle/>
          <a:p>
            <a:r>
              <a:rPr lang="en-GB" dirty="0"/>
              <a:t>MECANISMOS DE TRABALHO DE TRANSAÇÕES BLOCKCHAIN</a:t>
            </a:r>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pPr/>
              <a:t>15</a:t>
            </a:fld>
            <a:endParaRPr lang="en-US" dirty="0"/>
          </a:p>
        </p:txBody>
      </p:sp>
    </p:spTree>
    <p:extLst>
      <p:ext uri="{BB962C8B-B14F-4D97-AF65-F5344CB8AC3E}">
        <p14:creationId xmlns:p14="http://schemas.microsoft.com/office/powerpoint/2010/main" val="156184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3" y="1439056"/>
            <a:ext cx="3635599" cy="727439"/>
          </a:xfrm>
        </p:spPr>
        <p:txBody>
          <a:bodyPr numCol="1"/>
          <a:lstStyle/>
          <a:p>
            <a:r>
              <a:rPr lang="en-US" dirty="0" err="1"/>
              <a:t>Mecanismos</a:t>
            </a:r>
            <a:r>
              <a:rPr lang="en-US" dirty="0"/>
              <a:t> de </a:t>
            </a:r>
            <a:r>
              <a:rPr lang="en-US" dirty="0" err="1"/>
              <a:t>blockchain</a:t>
            </a:r>
            <a:r>
              <a:rPr lang="en-US" dirty="0"/>
              <a:t> são </a:t>
            </a:r>
            <a:r>
              <a:rPr lang="en-US" dirty="0" err="1"/>
              <a:t>complexos</a:t>
            </a:r>
            <a:r>
              <a:rPr lang="en-US" dirty="0"/>
              <a:t>, o </a:t>
            </a:r>
            <a:r>
              <a:rPr lang="en-US" dirty="0" err="1"/>
              <a:t>seguinte</a:t>
            </a:r>
            <a:r>
              <a:rPr lang="en-US" dirty="0"/>
              <a:t> </a:t>
            </a:r>
            <a:r>
              <a:rPr lang="en-US" dirty="0" err="1"/>
              <a:t>fornece</a:t>
            </a:r>
            <a:r>
              <a:rPr lang="en-US" dirty="0"/>
              <a:t> </a:t>
            </a:r>
            <a:r>
              <a:rPr lang="en-US" dirty="0" err="1"/>
              <a:t>uma</a:t>
            </a:r>
            <a:r>
              <a:rPr lang="en-US" dirty="0"/>
              <a:t> </a:t>
            </a:r>
            <a:r>
              <a:rPr lang="en-US" dirty="0" err="1"/>
              <a:t>breve</a:t>
            </a:r>
            <a:r>
              <a:rPr lang="en-US" dirty="0"/>
              <a:t> </a:t>
            </a:r>
            <a:r>
              <a:rPr lang="en-US" dirty="0" err="1"/>
              <a:t>visão</a:t>
            </a:r>
            <a:r>
              <a:rPr lang="en-US" dirty="0"/>
              <a:t> </a:t>
            </a:r>
            <a:r>
              <a:rPr lang="en-US" dirty="0" err="1"/>
              <a:t>geral</a:t>
            </a:r>
            <a:r>
              <a:rPr lang="en-US" dirty="0"/>
              <a:t> do </a:t>
            </a:r>
            <a:r>
              <a:rPr lang="en-US" dirty="0" err="1"/>
              <a:t>processamento</a:t>
            </a:r>
            <a:r>
              <a:rPr lang="en-US" dirty="0"/>
              <a:t> de </a:t>
            </a:r>
            <a:r>
              <a:rPr lang="en-US" dirty="0" err="1"/>
              <a:t>transações</a:t>
            </a:r>
            <a:r>
              <a:rPr lang="en-US" dirty="0"/>
              <a:t> </a:t>
            </a:r>
            <a:r>
              <a:rPr lang="en-US" dirty="0" err="1"/>
              <a:t>em</a:t>
            </a:r>
            <a:r>
              <a:rPr lang="en-US" dirty="0"/>
              <a:t> </a:t>
            </a:r>
            <a:r>
              <a:rPr lang="en-US" dirty="0" err="1"/>
              <a:t>blockchains</a:t>
            </a:r>
            <a:r>
              <a:rPr lang="en-US" dirty="0"/>
              <a:t>. </a:t>
            </a:r>
            <a:r>
              <a:rPr lang="en-US" dirty="0" err="1"/>
              <a:t>Comece</a:t>
            </a:r>
            <a:r>
              <a:rPr lang="en-US" dirty="0"/>
              <a:t> </a:t>
            </a:r>
            <a:r>
              <a:rPr lang="en-US" dirty="0" err="1"/>
              <a:t>assistindo</a:t>
            </a:r>
            <a:r>
              <a:rPr lang="en-US" dirty="0"/>
              <a:t> a </a:t>
            </a:r>
            <a:r>
              <a:rPr lang="en-US" dirty="0" err="1"/>
              <a:t>esta</a:t>
            </a:r>
            <a:r>
              <a:rPr lang="en-US" dirty="0"/>
              <a:t> </a:t>
            </a:r>
            <a:r>
              <a:rPr lang="en-US" dirty="0" err="1"/>
              <a:t>demonstração</a:t>
            </a:r>
            <a:r>
              <a:rPr lang="en-US" dirty="0"/>
              <a:t> de </a:t>
            </a:r>
            <a:r>
              <a:rPr lang="en-US" dirty="0" err="1"/>
              <a:t>blockchain</a:t>
            </a:r>
            <a:r>
              <a:rPr lang="en-US"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3.1 Como </a:t>
            </a:r>
            <a:r>
              <a:rPr lang="en-US" sz="1800" b="0" dirty="0" err="1"/>
              <a:t>funciona</a:t>
            </a:r>
            <a:r>
              <a:rPr lang="en-US" sz="1800" b="0" dirty="0"/>
              <a:t> </a:t>
            </a:r>
            <a:r>
              <a:rPr lang="en-US" sz="1800" b="0" dirty="0" err="1"/>
              <a:t>uma</a:t>
            </a:r>
            <a:r>
              <a:rPr lang="en-US" sz="1800" b="0" dirty="0"/>
              <a:t> </a:t>
            </a:r>
            <a:r>
              <a:rPr lang="en-US" sz="1800" b="0" dirty="0" err="1"/>
              <a:t>transação</a:t>
            </a:r>
            <a:r>
              <a:rPr lang="en-US" sz="1800" b="0" dirty="0"/>
              <a:t> no </a:t>
            </a:r>
            <a:r>
              <a:rPr lang="en-US" sz="1800" b="0" dirty="0" err="1"/>
              <a:t>Blockchain</a:t>
            </a:r>
            <a:r>
              <a:rPr lang="en-US" sz="1800" b="0" dirty="0"/>
              <a:t>?</a:t>
            </a: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807890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Figura 3: Exemplo de transação Bitcoin (Fonte: </a:t>
            </a:r>
            <a:r>
              <a:rPr lang="pt-PT" sz="1100" u="sng" dirty="0">
                <a:solidFill>
                  <a:srgbClr val="5C9A45"/>
                </a:solidFill>
                <a:latin typeface="Calibri" panose="020F0502020204030204" pitchFamily="34" charset="0"/>
                <a:ea typeface="Times New Roman" panose="02020603050405020304" pitchFamily="18" charset="0"/>
                <a:cs typeface="Calibri" panose="020F0502020204030204" pitchFamily="34" charset="0"/>
                <a:hlinkClick r:id="rId2"/>
              </a:rPr>
              <a:t>Mempool </a:t>
            </a:r>
            <a:r>
              <a:rPr lang="pt-PT" sz="1100" u="sng" dirty="0" err="1">
                <a:solidFill>
                  <a:srgbClr val="5C9A45"/>
                </a:solidFill>
                <a:latin typeface="Calibri" panose="020F0502020204030204" pitchFamily="34" charset="0"/>
                <a:ea typeface="Times New Roman" panose="02020603050405020304" pitchFamily="18" charset="0"/>
                <a:cs typeface="Calibri" panose="020F0502020204030204" pitchFamily="34" charset="0"/>
                <a:hlinkClick r:id="rId2"/>
              </a:rPr>
              <a:t>Space</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acedido em 27.10.2022)</a:t>
            </a:r>
            <a:endParaRPr lang="pt-PT"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4048" y="1904316"/>
            <a:ext cx="6051578" cy="166120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br>
              <a:rPr lang="en-US" dirty="0"/>
            </a:br>
            <a:br>
              <a:rPr lang="en-US" dirty="0"/>
            </a:br>
            <a:r>
              <a:rPr lang="pt-PT" u="sng" dirty="0">
                <a:solidFill>
                  <a:srgbClr val="5C9A45"/>
                </a:solidFill>
                <a:hlinkClick r:id="rId3"/>
              </a:rPr>
              <a:t>Comece por assistir a esta demonstração de blockchain</a:t>
            </a:r>
            <a:r>
              <a:rPr lang="pt-PT" u="sng" dirty="0">
                <a:solidFill>
                  <a:srgbClr val="5C9A45"/>
                </a:solidFill>
              </a:rPr>
              <a:t>.</a:t>
            </a:r>
          </a:p>
          <a:p>
            <a:pPr algn="l"/>
            <a:endParaRPr lang="en-US" dirty="0"/>
          </a:p>
          <a:p>
            <a:pPr algn="l"/>
            <a:r>
              <a:rPr lang="en-US" dirty="0" err="1"/>
              <a:t>Também</a:t>
            </a:r>
            <a:r>
              <a:rPr lang="en-US" dirty="0"/>
              <a:t> </a:t>
            </a:r>
            <a:r>
              <a:rPr lang="en-US" dirty="0" err="1"/>
              <a:t>pode</a:t>
            </a:r>
            <a:r>
              <a:rPr lang="en-US" dirty="0"/>
              <a:t> </a:t>
            </a:r>
            <a:r>
              <a:rPr lang="en-US" dirty="0" err="1"/>
              <a:t>experimentar</a:t>
            </a:r>
            <a:r>
              <a:rPr lang="en-US" dirty="0"/>
              <a:t> a </a:t>
            </a:r>
            <a:r>
              <a:rPr lang="en-US" dirty="0" err="1"/>
              <a:t>ferramenta</a:t>
            </a:r>
            <a:r>
              <a:rPr lang="en-US" dirty="0"/>
              <a:t> de </a:t>
            </a:r>
            <a:r>
              <a:rPr lang="en-US" dirty="0" err="1"/>
              <a:t>demonstração</a:t>
            </a:r>
            <a:r>
              <a:rPr lang="en-US" dirty="0"/>
              <a:t> </a:t>
            </a:r>
            <a:r>
              <a:rPr lang="en-US" dirty="0" err="1"/>
              <a:t>blockchain</a:t>
            </a:r>
            <a:r>
              <a:rPr lang="en-US" dirty="0"/>
              <a:t> </a:t>
            </a:r>
            <a:r>
              <a:rPr lang="en-US" dirty="0" err="1"/>
              <a:t>por</a:t>
            </a:r>
            <a:r>
              <a:rPr lang="en-US" dirty="0"/>
              <a:t> </a:t>
            </a:r>
            <a:r>
              <a:rPr lang="en-US" dirty="0" err="1"/>
              <a:t>conta</a:t>
            </a:r>
            <a:r>
              <a:rPr lang="en-US" dirty="0"/>
              <a:t> </a:t>
            </a:r>
            <a:r>
              <a:rPr lang="en-US" dirty="0" err="1"/>
              <a:t>própria</a:t>
            </a:r>
            <a:r>
              <a:rPr lang="en-US" dirty="0"/>
              <a:t>. Para </a:t>
            </a:r>
            <a:r>
              <a:rPr lang="en-US" dirty="0" err="1"/>
              <a:t>fazer</a:t>
            </a:r>
            <a:r>
              <a:rPr lang="en-US" dirty="0"/>
              <a:t> </a:t>
            </a:r>
            <a:r>
              <a:rPr lang="en-US" dirty="0" err="1"/>
              <a:t>isso</a:t>
            </a:r>
            <a:r>
              <a:rPr lang="en-US" dirty="0"/>
              <a:t>, clique </a:t>
            </a:r>
            <a:r>
              <a:rPr lang="en-US" u="sng" dirty="0" err="1">
                <a:solidFill>
                  <a:srgbClr val="5C9A45"/>
                </a:solidFill>
              </a:rPr>
              <a:t>aqui</a:t>
            </a:r>
            <a:r>
              <a:rPr lang="en-US" dirty="0"/>
              <a:t>.</a:t>
            </a:r>
            <a:endParaRPr lang="x-none" dirty="0"/>
          </a:p>
        </p:txBody>
      </p:sp>
      <p:grpSp>
        <p:nvGrpSpPr>
          <p:cNvPr id="4" name="object 15">
            <a:extLst>
              <a:ext uri="{FF2B5EF4-FFF2-40B4-BE49-F238E27FC236}">
                <a16:creationId xmlns:a16="http://schemas.microsoft.com/office/drawing/2014/main" id="{3CFBA926-83D2-DC77-1CAE-0F599CAB7912}"/>
              </a:ext>
            </a:extLst>
          </p:cNvPr>
          <p:cNvGrpSpPr/>
          <p:nvPr/>
        </p:nvGrpSpPr>
        <p:grpSpPr>
          <a:xfrm>
            <a:off x="616165" y="3509479"/>
            <a:ext cx="3047022" cy="1729173"/>
            <a:chOff x="485139" y="4586859"/>
            <a:chExt cx="3134043" cy="1778557"/>
          </a:xfrm>
        </p:grpSpPr>
        <p:pic>
          <p:nvPicPr>
            <p:cNvPr id="5" name="object 16">
              <a:extLst>
                <a:ext uri="{FF2B5EF4-FFF2-40B4-BE49-F238E27FC236}">
                  <a16:creationId xmlns:a16="http://schemas.microsoft.com/office/drawing/2014/main" id="{DC5B5B39-2F04-E97A-0BFF-EC84857BDD4D}"/>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79C83F4D-711D-4976-BB11-9782D66688F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7" name="object 18">
              <a:extLst>
                <a:ext uri="{FF2B5EF4-FFF2-40B4-BE49-F238E27FC236}">
                  <a16:creationId xmlns:a16="http://schemas.microsoft.com/office/drawing/2014/main" id="{4C78ED7D-5EC5-AC31-4348-F52BE8A9D718}"/>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8" name="object 19">
              <a:extLst>
                <a:ext uri="{FF2B5EF4-FFF2-40B4-BE49-F238E27FC236}">
                  <a16:creationId xmlns:a16="http://schemas.microsoft.com/office/drawing/2014/main" id="{98193B79-8517-0DD5-81D3-B2CEDC57DA94}"/>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9" name="object 20">
              <a:extLst>
                <a:ext uri="{FF2B5EF4-FFF2-40B4-BE49-F238E27FC236}">
                  <a16:creationId xmlns:a16="http://schemas.microsoft.com/office/drawing/2014/main" id="{BC1BA607-6D2D-79FB-9B46-2BCF58EC33CF}"/>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98D0A63-D9DE-4EE3-9F6D-E2EACE7FD86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94857" y="3595068"/>
            <a:ext cx="2319372" cy="1498655"/>
          </a:xfrm>
          <a:prstGeom prst="rect">
            <a:avLst/>
          </a:prstGeom>
        </p:spPr>
      </p:pic>
      <p:grpSp>
        <p:nvGrpSpPr>
          <p:cNvPr id="17" name="Group 16">
            <a:extLst>
              <a:ext uri="{FF2B5EF4-FFF2-40B4-BE49-F238E27FC236}">
                <a16:creationId xmlns:a16="http://schemas.microsoft.com/office/drawing/2014/main" id="{1B1805C2-0AFA-FE1A-94B4-208793E3EB33}"/>
              </a:ext>
            </a:extLst>
          </p:cNvPr>
          <p:cNvGrpSpPr/>
          <p:nvPr/>
        </p:nvGrpSpPr>
        <p:grpSpPr>
          <a:xfrm>
            <a:off x="335606" y="3505515"/>
            <a:ext cx="824852" cy="742396"/>
            <a:chOff x="7596564" y="6464727"/>
            <a:chExt cx="824852" cy="742396"/>
          </a:xfrm>
        </p:grpSpPr>
        <p:sp>
          <p:nvSpPr>
            <p:cNvPr id="19" name="Oval 18">
              <a:extLst>
                <a:ext uri="{FF2B5EF4-FFF2-40B4-BE49-F238E27FC236}">
                  <a16:creationId xmlns:a16="http://schemas.microsoft.com/office/drawing/2014/main" id="{C9983A7D-7CB9-3CF5-2F2B-E665E56F2CE8}"/>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CAC7E1E9-D953-4E14-C2B5-C8E2AE175BE8}"/>
                </a:ext>
              </a:extLst>
            </p:cNvPr>
            <p:cNvSpPr txBox="1">
              <a:spLocks/>
            </p:cNvSpPr>
            <p:nvPr/>
          </p:nvSpPr>
          <p:spPr>
            <a:xfrm rot="1419617">
              <a:off x="7596564" y="6648239"/>
              <a:ext cx="824852" cy="541631"/>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CLIQUE PARA VER</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21" name="object 15">
            <a:extLst>
              <a:ext uri="{FF2B5EF4-FFF2-40B4-BE49-F238E27FC236}">
                <a16:creationId xmlns:a16="http://schemas.microsoft.com/office/drawing/2014/main" id="{FD25E1AB-5176-3215-25E9-454CC717D517}"/>
              </a:ext>
            </a:extLst>
          </p:cNvPr>
          <p:cNvGrpSpPr/>
          <p:nvPr/>
        </p:nvGrpSpPr>
        <p:grpSpPr>
          <a:xfrm>
            <a:off x="3830012" y="3509479"/>
            <a:ext cx="3047022" cy="1729173"/>
            <a:chOff x="485139" y="4586859"/>
            <a:chExt cx="3134043" cy="1778557"/>
          </a:xfrm>
        </p:grpSpPr>
        <p:pic>
          <p:nvPicPr>
            <p:cNvPr id="22" name="object 16">
              <a:extLst>
                <a:ext uri="{FF2B5EF4-FFF2-40B4-BE49-F238E27FC236}">
                  <a16:creationId xmlns:a16="http://schemas.microsoft.com/office/drawing/2014/main" id="{AD95E9CE-DF26-EAFB-6487-72EC63233B7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3" name="object 17">
              <a:extLst>
                <a:ext uri="{FF2B5EF4-FFF2-40B4-BE49-F238E27FC236}">
                  <a16:creationId xmlns:a16="http://schemas.microsoft.com/office/drawing/2014/main" id="{F7FBF582-73D4-B57D-CE83-3C3FED98C3E7}"/>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00325C2A-7BEC-D620-9F9D-8B58AF438150}"/>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D20EFDCF-CC38-FD6C-23BF-7E39072B5AFB}"/>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160BC33E-2374-DBF0-C276-52ADAAFC5429}"/>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58EC80E3-3415-18C4-1FB8-E8164F02CC25}"/>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208704" y="3595068"/>
            <a:ext cx="2319372" cy="1498655"/>
          </a:xfrm>
          <a:prstGeom prst="rect">
            <a:avLst/>
          </a:prstGeom>
        </p:spPr>
      </p:pic>
      <p:sp>
        <p:nvSpPr>
          <p:cNvPr id="35" name="Oval 34">
            <a:extLst>
              <a:ext uri="{FF2B5EF4-FFF2-40B4-BE49-F238E27FC236}">
                <a16:creationId xmlns:a16="http://schemas.microsoft.com/office/drawing/2014/main" id="{8F687FD7-CA95-BF09-BDDD-8A78978FC67C}"/>
              </a:ext>
            </a:extLst>
          </p:cNvPr>
          <p:cNvSpPr/>
          <p:nvPr/>
        </p:nvSpPr>
        <p:spPr>
          <a:xfrm>
            <a:off x="3623886" y="3505515"/>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17">
            <a:extLst>
              <a:ext uri="{FF2B5EF4-FFF2-40B4-BE49-F238E27FC236}">
                <a16:creationId xmlns:a16="http://schemas.microsoft.com/office/drawing/2014/main" id="{2ACC1A0E-0EAF-26C1-65AE-9D03882D3288}"/>
              </a:ext>
            </a:extLst>
          </p:cNvPr>
          <p:cNvSpPr txBox="1">
            <a:spLocks/>
          </p:cNvSpPr>
          <p:nvPr/>
        </p:nvSpPr>
        <p:spPr>
          <a:xfrm>
            <a:off x="761773" y="5677352"/>
            <a:ext cx="6005740"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Registe</a:t>
            </a:r>
            <a:r>
              <a:rPr lang="en-US" sz="1100" b="1" dirty="0">
                <a:solidFill>
                  <a:srgbClr val="F79037"/>
                </a:solidFill>
                <a:latin typeface="Calibri" panose="020F0502020204030204" pitchFamily="34" charset="0"/>
                <a:cs typeface="Calibri" panose="020F0502020204030204" pitchFamily="34" charset="0"/>
              </a:rPr>
              <a:t> a </a:t>
            </a:r>
            <a:r>
              <a:rPr lang="en-US" sz="1100" b="1" dirty="0" err="1">
                <a:solidFill>
                  <a:srgbClr val="F79037"/>
                </a:solidFill>
                <a:latin typeface="Calibri" panose="020F0502020204030204" pitchFamily="34" charset="0"/>
                <a:cs typeface="Calibri" panose="020F0502020204030204" pitchFamily="34" charset="0"/>
              </a:rPr>
              <a:t>transação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Uma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mostra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movimento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físicos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parte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outra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de dados e </a:t>
            </a:r>
            <a:r>
              <a:rPr lang="en-US" sz="1100" dirty="0" err="1">
                <a:latin typeface="Calibri" panose="020F0502020204030204" pitchFamily="34" charset="0"/>
                <a:cs typeface="Calibri" panose="020F0502020204030204" pitchFamily="34" charset="0"/>
              </a:rPr>
              <a:t>inclui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detalhes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esteve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ocorreu</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Quanto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ativo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trocado</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AC228881-BC0E-BC1C-CC29-104CF61370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1487" y="6770499"/>
            <a:ext cx="6616700" cy="1193800"/>
          </a:xfrm>
          <a:prstGeom prst="rect">
            <a:avLst/>
          </a:prstGeom>
        </p:spPr>
      </p:pic>
      <p:sp>
        <p:nvSpPr>
          <p:cNvPr id="41" name="Text Placeholder 17">
            <a:extLst>
              <a:ext uri="{FF2B5EF4-FFF2-40B4-BE49-F238E27FC236}">
                <a16:creationId xmlns:a16="http://schemas.microsoft.com/office/drawing/2014/main" id="{F920FFC0-84F1-9B66-A2C1-41AB8A9ECAC1}"/>
              </a:ext>
            </a:extLst>
          </p:cNvPr>
          <p:cNvSpPr txBox="1">
            <a:spLocks/>
          </p:cNvSpPr>
          <p:nvPr/>
        </p:nvSpPr>
        <p:spPr>
          <a:xfrm>
            <a:off x="761773" y="8706302"/>
            <a:ext cx="6005740" cy="1501167"/>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latin typeface="Calibri" panose="020F0502020204030204" pitchFamily="34" charset="0"/>
                <a:cs typeface="Calibri" panose="020F0502020204030204" pitchFamily="34" charset="0"/>
              </a:rPr>
              <a:t>Conforme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indicado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figura</a:t>
            </a:r>
            <a:r>
              <a:rPr lang="en-US" sz="1100" dirty="0">
                <a:latin typeface="Calibri" panose="020F0502020204030204" pitchFamily="34" charset="0"/>
                <a:cs typeface="Calibri" panose="020F0502020204030204" pitchFamily="34" charset="0"/>
              </a:rPr>
              <a:t>, o ID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identificador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exclusivo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rastrear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rastreáveis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sites do </a:t>
            </a:r>
            <a:r>
              <a:rPr lang="en-US" sz="1100" dirty="0" err="1">
                <a:latin typeface="Calibri" panose="020F0502020204030204" pitchFamily="34" charset="0"/>
                <a:cs typeface="Calibri" panose="020F0502020204030204" pitchFamily="34" charset="0"/>
              </a:rPr>
              <a:t>explorador</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blocos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entrada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indica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/são o(s)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(s) de </a:t>
            </a:r>
            <a:r>
              <a:rPr lang="en-US" sz="1100" dirty="0" err="1">
                <a:latin typeface="Calibri" panose="020F0502020204030204" pitchFamily="34" charset="0"/>
                <a:cs typeface="Calibri" panose="020F0502020204030204" pitchFamily="34" charset="0"/>
              </a:rPr>
              <a:t>envio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fundos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saída</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endereços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recebimento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fundos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há</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receção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externo</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entrada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recebe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gasto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volta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endereço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entrada</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listam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detalhes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o valor das </a:t>
            </a:r>
            <a:r>
              <a:rPr lang="en-US" sz="1100" dirty="0" err="1">
                <a:latin typeface="Calibri" panose="020F0502020204030204" pitchFamily="34" charset="0"/>
                <a:cs typeface="Calibri" panose="020F0502020204030204" pitchFamily="34" charset="0"/>
              </a:rPr>
              <a:t>taxas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pagas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minerador</a:t>
            </a:r>
            <a:r>
              <a:rPr lang="en-US" sz="1100" dirty="0">
                <a:latin typeface="Calibri" panose="020F0502020204030204" pitchFamily="34" charset="0"/>
                <a:cs typeface="Calibri" panose="020F0502020204030204" pitchFamily="34" charset="0"/>
              </a:rPr>
              <a:t>, o valor total da </a:t>
            </a:r>
            <a:r>
              <a:rPr lang="en-US" sz="1100" dirty="0" err="1">
                <a:latin typeface="Calibri" panose="020F0502020204030204" pitchFamily="34" charset="0"/>
                <a:cs typeface="Calibri" panose="020F0502020204030204" pitchFamily="34" charset="0"/>
              </a:rPr>
              <a:t>entrada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diferença</a:t>
            </a:r>
            <a:r>
              <a:rPr lang="en-US" sz="1100" dirty="0">
                <a:latin typeface="Calibri" panose="020F0502020204030204" pitchFamily="34" charset="0"/>
                <a:cs typeface="Calibri" panose="020F0502020204030204" pitchFamily="34" charset="0"/>
              </a:rPr>
              <a:t> entre o valor total de </a:t>
            </a:r>
            <a:r>
              <a:rPr lang="en-US" sz="1100" dirty="0" err="1">
                <a:latin typeface="Calibri" panose="020F0502020204030204" pitchFamily="34" charset="0"/>
                <a:cs typeface="Calibri" panose="020F0502020204030204" pitchFamily="34" charset="0"/>
              </a:rPr>
              <a:t>entrada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saída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determina</a:t>
            </a:r>
            <a:r>
              <a:rPr lang="en-US" sz="1100" dirty="0">
                <a:latin typeface="Calibri" panose="020F0502020204030204" pitchFamily="34" charset="0"/>
                <a:cs typeface="Calibri" panose="020F0502020204030204" pitchFamily="34" charset="0"/>
              </a:rPr>
              <a:t> a taxa de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1A7E3F2B-8B83-0830-D8CD-DCF16BCCA2C4}"/>
              </a:ext>
            </a:extLst>
          </p:cNvPr>
          <p:cNvGrpSpPr/>
          <p:nvPr/>
        </p:nvGrpSpPr>
        <p:grpSpPr>
          <a:xfrm>
            <a:off x="5728309" y="1205218"/>
            <a:ext cx="1999713" cy="1442633"/>
            <a:chOff x="8493673" y="3441653"/>
            <a:chExt cx="2590079" cy="1868535"/>
          </a:xfrm>
        </p:grpSpPr>
        <p:sp>
          <p:nvSpPr>
            <p:cNvPr id="43" name="Freeform 42">
              <a:extLst>
                <a:ext uri="{FF2B5EF4-FFF2-40B4-BE49-F238E27FC236}">
                  <a16:creationId xmlns:a16="http://schemas.microsoft.com/office/drawing/2014/main" id="{DF125FE5-528C-CE87-7900-71F48D45E62B}"/>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834A327E-4ED5-B7D5-E103-E3A6C6D7027C}"/>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 name="Freeform 44">
              <a:extLst>
                <a:ext uri="{FF2B5EF4-FFF2-40B4-BE49-F238E27FC236}">
                  <a16:creationId xmlns:a16="http://schemas.microsoft.com/office/drawing/2014/main" id="{83961E85-E579-D79C-5ADB-C88844330D89}"/>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6E6C654F-F2AD-E616-5ECF-13AC0DABBDFE}"/>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 name="Freeform 46">
              <a:extLst>
                <a:ext uri="{FF2B5EF4-FFF2-40B4-BE49-F238E27FC236}">
                  <a16:creationId xmlns:a16="http://schemas.microsoft.com/office/drawing/2014/main" id="{C12566BD-5E2A-B0C4-BBD0-DE86D9E6545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58CCBBF0-35E9-615F-CDF0-DDF221C20E79}"/>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227B1AB3-BC36-3EAB-CAED-7AA6546D72A9}"/>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B79E1129-4260-001A-A290-099E86B9C5D2}"/>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 name="Freeform 50">
              <a:extLst>
                <a:ext uri="{FF2B5EF4-FFF2-40B4-BE49-F238E27FC236}">
                  <a16:creationId xmlns:a16="http://schemas.microsoft.com/office/drawing/2014/main" id="{725A76D3-751E-1622-3036-E561456F13C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F971ED02-FF87-7EE0-D00E-1041733B2D0F}"/>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E4754EC-B9F4-DBB8-EAD3-6EB0965F3D96}"/>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4" name="Text Placeholder 1">
            <a:extLst>
              <a:ext uri="{FF2B5EF4-FFF2-40B4-BE49-F238E27FC236}">
                <a16:creationId xmlns:a16="http://schemas.microsoft.com/office/drawing/2014/main" id="{CAC7E1E9-D953-4E14-C2B5-C8E2AE175BE8}"/>
              </a:ext>
            </a:extLst>
          </p:cNvPr>
          <p:cNvSpPr txBox="1">
            <a:spLocks/>
          </p:cNvSpPr>
          <p:nvPr/>
        </p:nvSpPr>
        <p:spPr>
          <a:xfrm rot="1419617">
            <a:off x="3562566" y="3656912"/>
            <a:ext cx="824852" cy="541631"/>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11"/>
              </a:rPr>
              <a:t>CLIQUE PARA VER</a:t>
            </a:r>
            <a:endParaRPr lang="en-US" sz="1200" b="1" dirty="0">
              <a:solidFill>
                <a:srgbClr val="F7903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158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17</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7"/>
            <a:ext cx="6832572" cy="417918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91067" y="6736311"/>
            <a:ext cx="6143488" cy="384658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Consenso</a:t>
            </a:r>
            <a:r>
              <a:rPr lang="en-US" b="1" dirty="0">
                <a:solidFill>
                  <a:srgbClr val="F79037"/>
                </a:solidFill>
              </a:rPr>
              <a:t> final</a:t>
            </a:r>
          </a:p>
          <a:p>
            <a:r>
              <a:rPr lang="en-US" dirty="0"/>
              <a:t>A </a:t>
            </a:r>
            <a:r>
              <a:rPr lang="en-US" dirty="0" err="1"/>
              <a:t>maioria</a:t>
            </a:r>
            <a:r>
              <a:rPr lang="en-US" dirty="0"/>
              <a:t> dos </a:t>
            </a:r>
            <a:r>
              <a:rPr lang="en-US" dirty="0" err="1"/>
              <a:t>participantes</a:t>
            </a:r>
            <a:r>
              <a:rPr lang="en-US" dirty="0"/>
              <a:t> </a:t>
            </a:r>
            <a:r>
              <a:rPr lang="en-US" dirty="0" err="1"/>
              <a:t>na</a:t>
            </a:r>
            <a:r>
              <a:rPr lang="en-US" dirty="0"/>
              <a:t> </a:t>
            </a:r>
            <a:r>
              <a:rPr lang="en-US" dirty="0" err="1"/>
              <a:t>rede</a:t>
            </a:r>
            <a:r>
              <a:rPr lang="en-US" dirty="0"/>
              <a:t> </a:t>
            </a:r>
            <a:r>
              <a:rPr lang="en-US" dirty="0" err="1"/>
              <a:t>blockchain</a:t>
            </a:r>
            <a:r>
              <a:rPr lang="en-US" dirty="0"/>
              <a:t> </a:t>
            </a:r>
            <a:r>
              <a:rPr lang="en-US" dirty="0" err="1"/>
              <a:t>distribuída</a:t>
            </a:r>
            <a:r>
              <a:rPr lang="en-US" dirty="0"/>
              <a:t> </a:t>
            </a:r>
            <a:r>
              <a:rPr lang="en-US" dirty="0" err="1"/>
              <a:t>deve</a:t>
            </a:r>
            <a:r>
              <a:rPr lang="en-US" dirty="0"/>
              <a:t> </a:t>
            </a:r>
            <a:r>
              <a:rPr lang="en-US" dirty="0" err="1"/>
              <a:t>concordar</a:t>
            </a:r>
            <a:r>
              <a:rPr lang="en-US" dirty="0"/>
              <a:t> com o </a:t>
            </a:r>
            <a:r>
              <a:rPr lang="en-US" dirty="0" err="1"/>
              <a:t>estado</a:t>
            </a:r>
            <a:r>
              <a:rPr lang="en-US" dirty="0"/>
              <a:t> </a:t>
            </a:r>
            <a:r>
              <a:rPr lang="en-US" dirty="0" err="1"/>
              <a:t>atual</a:t>
            </a:r>
            <a:r>
              <a:rPr lang="en-US" dirty="0"/>
              <a:t> da </a:t>
            </a:r>
            <a:r>
              <a:rPr lang="en-US" dirty="0" err="1"/>
              <a:t>rede</a:t>
            </a:r>
            <a:r>
              <a:rPr lang="en-US" dirty="0"/>
              <a:t> e a </a:t>
            </a:r>
            <a:r>
              <a:rPr lang="en-US" dirty="0" err="1"/>
              <a:t>validade</a:t>
            </a:r>
            <a:r>
              <a:rPr lang="en-US" dirty="0"/>
              <a:t> das </a:t>
            </a:r>
            <a:r>
              <a:rPr lang="en-US" dirty="0" err="1"/>
              <a:t>transações</a:t>
            </a:r>
            <a:r>
              <a:rPr lang="en-US" dirty="0"/>
              <a:t> </a:t>
            </a:r>
            <a:r>
              <a:rPr lang="en-US" dirty="0" err="1"/>
              <a:t>usando</a:t>
            </a:r>
            <a:r>
              <a:rPr lang="en-US" dirty="0"/>
              <a:t> </a:t>
            </a:r>
            <a:r>
              <a:rPr lang="en-US" dirty="0" err="1"/>
              <a:t>mecanismos</a:t>
            </a:r>
            <a:r>
              <a:rPr lang="en-US" dirty="0"/>
              <a:t> de </a:t>
            </a:r>
            <a:r>
              <a:rPr lang="en-US" dirty="0" err="1"/>
              <a:t>consenso</a:t>
            </a:r>
            <a:r>
              <a:rPr lang="en-US" dirty="0"/>
              <a:t>. </a:t>
            </a:r>
            <a:r>
              <a:rPr lang="en-US" dirty="0" err="1"/>
              <a:t>Consenso</a:t>
            </a:r>
            <a:r>
              <a:rPr lang="en-US" dirty="0"/>
              <a:t> </a:t>
            </a:r>
            <a:r>
              <a:rPr lang="en-US" dirty="0" err="1"/>
              <a:t>significa</a:t>
            </a:r>
            <a:r>
              <a:rPr lang="en-US" dirty="0"/>
              <a:t> </a:t>
            </a:r>
            <a:r>
              <a:rPr lang="en-US" dirty="0" err="1"/>
              <a:t>que</a:t>
            </a:r>
            <a:r>
              <a:rPr lang="en-US" dirty="0"/>
              <a:t> </a:t>
            </a:r>
            <a:r>
              <a:rPr lang="en-US" dirty="0" err="1"/>
              <a:t>há</a:t>
            </a:r>
            <a:r>
              <a:rPr lang="en-US" dirty="0"/>
              <a:t> um </a:t>
            </a:r>
            <a:r>
              <a:rPr lang="en-US" dirty="0" err="1"/>
              <a:t>acordo</a:t>
            </a:r>
            <a:r>
              <a:rPr lang="en-US" dirty="0"/>
              <a:t> </a:t>
            </a:r>
            <a:r>
              <a:rPr lang="en-US" dirty="0" err="1"/>
              <a:t>geral</a:t>
            </a:r>
            <a:r>
              <a:rPr lang="en-US" dirty="0"/>
              <a:t> </a:t>
            </a:r>
            <a:r>
              <a:rPr lang="en-US" dirty="0" err="1"/>
              <a:t>sobre</a:t>
            </a:r>
            <a:r>
              <a:rPr lang="en-US" dirty="0"/>
              <a:t> o </a:t>
            </a:r>
            <a:r>
              <a:rPr lang="en-US" dirty="0" err="1"/>
              <a:t>estado</a:t>
            </a:r>
            <a:r>
              <a:rPr lang="en-US" dirty="0"/>
              <a:t> </a:t>
            </a:r>
            <a:r>
              <a:rPr lang="en-US" dirty="0" err="1"/>
              <a:t>atual</a:t>
            </a:r>
            <a:r>
              <a:rPr lang="en-US" dirty="0"/>
              <a:t> da </a:t>
            </a:r>
            <a:r>
              <a:rPr lang="en-US" dirty="0" err="1"/>
              <a:t>rede</a:t>
            </a:r>
            <a:r>
              <a:rPr lang="en-US" dirty="0"/>
              <a:t>. </a:t>
            </a:r>
            <a:r>
              <a:rPr lang="en-US" dirty="0" err="1"/>
              <a:t>Dependendo</a:t>
            </a:r>
            <a:r>
              <a:rPr lang="en-US" dirty="0"/>
              <a:t> do </a:t>
            </a:r>
            <a:r>
              <a:rPr lang="en-US" dirty="0" err="1"/>
              <a:t>tipo</a:t>
            </a:r>
            <a:r>
              <a:rPr lang="en-US" dirty="0"/>
              <a:t> de </a:t>
            </a:r>
            <a:r>
              <a:rPr lang="en-US" dirty="0" err="1"/>
              <a:t>rede</a:t>
            </a:r>
            <a:r>
              <a:rPr lang="en-US" dirty="0"/>
              <a:t>, as </a:t>
            </a:r>
            <a:r>
              <a:rPr lang="en-US" dirty="0" err="1"/>
              <a:t>regras</a:t>
            </a:r>
            <a:r>
              <a:rPr lang="en-US" dirty="0"/>
              <a:t> de </a:t>
            </a:r>
            <a:r>
              <a:rPr lang="en-US" dirty="0" err="1"/>
              <a:t>acordo</a:t>
            </a:r>
            <a:r>
              <a:rPr lang="en-US" dirty="0"/>
              <a:t> </a:t>
            </a:r>
            <a:r>
              <a:rPr lang="en-US" dirty="0" err="1"/>
              <a:t>podem</a:t>
            </a:r>
            <a:r>
              <a:rPr lang="en-US" dirty="0"/>
              <a:t> </a:t>
            </a:r>
            <a:r>
              <a:rPr lang="en-US" dirty="0" err="1"/>
              <a:t>variar</a:t>
            </a:r>
            <a:r>
              <a:rPr lang="en-US" dirty="0"/>
              <a:t>, mas </a:t>
            </a:r>
            <a:r>
              <a:rPr lang="en-US" dirty="0" err="1"/>
              <a:t>normalmente</a:t>
            </a:r>
            <a:r>
              <a:rPr lang="en-US" dirty="0"/>
              <a:t> são </a:t>
            </a:r>
            <a:r>
              <a:rPr lang="en-US" dirty="0" err="1"/>
              <a:t>estabelecidas</a:t>
            </a:r>
            <a:r>
              <a:rPr lang="en-US" dirty="0"/>
              <a:t> no </a:t>
            </a:r>
            <a:r>
              <a:rPr lang="en-US" dirty="0" err="1"/>
              <a:t>início</a:t>
            </a:r>
            <a:r>
              <a:rPr lang="en-US" dirty="0"/>
              <a:t> da </a:t>
            </a:r>
            <a:r>
              <a:rPr lang="en-US" dirty="0" err="1"/>
              <a:t>rede</a:t>
            </a:r>
            <a:r>
              <a:rPr lang="en-US" dirty="0"/>
              <a:t>. Imagine um </a:t>
            </a:r>
            <a:r>
              <a:rPr lang="en-US" dirty="0" err="1"/>
              <a:t>grupo</a:t>
            </a:r>
            <a:r>
              <a:rPr lang="en-US" dirty="0"/>
              <a:t> de </a:t>
            </a:r>
            <a:r>
              <a:rPr lang="en-US" dirty="0" err="1"/>
              <a:t>pessoas</a:t>
            </a:r>
            <a:r>
              <a:rPr lang="en-US" dirty="0"/>
              <a:t> a </a:t>
            </a:r>
            <a:r>
              <a:rPr lang="en-US" dirty="0" err="1"/>
              <a:t>ir</a:t>
            </a:r>
            <a:r>
              <a:rPr lang="en-US" dirty="0"/>
              <a:t> </a:t>
            </a:r>
            <a:r>
              <a:rPr lang="en-US" dirty="0" err="1"/>
              <a:t>ao</a:t>
            </a:r>
            <a:r>
              <a:rPr lang="en-US" dirty="0"/>
              <a:t> cinema. Se </a:t>
            </a:r>
            <a:r>
              <a:rPr lang="en-US" dirty="0" err="1"/>
              <a:t>não</a:t>
            </a:r>
            <a:r>
              <a:rPr lang="en-US" dirty="0"/>
              <a:t> </a:t>
            </a:r>
            <a:r>
              <a:rPr lang="en-US" dirty="0" err="1"/>
              <a:t>houver</a:t>
            </a:r>
            <a:r>
              <a:rPr lang="en-US" dirty="0"/>
              <a:t> </a:t>
            </a:r>
            <a:r>
              <a:rPr lang="en-US" dirty="0" err="1"/>
              <a:t>desacordo</a:t>
            </a:r>
            <a:r>
              <a:rPr lang="en-US" dirty="0"/>
              <a:t> </a:t>
            </a:r>
            <a:r>
              <a:rPr lang="en-US" dirty="0" err="1"/>
              <a:t>sobre</a:t>
            </a:r>
            <a:r>
              <a:rPr lang="en-US" dirty="0"/>
              <a:t> a </a:t>
            </a:r>
            <a:r>
              <a:rPr lang="en-US" dirty="0" err="1"/>
              <a:t>seleção</a:t>
            </a:r>
            <a:r>
              <a:rPr lang="en-US" dirty="0"/>
              <a:t> de um </a:t>
            </a:r>
            <a:r>
              <a:rPr lang="en-US" dirty="0" err="1"/>
              <a:t>filme</a:t>
            </a:r>
            <a:r>
              <a:rPr lang="en-US" dirty="0"/>
              <a:t> </a:t>
            </a:r>
            <a:r>
              <a:rPr lang="en-US" dirty="0" err="1"/>
              <a:t>proposto</a:t>
            </a:r>
            <a:r>
              <a:rPr lang="en-US" dirty="0"/>
              <a:t>, um </a:t>
            </a:r>
            <a:r>
              <a:rPr lang="en-US" dirty="0" err="1"/>
              <a:t>consenso</a:t>
            </a:r>
            <a:r>
              <a:rPr lang="en-US" dirty="0"/>
              <a:t> </a:t>
            </a:r>
            <a:r>
              <a:rPr lang="en-US" dirty="0" err="1"/>
              <a:t>é</a:t>
            </a:r>
            <a:r>
              <a:rPr lang="en-US" dirty="0"/>
              <a:t> </a:t>
            </a:r>
            <a:r>
              <a:rPr lang="en-US" dirty="0" err="1"/>
              <a:t>alcançado</a:t>
            </a:r>
            <a:r>
              <a:rPr lang="en-US" dirty="0"/>
              <a:t>. Se </a:t>
            </a:r>
            <a:r>
              <a:rPr lang="en-US" dirty="0" err="1"/>
              <a:t>não</a:t>
            </a:r>
            <a:r>
              <a:rPr lang="en-US" dirty="0"/>
              <a:t> for </a:t>
            </a:r>
            <a:r>
              <a:rPr lang="en-US" dirty="0" err="1"/>
              <a:t>possível</a:t>
            </a:r>
            <a:r>
              <a:rPr lang="en-US" dirty="0"/>
              <a:t> </a:t>
            </a:r>
            <a:r>
              <a:rPr lang="en-US" dirty="0" err="1"/>
              <a:t>chegar</a:t>
            </a:r>
            <a:r>
              <a:rPr lang="en-US" dirty="0"/>
              <a:t> a um </a:t>
            </a:r>
            <a:r>
              <a:rPr lang="en-US" dirty="0" err="1"/>
              <a:t>consenso</a:t>
            </a:r>
            <a:r>
              <a:rPr lang="en-US" dirty="0"/>
              <a:t>, o </a:t>
            </a:r>
            <a:r>
              <a:rPr lang="en-US" dirty="0" err="1"/>
              <a:t>grupo</a:t>
            </a:r>
            <a:r>
              <a:rPr lang="en-US" dirty="0"/>
              <a:t> </a:t>
            </a:r>
            <a:r>
              <a:rPr lang="en-US" dirty="0" err="1"/>
              <a:t>pode</a:t>
            </a:r>
            <a:r>
              <a:rPr lang="en-US" dirty="0"/>
              <a:t> </a:t>
            </a:r>
            <a:r>
              <a:rPr lang="en-US" dirty="0" err="1"/>
              <a:t>dividir</a:t>
            </a:r>
            <a:r>
              <a:rPr lang="en-US" dirty="0"/>
              <a:t>-se e </a:t>
            </a:r>
            <a:r>
              <a:rPr lang="en-US" dirty="0" err="1"/>
              <a:t>seguir</a:t>
            </a:r>
            <a:r>
              <a:rPr lang="en-US" dirty="0"/>
              <a:t> </a:t>
            </a:r>
            <a:r>
              <a:rPr lang="en-US" dirty="0" err="1"/>
              <a:t>caminhos</a:t>
            </a:r>
            <a:r>
              <a:rPr lang="en-US" dirty="0"/>
              <a:t> </a:t>
            </a:r>
            <a:r>
              <a:rPr lang="en-US" dirty="0" err="1"/>
              <a:t>separados</a:t>
            </a:r>
            <a:r>
              <a:rPr lang="en-US" dirty="0"/>
              <a:t>. </a:t>
            </a:r>
            <a:r>
              <a:rPr lang="en-US" dirty="0" err="1"/>
              <a:t>Em</a:t>
            </a:r>
            <a:r>
              <a:rPr lang="en-US" dirty="0"/>
              <a:t> </a:t>
            </a:r>
            <a:r>
              <a:rPr lang="en-US" dirty="0" err="1"/>
              <a:t>termos</a:t>
            </a:r>
            <a:r>
              <a:rPr lang="en-US" dirty="0"/>
              <a:t> de </a:t>
            </a:r>
            <a:r>
              <a:rPr lang="en-US" dirty="0" err="1"/>
              <a:t>blockchain</a:t>
            </a:r>
            <a:r>
              <a:rPr lang="en-US" dirty="0"/>
              <a:t>, o </a:t>
            </a:r>
            <a:r>
              <a:rPr lang="en-US" dirty="0" err="1"/>
              <a:t>processo</a:t>
            </a:r>
            <a:r>
              <a:rPr lang="en-US" dirty="0"/>
              <a:t> </a:t>
            </a:r>
            <a:r>
              <a:rPr lang="en-US" dirty="0" err="1"/>
              <a:t>é</a:t>
            </a:r>
            <a:r>
              <a:rPr lang="en-US" dirty="0"/>
              <a:t> </a:t>
            </a:r>
            <a:r>
              <a:rPr lang="en-US" dirty="0" err="1"/>
              <a:t>formalizado</a:t>
            </a:r>
            <a:r>
              <a:rPr lang="en-US" dirty="0"/>
              <a:t> e </a:t>
            </a:r>
            <a:r>
              <a:rPr lang="en-US" dirty="0" err="1"/>
              <a:t>chegar</a:t>
            </a:r>
            <a:r>
              <a:rPr lang="en-US" dirty="0"/>
              <a:t> a um </a:t>
            </a:r>
            <a:r>
              <a:rPr lang="en-US" dirty="0" err="1"/>
              <a:t>consenso</a:t>
            </a:r>
            <a:r>
              <a:rPr lang="en-US" dirty="0"/>
              <a:t> </a:t>
            </a:r>
            <a:r>
              <a:rPr lang="en-US" dirty="0" err="1"/>
              <a:t>significa</a:t>
            </a:r>
            <a:r>
              <a:rPr lang="en-US" dirty="0"/>
              <a:t> </a:t>
            </a:r>
            <a:r>
              <a:rPr lang="en-US" dirty="0" err="1"/>
              <a:t>que</a:t>
            </a:r>
            <a:r>
              <a:rPr lang="en-US" dirty="0"/>
              <a:t> </a:t>
            </a:r>
            <a:r>
              <a:rPr lang="en-US" dirty="0" err="1"/>
              <a:t>pelo</a:t>
            </a:r>
            <a:r>
              <a:rPr lang="en-US" dirty="0"/>
              <a:t> </a:t>
            </a:r>
            <a:r>
              <a:rPr lang="en-US" dirty="0" err="1"/>
              <a:t>menos</a:t>
            </a:r>
            <a:r>
              <a:rPr lang="en-US" dirty="0"/>
              <a:t> 51% dos </a:t>
            </a:r>
            <a:r>
              <a:rPr lang="en-US" dirty="0" err="1"/>
              <a:t>nós</a:t>
            </a:r>
            <a:r>
              <a:rPr lang="en-US" dirty="0"/>
              <a:t> da </a:t>
            </a:r>
            <a:r>
              <a:rPr lang="en-US" dirty="0" err="1"/>
              <a:t>rede</a:t>
            </a:r>
            <a:r>
              <a:rPr lang="en-US" dirty="0"/>
              <a:t> </a:t>
            </a:r>
            <a:r>
              <a:rPr lang="en-US" dirty="0" err="1"/>
              <a:t>concordam</a:t>
            </a:r>
            <a:r>
              <a:rPr lang="en-US" dirty="0"/>
              <a:t> com o </a:t>
            </a:r>
            <a:r>
              <a:rPr lang="en-US" dirty="0" err="1"/>
              <a:t>próximo</a:t>
            </a:r>
            <a:r>
              <a:rPr lang="en-US" dirty="0"/>
              <a:t> </a:t>
            </a:r>
            <a:r>
              <a:rPr lang="en-US" dirty="0" err="1"/>
              <a:t>estado</a:t>
            </a:r>
            <a:r>
              <a:rPr lang="en-US" dirty="0"/>
              <a:t> global da </a:t>
            </a:r>
            <a:r>
              <a:rPr lang="en-US" dirty="0" err="1"/>
              <a:t>rede</a:t>
            </a:r>
            <a:r>
              <a:rPr lang="en-US" dirty="0"/>
              <a:t>.</a:t>
            </a:r>
          </a:p>
          <a:p>
            <a:endParaRPr lang="en-US" dirty="0"/>
          </a:p>
          <a:p>
            <a:r>
              <a:rPr lang="en-US" b="1" dirty="0" err="1">
                <a:solidFill>
                  <a:srgbClr val="F79037"/>
                </a:solidFill>
              </a:rPr>
              <a:t>Vincule</a:t>
            </a:r>
            <a:r>
              <a:rPr lang="en-US" b="1" dirty="0">
                <a:solidFill>
                  <a:srgbClr val="F79037"/>
                </a:solidFill>
              </a:rPr>
              <a:t> </a:t>
            </a:r>
            <a:r>
              <a:rPr lang="en-US" b="1" dirty="0" err="1">
                <a:solidFill>
                  <a:srgbClr val="F79037"/>
                </a:solidFill>
              </a:rPr>
              <a:t>os</a:t>
            </a:r>
            <a:r>
              <a:rPr lang="en-US" b="1" dirty="0">
                <a:solidFill>
                  <a:srgbClr val="F79037"/>
                </a:solidFill>
              </a:rPr>
              <a:t> </a:t>
            </a:r>
            <a:r>
              <a:rPr lang="en-US" b="1" dirty="0" err="1">
                <a:solidFill>
                  <a:srgbClr val="F79037"/>
                </a:solidFill>
              </a:rPr>
              <a:t>blocos</a:t>
            </a:r>
            <a:endParaRPr lang="en-US" b="1" dirty="0">
              <a:solidFill>
                <a:srgbClr val="F79037"/>
              </a:solidFill>
            </a:endParaRPr>
          </a:p>
          <a:p>
            <a:r>
              <a:rPr lang="en-US" dirty="0"/>
              <a:t>Uma </a:t>
            </a:r>
            <a:r>
              <a:rPr lang="en-US" dirty="0" err="1"/>
              <a:t>vez</a:t>
            </a:r>
            <a:r>
              <a:rPr lang="en-US" dirty="0"/>
              <a:t> </a:t>
            </a:r>
            <a:r>
              <a:rPr lang="en-US" dirty="0" err="1"/>
              <a:t>alcançado</a:t>
            </a:r>
            <a:r>
              <a:rPr lang="en-US" dirty="0"/>
              <a:t> o </a:t>
            </a:r>
            <a:r>
              <a:rPr lang="en-US" dirty="0" err="1"/>
              <a:t>consenso</a:t>
            </a:r>
            <a:r>
              <a:rPr lang="en-US" dirty="0"/>
              <a:t>, as </a:t>
            </a:r>
            <a:r>
              <a:rPr lang="en-US" dirty="0" err="1"/>
              <a:t>transações</a:t>
            </a:r>
            <a:r>
              <a:rPr lang="en-US" dirty="0"/>
              <a:t> no </a:t>
            </a:r>
            <a:r>
              <a:rPr lang="en-US" dirty="0" err="1"/>
              <a:t>blockchain</a:t>
            </a:r>
            <a:r>
              <a:rPr lang="en-US" dirty="0"/>
              <a:t> são </a:t>
            </a:r>
            <a:r>
              <a:rPr lang="en-US" dirty="0" err="1"/>
              <a:t>gravadas</a:t>
            </a:r>
            <a:r>
              <a:rPr lang="en-US" dirty="0"/>
              <a:t> </a:t>
            </a:r>
            <a:r>
              <a:rPr lang="en-US" dirty="0" err="1"/>
              <a:t>em</a:t>
            </a:r>
            <a:r>
              <a:rPr lang="en-US" dirty="0"/>
              <a:t> </a:t>
            </a:r>
            <a:r>
              <a:rPr lang="en-US" dirty="0" err="1"/>
              <a:t>blocos</a:t>
            </a:r>
            <a:r>
              <a:rPr lang="en-US" dirty="0"/>
              <a:t>. Um hash </a:t>
            </a:r>
            <a:r>
              <a:rPr lang="en-US" dirty="0" err="1"/>
              <a:t>criptográfico</a:t>
            </a:r>
            <a:r>
              <a:rPr lang="en-US" dirty="0"/>
              <a:t> </a:t>
            </a:r>
            <a:r>
              <a:rPr lang="en-US" dirty="0" err="1"/>
              <a:t>também</a:t>
            </a:r>
            <a:r>
              <a:rPr lang="en-US" dirty="0"/>
              <a:t> </a:t>
            </a:r>
            <a:r>
              <a:rPr lang="en-US" dirty="0" err="1"/>
              <a:t>é</a:t>
            </a:r>
            <a:r>
              <a:rPr lang="en-US" dirty="0"/>
              <a:t> </a:t>
            </a:r>
            <a:r>
              <a:rPr lang="en-US" dirty="0" err="1"/>
              <a:t>anexado</a:t>
            </a:r>
            <a:r>
              <a:rPr lang="en-US" dirty="0"/>
              <a:t> a </a:t>
            </a:r>
            <a:r>
              <a:rPr lang="en-US" dirty="0" err="1"/>
              <a:t>cada</a:t>
            </a:r>
            <a:r>
              <a:rPr lang="en-US" dirty="0"/>
              <a:t> novo </a:t>
            </a:r>
            <a:r>
              <a:rPr lang="en-US" dirty="0" err="1"/>
              <a:t>bloco</a:t>
            </a:r>
            <a:r>
              <a:rPr lang="en-US" dirty="0"/>
              <a:t>, </a:t>
            </a:r>
            <a:r>
              <a:rPr lang="en-US" dirty="0" err="1"/>
              <a:t>conforme</a:t>
            </a:r>
            <a:r>
              <a:rPr lang="en-US" dirty="0"/>
              <a:t> </a:t>
            </a:r>
            <a:r>
              <a:rPr lang="en-US" dirty="0" err="1"/>
              <a:t>mostrado</a:t>
            </a:r>
            <a:r>
              <a:rPr lang="en-US" dirty="0"/>
              <a:t> no </a:t>
            </a:r>
            <a:r>
              <a:rPr lang="en-US" dirty="0" err="1"/>
              <a:t>vídeo</a:t>
            </a:r>
            <a:r>
              <a:rPr lang="en-US" dirty="0"/>
              <a:t> anterior. O hash </a:t>
            </a:r>
            <a:r>
              <a:rPr lang="en-US" dirty="0" err="1"/>
              <a:t>então</a:t>
            </a:r>
            <a:r>
              <a:rPr lang="en-US" dirty="0"/>
              <a:t> </a:t>
            </a:r>
            <a:r>
              <a:rPr lang="en-US" dirty="0" err="1"/>
              <a:t>cria</a:t>
            </a:r>
            <a:r>
              <a:rPr lang="en-US" dirty="0"/>
              <a:t> a </a:t>
            </a:r>
            <a:r>
              <a:rPr lang="en-US" dirty="0" err="1"/>
              <a:t>cadeia</a:t>
            </a:r>
            <a:r>
              <a:rPr lang="en-US" dirty="0"/>
              <a:t> </a:t>
            </a:r>
            <a:r>
              <a:rPr lang="en-US" dirty="0" err="1"/>
              <a:t>que</a:t>
            </a:r>
            <a:r>
              <a:rPr lang="en-US" dirty="0"/>
              <a:t> </a:t>
            </a:r>
            <a:r>
              <a:rPr lang="en-US" dirty="0" err="1"/>
              <a:t>liga</a:t>
            </a:r>
            <a:r>
              <a:rPr lang="en-US" dirty="0"/>
              <a:t> </a:t>
            </a:r>
            <a:r>
              <a:rPr lang="en-US" dirty="0" err="1"/>
              <a:t>os</a:t>
            </a:r>
            <a:r>
              <a:rPr lang="en-US" dirty="0"/>
              <a:t> </a:t>
            </a:r>
            <a:r>
              <a:rPr lang="en-US" dirty="0" err="1"/>
              <a:t>blocos</a:t>
            </a:r>
            <a:r>
              <a:rPr lang="en-US" dirty="0"/>
              <a:t>. Se </a:t>
            </a:r>
            <a:r>
              <a:rPr lang="en-US" dirty="0" err="1"/>
              <a:t>os</a:t>
            </a:r>
            <a:r>
              <a:rPr lang="en-US" dirty="0"/>
              <a:t> dados no </a:t>
            </a:r>
            <a:r>
              <a:rPr lang="en-US" dirty="0" err="1"/>
              <a:t>bloco</a:t>
            </a:r>
            <a:r>
              <a:rPr lang="en-US" dirty="0"/>
              <a:t> </a:t>
            </a:r>
            <a:r>
              <a:rPr lang="en-US" dirty="0" err="1"/>
              <a:t>forem</a:t>
            </a:r>
            <a:r>
              <a:rPr lang="en-US" dirty="0"/>
              <a:t> </a:t>
            </a:r>
            <a:r>
              <a:rPr lang="en-US" dirty="0" err="1"/>
              <a:t>editados</a:t>
            </a:r>
            <a:r>
              <a:rPr lang="en-US" dirty="0"/>
              <a:t>, o valor do hash </a:t>
            </a:r>
            <a:r>
              <a:rPr lang="en-US" dirty="0" err="1"/>
              <a:t>muda</a:t>
            </a:r>
            <a:r>
              <a:rPr lang="en-US" dirty="0"/>
              <a:t>, o </a:t>
            </a:r>
            <a:r>
              <a:rPr lang="en-US" dirty="0" err="1"/>
              <a:t>que</a:t>
            </a:r>
            <a:r>
              <a:rPr lang="en-US" dirty="0"/>
              <a:t> </a:t>
            </a:r>
            <a:r>
              <a:rPr lang="en-US" dirty="0" err="1"/>
              <a:t>mostra</a:t>
            </a:r>
            <a:r>
              <a:rPr lang="en-US" dirty="0"/>
              <a:t> </a:t>
            </a:r>
            <a:r>
              <a:rPr lang="en-US" dirty="0" err="1"/>
              <a:t>adulteração</a:t>
            </a:r>
            <a:r>
              <a:rPr lang="en-US" dirty="0"/>
              <a:t>. </a:t>
            </a:r>
            <a:r>
              <a:rPr lang="en-US" dirty="0" err="1"/>
              <a:t>Cada</a:t>
            </a:r>
            <a:r>
              <a:rPr lang="en-US" dirty="0"/>
              <a:t> </a:t>
            </a:r>
            <a:r>
              <a:rPr lang="en-US" dirty="0" err="1"/>
              <a:t>bloco</a:t>
            </a:r>
            <a:r>
              <a:rPr lang="en-US" dirty="0"/>
              <a:t> </a:t>
            </a:r>
            <a:r>
              <a:rPr lang="en-US" dirty="0" err="1"/>
              <a:t>adicional</a:t>
            </a:r>
            <a:r>
              <a:rPr lang="en-US" dirty="0"/>
              <a:t> </a:t>
            </a:r>
            <a:r>
              <a:rPr lang="en-US" dirty="0" err="1"/>
              <a:t>verifica</a:t>
            </a:r>
            <a:r>
              <a:rPr lang="en-US" dirty="0"/>
              <a:t> </a:t>
            </a:r>
            <a:r>
              <a:rPr lang="en-US" dirty="0" err="1"/>
              <a:t>novamente</a:t>
            </a:r>
            <a:r>
              <a:rPr lang="en-US" dirty="0"/>
              <a:t> o </a:t>
            </a:r>
            <a:r>
              <a:rPr lang="en-US" dirty="0" err="1"/>
              <a:t>bloco</a:t>
            </a:r>
            <a:r>
              <a:rPr lang="en-US" dirty="0"/>
              <a:t> anterior </a:t>
            </a:r>
          </a:p>
          <a:p>
            <a:endParaRPr lang="en-US" b="1" dirty="0">
              <a:solidFill>
                <a:srgbClr val="F79037"/>
              </a:solidFill>
            </a:endParaRPr>
          </a:p>
          <a:p>
            <a:r>
              <a:rPr lang="en-US" b="1" dirty="0" err="1">
                <a:solidFill>
                  <a:srgbClr val="F79037"/>
                </a:solidFill>
              </a:rPr>
              <a:t>Compartilhe</a:t>
            </a:r>
            <a:r>
              <a:rPr lang="en-US" b="1" dirty="0">
                <a:solidFill>
                  <a:srgbClr val="F79037"/>
                </a:solidFill>
              </a:rPr>
              <a:t> o </a:t>
            </a:r>
            <a:r>
              <a:rPr lang="en-US" b="1" dirty="0" err="1">
                <a:solidFill>
                  <a:srgbClr val="F79037"/>
                </a:solidFill>
              </a:rPr>
              <a:t>livro-razão</a:t>
            </a:r>
            <a:r>
              <a:rPr lang="en-US" b="1" dirty="0">
                <a:solidFill>
                  <a:srgbClr val="F79037"/>
                </a:solidFill>
              </a:rPr>
              <a:t> (i.e., Ledger)</a:t>
            </a:r>
          </a:p>
          <a:p>
            <a:r>
              <a:rPr lang="en-US" dirty="0"/>
              <a:t>O </a:t>
            </a:r>
            <a:r>
              <a:rPr lang="en-US" dirty="0" err="1"/>
              <a:t>sistema</a:t>
            </a:r>
            <a:r>
              <a:rPr lang="en-US" dirty="0"/>
              <a:t> </a:t>
            </a:r>
            <a:r>
              <a:rPr lang="en-US" dirty="0" err="1"/>
              <a:t>então</a:t>
            </a:r>
            <a:r>
              <a:rPr lang="en-US" dirty="0"/>
              <a:t> </a:t>
            </a:r>
            <a:r>
              <a:rPr lang="en-US" dirty="0" err="1"/>
              <a:t>transmite</a:t>
            </a:r>
            <a:r>
              <a:rPr lang="en-US" dirty="0"/>
              <a:t> a </a:t>
            </a:r>
            <a:r>
              <a:rPr lang="en-US" dirty="0" err="1"/>
              <a:t>cópia</a:t>
            </a:r>
            <a:r>
              <a:rPr lang="en-US" dirty="0"/>
              <a:t> </a:t>
            </a:r>
            <a:r>
              <a:rPr lang="en-US" dirty="0" err="1"/>
              <a:t>mais</a:t>
            </a:r>
            <a:r>
              <a:rPr lang="en-US" dirty="0"/>
              <a:t> </a:t>
            </a:r>
            <a:r>
              <a:rPr lang="en-US" dirty="0" err="1"/>
              <a:t>recente</a:t>
            </a:r>
            <a:r>
              <a:rPr lang="en-US" dirty="0"/>
              <a:t> do </a:t>
            </a:r>
            <a:r>
              <a:rPr lang="en-US" dirty="0" err="1"/>
              <a:t>registo</a:t>
            </a:r>
            <a:r>
              <a:rPr lang="en-US" dirty="0"/>
              <a:t> central </a:t>
            </a:r>
            <a:r>
              <a:rPr lang="en-US" dirty="0" err="1"/>
              <a:t>para</a:t>
            </a:r>
            <a:r>
              <a:rPr lang="en-US" dirty="0"/>
              <a:t> </a:t>
            </a:r>
            <a:r>
              <a:rPr lang="en-US" dirty="0" err="1"/>
              <a:t>todos</a:t>
            </a:r>
            <a:r>
              <a:rPr lang="en-US" dirty="0"/>
              <a:t> </a:t>
            </a:r>
            <a:r>
              <a:rPr lang="en-US" dirty="0" err="1"/>
              <a:t>os</a:t>
            </a:r>
            <a:r>
              <a:rPr lang="en-US" dirty="0"/>
              <a:t> </a:t>
            </a:r>
            <a:r>
              <a:rPr lang="en-US" dirty="0" err="1"/>
              <a:t>participantes</a:t>
            </a:r>
            <a:r>
              <a:rPr lang="en-US" dirty="0"/>
              <a:t> da </a:t>
            </a:r>
            <a:r>
              <a:rPr lang="en-US" dirty="0" err="1"/>
              <a:t>rede</a:t>
            </a:r>
            <a:r>
              <a:rPr lang="en-US" dirty="0"/>
              <a:t>, </a:t>
            </a:r>
            <a:r>
              <a:rPr lang="en-US" dirty="0" err="1"/>
              <a:t>que</a:t>
            </a:r>
            <a:r>
              <a:rPr lang="en-US" dirty="0"/>
              <a:t> </a:t>
            </a:r>
            <a:r>
              <a:rPr lang="en-US" dirty="0" err="1"/>
              <a:t>atualiza</a:t>
            </a:r>
            <a:r>
              <a:rPr lang="en-US" dirty="0"/>
              <a:t> o status da </a:t>
            </a:r>
            <a:r>
              <a:rPr lang="en-US" dirty="0" err="1"/>
              <a:t>cópia</a:t>
            </a:r>
            <a:r>
              <a:rPr lang="en-US" dirty="0"/>
              <a:t> </a:t>
            </a:r>
            <a:r>
              <a:rPr lang="en-US" dirty="0" err="1"/>
              <a:t>armazenada</a:t>
            </a:r>
            <a:r>
              <a:rPr lang="en-US" dirty="0"/>
              <a:t> do </a:t>
            </a:r>
            <a:r>
              <a:rPr lang="en-US" dirty="0" err="1"/>
              <a:t>blockchain</a:t>
            </a:r>
            <a:r>
              <a:rPr lang="en-US" dirty="0"/>
              <a:t> </a:t>
            </a:r>
            <a:r>
              <a:rPr lang="en-US" dirty="0" err="1"/>
              <a:t>para</a:t>
            </a:r>
            <a:r>
              <a:rPr lang="en-US" dirty="0"/>
              <a:t> </a:t>
            </a:r>
            <a:r>
              <a:rPr lang="en-US" dirty="0" err="1"/>
              <a:t>todos</a:t>
            </a:r>
            <a:r>
              <a:rPr lang="en-US" dirty="0"/>
              <a:t> </a:t>
            </a:r>
            <a:r>
              <a:rPr lang="en-US" dirty="0" err="1"/>
              <a:t>os</a:t>
            </a:r>
            <a:r>
              <a:rPr lang="en-US" dirty="0"/>
              <a:t> </a:t>
            </a:r>
            <a:r>
              <a:rPr lang="en-US" dirty="0" err="1"/>
              <a:t>participantes</a:t>
            </a:r>
            <a:r>
              <a:rPr lang="en-US" dirty="0"/>
              <a:t>. A </a:t>
            </a:r>
            <a:r>
              <a:rPr lang="en-US" dirty="0" err="1"/>
              <a:t>mineração</a:t>
            </a:r>
            <a:r>
              <a:rPr lang="en-US" dirty="0"/>
              <a:t> </a:t>
            </a:r>
            <a:r>
              <a:rPr lang="en-US" dirty="0" err="1"/>
              <a:t>requer</a:t>
            </a:r>
            <a:r>
              <a:rPr lang="en-US" dirty="0"/>
              <a:t> </a:t>
            </a:r>
            <a:r>
              <a:rPr lang="en-US" dirty="0" err="1"/>
              <a:t>recursos</a:t>
            </a:r>
            <a:r>
              <a:rPr lang="en-US" dirty="0"/>
              <a:t> </a:t>
            </a:r>
            <a:r>
              <a:rPr lang="en-US" dirty="0" err="1"/>
              <a:t>computacionais</a:t>
            </a:r>
            <a:r>
              <a:rPr lang="en-US" dirty="0"/>
              <a:t> </a:t>
            </a:r>
            <a:r>
              <a:rPr lang="en-US" dirty="0" err="1"/>
              <a:t>significativos</a:t>
            </a:r>
            <a:r>
              <a:rPr lang="en-US" dirty="0"/>
              <a:t> e </a:t>
            </a:r>
            <a:r>
              <a:rPr lang="en-US" dirty="0" err="1"/>
              <a:t>leva</a:t>
            </a:r>
            <a:r>
              <a:rPr lang="en-US" dirty="0"/>
              <a:t> </a:t>
            </a:r>
            <a:r>
              <a:rPr lang="en-US" dirty="0" err="1"/>
              <a:t>muito</a:t>
            </a:r>
            <a:r>
              <a:rPr lang="en-US" dirty="0"/>
              <a:t> tempo </a:t>
            </a:r>
            <a:r>
              <a:rPr lang="en-US" dirty="0" err="1"/>
              <a:t>devido</a:t>
            </a:r>
            <a:r>
              <a:rPr lang="en-US" dirty="0"/>
              <a:t> </a:t>
            </a:r>
            <a:r>
              <a:rPr lang="en-US" dirty="0" err="1"/>
              <a:t>à</a:t>
            </a:r>
            <a:r>
              <a:rPr lang="en-US" dirty="0"/>
              <a:t> </a:t>
            </a:r>
            <a:r>
              <a:rPr lang="en-US" dirty="0" err="1"/>
              <a:t>complexidade</a:t>
            </a:r>
            <a:r>
              <a:rPr lang="en-US" dirty="0"/>
              <a:t> do </a:t>
            </a:r>
            <a:r>
              <a:rPr lang="en-US" dirty="0" err="1"/>
              <a:t>processo</a:t>
            </a:r>
            <a:r>
              <a:rPr lang="en-US" dirty="0"/>
              <a:t> de software. </a:t>
            </a:r>
            <a:r>
              <a:rPr lang="en-US" dirty="0" err="1"/>
              <a:t>Em</a:t>
            </a:r>
            <a:r>
              <a:rPr lang="en-US" dirty="0"/>
              <a:t> </a:t>
            </a:r>
            <a:r>
              <a:rPr lang="en-US" dirty="0" err="1"/>
              <a:t>troca</a:t>
            </a:r>
            <a:r>
              <a:rPr lang="en-US" dirty="0"/>
              <a:t>, </a:t>
            </a:r>
            <a:r>
              <a:rPr lang="en-US" dirty="0" err="1"/>
              <a:t>os</a:t>
            </a:r>
            <a:r>
              <a:rPr lang="en-US" dirty="0"/>
              <a:t> </a:t>
            </a:r>
            <a:r>
              <a:rPr lang="en-US" dirty="0" err="1"/>
              <a:t>mineradores</a:t>
            </a:r>
            <a:r>
              <a:rPr lang="en-US" dirty="0"/>
              <a:t> </a:t>
            </a:r>
            <a:r>
              <a:rPr lang="en-US" dirty="0" err="1"/>
              <a:t>ganham</a:t>
            </a:r>
            <a:r>
              <a:rPr lang="en-US" dirty="0"/>
              <a:t> </a:t>
            </a:r>
            <a:r>
              <a:rPr lang="en-US" dirty="0" err="1"/>
              <a:t>uma</a:t>
            </a:r>
            <a:r>
              <a:rPr lang="en-US" dirty="0"/>
              <a:t> </a:t>
            </a:r>
            <a:r>
              <a:rPr lang="en-US" dirty="0" err="1"/>
              <a:t>pequena</a:t>
            </a:r>
            <a:r>
              <a:rPr lang="en-US" dirty="0"/>
              <a:t> </a:t>
            </a:r>
            <a:r>
              <a:rPr lang="en-US" dirty="0" err="1"/>
              <a:t>quantia</a:t>
            </a:r>
            <a:r>
              <a:rPr lang="en-US" dirty="0"/>
              <a:t> </a:t>
            </a:r>
            <a:r>
              <a:rPr lang="en-US" dirty="0" err="1"/>
              <a:t>em</a:t>
            </a:r>
            <a:r>
              <a:rPr lang="en-US" dirty="0"/>
              <a:t> </a:t>
            </a:r>
            <a:r>
              <a:rPr lang="en-US" dirty="0" err="1"/>
              <a:t>criptomoeda</a:t>
            </a:r>
            <a:r>
              <a:rPr lang="en-US" dirty="0"/>
              <a:t>. </a:t>
            </a:r>
            <a:r>
              <a:rPr lang="en-US" dirty="0" err="1"/>
              <a:t>Os</a:t>
            </a:r>
            <a:r>
              <a:rPr lang="en-US" dirty="0"/>
              <a:t> </a:t>
            </a:r>
            <a:r>
              <a:rPr lang="en-US" dirty="0" err="1"/>
              <a:t>mineradores</a:t>
            </a:r>
            <a:r>
              <a:rPr lang="en-US" dirty="0"/>
              <a:t> </a:t>
            </a:r>
            <a:r>
              <a:rPr lang="en-US" dirty="0" err="1"/>
              <a:t>atuam</a:t>
            </a:r>
            <a:r>
              <a:rPr lang="en-US" dirty="0"/>
              <a:t> </a:t>
            </a:r>
            <a:r>
              <a:rPr lang="en-US" dirty="0" err="1"/>
              <a:t>como</a:t>
            </a:r>
            <a:r>
              <a:rPr lang="en-US" dirty="0"/>
              <a:t> </a:t>
            </a:r>
            <a:r>
              <a:rPr lang="en-US" dirty="0" err="1"/>
              <a:t>funcionários</a:t>
            </a:r>
            <a:r>
              <a:rPr lang="en-US" dirty="0"/>
              <a:t> </a:t>
            </a:r>
            <a:r>
              <a:rPr lang="en-US" dirty="0" err="1"/>
              <a:t>modernos</a:t>
            </a:r>
            <a:r>
              <a:rPr lang="en-US" dirty="0"/>
              <a:t> </a:t>
            </a:r>
            <a:r>
              <a:rPr lang="en-US" dirty="0" err="1"/>
              <a:t>que</a:t>
            </a:r>
            <a:r>
              <a:rPr lang="en-US" dirty="0"/>
              <a:t> </a:t>
            </a:r>
            <a:r>
              <a:rPr lang="en-US" dirty="0" err="1"/>
              <a:t>registram</a:t>
            </a:r>
            <a:r>
              <a:rPr lang="en-US" dirty="0"/>
              <a:t> </a:t>
            </a:r>
            <a:r>
              <a:rPr lang="en-US" dirty="0" err="1"/>
              <a:t>transações</a:t>
            </a:r>
            <a:r>
              <a:rPr lang="en-US" dirty="0"/>
              <a:t> e </a:t>
            </a:r>
            <a:r>
              <a:rPr lang="en-US" dirty="0" err="1"/>
              <a:t>cobram</a:t>
            </a:r>
            <a:r>
              <a:rPr lang="en-US" dirty="0"/>
              <a:t> </a:t>
            </a:r>
            <a:r>
              <a:rPr lang="en-US" dirty="0" err="1"/>
              <a:t>taxas</a:t>
            </a:r>
            <a:r>
              <a:rPr lang="en-US" dirty="0"/>
              <a:t> de </a:t>
            </a:r>
            <a:r>
              <a:rPr lang="en-US" dirty="0" err="1"/>
              <a:t>transação</a:t>
            </a:r>
            <a:r>
              <a:rPr lang="en-US" dirty="0"/>
              <a:t>. </a:t>
            </a:r>
            <a:r>
              <a:rPr lang="en-US" dirty="0" err="1"/>
              <a:t>Todos</a:t>
            </a:r>
            <a:r>
              <a:rPr lang="en-US" dirty="0"/>
              <a:t> </a:t>
            </a:r>
            <a:r>
              <a:rPr lang="en-US" dirty="0" err="1"/>
              <a:t>os</a:t>
            </a:r>
            <a:r>
              <a:rPr lang="en-US" dirty="0"/>
              <a:t> </a:t>
            </a:r>
            <a:r>
              <a:rPr lang="en-US" dirty="0" err="1"/>
              <a:t>participantes</a:t>
            </a:r>
            <a:r>
              <a:rPr lang="en-US" dirty="0"/>
              <a:t> da </a:t>
            </a:r>
            <a:r>
              <a:rPr lang="en-US" dirty="0" err="1"/>
              <a:t>rede</a:t>
            </a:r>
            <a:r>
              <a:rPr lang="en-US" dirty="0"/>
              <a:t> </a:t>
            </a:r>
            <a:r>
              <a:rPr lang="en-US" dirty="0" err="1"/>
              <a:t>chegam</a:t>
            </a:r>
            <a:r>
              <a:rPr lang="en-US" dirty="0"/>
              <a:t> a um </a:t>
            </a:r>
            <a:r>
              <a:rPr lang="en-US" dirty="0" err="1"/>
              <a:t>consenso</a:t>
            </a:r>
            <a:r>
              <a:rPr lang="en-US" dirty="0"/>
              <a:t> </a:t>
            </a:r>
            <a:r>
              <a:rPr lang="en-US" dirty="0" err="1"/>
              <a:t>sobre</a:t>
            </a:r>
            <a:r>
              <a:rPr lang="en-US" dirty="0"/>
              <a:t> </a:t>
            </a:r>
            <a:r>
              <a:rPr lang="en-US" dirty="0" err="1"/>
              <a:t>quem</a:t>
            </a:r>
            <a:r>
              <a:rPr lang="en-US" dirty="0"/>
              <a:t> </a:t>
            </a:r>
            <a:r>
              <a:rPr lang="en-US" dirty="0" err="1"/>
              <a:t>possui</a:t>
            </a:r>
            <a:r>
              <a:rPr lang="en-US" dirty="0"/>
              <a:t> </a:t>
            </a:r>
            <a:r>
              <a:rPr lang="en-US" dirty="0" err="1"/>
              <a:t>quais</a:t>
            </a:r>
            <a:r>
              <a:rPr lang="en-US" dirty="0"/>
              <a:t> </a:t>
            </a:r>
            <a:r>
              <a:rPr lang="en-US" dirty="0" err="1"/>
              <a:t>moedas</a:t>
            </a:r>
            <a:r>
              <a:rPr lang="en-US" dirty="0"/>
              <a:t> e/</a:t>
            </a:r>
            <a:r>
              <a:rPr lang="en-US" dirty="0" err="1"/>
              <a:t>ou</a:t>
            </a:r>
            <a:r>
              <a:rPr lang="en-US" dirty="0"/>
              <a:t> tokens.</a:t>
            </a:r>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3018065" cy="289123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As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fornecem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tamanho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(1,12 MB </a:t>
            </a:r>
            <a:r>
              <a:rPr lang="en-US" sz="1100" dirty="0" err="1">
                <a:latin typeface="Calibri" panose="020F0502020204030204" pitchFamily="34" charset="0"/>
                <a:cs typeface="Calibri" panose="020F0502020204030204" pitchFamily="34" charset="0"/>
              </a:rPr>
              <a:t>neste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 taxa </a:t>
            </a:r>
            <a:r>
              <a:rPr lang="en-US" sz="1100" dirty="0" err="1">
                <a:latin typeface="Calibri" panose="020F0502020204030204" pitchFamily="34" charset="0"/>
                <a:cs typeface="Calibri" panose="020F0502020204030204" pitchFamily="34" charset="0"/>
              </a:rPr>
              <a:t>mediana</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minerador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paga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mineradores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incluída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qual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minerador</a:t>
            </a:r>
            <a:r>
              <a:rPr lang="en-US" sz="1100" dirty="0">
                <a:latin typeface="Calibri" panose="020F0502020204030204" pitchFamily="34" charset="0"/>
                <a:cs typeface="Calibri" panose="020F0502020204030204" pitchFamily="34" charset="0"/>
              </a:rPr>
              <a:t>/</a:t>
            </a:r>
            <a:r>
              <a:rPr lang="en-US" sz="1100" dirty="0" err="1">
                <a:latin typeface="Calibri" panose="020F0502020204030204" pitchFamily="34" charset="0"/>
                <a:cs typeface="Calibri" panose="020F0502020204030204" pitchFamily="34" charset="0"/>
              </a:rPr>
              <a:t>fazenda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mineração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extraiu</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e outros </a:t>
            </a:r>
            <a:r>
              <a:rPr lang="en-US" sz="1100" dirty="0" err="1">
                <a:latin typeface="Calibri" panose="020F0502020204030204" pitchFamily="34" charset="0"/>
                <a:cs typeface="Calibri" panose="020F0502020204030204" pitchFamily="34" charset="0"/>
              </a:rPr>
              <a:t>informação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dados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consulte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Figura</a:t>
            </a:r>
            <a:r>
              <a:rPr lang="en-US" sz="1100" dirty="0">
                <a:latin typeface="Calibri" panose="020F0502020204030204" pitchFamily="34" charset="0"/>
                <a:cs typeface="Calibri" panose="020F0502020204030204" pitchFamily="34" charset="0"/>
              </a:rPr>
              <a:t> 3) são </a:t>
            </a:r>
            <a:r>
              <a:rPr lang="en-US" sz="1100" dirty="0" err="1">
                <a:latin typeface="Calibri" panose="020F0502020204030204" pitchFamily="34" charset="0"/>
                <a:cs typeface="Calibri" panose="020F0502020204030204" pitchFamily="34" charset="0"/>
              </a:rPr>
              <a:t>listados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individual no </a:t>
            </a:r>
            <a:r>
              <a:rPr lang="en-US" sz="1100" dirty="0" err="1">
                <a:latin typeface="Calibri" panose="020F0502020204030204" pitchFamily="34" charset="0"/>
                <a:cs typeface="Calibri" panose="020F0502020204030204" pitchFamily="34" charset="0"/>
              </a:rPr>
              <a:t>próprio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consulte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Figura</a:t>
            </a:r>
            <a:r>
              <a:rPr lang="en-US" sz="1100" dirty="0">
                <a:latin typeface="Calibri" panose="020F0502020204030204" pitchFamily="34" charset="0"/>
                <a:cs typeface="Calibri" panose="020F0502020204030204" pitchFamily="34" charset="0"/>
              </a:rPr>
              <a:t> 4) são,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dizer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resumo</a:t>
            </a:r>
            <a:r>
              <a:rPr lang="en-US" sz="1100" dirty="0">
                <a:latin typeface="Calibri" panose="020F0502020204030204" pitchFamily="34" charset="0"/>
                <a:cs typeface="Calibri" panose="020F0502020204030204" pitchFamily="34" charset="0"/>
              </a:rPr>
              <a:t> dos dados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dentro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modo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tamanho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cerca</a:t>
            </a:r>
            <a:r>
              <a:rPr lang="en-US" sz="1100" dirty="0">
                <a:latin typeface="Calibri" panose="020F0502020204030204" pitchFamily="34" charset="0"/>
                <a:cs typeface="Calibri" panose="020F0502020204030204" pitchFamily="34" charset="0"/>
              </a:rPr>
              <a:t> de 1 MB, </a:t>
            </a:r>
            <a:r>
              <a:rPr lang="en-US" sz="1100" dirty="0" err="1">
                <a:latin typeface="Calibri" panose="020F0502020204030204" pitchFamily="34" charset="0"/>
                <a:cs typeface="Calibri" panose="020F0502020204030204" pitchFamily="34" charset="0"/>
              </a:rPr>
              <a:t>embora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propostas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discussões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ampliação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tamanho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obter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escalabilidade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a:t>
            </a:r>
            <a:endParaRPr lang="en-US" dirty="0">
              <a:solidFill>
                <a:schemeClr val="tx1"/>
              </a:solidFill>
            </a:endParaRPr>
          </a:p>
        </p:txBody>
      </p:sp>
      <p:pic>
        <p:nvPicPr>
          <p:cNvPr id="5" name="Picture 4">
            <a:extLst>
              <a:ext uri="{FF2B5EF4-FFF2-40B4-BE49-F238E27FC236}">
                <a16:creationId xmlns:a16="http://schemas.microsoft.com/office/drawing/2014/main" id="{BCE59126-47CA-2549-7BFA-F6CB7A159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3550" y="3368508"/>
            <a:ext cx="2933700" cy="2552700"/>
          </a:xfrm>
          <a:prstGeom prst="rect">
            <a:avLst/>
          </a:prstGeom>
        </p:spPr>
      </p:pic>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3963550" y="5966378"/>
            <a:ext cx="2917371" cy="54624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t-PT"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Figura 4: </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Exemplo de transações Bitcoin (Fonte: </a:t>
            </a:r>
            <a:r>
              <a:rPr lang="pt-PT" sz="1100" u="sng" dirty="0">
                <a:solidFill>
                  <a:srgbClr val="5C9A45"/>
                </a:solidFill>
                <a:latin typeface="Calibri" panose="020F0502020204030204" pitchFamily="34" charset="0"/>
                <a:ea typeface="Times New Roman" panose="02020603050405020304" pitchFamily="18" charset="0"/>
                <a:cs typeface="Calibri" panose="020F0502020204030204" pitchFamily="34" charset="0"/>
                <a:hlinkClick r:id="rId4"/>
              </a:rPr>
              <a:t>Mempool </a:t>
            </a:r>
            <a:r>
              <a:rPr lang="pt-PT" sz="1100" u="sng" dirty="0" err="1">
                <a:solidFill>
                  <a:srgbClr val="5C9A45"/>
                </a:solidFill>
                <a:latin typeface="Calibri" panose="020F0502020204030204" pitchFamily="34" charset="0"/>
                <a:ea typeface="Times New Roman" panose="02020603050405020304" pitchFamily="18" charset="0"/>
                <a:cs typeface="Calibri" panose="020F0502020204030204" pitchFamily="34" charset="0"/>
                <a:hlinkClick r:id="rId4"/>
              </a:rPr>
              <a:t>Space</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hlinkClick r:id="rId4"/>
              </a:rPr>
              <a:t>,</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acedido em 30.11.2022)</a:t>
            </a:r>
            <a:endParaRPr lang="pt-PT"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2044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ea typeface="Times New Roman" panose="02020603050405020304" pitchFamily="18" charset="0"/>
                <a:cs typeface="Calibri" panose="020F0502020204030204" pitchFamily="34" charset="0"/>
              </a:rPr>
              <a:t>3.2 </a:t>
            </a:r>
            <a:r>
              <a:rPr lang="en-US" sz="1800" b="0" dirty="0" err="1">
                <a:ea typeface="Times New Roman" panose="02020603050405020304" pitchFamily="18" charset="0"/>
                <a:cs typeface="Calibri" panose="020F0502020204030204" pitchFamily="34" charset="0"/>
              </a:rPr>
              <a:t>Quais</a:t>
            </a:r>
            <a:r>
              <a:rPr lang="en-US" sz="1800" b="0" dirty="0">
                <a:ea typeface="Times New Roman" panose="02020603050405020304" pitchFamily="18" charset="0"/>
                <a:cs typeface="Calibri" panose="020F0502020204030204" pitchFamily="34" charset="0"/>
              </a:rPr>
              <a:t> são </a:t>
            </a:r>
            <a:r>
              <a:rPr lang="en-US" sz="1800" b="0" dirty="0" err="1">
                <a:ea typeface="Times New Roman" panose="02020603050405020304" pitchFamily="18" charset="0"/>
                <a:cs typeface="Calibri" panose="020F0502020204030204" pitchFamily="34" charset="0"/>
              </a:rPr>
              <a:t>os</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benefícios</a:t>
            </a:r>
            <a:r>
              <a:rPr lang="en-US" sz="1800" b="0" dirty="0">
                <a:ea typeface="Times New Roman" panose="02020603050405020304" pitchFamily="18" charset="0"/>
                <a:cs typeface="Calibri" panose="020F0502020204030204" pitchFamily="34" charset="0"/>
              </a:rPr>
              <a:t> da </a:t>
            </a:r>
            <a:r>
              <a:rPr lang="en-US" sz="1800" b="0" dirty="0" err="1">
                <a:ea typeface="Times New Roman" panose="02020603050405020304" pitchFamily="18" charset="0"/>
                <a:cs typeface="Calibri" panose="020F0502020204030204" pitchFamily="34" charset="0"/>
              </a:rPr>
              <a:t>tecnologia</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Blockchain</a:t>
            </a:r>
            <a:r>
              <a:rPr lang="en-US" sz="1800" b="0" dirty="0">
                <a:ea typeface="Times New Roman" panose="02020603050405020304" pitchFamily="18" charset="0"/>
                <a:cs typeface="Calibri" panose="020F0502020204030204" pitchFamily="34" charset="0"/>
              </a:rPr>
              <a:t>?</a:t>
            </a: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en-US" sz="1100" dirty="0">
                <a:solidFill>
                  <a:srgbClr val="000000"/>
                </a:solidFill>
                <a:latin typeface="Calibri" panose="020F0502020204030204" pitchFamily="34" charset="0"/>
                <a:ea typeface="Times New Roman" panose="02020603050405020304" pitchFamily="18" charset="0"/>
              </a:rPr>
              <a:t>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traz</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muitos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benefícios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gerenciamento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ativos</a:t>
            </a:r>
            <a:r>
              <a:rPr lang="en-US" sz="1100" dirty="0">
                <a:solidFill>
                  <a:srgbClr val="000000"/>
                </a:solidFill>
                <a:latin typeface="Calibri" panose="020F0502020204030204" pitchFamily="34" charset="0"/>
                <a:ea typeface="Times New Roman" panose="02020603050405020304" pitchFamily="18" charset="0"/>
              </a:rPr>
              <a:t>:</a:t>
            </a:r>
            <a:endParaRPr lang="en-US" sz="1100" dirty="0">
              <a:solidFill>
                <a:srgbClr val="000000"/>
              </a:solidFill>
              <a:effectLst/>
              <a:latin typeface="Calibri" panose="020F0502020204030204" pitchFamily="34"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172405"/>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Segurança</a:t>
            </a:r>
            <a:r>
              <a:rPr lang="en-US" b="1" dirty="0">
                <a:solidFill>
                  <a:srgbClr val="F79037"/>
                </a:solidFill>
                <a:cs typeface="+mn-cs"/>
              </a:rPr>
              <a:t> </a:t>
            </a:r>
            <a:r>
              <a:rPr lang="en-US" b="1" dirty="0" err="1">
                <a:solidFill>
                  <a:srgbClr val="F79037"/>
                </a:solidFill>
                <a:cs typeface="+mn-cs"/>
              </a:rPr>
              <a:t>Avançada</a:t>
            </a:r>
            <a:endParaRPr lang="en-US" b="1" dirty="0">
              <a:solidFill>
                <a:srgbClr val="F79037"/>
              </a:solidFill>
              <a:cs typeface="+mn-cs"/>
            </a:endParaRPr>
          </a:p>
          <a:p>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sistemas</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fornecem</a:t>
            </a:r>
            <a:r>
              <a:rPr lang="en-US" dirty="0">
                <a:solidFill>
                  <a:srgbClr val="000000"/>
                </a:solidFill>
                <a:cs typeface="+mn-cs"/>
              </a:rPr>
              <a:t> o alto </a:t>
            </a:r>
            <a:r>
              <a:rPr lang="en-US" dirty="0" err="1">
                <a:solidFill>
                  <a:srgbClr val="000000"/>
                </a:solidFill>
                <a:cs typeface="+mn-cs"/>
              </a:rPr>
              <a:t>nível</a:t>
            </a:r>
            <a:r>
              <a:rPr lang="en-US" dirty="0">
                <a:solidFill>
                  <a:srgbClr val="000000"/>
                </a:solidFill>
                <a:cs typeface="+mn-cs"/>
              </a:rPr>
              <a:t> de </a:t>
            </a:r>
            <a:r>
              <a:rPr lang="en-US" dirty="0" err="1">
                <a:solidFill>
                  <a:srgbClr val="000000"/>
                </a:solidFill>
                <a:cs typeface="+mn-cs"/>
              </a:rPr>
              <a:t>segurança</a:t>
            </a:r>
            <a:r>
              <a:rPr lang="en-US" dirty="0">
                <a:solidFill>
                  <a:srgbClr val="000000"/>
                </a:solidFill>
                <a:cs typeface="+mn-cs"/>
              </a:rPr>
              <a:t> e </a:t>
            </a:r>
            <a:r>
              <a:rPr lang="en-US" dirty="0" err="1">
                <a:solidFill>
                  <a:srgbClr val="000000"/>
                </a:solidFill>
                <a:cs typeface="+mn-cs"/>
              </a:rPr>
              <a:t>confiança</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as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digitais</a:t>
            </a:r>
            <a:r>
              <a:rPr lang="en-US" dirty="0">
                <a:solidFill>
                  <a:srgbClr val="000000"/>
                </a:solidFill>
                <a:cs typeface="+mn-cs"/>
              </a:rPr>
              <a:t> </a:t>
            </a:r>
            <a:r>
              <a:rPr lang="en-US" dirty="0" err="1">
                <a:solidFill>
                  <a:srgbClr val="000000"/>
                </a:solidFill>
                <a:cs typeface="+mn-cs"/>
              </a:rPr>
              <a:t>modernas</a:t>
            </a:r>
            <a:r>
              <a:rPr lang="en-US" dirty="0">
                <a:solidFill>
                  <a:srgbClr val="000000"/>
                </a:solidFill>
                <a:cs typeface="+mn-cs"/>
              </a:rPr>
              <a:t> </a:t>
            </a:r>
            <a:r>
              <a:rPr lang="en-US" dirty="0" err="1">
                <a:solidFill>
                  <a:srgbClr val="000000"/>
                </a:solidFill>
                <a:cs typeface="+mn-cs"/>
              </a:rPr>
              <a:t>exigem</a:t>
            </a:r>
            <a:r>
              <a:rPr lang="en-US" dirty="0">
                <a:solidFill>
                  <a:srgbClr val="000000"/>
                </a:solidFill>
                <a:cs typeface="+mn-cs"/>
              </a:rPr>
              <a:t>. </a:t>
            </a:r>
            <a:r>
              <a:rPr lang="en-US" dirty="0" err="1">
                <a:solidFill>
                  <a:srgbClr val="000000"/>
                </a:solidFill>
                <a:cs typeface="+mn-cs"/>
              </a:rPr>
              <a:t>Há</a:t>
            </a:r>
            <a:r>
              <a:rPr lang="en-US" dirty="0">
                <a:solidFill>
                  <a:srgbClr val="000000"/>
                </a:solidFill>
                <a:cs typeface="+mn-cs"/>
              </a:rPr>
              <a:t> </a:t>
            </a:r>
            <a:r>
              <a:rPr lang="en-US" dirty="0" err="1">
                <a:solidFill>
                  <a:srgbClr val="000000"/>
                </a:solidFill>
                <a:cs typeface="+mn-cs"/>
              </a:rPr>
              <a:t>sempre</a:t>
            </a:r>
            <a:r>
              <a:rPr lang="en-US" dirty="0">
                <a:solidFill>
                  <a:srgbClr val="000000"/>
                </a:solidFill>
                <a:cs typeface="+mn-cs"/>
              </a:rPr>
              <a:t> o </a:t>
            </a:r>
            <a:r>
              <a:rPr lang="en-US" dirty="0" err="1">
                <a:solidFill>
                  <a:srgbClr val="000000"/>
                </a:solidFill>
                <a:cs typeface="+mn-cs"/>
              </a:rPr>
              <a:t>medo</a:t>
            </a:r>
            <a:r>
              <a:rPr lang="en-US" dirty="0">
                <a:solidFill>
                  <a:srgbClr val="000000"/>
                </a:solidFill>
                <a:cs typeface="+mn-cs"/>
              </a:rPr>
              <a:t> de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alguém</a:t>
            </a:r>
            <a:r>
              <a:rPr lang="en-US" dirty="0">
                <a:solidFill>
                  <a:srgbClr val="000000"/>
                </a:solidFill>
                <a:cs typeface="+mn-cs"/>
              </a:rPr>
              <a:t> </a:t>
            </a:r>
            <a:r>
              <a:rPr lang="en-US" dirty="0" err="1">
                <a:solidFill>
                  <a:srgbClr val="000000"/>
                </a:solidFill>
                <a:cs typeface="+mn-cs"/>
              </a:rPr>
              <a:t>manipule</a:t>
            </a:r>
            <a:r>
              <a:rPr lang="en-US" dirty="0">
                <a:solidFill>
                  <a:srgbClr val="000000"/>
                </a:solidFill>
                <a:cs typeface="+mn-cs"/>
              </a:rPr>
              <a:t> o software </a:t>
            </a:r>
            <a:r>
              <a:rPr lang="en-US" dirty="0" err="1">
                <a:solidFill>
                  <a:srgbClr val="000000"/>
                </a:solidFill>
                <a:cs typeface="+mn-cs"/>
              </a:rPr>
              <a:t>subjacente</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gerar</a:t>
            </a:r>
            <a:r>
              <a:rPr lang="en-US" dirty="0">
                <a:solidFill>
                  <a:srgbClr val="000000"/>
                </a:solidFill>
                <a:cs typeface="+mn-cs"/>
              </a:rPr>
              <a:t> </a:t>
            </a:r>
            <a:r>
              <a:rPr lang="en-US" dirty="0" err="1">
                <a:solidFill>
                  <a:srgbClr val="000000"/>
                </a:solidFill>
                <a:cs typeface="+mn-cs"/>
              </a:rPr>
              <a:t>dinheiro</a:t>
            </a:r>
            <a:r>
              <a:rPr lang="en-US" dirty="0">
                <a:solidFill>
                  <a:srgbClr val="000000"/>
                </a:solidFill>
                <a:cs typeface="+mn-cs"/>
              </a:rPr>
              <a:t> </a:t>
            </a:r>
            <a:r>
              <a:rPr lang="en-US" dirty="0" err="1">
                <a:solidFill>
                  <a:srgbClr val="000000"/>
                </a:solidFill>
                <a:cs typeface="+mn-cs"/>
              </a:rPr>
              <a:t>falso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si</a:t>
            </a:r>
            <a:r>
              <a:rPr lang="en-US" dirty="0">
                <a:solidFill>
                  <a:srgbClr val="000000"/>
                </a:solidFill>
                <a:cs typeface="+mn-cs"/>
              </a:rPr>
              <a:t>. Mas a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usa</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três</a:t>
            </a:r>
            <a:r>
              <a:rPr lang="en-US" dirty="0">
                <a:solidFill>
                  <a:srgbClr val="000000"/>
                </a:solidFill>
                <a:cs typeface="+mn-cs"/>
              </a:rPr>
              <a:t> </a:t>
            </a:r>
            <a:r>
              <a:rPr lang="en-US" dirty="0" err="1">
                <a:solidFill>
                  <a:srgbClr val="000000"/>
                </a:solidFill>
                <a:cs typeface="+mn-cs"/>
              </a:rPr>
              <a:t>princípios</a:t>
            </a:r>
            <a:r>
              <a:rPr lang="en-US" dirty="0">
                <a:solidFill>
                  <a:srgbClr val="000000"/>
                </a:solidFill>
                <a:cs typeface="+mn-cs"/>
              </a:rPr>
              <a:t> de </a:t>
            </a:r>
            <a:r>
              <a:rPr lang="en-US" dirty="0" err="1">
                <a:solidFill>
                  <a:srgbClr val="000000"/>
                </a:solidFill>
                <a:cs typeface="+mn-cs"/>
              </a:rPr>
              <a:t>criptografia</a:t>
            </a:r>
            <a:r>
              <a:rPr lang="en-US" dirty="0">
                <a:solidFill>
                  <a:srgbClr val="000000"/>
                </a:solidFill>
                <a:cs typeface="+mn-cs"/>
              </a:rPr>
              <a:t>, </a:t>
            </a:r>
            <a:r>
              <a:rPr lang="en-US" dirty="0" err="1">
                <a:solidFill>
                  <a:srgbClr val="000000"/>
                </a:solidFill>
                <a:cs typeface="+mn-cs"/>
              </a:rPr>
              <a:t>descentralização</a:t>
            </a:r>
            <a:r>
              <a:rPr lang="en-US" dirty="0">
                <a:solidFill>
                  <a:srgbClr val="000000"/>
                </a:solidFill>
                <a:cs typeface="+mn-cs"/>
              </a:rPr>
              <a:t> e </a:t>
            </a:r>
            <a:r>
              <a:rPr lang="en-US" dirty="0" err="1">
                <a:solidFill>
                  <a:srgbClr val="000000"/>
                </a:solidFill>
                <a:cs typeface="+mn-cs"/>
              </a:rPr>
              <a:t>consenso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criar</a:t>
            </a:r>
            <a:r>
              <a:rPr lang="en-US" dirty="0">
                <a:solidFill>
                  <a:srgbClr val="000000"/>
                </a:solidFill>
                <a:cs typeface="+mn-cs"/>
              </a:rPr>
              <a:t> um </a:t>
            </a:r>
            <a:r>
              <a:rPr lang="en-US" dirty="0" err="1">
                <a:solidFill>
                  <a:srgbClr val="000000"/>
                </a:solidFill>
                <a:cs typeface="+mn-cs"/>
              </a:rPr>
              <a:t>sistema</a:t>
            </a:r>
            <a:r>
              <a:rPr lang="en-US" dirty="0">
                <a:solidFill>
                  <a:srgbClr val="000000"/>
                </a:solidFill>
                <a:cs typeface="+mn-cs"/>
              </a:rPr>
              <a:t> de software </a:t>
            </a:r>
            <a:r>
              <a:rPr lang="en-US" dirty="0" err="1">
                <a:solidFill>
                  <a:srgbClr val="000000"/>
                </a:solidFill>
                <a:cs typeface="+mn-cs"/>
              </a:rPr>
              <a:t>subjacente</a:t>
            </a:r>
            <a:r>
              <a:rPr lang="en-US" dirty="0">
                <a:solidFill>
                  <a:srgbClr val="000000"/>
                </a:solidFill>
                <a:cs typeface="+mn-cs"/>
              </a:rPr>
              <a:t> </a:t>
            </a:r>
            <a:r>
              <a:rPr lang="en-US" dirty="0" err="1">
                <a:solidFill>
                  <a:srgbClr val="000000"/>
                </a:solidFill>
                <a:cs typeface="+mn-cs"/>
              </a:rPr>
              <a:t>altamente</a:t>
            </a:r>
            <a:r>
              <a:rPr lang="en-US" dirty="0">
                <a:solidFill>
                  <a:srgbClr val="000000"/>
                </a:solidFill>
                <a:cs typeface="+mn-cs"/>
              </a:rPr>
              <a:t> </a:t>
            </a:r>
            <a:r>
              <a:rPr lang="en-US" dirty="0" err="1">
                <a:solidFill>
                  <a:srgbClr val="000000"/>
                </a:solidFill>
                <a:cs typeface="+mn-cs"/>
              </a:rPr>
              <a:t>seguro</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quase</a:t>
            </a:r>
            <a:r>
              <a:rPr lang="en-US" dirty="0">
                <a:solidFill>
                  <a:srgbClr val="000000"/>
                </a:solidFill>
                <a:cs typeface="+mn-cs"/>
              </a:rPr>
              <a:t> </a:t>
            </a:r>
            <a:r>
              <a:rPr lang="en-US" dirty="0" err="1">
                <a:solidFill>
                  <a:srgbClr val="000000"/>
                </a:solidFill>
                <a:cs typeface="+mn-cs"/>
              </a:rPr>
              <a:t>impossível</a:t>
            </a:r>
            <a:r>
              <a:rPr lang="en-US" dirty="0">
                <a:solidFill>
                  <a:srgbClr val="000000"/>
                </a:solidFill>
                <a:cs typeface="+mn-cs"/>
              </a:rPr>
              <a:t> de </a:t>
            </a:r>
            <a:r>
              <a:rPr lang="en-US" dirty="0" err="1">
                <a:solidFill>
                  <a:srgbClr val="000000"/>
                </a:solidFill>
                <a:cs typeface="+mn-cs"/>
              </a:rPr>
              <a:t>adulterar</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há</a:t>
            </a:r>
            <a:r>
              <a:rPr lang="en-US" dirty="0">
                <a:solidFill>
                  <a:srgbClr val="000000"/>
                </a:solidFill>
                <a:cs typeface="+mn-cs"/>
              </a:rPr>
              <a:t> um </a:t>
            </a:r>
            <a:r>
              <a:rPr lang="en-US" dirty="0" err="1">
                <a:solidFill>
                  <a:srgbClr val="000000"/>
                </a:solidFill>
                <a:cs typeface="+mn-cs"/>
              </a:rPr>
              <a:t>único</a:t>
            </a:r>
            <a:r>
              <a:rPr lang="en-US" dirty="0">
                <a:solidFill>
                  <a:srgbClr val="000000"/>
                </a:solidFill>
                <a:cs typeface="+mn-cs"/>
              </a:rPr>
              <a:t> </a:t>
            </a:r>
            <a:r>
              <a:rPr lang="en-US" dirty="0" err="1">
                <a:solidFill>
                  <a:srgbClr val="000000"/>
                </a:solidFill>
                <a:cs typeface="+mn-cs"/>
              </a:rPr>
              <a:t>ponto</a:t>
            </a:r>
            <a:r>
              <a:rPr lang="en-US" dirty="0">
                <a:solidFill>
                  <a:srgbClr val="000000"/>
                </a:solidFill>
                <a:cs typeface="+mn-cs"/>
              </a:rPr>
              <a:t> de </a:t>
            </a:r>
            <a:r>
              <a:rPr lang="en-US" dirty="0" err="1">
                <a:solidFill>
                  <a:srgbClr val="000000"/>
                </a:solidFill>
                <a:cs typeface="+mn-cs"/>
              </a:rPr>
              <a:t>falha</a:t>
            </a:r>
            <a:r>
              <a:rPr lang="en-US" dirty="0">
                <a:solidFill>
                  <a:srgbClr val="000000"/>
                </a:solidFill>
                <a:cs typeface="+mn-cs"/>
              </a:rPr>
              <a:t> e um </a:t>
            </a:r>
            <a:r>
              <a:rPr lang="en-US" dirty="0" err="1">
                <a:solidFill>
                  <a:srgbClr val="000000"/>
                </a:solidFill>
                <a:cs typeface="+mn-cs"/>
              </a:rPr>
              <a:t>único</a:t>
            </a:r>
            <a:r>
              <a:rPr lang="en-US" dirty="0">
                <a:solidFill>
                  <a:srgbClr val="000000"/>
                </a:solidFill>
                <a:cs typeface="+mn-cs"/>
              </a:rPr>
              <a:t> </a:t>
            </a:r>
            <a:r>
              <a:rPr lang="en-US" dirty="0" err="1">
                <a:solidFill>
                  <a:srgbClr val="000000"/>
                </a:solidFill>
                <a:cs typeface="+mn-cs"/>
              </a:rPr>
              <a:t>usuário</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alterar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registros</a:t>
            </a:r>
            <a:r>
              <a:rPr lang="en-US" dirty="0">
                <a:solidFill>
                  <a:srgbClr val="000000"/>
                </a:solidFill>
                <a:cs typeface="+mn-cs"/>
              </a:rPr>
              <a:t> da </a:t>
            </a:r>
            <a:r>
              <a:rPr lang="en-US" dirty="0" err="1">
                <a:solidFill>
                  <a:srgbClr val="000000"/>
                </a:solidFill>
                <a:cs typeface="+mn-cs"/>
              </a:rPr>
              <a:t>transação</a:t>
            </a:r>
            <a:r>
              <a:rPr lang="en-US" dirty="0">
                <a:solidFill>
                  <a:srgbClr val="000000"/>
                </a:solidFill>
                <a:cs typeface="+mn-cs"/>
              </a:rPr>
              <a:t>.</a:t>
            </a:r>
          </a:p>
          <a:p>
            <a:endParaRPr lang="en-US" dirty="0">
              <a:solidFill>
                <a:srgbClr val="000000"/>
              </a:solidFill>
              <a:cs typeface="+mn-cs"/>
            </a:endParaRPr>
          </a:p>
          <a:p>
            <a:r>
              <a:rPr lang="en-US" b="1" dirty="0" err="1">
                <a:solidFill>
                  <a:srgbClr val="F79037"/>
                </a:solidFill>
                <a:cs typeface="+mn-cs"/>
              </a:rPr>
              <a:t>Eficiência</a:t>
            </a:r>
            <a:r>
              <a:rPr lang="en-US" b="1" dirty="0">
                <a:solidFill>
                  <a:srgbClr val="F79037"/>
                </a:solidFill>
                <a:cs typeface="+mn-cs"/>
              </a:rPr>
              <a:t> </a:t>
            </a:r>
            <a:r>
              <a:rPr lang="en-US" b="1" dirty="0" err="1">
                <a:solidFill>
                  <a:srgbClr val="F79037"/>
                </a:solidFill>
                <a:cs typeface="+mn-cs"/>
              </a:rPr>
              <a:t>Aprimorada</a:t>
            </a:r>
            <a:endParaRPr lang="en-US" b="1" dirty="0">
              <a:solidFill>
                <a:srgbClr val="F79037"/>
              </a:solidFill>
              <a:cs typeface="+mn-cs"/>
            </a:endParaRPr>
          </a:p>
          <a:p>
            <a:r>
              <a:rPr lang="en-US" dirty="0">
                <a:solidFill>
                  <a:srgbClr val="000000"/>
                </a:solidFill>
                <a:cs typeface="+mn-cs"/>
              </a:rPr>
              <a:t>As </a:t>
            </a:r>
            <a:r>
              <a:rPr lang="en-US" dirty="0" err="1">
                <a:solidFill>
                  <a:srgbClr val="000000"/>
                </a:solidFill>
                <a:cs typeface="+mn-cs"/>
              </a:rPr>
              <a:t>transações</a:t>
            </a:r>
            <a:r>
              <a:rPr lang="en-US" dirty="0">
                <a:solidFill>
                  <a:srgbClr val="000000"/>
                </a:solidFill>
                <a:cs typeface="+mn-cs"/>
              </a:rPr>
              <a:t> business-to-business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levar</a:t>
            </a:r>
            <a:r>
              <a:rPr lang="en-US" dirty="0">
                <a:solidFill>
                  <a:srgbClr val="000000"/>
                </a:solidFill>
                <a:cs typeface="+mn-cs"/>
              </a:rPr>
              <a:t> </a:t>
            </a:r>
            <a:r>
              <a:rPr lang="en-US" dirty="0" err="1">
                <a:solidFill>
                  <a:srgbClr val="000000"/>
                </a:solidFill>
                <a:cs typeface="+mn-cs"/>
              </a:rPr>
              <a:t>muito</a:t>
            </a:r>
            <a:r>
              <a:rPr lang="en-US" dirty="0">
                <a:solidFill>
                  <a:srgbClr val="000000"/>
                </a:solidFill>
                <a:cs typeface="+mn-cs"/>
              </a:rPr>
              <a:t> tempo e </a:t>
            </a:r>
            <a:r>
              <a:rPr lang="en-US" dirty="0" err="1">
                <a:solidFill>
                  <a:srgbClr val="000000"/>
                </a:solidFill>
                <a:cs typeface="+mn-cs"/>
              </a:rPr>
              <a:t>criar</a:t>
            </a:r>
            <a:r>
              <a:rPr lang="en-US" dirty="0">
                <a:solidFill>
                  <a:srgbClr val="000000"/>
                </a:solidFill>
                <a:cs typeface="+mn-cs"/>
              </a:rPr>
              <a:t> </a:t>
            </a:r>
            <a:r>
              <a:rPr lang="en-US" dirty="0" err="1">
                <a:solidFill>
                  <a:srgbClr val="000000"/>
                </a:solidFill>
                <a:cs typeface="+mn-cs"/>
              </a:rPr>
              <a:t>congestões</a:t>
            </a:r>
            <a:r>
              <a:rPr lang="en-US" dirty="0">
                <a:solidFill>
                  <a:srgbClr val="000000"/>
                </a:solidFill>
                <a:cs typeface="+mn-cs"/>
              </a:rPr>
              <a:t> </a:t>
            </a:r>
            <a:r>
              <a:rPr lang="en-US" dirty="0" err="1">
                <a:solidFill>
                  <a:srgbClr val="000000"/>
                </a:solidFill>
                <a:cs typeface="+mn-cs"/>
              </a:rPr>
              <a:t>operacionais</a:t>
            </a:r>
            <a:r>
              <a:rPr lang="en-US" dirty="0">
                <a:solidFill>
                  <a:srgbClr val="000000"/>
                </a:solidFill>
                <a:cs typeface="+mn-cs"/>
              </a:rPr>
              <a:t>, </a:t>
            </a:r>
            <a:r>
              <a:rPr lang="en-US" dirty="0" err="1">
                <a:solidFill>
                  <a:srgbClr val="000000"/>
                </a:solidFill>
                <a:cs typeface="+mn-cs"/>
              </a:rPr>
              <a:t>especialmente</a:t>
            </a:r>
            <a:r>
              <a:rPr lang="en-US" dirty="0">
                <a:solidFill>
                  <a:srgbClr val="000000"/>
                </a:solidFill>
                <a:cs typeface="+mn-cs"/>
              </a:rPr>
              <a:t> </a:t>
            </a:r>
            <a:r>
              <a:rPr lang="en-US" dirty="0" err="1">
                <a:solidFill>
                  <a:srgbClr val="000000"/>
                </a:solidFill>
                <a:cs typeface="+mn-cs"/>
              </a:rPr>
              <a:t>quando</a:t>
            </a:r>
            <a:r>
              <a:rPr lang="en-US" dirty="0">
                <a:solidFill>
                  <a:srgbClr val="000000"/>
                </a:solidFill>
                <a:cs typeface="+mn-cs"/>
              </a:rPr>
              <a:t> </a:t>
            </a:r>
            <a:r>
              <a:rPr lang="en-US" dirty="0" err="1">
                <a:solidFill>
                  <a:srgbClr val="000000"/>
                </a:solidFill>
                <a:cs typeface="+mn-cs"/>
              </a:rPr>
              <a:t>órgãos</a:t>
            </a:r>
            <a:r>
              <a:rPr lang="en-US" dirty="0">
                <a:solidFill>
                  <a:srgbClr val="000000"/>
                </a:solidFill>
                <a:cs typeface="+mn-cs"/>
              </a:rPr>
              <a:t> </a:t>
            </a:r>
            <a:r>
              <a:rPr lang="en-US" dirty="0" err="1">
                <a:solidFill>
                  <a:srgbClr val="000000"/>
                </a:solidFill>
                <a:cs typeface="+mn-cs"/>
              </a:rPr>
              <a:t>reguladores</a:t>
            </a:r>
            <a:r>
              <a:rPr lang="en-US" dirty="0">
                <a:solidFill>
                  <a:srgbClr val="000000"/>
                </a:solidFill>
                <a:cs typeface="+mn-cs"/>
              </a:rPr>
              <a:t> </a:t>
            </a:r>
            <a:r>
              <a:rPr lang="en-US" dirty="0" err="1">
                <a:solidFill>
                  <a:srgbClr val="000000"/>
                </a:solidFill>
                <a:cs typeface="+mn-cs"/>
              </a:rPr>
              <a:t>terceirizados</a:t>
            </a:r>
            <a:r>
              <a:rPr lang="en-US" dirty="0">
                <a:solidFill>
                  <a:srgbClr val="000000"/>
                </a:solidFill>
                <a:cs typeface="+mn-cs"/>
              </a:rPr>
              <a:t> e de </a:t>
            </a:r>
            <a:r>
              <a:rPr lang="en-US" dirty="0" err="1">
                <a:solidFill>
                  <a:srgbClr val="000000"/>
                </a:solidFill>
                <a:cs typeface="+mn-cs"/>
              </a:rPr>
              <a:t>conformidade</a:t>
            </a:r>
            <a:r>
              <a:rPr lang="en-US" dirty="0">
                <a:solidFill>
                  <a:srgbClr val="000000"/>
                </a:solidFill>
                <a:cs typeface="+mn-cs"/>
              </a:rPr>
              <a:t> </a:t>
            </a:r>
            <a:r>
              <a:rPr lang="en-US" dirty="0" err="1">
                <a:solidFill>
                  <a:srgbClr val="000000"/>
                </a:solidFill>
                <a:cs typeface="+mn-cs"/>
              </a:rPr>
              <a:t>estão</a:t>
            </a:r>
            <a:r>
              <a:rPr lang="en-US" dirty="0">
                <a:solidFill>
                  <a:srgbClr val="000000"/>
                </a:solidFill>
                <a:cs typeface="+mn-cs"/>
              </a:rPr>
              <a:t> </a:t>
            </a:r>
            <a:r>
              <a:rPr lang="en-US" dirty="0" err="1">
                <a:solidFill>
                  <a:srgbClr val="000000"/>
                </a:solidFill>
                <a:cs typeface="+mn-cs"/>
              </a:rPr>
              <a:t>envolvidos</a:t>
            </a:r>
            <a:r>
              <a:rPr lang="en-US" dirty="0">
                <a:solidFill>
                  <a:srgbClr val="000000"/>
                </a:solidFill>
                <a:cs typeface="+mn-cs"/>
              </a:rPr>
              <a:t>. </a:t>
            </a:r>
            <a:r>
              <a:rPr lang="en-US" dirty="0" err="1">
                <a:solidFill>
                  <a:srgbClr val="000000"/>
                </a:solidFill>
                <a:cs typeface="+mn-cs"/>
              </a:rPr>
              <a:t>Transparência</a:t>
            </a:r>
            <a:r>
              <a:rPr lang="en-US" dirty="0">
                <a:solidFill>
                  <a:srgbClr val="000000"/>
                </a:solidFill>
                <a:cs typeface="+mn-cs"/>
              </a:rPr>
              <a:t> e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tornam</a:t>
            </a:r>
            <a:r>
              <a:rPr lang="en-US" dirty="0">
                <a:solidFill>
                  <a:srgbClr val="000000"/>
                </a:solidFill>
                <a:cs typeface="+mn-cs"/>
              </a:rPr>
              <a:t> </a:t>
            </a:r>
            <a:r>
              <a:rPr lang="en-US" dirty="0" err="1">
                <a:solidFill>
                  <a:srgbClr val="000000"/>
                </a:solidFill>
                <a:cs typeface="+mn-cs"/>
              </a:rPr>
              <a:t>essas</a:t>
            </a:r>
            <a:r>
              <a:rPr lang="en-US" dirty="0">
                <a:solidFill>
                  <a:srgbClr val="000000"/>
                </a:solidFill>
                <a:cs typeface="+mn-cs"/>
              </a:rPr>
              <a:t>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comerciais</a:t>
            </a:r>
            <a:r>
              <a:rPr lang="en-US" dirty="0">
                <a:solidFill>
                  <a:srgbClr val="000000"/>
                </a:solidFill>
                <a:cs typeface="+mn-cs"/>
              </a:rPr>
              <a:t>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rápidas</a:t>
            </a:r>
            <a:r>
              <a:rPr lang="en-US" dirty="0">
                <a:solidFill>
                  <a:srgbClr val="000000"/>
                </a:solidFill>
                <a:cs typeface="+mn-cs"/>
              </a:rPr>
              <a:t> e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econômicas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termos</a:t>
            </a:r>
            <a:r>
              <a:rPr lang="en-US" dirty="0">
                <a:solidFill>
                  <a:srgbClr val="000000"/>
                </a:solidFill>
                <a:cs typeface="+mn-cs"/>
              </a:rPr>
              <a:t> de </a:t>
            </a:r>
            <a:r>
              <a:rPr lang="en-US" dirty="0" err="1">
                <a:solidFill>
                  <a:srgbClr val="000000"/>
                </a:solidFill>
                <a:cs typeface="+mn-cs"/>
              </a:rPr>
              <a:t>custo</a:t>
            </a:r>
            <a:r>
              <a:rPr lang="en-US" dirty="0">
                <a:solidFill>
                  <a:srgbClr val="000000"/>
                </a:solidFill>
                <a:cs typeface="+mn-cs"/>
              </a:rPr>
              <a:t> e tempo.</a:t>
            </a:r>
          </a:p>
          <a:p>
            <a:r>
              <a:rPr lang="en-US" dirty="0">
                <a:solidFill>
                  <a:srgbClr val="000000"/>
                </a:solidFill>
                <a:cs typeface="+mn-cs"/>
              </a:rPr>
              <a:t> </a:t>
            </a:r>
          </a:p>
          <a:p>
            <a:r>
              <a:rPr lang="en-US" b="1" dirty="0">
                <a:solidFill>
                  <a:srgbClr val="F79037"/>
                </a:solidFill>
                <a:cs typeface="+mn-cs"/>
              </a:rPr>
              <a:t>Auditoria </a:t>
            </a:r>
            <a:r>
              <a:rPr lang="en-US" b="1" dirty="0" err="1">
                <a:solidFill>
                  <a:srgbClr val="F79037"/>
                </a:solidFill>
                <a:cs typeface="+mn-cs"/>
              </a:rPr>
              <a:t>mais</a:t>
            </a:r>
            <a:r>
              <a:rPr lang="en-US" b="1" dirty="0">
                <a:solidFill>
                  <a:srgbClr val="F79037"/>
                </a:solidFill>
                <a:cs typeface="+mn-cs"/>
              </a:rPr>
              <a:t> </a:t>
            </a:r>
            <a:r>
              <a:rPr lang="en-US" b="1" dirty="0" err="1">
                <a:solidFill>
                  <a:srgbClr val="F79037"/>
                </a:solidFill>
                <a:cs typeface="+mn-cs"/>
              </a:rPr>
              <a:t>Rápida</a:t>
            </a:r>
            <a:endParaRPr lang="en-US" b="1" dirty="0">
              <a:solidFill>
                <a:srgbClr val="F79037"/>
              </a:solidFill>
              <a:cs typeface="+mn-cs"/>
            </a:endParaRPr>
          </a:p>
          <a:p>
            <a:r>
              <a:rPr lang="en-US" dirty="0">
                <a:solidFill>
                  <a:srgbClr val="000000"/>
                </a:solidFill>
                <a:cs typeface="+mn-cs"/>
              </a:rPr>
              <a:t>As </a:t>
            </a:r>
            <a:r>
              <a:rPr lang="en-US" dirty="0" err="1">
                <a:solidFill>
                  <a:srgbClr val="000000"/>
                </a:solidFill>
                <a:cs typeface="+mn-cs"/>
              </a:rPr>
              <a:t>empresas</a:t>
            </a:r>
            <a:r>
              <a:rPr lang="en-US" dirty="0">
                <a:solidFill>
                  <a:srgbClr val="000000"/>
                </a:solidFill>
                <a:cs typeface="+mn-cs"/>
              </a:rPr>
              <a:t> </a:t>
            </a:r>
            <a:r>
              <a:rPr lang="en-US" dirty="0" err="1">
                <a:solidFill>
                  <a:srgbClr val="000000"/>
                </a:solidFill>
                <a:cs typeface="+mn-cs"/>
              </a:rPr>
              <a:t>devem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capazes</a:t>
            </a:r>
            <a:r>
              <a:rPr lang="en-US" dirty="0">
                <a:solidFill>
                  <a:srgbClr val="000000"/>
                </a:solidFill>
                <a:cs typeface="+mn-cs"/>
              </a:rPr>
              <a:t> de </a:t>
            </a:r>
            <a:r>
              <a:rPr lang="en-US" dirty="0" err="1">
                <a:solidFill>
                  <a:srgbClr val="000000"/>
                </a:solidFill>
                <a:cs typeface="+mn-cs"/>
              </a:rPr>
              <a:t>gerar</a:t>
            </a:r>
            <a:r>
              <a:rPr lang="en-US" dirty="0">
                <a:solidFill>
                  <a:srgbClr val="000000"/>
                </a:solidFill>
                <a:cs typeface="+mn-cs"/>
              </a:rPr>
              <a:t>, trocar, </a:t>
            </a:r>
            <a:r>
              <a:rPr lang="en-US" dirty="0" err="1">
                <a:solidFill>
                  <a:srgbClr val="000000"/>
                </a:solidFill>
                <a:cs typeface="+mn-cs"/>
              </a:rPr>
              <a:t>arquivar</a:t>
            </a:r>
            <a:r>
              <a:rPr lang="en-US" dirty="0">
                <a:solidFill>
                  <a:srgbClr val="000000"/>
                </a:solidFill>
                <a:cs typeface="+mn-cs"/>
              </a:rPr>
              <a:t> e </a:t>
            </a:r>
            <a:r>
              <a:rPr lang="en-US" dirty="0" err="1">
                <a:solidFill>
                  <a:srgbClr val="000000"/>
                </a:solidFill>
                <a:cs typeface="+mn-cs"/>
              </a:rPr>
              <a:t>reconstruir</a:t>
            </a:r>
            <a:r>
              <a:rPr lang="en-US" dirty="0">
                <a:solidFill>
                  <a:srgbClr val="000000"/>
                </a:solidFill>
                <a:cs typeface="+mn-cs"/>
              </a:rPr>
              <a:t> com </a:t>
            </a:r>
            <a:r>
              <a:rPr lang="en-US" dirty="0" err="1">
                <a:solidFill>
                  <a:srgbClr val="000000"/>
                </a:solidFill>
                <a:cs typeface="+mn-cs"/>
              </a:rPr>
              <a:t>segurança</a:t>
            </a:r>
            <a:r>
              <a:rPr lang="en-US" dirty="0">
                <a:solidFill>
                  <a:srgbClr val="000000"/>
                </a:solidFill>
                <a:cs typeface="+mn-cs"/>
              </a:rPr>
              <a:t>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eletrônicas</a:t>
            </a:r>
            <a:r>
              <a:rPr lang="en-US" dirty="0">
                <a:solidFill>
                  <a:srgbClr val="000000"/>
                </a:solidFill>
                <a:cs typeface="+mn-cs"/>
              </a:rPr>
              <a:t> de </a:t>
            </a:r>
            <a:r>
              <a:rPr lang="en-US" dirty="0" err="1">
                <a:solidFill>
                  <a:srgbClr val="000000"/>
                </a:solidFill>
                <a:cs typeface="+mn-cs"/>
              </a:rPr>
              <a:t>maneira</a:t>
            </a:r>
            <a:r>
              <a:rPr lang="en-US" dirty="0">
                <a:solidFill>
                  <a:srgbClr val="000000"/>
                </a:solidFill>
                <a:cs typeface="+mn-cs"/>
              </a:rPr>
              <a:t> </a:t>
            </a:r>
            <a:r>
              <a:rPr lang="en-US" dirty="0" err="1">
                <a:solidFill>
                  <a:srgbClr val="000000"/>
                </a:solidFill>
                <a:cs typeface="+mn-cs"/>
              </a:rPr>
              <a:t>auditável</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registos</a:t>
            </a:r>
            <a:r>
              <a:rPr lang="en-US" dirty="0">
                <a:solidFill>
                  <a:srgbClr val="000000"/>
                </a:solidFill>
                <a:cs typeface="+mn-cs"/>
              </a:rPr>
              <a:t> do </a:t>
            </a:r>
            <a:r>
              <a:rPr lang="en-US" dirty="0" err="1">
                <a:solidFill>
                  <a:srgbClr val="000000"/>
                </a:solidFill>
                <a:cs typeface="+mn-cs"/>
              </a:rPr>
              <a:t>Blockchain</a:t>
            </a:r>
            <a:r>
              <a:rPr lang="en-US" dirty="0">
                <a:solidFill>
                  <a:srgbClr val="000000"/>
                </a:solidFill>
                <a:cs typeface="+mn-cs"/>
              </a:rPr>
              <a:t> são </a:t>
            </a:r>
            <a:r>
              <a:rPr lang="en-US" dirty="0" err="1">
                <a:solidFill>
                  <a:srgbClr val="000000"/>
                </a:solidFill>
                <a:cs typeface="+mn-cs"/>
              </a:rPr>
              <a:t>cronologicamente</a:t>
            </a:r>
            <a:r>
              <a:rPr lang="en-US" dirty="0">
                <a:solidFill>
                  <a:srgbClr val="000000"/>
                </a:solidFill>
                <a:cs typeface="+mn-cs"/>
              </a:rPr>
              <a:t> </a:t>
            </a:r>
            <a:r>
              <a:rPr lang="en-US" dirty="0" err="1">
                <a:solidFill>
                  <a:srgbClr val="000000"/>
                </a:solidFill>
                <a:cs typeface="+mn-cs"/>
              </a:rPr>
              <a:t>imutáveis</a:t>
            </a:r>
            <a:r>
              <a:rPr lang="en-US" dirty="0">
                <a:solidFill>
                  <a:srgbClr val="000000"/>
                </a:solidFill>
                <a:cs typeface="+mn-cs"/>
              </a:rPr>
              <a:t>, o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significa</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todos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registos</a:t>
            </a:r>
            <a:r>
              <a:rPr lang="en-US" dirty="0">
                <a:solidFill>
                  <a:srgbClr val="000000"/>
                </a:solidFill>
                <a:cs typeface="+mn-cs"/>
              </a:rPr>
              <a:t> são </a:t>
            </a:r>
            <a:r>
              <a:rPr lang="en-US" dirty="0" err="1">
                <a:solidFill>
                  <a:srgbClr val="000000"/>
                </a:solidFill>
                <a:cs typeface="+mn-cs"/>
              </a:rPr>
              <a:t>sempre</a:t>
            </a:r>
            <a:r>
              <a:rPr lang="en-US" dirty="0">
                <a:solidFill>
                  <a:srgbClr val="000000"/>
                </a:solidFill>
                <a:cs typeface="+mn-cs"/>
              </a:rPr>
              <a:t> </a:t>
            </a:r>
            <a:r>
              <a:rPr lang="en-US" dirty="0" err="1">
                <a:solidFill>
                  <a:srgbClr val="000000"/>
                </a:solidFill>
                <a:cs typeface="+mn-cs"/>
              </a:rPr>
              <a:t>ordenados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tempo. </a:t>
            </a:r>
            <a:r>
              <a:rPr lang="en-US" dirty="0" err="1">
                <a:solidFill>
                  <a:srgbClr val="000000"/>
                </a:solidFill>
                <a:cs typeface="+mn-cs"/>
              </a:rPr>
              <a:t>Essa</a:t>
            </a:r>
            <a:r>
              <a:rPr lang="en-US" dirty="0">
                <a:solidFill>
                  <a:srgbClr val="000000"/>
                </a:solidFill>
                <a:cs typeface="+mn-cs"/>
              </a:rPr>
              <a:t> </a:t>
            </a:r>
            <a:r>
              <a:rPr lang="en-US" dirty="0" err="1">
                <a:solidFill>
                  <a:srgbClr val="000000"/>
                </a:solidFill>
                <a:cs typeface="+mn-cs"/>
              </a:rPr>
              <a:t>transparência</a:t>
            </a:r>
            <a:r>
              <a:rPr lang="en-US" dirty="0">
                <a:solidFill>
                  <a:srgbClr val="000000"/>
                </a:solidFill>
                <a:cs typeface="+mn-cs"/>
              </a:rPr>
              <a:t> de dados </a:t>
            </a:r>
            <a:r>
              <a:rPr lang="en-US" dirty="0" err="1">
                <a:solidFill>
                  <a:srgbClr val="000000"/>
                </a:solidFill>
                <a:cs typeface="+mn-cs"/>
              </a:rPr>
              <a:t>torna</a:t>
            </a:r>
            <a:r>
              <a:rPr lang="en-US" dirty="0">
                <a:solidFill>
                  <a:srgbClr val="000000"/>
                </a:solidFill>
                <a:cs typeface="+mn-cs"/>
              </a:rPr>
              <a:t> o </a:t>
            </a:r>
            <a:r>
              <a:rPr lang="en-US" dirty="0" err="1">
                <a:solidFill>
                  <a:srgbClr val="000000"/>
                </a:solidFill>
                <a:cs typeface="+mn-cs"/>
              </a:rPr>
              <a:t>processamento</a:t>
            </a:r>
            <a:r>
              <a:rPr lang="en-US" dirty="0">
                <a:solidFill>
                  <a:srgbClr val="000000"/>
                </a:solidFill>
                <a:cs typeface="+mn-cs"/>
              </a:rPr>
              <a:t> de auditoria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rápido</a:t>
            </a:r>
            <a:r>
              <a:rPr lang="en-US" dirty="0">
                <a:solidFill>
                  <a:srgbClr val="000000"/>
                </a:solidFill>
                <a:cs typeface="+mn-cs"/>
              </a:rPr>
              <a:t>..</a:t>
            </a:r>
          </a:p>
          <a:p>
            <a:endParaRPr lang="x-none"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3" name="Group 2">
            <a:extLst>
              <a:ext uri="{FF2B5EF4-FFF2-40B4-BE49-F238E27FC236}">
                <a16:creationId xmlns:a16="http://schemas.microsoft.com/office/drawing/2014/main" id="{DC1D1309-4D42-BE45-E556-733F631035EC}"/>
              </a:ext>
            </a:extLst>
          </p:cNvPr>
          <p:cNvGrpSpPr/>
          <p:nvPr/>
        </p:nvGrpSpPr>
        <p:grpSpPr>
          <a:xfrm>
            <a:off x="725213" y="2172405"/>
            <a:ext cx="1244726" cy="1236623"/>
            <a:chOff x="6298198" y="4900718"/>
            <a:chExt cx="1449436" cy="1440000"/>
          </a:xfrm>
          <a:solidFill>
            <a:srgbClr val="F79037"/>
          </a:solidFill>
        </p:grpSpPr>
        <p:grpSp>
          <p:nvGrpSpPr>
            <p:cNvPr id="4" name="Graphic 2">
              <a:extLst>
                <a:ext uri="{FF2B5EF4-FFF2-40B4-BE49-F238E27FC236}">
                  <a16:creationId xmlns:a16="http://schemas.microsoft.com/office/drawing/2014/main" id="{9F2924A7-3156-2A84-27DA-A0D0804159F9}"/>
                </a:ext>
              </a:extLst>
            </p:cNvPr>
            <p:cNvGrpSpPr/>
            <p:nvPr/>
          </p:nvGrpSpPr>
          <p:grpSpPr>
            <a:xfrm>
              <a:off x="6348614" y="4990298"/>
              <a:ext cx="1399020" cy="1350420"/>
              <a:chOff x="4593193" y="3962101"/>
              <a:chExt cx="2123345" cy="2049583"/>
            </a:xfrm>
            <a:grpFill/>
          </p:grpSpPr>
          <p:sp>
            <p:nvSpPr>
              <p:cNvPr id="54" name="Freeform 53">
                <a:extLst>
                  <a:ext uri="{FF2B5EF4-FFF2-40B4-BE49-F238E27FC236}">
                    <a16:creationId xmlns:a16="http://schemas.microsoft.com/office/drawing/2014/main" id="{D5617769-3A3C-0AE4-DCC0-07229A0444F9}"/>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3BCA2A9-FD5D-7F45-C3D4-B7E1E711E344}"/>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0A6B00E-8A00-2CD4-2218-EC294FE61709}"/>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DD1470"/>
              </a:solidFill>
              <a:ln w="951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5D02725-357B-3858-025D-7D588C7B951E}"/>
                </a:ext>
              </a:extLst>
            </p:cNvPr>
            <p:cNvGrpSpPr/>
            <p:nvPr/>
          </p:nvGrpSpPr>
          <p:grpSpPr>
            <a:xfrm>
              <a:off x="6298198" y="4900718"/>
              <a:ext cx="1439780" cy="1404262"/>
              <a:chOff x="4560834" y="3923992"/>
              <a:chExt cx="2185208" cy="2131302"/>
            </a:xfrm>
            <a:grpFill/>
          </p:grpSpPr>
          <p:sp>
            <p:nvSpPr>
              <p:cNvPr id="8" name="Freeform 7">
                <a:extLst>
                  <a:ext uri="{FF2B5EF4-FFF2-40B4-BE49-F238E27FC236}">
                    <a16:creationId xmlns:a16="http://schemas.microsoft.com/office/drawing/2014/main" id="{4E508414-118A-B3F9-F7DD-E5C2ADBC691E}"/>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05D39B3-2FDE-BA00-61FF-05D0F121F915}"/>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A0E0A70-B437-14A6-2BF0-E965212A984B}"/>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70AC415-2C6D-0478-F503-352DB75D6282}"/>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7FD101E-2EA6-1A80-C665-25F53074DE62}"/>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5D6B8A1-0AD4-6782-3E50-D64A58E9F672}"/>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FABED13-F8C7-412B-3BD8-B07DD992C03B}"/>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1BFA6E-6F15-9A53-7D9A-76486EC41FED}"/>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255829-69EA-E1DC-08D7-676E6A8AA621}"/>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DFC07F-AF01-4229-4DDA-CE491D55AED1}"/>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BD5F72-0E0C-F65C-AADF-C97A71B4745E}"/>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B730E35-18DE-8C42-98C3-6381836CE575}"/>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1808787-F0DB-B5E7-7D7E-CA09865174D8}"/>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03A7D98-83E6-B47B-0211-1232C87C8A0A}"/>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5C97612-E2B1-B137-4603-38182B3EC1A0}"/>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4584167-0D98-4CC6-B4E4-A8ADCBD46838}"/>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80E9306-D284-65B4-5B00-81AE396F5E73}"/>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35BD344-9C22-8B18-82F7-EF5367D00814}"/>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018B2DE-47C0-0711-BF3C-285D52EB3B5A}"/>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0689CBC-9B24-5469-BB65-54377D40F0B5}"/>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2E0BEB1-11E7-BA99-E675-61AE416597E7}"/>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E4BC877C-BD7E-6AB7-7E00-83C758743AA1}"/>
              </a:ext>
            </a:extLst>
          </p:cNvPr>
          <p:cNvGrpSpPr/>
          <p:nvPr/>
        </p:nvGrpSpPr>
        <p:grpSpPr>
          <a:xfrm rot="10800000">
            <a:off x="948775" y="3747414"/>
            <a:ext cx="1073645" cy="867598"/>
            <a:chOff x="2183461" y="3309567"/>
            <a:chExt cx="1315031" cy="1062659"/>
          </a:xfrm>
          <a:solidFill>
            <a:srgbClr val="F79037"/>
          </a:solidFill>
        </p:grpSpPr>
        <p:sp>
          <p:nvSpPr>
            <p:cNvPr id="58" name="Freeform 57">
              <a:extLst>
                <a:ext uri="{FF2B5EF4-FFF2-40B4-BE49-F238E27FC236}">
                  <a16:creationId xmlns:a16="http://schemas.microsoft.com/office/drawing/2014/main" id="{6540CF8E-4530-5E5D-19EF-391314BA701E}"/>
                </a:ext>
              </a:extLst>
            </p:cNvPr>
            <p:cNvSpPr/>
            <p:nvPr/>
          </p:nvSpPr>
          <p:spPr>
            <a:xfrm>
              <a:off x="2611644" y="3377920"/>
              <a:ext cx="603886" cy="896703"/>
            </a:xfrm>
            <a:custGeom>
              <a:avLst/>
              <a:gdLst>
                <a:gd name="connsiteX0" fmla="*/ 377263 w 758141"/>
                <a:gd name="connsiteY0" fmla="*/ 1125755 h 1125755"/>
                <a:gd name="connsiteX1" fmla="*/ 366538 w 758141"/>
                <a:gd name="connsiteY1" fmla="*/ 1120394 h 1125755"/>
                <a:gd name="connsiteX2" fmla="*/ 3210 w 758141"/>
                <a:gd name="connsiteY2" fmla="*/ 678133 h 1125755"/>
                <a:gd name="connsiteX3" fmla="*/ 1868 w 758141"/>
                <a:gd name="connsiteY3" fmla="*/ 663391 h 1125755"/>
                <a:gd name="connsiteX4" fmla="*/ 15275 w 758141"/>
                <a:gd name="connsiteY4" fmla="*/ 655350 h 1125755"/>
                <a:gd name="connsiteX5" fmla="*/ 145324 w 758141"/>
                <a:gd name="connsiteY5" fmla="*/ 655350 h 1125755"/>
                <a:gd name="connsiteX6" fmla="*/ 145324 w 758141"/>
                <a:gd name="connsiteY6" fmla="*/ 14742 h 1125755"/>
                <a:gd name="connsiteX7" fmla="*/ 160071 w 758141"/>
                <a:gd name="connsiteY7" fmla="*/ 0 h 1125755"/>
                <a:gd name="connsiteX8" fmla="*/ 598478 w 758141"/>
                <a:gd name="connsiteY8" fmla="*/ 0 h 1125755"/>
                <a:gd name="connsiteX9" fmla="*/ 613227 w 758141"/>
                <a:gd name="connsiteY9" fmla="*/ 14742 h 1125755"/>
                <a:gd name="connsiteX10" fmla="*/ 613227 w 758141"/>
                <a:gd name="connsiteY10" fmla="*/ 655350 h 1125755"/>
                <a:gd name="connsiteX11" fmla="*/ 743273 w 758141"/>
                <a:gd name="connsiteY11" fmla="*/ 655350 h 1125755"/>
                <a:gd name="connsiteX12" fmla="*/ 756680 w 758141"/>
                <a:gd name="connsiteY12" fmla="*/ 663391 h 1125755"/>
                <a:gd name="connsiteX13" fmla="*/ 755340 w 758141"/>
                <a:gd name="connsiteY13" fmla="*/ 678133 h 1125755"/>
                <a:gd name="connsiteX14" fmla="*/ 392012 w 758141"/>
                <a:gd name="connsiteY14" fmla="*/ 1120394 h 1125755"/>
                <a:gd name="connsiteX15" fmla="*/ 377263 w 758141"/>
                <a:gd name="connsiteY15" fmla="*/ 1125755 h 11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1" h="1125755">
                  <a:moveTo>
                    <a:pt x="377263" y="1125755"/>
                  </a:moveTo>
                  <a:cubicBezTo>
                    <a:pt x="373242" y="1125755"/>
                    <a:pt x="369219" y="1124414"/>
                    <a:pt x="366538" y="1120394"/>
                  </a:cubicBezTo>
                  <a:lnTo>
                    <a:pt x="3210" y="678133"/>
                  </a:lnTo>
                  <a:cubicBezTo>
                    <a:pt x="-813" y="674113"/>
                    <a:pt x="-813" y="667412"/>
                    <a:pt x="1868" y="663391"/>
                  </a:cubicBezTo>
                  <a:cubicBezTo>
                    <a:pt x="4551" y="658030"/>
                    <a:pt x="9914" y="655350"/>
                    <a:pt x="15275" y="655350"/>
                  </a:cubicBezTo>
                  <a:lnTo>
                    <a:pt x="145324" y="655350"/>
                  </a:lnTo>
                  <a:lnTo>
                    <a:pt x="145324" y="14742"/>
                  </a:lnTo>
                  <a:cubicBezTo>
                    <a:pt x="145324" y="6701"/>
                    <a:pt x="152027" y="0"/>
                    <a:pt x="160071" y="0"/>
                  </a:cubicBezTo>
                  <a:lnTo>
                    <a:pt x="598478" y="0"/>
                  </a:lnTo>
                  <a:cubicBezTo>
                    <a:pt x="606523" y="0"/>
                    <a:pt x="613227" y="6701"/>
                    <a:pt x="613227" y="14742"/>
                  </a:cubicBezTo>
                  <a:lnTo>
                    <a:pt x="613227" y="655350"/>
                  </a:lnTo>
                  <a:lnTo>
                    <a:pt x="743273" y="655350"/>
                  </a:lnTo>
                  <a:cubicBezTo>
                    <a:pt x="748637" y="655350"/>
                    <a:pt x="754000" y="659371"/>
                    <a:pt x="756680" y="663391"/>
                  </a:cubicBezTo>
                  <a:cubicBezTo>
                    <a:pt x="759361" y="667412"/>
                    <a:pt x="758021" y="674113"/>
                    <a:pt x="755340" y="678133"/>
                  </a:cubicBezTo>
                  <a:lnTo>
                    <a:pt x="392012" y="1120394"/>
                  </a:lnTo>
                  <a:cubicBezTo>
                    <a:pt x="385308" y="1123075"/>
                    <a:pt x="381286" y="1125755"/>
                    <a:pt x="377263" y="1125755"/>
                  </a:cubicBezTo>
                  <a:close/>
                </a:path>
              </a:pathLst>
            </a:custGeom>
            <a:solidFill>
              <a:srgbClr val="DD1470"/>
            </a:solidFill>
            <a:ln w="13404" cap="flat">
              <a:noFill/>
              <a:prstDash val="solid"/>
              <a:miter/>
            </a:ln>
          </p:spPr>
          <p:txBody>
            <a:bodyPr rtlCol="0" anchor="ctr"/>
            <a:lstStyle/>
            <a:p>
              <a:endParaRPr lang="en-US"/>
            </a:p>
          </p:txBody>
        </p:sp>
        <p:grpSp>
          <p:nvGrpSpPr>
            <p:cNvPr id="59" name="Graphic 8">
              <a:extLst>
                <a:ext uri="{FF2B5EF4-FFF2-40B4-BE49-F238E27FC236}">
                  <a16:creationId xmlns:a16="http://schemas.microsoft.com/office/drawing/2014/main" id="{D428B59D-0065-46CB-4A9B-316B58777DE4}"/>
                </a:ext>
              </a:extLst>
            </p:cNvPr>
            <p:cNvGrpSpPr/>
            <p:nvPr/>
          </p:nvGrpSpPr>
          <p:grpSpPr>
            <a:xfrm>
              <a:off x="2183461" y="3309567"/>
              <a:ext cx="1315031" cy="1062659"/>
              <a:chOff x="6363120" y="2593423"/>
              <a:chExt cx="700697" cy="566224"/>
            </a:xfrm>
            <a:grpFill/>
          </p:grpSpPr>
          <p:grpSp>
            <p:nvGrpSpPr>
              <p:cNvPr id="60" name="Graphic 8">
                <a:extLst>
                  <a:ext uri="{FF2B5EF4-FFF2-40B4-BE49-F238E27FC236}">
                    <a16:creationId xmlns:a16="http://schemas.microsoft.com/office/drawing/2014/main" id="{E48E5791-2977-07B6-DF92-18E224402848}"/>
                  </a:ext>
                </a:extLst>
              </p:cNvPr>
              <p:cNvGrpSpPr/>
              <p:nvPr/>
            </p:nvGrpSpPr>
            <p:grpSpPr>
              <a:xfrm>
                <a:off x="6520715" y="2593423"/>
                <a:ext cx="379810" cy="566224"/>
                <a:chOff x="6520715" y="2593423"/>
                <a:chExt cx="379810" cy="566224"/>
              </a:xfrm>
              <a:grpFill/>
            </p:grpSpPr>
            <p:sp>
              <p:nvSpPr>
                <p:cNvPr id="67" name="Freeform 66">
                  <a:extLst>
                    <a:ext uri="{FF2B5EF4-FFF2-40B4-BE49-F238E27FC236}">
                      <a16:creationId xmlns:a16="http://schemas.microsoft.com/office/drawing/2014/main" id="{FD4E920A-60DB-5E37-78E2-B12B4BA35836}"/>
                    </a:ext>
                  </a:extLst>
                </p:cNvPr>
                <p:cNvSpPr/>
                <p:nvPr/>
              </p:nvSpPr>
              <p:spPr>
                <a:xfrm>
                  <a:off x="6520715" y="2593423"/>
                  <a:ext cx="379810" cy="566224"/>
                </a:xfrm>
                <a:custGeom>
                  <a:avLst/>
                  <a:gdLst>
                    <a:gd name="connsiteX0" fmla="*/ 189270 w 379810"/>
                    <a:gd name="connsiteY0" fmla="*/ 566224 h 566224"/>
                    <a:gd name="connsiteX1" fmla="*/ 183762 w 379810"/>
                    <a:gd name="connsiteY1" fmla="*/ 563683 h 566224"/>
                    <a:gd name="connsiteX2" fmla="*/ 1586 w 379810"/>
                    <a:gd name="connsiteY2" fmla="*/ 341344 h 566224"/>
                    <a:gd name="connsiteX3" fmla="*/ 739 w 379810"/>
                    <a:gd name="connsiteY3" fmla="*/ 333721 h 566224"/>
                    <a:gd name="connsiteX4" fmla="*/ 7517 w 379810"/>
                    <a:gd name="connsiteY4" fmla="*/ 329486 h 566224"/>
                    <a:gd name="connsiteX5" fmla="*/ 72762 w 379810"/>
                    <a:gd name="connsiteY5" fmla="*/ 329486 h 566224"/>
                    <a:gd name="connsiteX6" fmla="*/ 72762 w 379810"/>
                    <a:gd name="connsiteY6" fmla="*/ 7200 h 566224"/>
                    <a:gd name="connsiteX7" fmla="*/ 79964 w 379810"/>
                    <a:gd name="connsiteY7" fmla="*/ 0 h 566224"/>
                    <a:gd name="connsiteX8" fmla="*/ 299846 w 379810"/>
                    <a:gd name="connsiteY8" fmla="*/ 0 h 566224"/>
                    <a:gd name="connsiteX9" fmla="*/ 307049 w 379810"/>
                    <a:gd name="connsiteY9" fmla="*/ 7200 h 566224"/>
                    <a:gd name="connsiteX10" fmla="*/ 307049 w 379810"/>
                    <a:gd name="connsiteY10" fmla="*/ 329486 h 566224"/>
                    <a:gd name="connsiteX11" fmla="*/ 372293 w 379810"/>
                    <a:gd name="connsiteY11" fmla="*/ 329486 h 566224"/>
                    <a:gd name="connsiteX12" fmla="*/ 379072 w 379810"/>
                    <a:gd name="connsiteY12" fmla="*/ 333721 h 566224"/>
                    <a:gd name="connsiteX13" fmla="*/ 378224 w 379810"/>
                    <a:gd name="connsiteY13" fmla="*/ 341344 h 566224"/>
                    <a:gd name="connsiteX14" fmla="*/ 196048 w 379810"/>
                    <a:gd name="connsiteY14" fmla="*/ 563683 h 566224"/>
                    <a:gd name="connsiteX15" fmla="*/ 189270 w 379810"/>
                    <a:gd name="connsiteY15" fmla="*/ 566224 h 566224"/>
                    <a:gd name="connsiteX16" fmla="*/ 22346 w 379810"/>
                    <a:gd name="connsiteY16" fmla="*/ 343885 h 566224"/>
                    <a:gd name="connsiteX17" fmla="*/ 189270 w 379810"/>
                    <a:gd name="connsiteY17" fmla="*/ 547167 h 566224"/>
                    <a:gd name="connsiteX18" fmla="*/ 356194 w 379810"/>
                    <a:gd name="connsiteY18" fmla="*/ 343885 h 566224"/>
                    <a:gd name="connsiteX19" fmla="*/ 299423 w 379810"/>
                    <a:gd name="connsiteY19" fmla="*/ 343885 h 566224"/>
                    <a:gd name="connsiteX20" fmla="*/ 292221 w 379810"/>
                    <a:gd name="connsiteY20" fmla="*/ 336685 h 566224"/>
                    <a:gd name="connsiteX21" fmla="*/ 292221 w 379810"/>
                    <a:gd name="connsiteY21" fmla="*/ 14399 h 566224"/>
                    <a:gd name="connsiteX22" fmla="*/ 87167 w 379810"/>
                    <a:gd name="connsiteY22" fmla="*/ 14399 h 566224"/>
                    <a:gd name="connsiteX23" fmla="*/ 87167 w 379810"/>
                    <a:gd name="connsiteY23" fmla="*/ 336685 h 566224"/>
                    <a:gd name="connsiteX24" fmla="*/ 79964 w 379810"/>
                    <a:gd name="connsiteY24" fmla="*/ 343885 h 566224"/>
                    <a:gd name="connsiteX25" fmla="*/ 22346 w 379810"/>
                    <a:gd name="connsiteY25" fmla="*/ 343885 h 5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10" h="566224">
                      <a:moveTo>
                        <a:pt x="189270" y="566224"/>
                      </a:moveTo>
                      <a:cubicBezTo>
                        <a:pt x="187151" y="566224"/>
                        <a:pt x="185033" y="565377"/>
                        <a:pt x="183762" y="563683"/>
                      </a:cubicBezTo>
                      <a:lnTo>
                        <a:pt x="1586" y="341344"/>
                      </a:lnTo>
                      <a:cubicBezTo>
                        <a:pt x="-108" y="339226"/>
                        <a:pt x="-532" y="336262"/>
                        <a:pt x="739" y="333721"/>
                      </a:cubicBezTo>
                      <a:cubicBezTo>
                        <a:pt x="2010" y="331180"/>
                        <a:pt x="4552" y="329486"/>
                        <a:pt x="7517" y="329486"/>
                      </a:cubicBezTo>
                      <a:lnTo>
                        <a:pt x="72762" y="329486"/>
                      </a:lnTo>
                      <a:lnTo>
                        <a:pt x="72762" y="7200"/>
                      </a:lnTo>
                      <a:cubicBezTo>
                        <a:pt x="72762" y="2965"/>
                        <a:pt x="76151" y="0"/>
                        <a:pt x="79964" y="0"/>
                      </a:cubicBezTo>
                      <a:lnTo>
                        <a:pt x="299846" y="0"/>
                      </a:lnTo>
                      <a:cubicBezTo>
                        <a:pt x="304083" y="0"/>
                        <a:pt x="307049" y="3388"/>
                        <a:pt x="307049" y="7200"/>
                      </a:cubicBezTo>
                      <a:lnTo>
                        <a:pt x="307049" y="329486"/>
                      </a:lnTo>
                      <a:lnTo>
                        <a:pt x="372293" y="329486"/>
                      </a:lnTo>
                      <a:cubicBezTo>
                        <a:pt x="375259" y="329486"/>
                        <a:pt x="377801" y="331180"/>
                        <a:pt x="379072" y="333721"/>
                      </a:cubicBezTo>
                      <a:cubicBezTo>
                        <a:pt x="380343" y="336262"/>
                        <a:pt x="379919" y="339226"/>
                        <a:pt x="378224" y="341344"/>
                      </a:cubicBezTo>
                      <a:lnTo>
                        <a:pt x="196048" y="563683"/>
                      </a:lnTo>
                      <a:cubicBezTo>
                        <a:pt x="193506" y="564954"/>
                        <a:pt x="191388" y="566224"/>
                        <a:pt x="189270" y="566224"/>
                      </a:cubicBezTo>
                      <a:close/>
                      <a:moveTo>
                        <a:pt x="22346" y="343885"/>
                      </a:moveTo>
                      <a:lnTo>
                        <a:pt x="189270" y="547167"/>
                      </a:lnTo>
                      <a:lnTo>
                        <a:pt x="356194" y="343885"/>
                      </a:lnTo>
                      <a:lnTo>
                        <a:pt x="299423" y="343885"/>
                      </a:lnTo>
                      <a:cubicBezTo>
                        <a:pt x="295610" y="343885"/>
                        <a:pt x="292221" y="340497"/>
                        <a:pt x="292221" y="336685"/>
                      </a:cubicBezTo>
                      <a:lnTo>
                        <a:pt x="292221" y="14399"/>
                      </a:lnTo>
                      <a:lnTo>
                        <a:pt x="87167" y="14399"/>
                      </a:lnTo>
                      <a:lnTo>
                        <a:pt x="87167" y="336685"/>
                      </a:lnTo>
                      <a:cubicBezTo>
                        <a:pt x="87167" y="340920"/>
                        <a:pt x="83777" y="343885"/>
                        <a:pt x="79964" y="343885"/>
                      </a:cubicBezTo>
                      <a:lnTo>
                        <a:pt x="22346" y="343885"/>
                      </a:lnTo>
                      <a:close/>
                    </a:path>
                  </a:pathLst>
                </a:custGeom>
                <a:grpFill/>
                <a:ln w="423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70A21B2-41E9-85BC-787C-9B34D207CFFE}"/>
                    </a:ext>
                  </a:extLst>
                </p:cNvPr>
                <p:cNvSpPr/>
                <p:nvPr/>
              </p:nvSpPr>
              <p:spPr>
                <a:xfrm>
                  <a:off x="6597399" y="2629844"/>
                  <a:ext cx="225596" cy="472206"/>
                </a:xfrm>
                <a:custGeom>
                  <a:avLst/>
                  <a:gdLst>
                    <a:gd name="connsiteX0" fmla="*/ 112586 w 225596"/>
                    <a:gd name="connsiteY0" fmla="*/ 472207 h 472206"/>
                    <a:gd name="connsiteX1" fmla="*/ 107079 w 225596"/>
                    <a:gd name="connsiteY1" fmla="*/ 469666 h 472206"/>
                    <a:gd name="connsiteX2" fmla="*/ 90980 w 225596"/>
                    <a:gd name="connsiteY2" fmla="*/ 449761 h 472206"/>
                    <a:gd name="connsiteX3" fmla="*/ 91827 w 225596"/>
                    <a:gd name="connsiteY3" fmla="*/ 439597 h 472206"/>
                    <a:gd name="connsiteX4" fmla="*/ 102418 w 225596"/>
                    <a:gd name="connsiteY4" fmla="*/ 440867 h 472206"/>
                    <a:gd name="connsiteX5" fmla="*/ 113010 w 225596"/>
                    <a:gd name="connsiteY5" fmla="*/ 453573 h 472206"/>
                    <a:gd name="connsiteX6" fmla="*/ 123602 w 225596"/>
                    <a:gd name="connsiteY6" fmla="*/ 440444 h 472206"/>
                    <a:gd name="connsiteX7" fmla="*/ 133770 w 225596"/>
                    <a:gd name="connsiteY7" fmla="*/ 439597 h 472206"/>
                    <a:gd name="connsiteX8" fmla="*/ 134617 w 225596"/>
                    <a:gd name="connsiteY8" fmla="*/ 449761 h 472206"/>
                    <a:gd name="connsiteX9" fmla="*/ 118518 w 225596"/>
                    <a:gd name="connsiteY9" fmla="*/ 469666 h 472206"/>
                    <a:gd name="connsiteX10" fmla="*/ 117247 w 225596"/>
                    <a:gd name="connsiteY10" fmla="*/ 470936 h 472206"/>
                    <a:gd name="connsiteX11" fmla="*/ 112586 w 225596"/>
                    <a:gd name="connsiteY11" fmla="*/ 472207 h 472206"/>
                    <a:gd name="connsiteX12" fmla="*/ 80388 w 225596"/>
                    <a:gd name="connsiteY12" fmla="*/ 432821 h 472206"/>
                    <a:gd name="connsiteX13" fmla="*/ 74457 w 225596"/>
                    <a:gd name="connsiteY13" fmla="*/ 430280 h 472206"/>
                    <a:gd name="connsiteX14" fmla="*/ 58358 w 225596"/>
                    <a:gd name="connsiteY14" fmla="*/ 410375 h 472206"/>
                    <a:gd name="connsiteX15" fmla="*/ 59628 w 225596"/>
                    <a:gd name="connsiteY15" fmla="*/ 400211 h 472206"/>
                    <a:gd name="connsiteX16" fmla="*/ 69796 w 225596"/>
                    <a:gd name="connsiteY16" fmla="*/ 401058 h 472206"/>
                    <a:gd name="connsiteX17" fmla="*/ 85896 w 225596"/>
                    <a:gd name="connsiteY17" fmla="*/ 420963 h 472206"/>
                    <a:gd name="connsiteX18" fmla="*/ 85048 w 225596"/>
                    <a:gd name="connsiteY18" fmla="*/ 431127 h 472206"/>
                    <a:gd name="connsiteX19" fmla="*/ 80388 w 225596"/>
                    <a:gd name="connsiteY19" fmla="*/ 432821 h 472206"/>
                    <a:gd name="connsiteX20" fmla="*/ 145209 w 225596"/>
                    <a:gd name="connsiteY20" fmla="*/ 432397 h 472206"/>
                    <a:gd name="connsiteX21" fmla="*/ 140548 w 225596"/>
                    <a:gd name="connsiteY21" fmla="*/ 430703 h 472206"/>
                    <a:gd name="connsiteX22" fmla="*/ 139701 w 225596"/>
                    <a:gd name="connsiteY22" fmla="*/ 420539 h 472206"/>
                    <a:gd name="connsiteX23" fmla="*/ 155801 w 225596"/>
                    <a:gd name="connsiteY23" fmla="*/ 400635 h 472206"/>
                    <a:gd name="connsiteX24" fmla="*/ 165968 w 225596"/>
                    <a:gd name="connsiteY24" fmla="*/ 399788 h 472206"/>
                    <a:gd name="connsiteX25" fmla="*/ 167239 w 225596"/>
                    <a:gd name="connsiteY25" fmla="*/ 409952 h 472206"/>
                    <a:gd name="connsiteX26" fmla="*/ 151140 w 225596"/>
                    <a:gd name="connsiteY26" fmla="*/ 429856 h 472206"/>
                    <a:gd name="connsiteX27" fmla="*/ 145209 w 225596"/>
                    <a:gd name="connsiteY27" fmla="*/ 432397 h 472206"/>
                    <a:gd name="connsiteX28" fmla="*/ 47766 w 225596"/>
                    <a:gd name="connsiteY28" fmla="*/ 393011 h 472206"/>
                    <a:gd name="connsiteX29" fmla="*/ 42258 w 225596"/>
                    <a:gd name="connsiteY29" fmla="*/ 390470 h 472206"/>
                    <a:gd name="connsiteX30" fmla="*/ 26159 w 225596"/>
                    <a:gd name="connsiteY30" fmla="*/ 370566 h 472206"/>
                    <a:gd name="connsiteX31" fmla="*/ 27006 w 225596"/>
                    <a:gd name="connsiteY31" fmla="*/ 360402 h 472206"/>
                    <a:gd name="connsiteX32" fmla="*/ 37174 w 225596"/>
                    <a:gd name="connsiteY32" fmla="*/ 361249 h 472206"/>
                    <a:gd name="connsiteX33" fmla="*/ 53273 w 225596"/>
                    <a:gd name="connsiteY33" fmla="*/ 381153 h 472206"/>
                    <a:gd name="connsiteX34" fmla="*/ 52426 w 225596"/>
                    <a:gd name="connsiteY34" fmla="*/ 391317 h 472206"/>
                    <a:gd name="connsiteX35" fmla="*/ 47766 w 225596"/>
                    <a:gd name="connsiteY35" fmla="*/ 393011 h 472206"/>
                    <a:gd name="connsiteX36" fmla="*/ 177831 w 225596"/>
                    <a:gd name="connsiteY36" fmla="*/ 393011 h 472206"/>
                    <a:gd name="connsiteX37" fmla="*/ 173171 w 225596"/>
                    <a:gd name="connsiteY37" fmla="*/ 391317 h 472206"/>
                    <a:gd name="connsiteX38" fmla="*/ 172323 w 225596"/>
                    <a:gd name="connsiteY38" fmla="*/ 381153 h 472206"/>
                    <a:gd name="connsiteX39" fmla="*/ 188423 w 225596"/>
                    <a:gd name="connsiteY39" fmla="*/ 361249 h 472206"/>
                    <a:gd name="connsiteX40" fmla="*/ 198591 w 225596"/>
                    <a:gd name="connsiteY40" fmla="*/ 360402 h 472206"/>
                    <a:gd name="connsiteX41" fmla="*/ 199438 w 225596"/>
                    <a:gd name="connsiteY41" fmla="*/ 370989 h 472206"/>
                    <a:gd name="connsiteX42" fmla="*/ 183339 w 225596"/>
                    <a:gd name="connsiteY42" fmla="*/ 390894 h 472206"/>
                    <a:gd name="connsiteX43" fmla="*/ 177831 w 225596"/>
                    <a:gd name="connsiteY43" fmla="*/ 393011 h 472206"/>
                    <a:gd name="connsiteX44" fmla="*/ 15144 w 225596"/>
                    <a:gd name="connsiteY44" fmla="*/ 353626 h 472206"/>
                    <a:gd name="connsiteX45" fmla="*/ 9636 w 225596"/>
                    <a:gd name="connsiteY45" fmla="*/ 351085 h 472206"/>
                    <a:gd name="connsiteX46" fmla="*/ 1586 w 225596"/>
                    <a:gd name="connsiteY46" fmla="*/ 341344 h 472206"/>
                    <a:gd name="connsiteX47" fmla="*/ 739 w 225596"/>
                    <a:gd name="connsiteY47" fmla="*/ 333721 h 472206"/>
                    <a:gd name="connsiteX48" fmla="*/ 7518 w 225596"/>
                    <a:gd name="connsiteY48" fmla="*/ 329486 h 472206"/>
                    <a:gd name="connsiteX49" fmla="*/ 20228 w 225596"/>
                    <a:gd name="connsiteY49" fmla="*/ 329486 h 472206"/>
                    <a:gd name="connsiteX50" fmla="*/ 27430 w 225596"/>
                    <a:gd name="connsiteY50" fmla="*/ 336685 h 472206"/>
                    <a:gd name="connsiteX51" fmla="*/ 22346 w 225596"/>
                    <a:gd name="connsiteY51" fmla="*/ 343885 h 472206"/>
                    <a:gd name="connsiteX52" fmla="*/ 20228 w 225596"/>
                    <a:gd name="connsiteY52" fmla="*/ 352355 h 472206"/>
                    <a:gd name="connsiteX53" fmla="*/ 15144 w 225596"/>
                    <a:gd name="connsiteY53" fmla="*/ 353626 h 472206"/>
                    <a:gd name="connsiteX54" fmla="*/ 210029 w 225596"/>
                    <a:gd name="connsiteY54" fmla="*/ 353626 h 472206"/>
                    <a:gd name="connsiteX55" fmla="*/ 205369 w 225596"/>
                    <a:gd name="connsiteY55" fmla="*/ 351932 h 472206"/>
                    <a:gd name="connsiteX56" fmla="*/ 203251 w 225596"/>
                    <a:gd name="connsiteY56" fmla="*/ 343885 h 472206"/>
                    <a:gd name="connsiteX57" fmla="*/ 197743 w 225596"/>
                    <a:gd name="connsiteY57" fmla="*/ 336685 h 472206"/>
                    <a:gd name="connsiteX58" fmla="*/ 204946 w 225596"/>
                    <a:gd name="connsiteY58" fmla="*/ 329486 h 472206"/>
                    <a:gd name="connsiteX59" fmla="*/ 218079 w 225596"/>
                    <a:gd name="connsiteY59" fmla="*/ 329486 h 472206"/>
                    <a:gd name="connsiteX60" fmla="*/ 224858 w 225596"/>
                    <a:gd name="connsiteY60" fmla="*/ 333721 h 472206"/>
                    <a:gd name="connsiteX61" fmla="*/ 224011 w 225596"/>
                    <a:gd name="connsiteY61" fmla="*/ 341344 h 472206"/>
                    <a:gd name="connsiteX62" fmla="*/ 215961 w 225596"/>
                    <a:gd name="connsiteY62" fmla="*/ 351085 h 472206"/>
                    <a:gd name="connsiteX63" fmla="*/ 210029 w 225596"/>
                    <a:gd name="connsiteY63" fmla="*/ 353626 h 472206"/>
                    <a:gd name="connsiteX64" fmla="*/ 38869 w 225596"/>
                    <a:gd name="connsiteY64" fmla="*/ 337532 h 472206"/>
                    <a:gd name="connsiteX65" fmla="*/ 31667 w 225596"/>
                    <a:gd name="connsiteY65" fmla="*/ 330333 h 472206"/>
                    <a:gd name="connsiteX66" fmla="*/ 31667 w 225596"/>
                    <a:gd name="connsiteY66" fmla="*/ 304923 h 472206"/>
                    <a:gd name="connsiteX67" fmla="*/ 38869 w 225596"/>
                    <a:gd name="connsiteY67" fmla="*/ 297723 h 472206"/>
                    <a:gd name="connsiteX68" fmla="*/ 46495 w 225596"/>
                    <a:gd name="connsiteY68" fmla="*/ 304923 h 472206"/>
                    <a:gd name="connsiteX69" fmla="*/ 46495 w 225596"/>
                    <a:gd name="connsiteY69" fmla="*/ 330333 h 472206"/>
                    <a:gd name="connsiteX70" fmla="*/ 38869 w 225596"/>
                    <a:gd name="connsiteY70" fmla="*/ 337532 h 472206"/>
                    <a:gd name="connsiteX71" fmla="*/ 186304 w 225596"/>
                    <a:gd name="connsiteY71" fmla="*/ 337109 h 472206"/>
                    <a:gd name="connsiteX72" fmla="*/ 179102 w 225596"/>
                    <a:gd name="connsiteY72" fmla="*/ 329909 h 472206"/>
                    <a:gd name="connsiteX73" fmla="*/ 179102 w 225596"/>
                    <a:gd name="connsiteY73" fmla="*/ 304076 h 472206"/>
                    <a:gd name="connsiteX74" fmla="*/ 186304 w 225596"/>
                    <a:gd name="connsiteY74" fmla="*/ 296876 h 472206"/>
                    <a:gd name="connsiteX75" fmla="*/ 193506 w 225596"/>
                    <a:gd name="connsiteY75" fmla="*/ 304076 h 472206"/>
                    <a:gd name="connsiteX76" fmla="*/ 193506 w 225596"/>
                    <a:gd name="connsiteY76" fmla="*/ 329909 h 472206"/>
                    <a:gd name="connsiteX77" fmla="*/ 186304 w 225596"/>
                    <a:gd name="connsiteY77" fmla="*/ 337109 h 472206"/>
                    <a:gd name="connsiteX78" fmla="*/ 38869 w 225596"/>
                    <a:gd name="connsiteY78" fmla="*/ 286289 h 472206"/>
                    <a:gd name="connsiteX79" fmla="*/ 31667 w 225596"/>
                    <a:gd name="connsiteY79" fmla="*/ 279089 h 472206"/>
                    <a:gd name="connsiteX80" fmla="*/ 31667 w 225596"/>
                    <a:gd name="connsiteY80" fmla="*/ 253679 h 472206"/>
                    <a:gd name="connsiteX81" fmla="*/ 38869 w 225596"/>
                    <a:gd name="connsiteY81" fmla="*/ 246479 h 472206"/>
                    <a:gd name="connsiteX82" fmla="*/ 46495 w 225596"/>
                    <a:gd name="connsiteY82" fmla="*/ 253679 h 472206"/>
                    <a:gd name="connsiteX83" fmla="*/ 46495 w 225596"/>
                    <a:gd name="connsiteY83" fmla="*/ 279089 h 472206"/>
                    <a:gd name="connsiteX84" fmla="*/ 38869 w 225596"/>
                    <a:gd name="connsiteY84" fmla="*/ 286289 h 472206"/>
                    <a:gd name="connsiteX85" fmla="*/ 186304 w 225596"/>
                    <a:gd name="connsiteY85" fmla="*/ 285865 h 472206"/>
                    <a:gd name="connsiteX86" fmla="*/ 179102 w 225596"/>
                    <a:gd name="connsiteY86" fmla="*/ 278665 h 472206"/>
                    <a:gd name="connsiteX87" fmla="*/ 179102 w 225596"/>
                    <a:gd name="connsiteY87" fmla="*/ 253255 h 472206"/>
                    <a:gd name="connsiteX88" fmla="*/ 186304 w 225596"/>
                    <a:gd name="connsiteY88" fmla="*/ 246056 h 472206"/>
                    <a:gd name="connsiteX89" fmla="*/ 193506 w 225596"/>
                    <a:gd name="connsiteY89" fmla="*/ 253255 h 472206"/>
                    <a:gd name="connsiteX90" fmla="*/ 193506 w 225596"/>
                    <a:gd name="connsiteY90" fmla="*/ 278665 h 472206"/>
                    <a:gd name="connsiteX91" fmla="*/ 186304 w 225596"/>
                    <a:gd name="connsiteY91" fmla="*/ 285865 h 472206"/>
                    <a:gd name="connsiteX92" fmla="*/ 38869 w 225596"/>
                    <a:gd name="connsiteY92" fmla="*/ 235045 h 472206"/>
                    <a:gd name="connsiteX93" fmla="*/ 31667 w 225596"/>
                    <a:gd name="connsiteY93" fmla="*/ 227845 h 472206"/>
                    <a:gd name="connsiteX94" fmla="*/ 31667 w 225596"/>
                    <a:gd name="connsiteY94" fmla="*/ 202011 h 472206"/>
                    <a:gd name="connsiteX95" fmla="*/ 38869 w 225596"/>
                    <a:gd name="connsiteY95" fmla="*/ 194812 h 472206"/>
                    <a:gd name="connsiteX96" fmla="*/ 46495 w 225596"/>
                    <a:gd name="connsiteY96" fmla="*/ 202011 h 472206"/>
                    <a:gd name="connsiteX97" fmla="*/ 46495 w 225596"/>
                    <a:gd name="connsiteY97" fmla="*/ 227845 h 472206"/>
                    <a:gd name="connsiteX98" fmla="*/ 38869 w 225596"/>
                    <a:gd name="connsiteY98" fmla="*/ 235045 h 472206"/>
                    <a:gd name="connsiteX99" fmla="*/ 186304 w 225596"/>
                    <a:gd name="connsiteY99" fmla="*/ 234621 h 472206"/>
                    <a:gd name="connsiteX100" fmla="*/ 179102 w 225596"/>
                    <a:gd name="connsiteY100" fmla="*/ 227422 h 472206"/>
                    <a:gd name="connsiteX101" fmla="*/ 179102 w 225596"/>
                    <a:gd name="connsiteY101" fmla="*/ 202011 h 472206"/>
                    <a:gd name="connsiteX102" fmla="*/ 186304 w 225596"/>
                    <a:gd name="connsiteY102" fmla="*/ 194812 h 472206"/>
                    <a:gd name="connsiteX103" fmla="*/ 193506 w 225596"/>
                    <a:gd name="connsiteY103" fmla="*/ 202011 h 472206"/>
                    <a:gd name="connsiteX104" fmla="*/ 193506 w 225596"/>
                    <a:gd name="connsiteY104" fmla="*/ 227422 h 472206"/>
                    <a:gd name="connsiteX105" fmla="*/ 186304 w 225596"/>
                    <a:gd name="connsiteY105" fmla="*/ 234621 h 472206"/>
                    <a:gd name="connsiteX106" fmla="*/ 38869 w 225596"/>
                    <a:gd name="connsiteY106" fmla="*/ 183801 h 472206"/>
                    <a:gd name="connsiteX107" fmla="*/ 31667 w 225596"/>
                    <a:gd name="connsiteY107" fmla="*/ 176601 h 472206"/>
                    <a:gd name="connsiteX108" fmla="*/ 31667 w 225596"/>
                    <a:gd name="connsiteY108" fmla="*/ 151191 h 472206"/>
                    <a:gd name="connsiteX109" fmla="*/ 38869 w 225596"/>
                    <a:gd name="connsiteY109" fmla="*/ 143991 h 472206"/>
                    <a:gd name="connsiteX110" fmla="*/ 46495 w 225596"/>
                    <a:gd name="connsiteY110" fmla="*/ 151191 h 472206"/>
                    <a:gd name="connsiteX111" fmla="*/ 46495 w 225596"/>
                    <a:gd name="connsiteY111" fmla="*/ 176601 h 472206"/>
                    <a:gd name="connsiteX112" fmla="*/ 38869 w 225596"/>
                    <a:gd name="connsiteY112" fmla="*/ 183801 h 472206"/>
                    <a:gd name="connsiteX113" fmla="*/ 186304 w 225596"/>
                    <a:gd name="connsiteY113" fmla="*/ 183377 h 472206"/>
                    <a:gd name="connsiteX114" fmla="*/ 179102 w 225596"/>
                    <a:gd name="connsiteY114" fmla="*/ 176178 h 472206"/>
                    <a:gd name="connsiteX115" fmla="*/ 179102 w 225596"/>
                    <a:gd name="connsiteY115" fmla="*/ 150767 h 472206"/>
                    <a:gd name="connsiteX116" fmla="*/ 186304 w 225596"/>
                    <a:gd name="connsiteY116" fmla="*/ 143568 h 472206"/>
                    <a:gd name="connsiteX117" fmla="*/ 193506 w 225596"/>
                    <a:gd name="connsiteY117" fmla="*/ 150767 h 472206"/>
                    <a:gd name="connsiteX118" fmla="*/ 193506 w 225596"/>
                    <a:gd name="connsiteY118" fmla="*/ 176178 h 472206"/>
                    <a:gd name="connsiteX119" fmla="*/ 186304 w 225596"/>
                    <a:gd name="connsiteY119" fmla="*/ 183377 h 472206"/>
                    <a:gd name="connsiteX120" fmla="*/ 38869 w 225596"/>
                    <a:gd name="connsiteY120" fmla="*/ 132557 h 472206"/>
                    <a:gd name="connsiteX121" fmla="*/ 31667 w 225596"/>
                    <a:gd name="connsiteY121" fmla="*/ 125357 h 472206"/>
                    <a:gd name="connsiteX122" fmla="*/ 31667 w 225596"/>
                    <a:gd name="connsiteY122" fmla="*/ 99947 h 472206"/>
                    <a:gd name="connsiteX123" fmla="*/ 38869 w 225596"/>
                    <a:gd name="connsiteY123" fmla="*/ 92324 h 472206"/>
                    <a:gd name="connsiteX124" fmla="*/ 46495 w 225596"/>
                    <a:gd name="connsiteY124" fmla="*/ 99947 h 472206"/>
                    <a:gd name="connsiteX125" fmla="*/ 46495 w 225596"/>
                    <a:gd name="connsiteY125" fmla="*/ 125357 h 472206"/>
                    <a:gd name="connsiteX126" fmla="*/ 38869 w 225596"/>
                    <a:gd name="connsiteY126" fmla="*/ 132557 h 472206"/>
                    <a:gd name="connsiteX127" fmla="*/ 186304 w 225596"/>
                    <a:gd name="connsiteY127" fmla="*/ 132557 h 472206"/>
                    <a:gd name="connsiteX128" fmla="*/ 179102 w 225596"/>
                    <a:gd name="connsiteY128" fmla="*/ 125357 h 472206"/>
                    <a:gd name="connsiteX129" fmla="*/ 179102 w 225596"/>
                    <a:gd name="connsiteY129" fmla="*/ 99947 h 472206"/>
                    <a:gd name="connsiteX130" fmla="*/ 186304 w 225596"/>
                    <a:gd name="connsiteY130" fmla="*/ 92747 h 472206"/>
                    <a:gd name="connsiteX131" fmla="*/ 193506 w 225596"/>
                    <a:gd name="connsiteY131" fmla="*/ 99947 h 472206"/>
                    <a:gd name="connsiteX132" fmla="*/ 193506 w 225596"/>
                    <a:gd name="connsiteY132" fmla="*/ 125357 h 472206"/>
                    <a:gd name="connsiteX133" fmla="*/ 186304 w 225596"/>
                    <a:gd name="connsiteY133" fmla="*/ 132557 h 472206"/>
                    <a:gd name="connsiteX134" fmla="*/ 38869 w 225596"/>
                    <a:gd name="connsiteY134" fmla="*/ 81736 h 472206"/>
                    <a:gd name="connsiteX135" fmla="*/ 31667 w 225596"/>
                    <a:gd name="connsiteY135" fmla="*/ 74113 h 472206"/>
                    <a:gd name="connsiteX136" fmla="*/ 31667 w 225596"/>
                    <a:gd name="connsiteY136" fmla="*/ 48703 h 472206"/>
                    <a:gd name="connsiteX137" fmla="*/ 38869 w 225596"/>
                    <a:gd name="connsiteY137" fmla="*/ 41503 h 472206"/>
                    <a:gd name="connsiteX138" fmla="*/ 46495 w 225596"/>
                    <a:gd name="connsiteY138" fmla="*/ 48703 h 472206"/>
                    <a:gd name="connsiteX139" fmla="*/ 46495 w 225596"/>
                    <a:gd name="connsiteY139" fmla="*/ 74113 h 472206"/>
                    <a:gd name="connsiteX140" fmla="*/ 38869 w 225596"/>
                    <a:gd name="connsiteY140" fmla="*/ 81736 h 472206"/>
                    <a:gd name="connsiteX141" fmla="*/ 186304 w 225596"/>
                    <a:gd name="connsiteY141" fmla="*/ 81313 h 472206"/>
                    <a:gd name="connsiteX142" fmla="*/ 179102 w 225596"/>
                    <a:gd name="connsiteY142" fmla="*/ 74113 h 472206"/>
                    <a:gd name="connsiteX143" fmla="*/ 179102 w 225596"/>
                    <a:gd name="connsiteY143" fmla="*/ 48703 h 472206"/>
                    <a:gd name="connsiteX144" fmla="*/ 186304 w 225596"/>
                    <a:gd name="connsiteY144" fmla="*/ 41503 h 472206"/>
                    <a:gd name="connsiteX145" fmla="*/ 193506 w 225596"/>
                    <a:gd name="connsiteY145" fmla="*/ 48703 h 472206"/>
                    <a:gd name="connsiteX146" fmla="*/ 193506 w 225596"/>
                    <a:gd name="connsiteY146" fmla="*/ 74113 h 472206"/>
                    <a:gd name="connsiteX147" fmla="*/ 186304 w 225596"/>
                    <a:gd name="connsiteY147" fmla="*/ 81313 h 472206"/>
                    <a:gd name="connsiteX148" fmla="*/ 38869 w 225596"/>
                    <a:gd name="connsiteY148" fmla="*/ 30492 h 472206"/>
                    <a:gd name="connsiteX149" fmla="*/ 31667 w 225596"/>
                    <a:gd name="connsiteY149" fmla="*/ 23293 h 472206"/>
                    <a:gd name="connsiteX150" fmla="*/ 31667 w 225596"/>
                    <a:gd name="connsiteY150" fmla="*/ 7200 h 472206"/>
                    <a:gd name="connsiteX151" fmla="*/ 38869 w 225596"/>
                    <a:gd name="connsiteY151" fmla="*/ 0 h 472206"/>
                    <a:gd name="connsiteX152" fmla="*/ 48190 w 225596"/>
                    <a:gd name="connsiteY152" fmla="*/ 0 h 472206"/>
                    <a:gd name="connsiteX153" fmla="*/ 55392 w 225596"/>
                    <a:gd name="connsiteY153" fmla="*/ 7200 h 472206"/>
                    <a:gd name="connsiteX154" fmla="*/ 48190 w 225596"/>
                    <a:gd name="connsiteY154" fmla="*/ 14399 h 472206"/>
                    <a:gd name="connsiteX155" fmla="*/ 46071 w 225596"/>
                    <a:gd name="connsiteY155" fmla="*/ 14399 h 472206"/>
                    <a:gd name="connsiteX156" fmla="*/ 46071 w 225596"/>
                    <a:gd name="connsiteY156" fmla="*/ 23293 h 472206"/>
                    <a:gd name="connsiteX157" fmla="*/ 38869 w 225596"/>
                    <a:gd name="connsiteY157" fmla="*/ 30492 h 472206"/>
                    <a:gd name="connsiteX158" fmla="*/ 186304 w 225596"/>
                    <a:gd name="connsiteY158" fmla="*/ 30069 h 472206"/>
                    <a:gd name="connsiteX159" fmla="*/ 179102 w 225596"/>
                    <a:gd name="connsiteY159" fmla="*/ 22869 h 472206"/>
                    <a:gd name="connsiteX160" fmla="*/ 179102 w 225596"/>
                    <a:gd name="connsiteY160" fmla="*/ 14399 h 472206"/>
                    <a:gd name="connsiteX161" fmla="*/ 176560 w 225596"/>
                    <a:gd name="connsiteY161" fmla="*/ 14399 h 472206"/>
                    <a:gd name="connsiteX162" fmla="*/ 169358 w 225596"/>
                    <a:gd name="connsiteY162" fmla="*/ 7200 h 472206"/>
                    <a:gd name="connsiteX163" fmla="*/ 176560 w 225596"/>
                    <a:gd name="connsiteY163" fmla="*/ 0 h 472206"/>
                    <a:gd name="connsiteX164" fmla="*/ 186304 w 225596"/>
                    <a:gd name="connsiteY164" fmla="*/ 0 h 472206"/>
                    <a:gd name="connsiteX165" fmla="*/ 193506 w 225596"/>
                    <a:gd name="connsiteY165" fmla="*/ 7200 h 472206"/>
                    <a:gd name="connsiteX166" fmla="*/ 193506 w 225596"/>
                    <a:gd name="connsiteY166" fmla="*/ 22869 h 472206"/>
                    <a:gd name="connsiteX167" fmla="*/ 186304 w 225596"/>
                    <a:gd name="connsiteY167" fmla="*/ 30069 h 472206"/>
                    <a:gd name="connsiteX168" fmla="*/ 150716 w 225596"/>
                    <a:gd name="connsiteY168" fmla="*/ 14399 h 472206"/>
                    <a:gd name="connsiteX169" fmla="*/ 125296 w 225596"/>
                    <a:gd name="connsiteY169" fmla="*/ 14399 h 472206"/>
                    <a:gd name="connsiteX170" fmla="*/ 118094 w 225596"/>
                    <a:gd name="connsiteY170" fmla="*/ 7200 h 472206"/>
                    <a:gd name="connsiteX171" fmla="*/ 125296 w 225596"/>
                    <a:gd name="connsiteY171" fmla="*/ 0 h 472206"/>
                    <a:gd name="connsiteX172" fmla="*/ 150716 w 225596"/>
                    <a:gd name="connsiteY172" fmla="*/ 0 h 472206"/>
                    <a:gd name="connsiteX173" fmla="*/ 157919 w 225596"/>
                    <a:gd name="connsiteY173" fmla="*/ 7200 h 472206"/>
                    <a:gd name="connsiteX174" fmla="*/ 150716 w 225596"/>
                    <a:gd name="connsiteY174" fmla="*/ 14399 h 472206"/>
                    <a:gd name="connsiteX175" fmla="*/ 99877 w 225596"/>
                    <a:gd name="connsiteY175" fmla="*/ 14399 h 472206"/>
                    <a:gd name="connsiteX176" fmla="*/ 74457 w 225596"/>
                    <a:gd name="connsiteY176" fmla="*/ 14399 h 472206"/>
                    <a:gd name="connsiteX177" fmla="*/ 66831 w 225596"/>
                    <a:gd name="connsiteY177" fmla="*/ 7200 h 472206"/>
                    <a:gd name="connsiteX178" fmla="*/ 74457 w 225596"/>
                    <a:gd name="connsiteY178" fmla="*/ 0 h 472206"/>
                    <a:gd name="connsiteX179" fmla="*/ 99877 w 225596"/>
                    <a:gd name="connsiteY179" fmla="*/ 0 h 472206"/>
                    <a:gd name="connsiteX180" fmla="*/ 107079 w 225596"/>
                    <a:gd name="connsiteY180" fmla="*/ 7200 h 472206"/>
                    <a:gd name="connsiteX181" fmla="*/ 99877 w 225596"/>
                    <a:gd name="connsiteY181" fmla="*/ 14399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25596" h="472206">
                      <a:moveTo>
                        <a:pt x="112586" y="472207"/>
                      </a:moveTo>
                      <a:cubicBezTo>
                        <a:pt x="110468" y="472207"/>
                        <a:pt x="108350" y="471360"/>
                        <a:pt x="107079" y="469666"/>
                      </a:cubicBezTo>
                      <a:lnTo>
                        <a:pt x="90980" y="449761"/>
                      </a:lnTo>
                      <a:cubicBezTo>
                        <a:pt x="88438" y="446796"/>
                        <a:pt x="88861" y="442138"/>
                        <a:pt x="91827" y="439597"/>
                      </a:cubicBezTo>
                      <a:cubicBezTo>
                        <a:pt x="95216" y="437056"/>
                        <a:pt x="99453" y="437479"/>
                        <a:pt x="102418" y="440867"/>
                      </a:cubicBezTo>
                      <a:lnTo>
                        <a:pt x="113010" y="453573"/>
                      </a:lnTo>
                      <a:lnTo>
                        <a:pt x="123602" y="440444"/>
                      </a:lnTo>
                      <a:cubicBezTo>
                        <a:pt x="126144" y="437056"/>
                        <a:pt x="130804" y="436632"/>
                        <a:pt x="133770" y="439597"/>
                      </a:cubicBezTo>
                      <a:cubicBezTo>
                        <a:pt x="136736" y="442138"/>
                        <a:pt x="137159" y="446796"/>
                        <a:pt x="134617" y="449761"/>
                      </a:cubicBezTo>
                      <a:lnTo>
                        <a:pt x="118518" y="469666"/>
                      </a:lnTo>
                      <a:cubicBezTo>
                        <a:pt x="118094" y="470089"/>
                        <a:pt x="117671" y="470513"/>
                        <a:pt x="117247" y="470936"/>
                      </a:cubicBezTo>
                      <a:cubicBezTo>
                        <a:pt x="115976" y="471783"/>
                        <a:pt x="114281" y="472207"/>
                        <a:pt x="112586" y="472207"/>
                      </a:cubicBezTo>
                      <a:close/>
                      <a:moveTo>
                        <a:pt x="80388" y="432821"/>
                      </a:moveTo>
                      <a:cubicBezTo>
                        <a:pt x="78270" y="432821"/>
                        <a:pt x="76151" y="431974"/>
                        <a:pt x="74457" y="430280"/>
                      </a:cubicBezTo>
                      <a:lnTo>
                        <a:pt x="58358" y="410375"/>
                      </a:lnTo>
                      <a:cubicBezTo>
                        <a:pt x="55815" y="407411"/>
                        <a:pt x="56239" y="402752"/>
                        <a:pt x="59628" y="400211"/>
                      </a:cubicBezTo>
                      <a:cubicBezTo>
                        <a:pt x="62594" y="397670"/>
                        <a:pt x="67255" y="398093"/>
                        <a:pt x="69796" y="401058"/>
                      </a:cubicBezTo>
                      <a:lnTo>
                        <a:pt x="85896" y="420963"/>
                      </a:lnTo>
                      <a:cubicBezTo>
                        <a:pt x="88438" y="423927"/>
                        <a:pt x="88014" y="428586"/>
                        <a:pt x="85048" y="431127"/>
                      </a:cubicBezTo>
                      <a:cubicBezTo>
                        <a:pt x="83353" y="432397"/>
                        <a:pt x="81659" y="432821"/>
                        <a:pt x="80388" y="432821"/>
                      </a:cubicBezTo>
                      <a:close/>
                      <a:moveTo>
                        <a:pt x="145209" y="432397"/>
                      </a:moveTo>
                      <a:cubicBezTo>
                        <a:pt x="143514" y="432397"/>
                        <a:pt x="141819" y="431974"/>
                        <a:pt x="140548" y="430703"/>
                      </a:cubicBezTo>
                      <a:cubicBezTo>
                        <a:pt x="137583" y="428162"/>
                        <a:pt x="137159" y="423504"/>
                        <a:pt x="139701" y="420539"/>
                      </a:cubicBezTo>
                      <a:lnTo>
                        <a:pt x="155801" y="400635"/>
                      </a:lnTo>
                      <a:cubicBezTo>
                        <a:pt x="158343" y="397670"/>
                        <a:pt x="163003" y="397246"/>
                        <a:pt x="165968" y="399788"/>
                      </a:cubicBezTo>
                      <a:cubicBezTo>
                        <a:pt x="169358" y="402328"/>
                        <a:pt x="169781" y="406987"/>
                        <a:pt x="167239" y="409952"/>
                      </a:cubicBezTo>
                      <a:lnTo>
                        <a:pt x="151140" y="429856"/>
                      </a:lnTo>
                      <a:cubicBezTo>
                        <a:pt x="149446" y="431550"/>
                        <a:pt x="147327" y="432397"/>
                        <a:pt x="145209" y="432397"/>
                      </a:cubicBezTo>
                      <a:close/>
                      <a:moveTo>
                        <a:pt x="47766" y="393011"/>
                      </a:moveTo>
                      <a:cubicBezTo>
                        <a:pt x="45648" y="393011"/>
                        <a:pt x="43529" y="392165"/>
                        <a:pt x="42258" y="390470"/>
                      </a:cubicBezTo>
                      <a:lnTo>
                        <a:pt x="26159" y="370566"/>
                      </a:lnTo>
                      <a:cubicBezTo>
                        <a:pt x="23617" y="367601"/>
                        <a:pt x="24040" y="362943"/>
                        <a:pt x="27006" y="360402"/>
                      </a:cubicBezTo>
                      <a:cubicBezTo>
                        <a:pt x="29972" y="357861"/>
                        <a:pt x="34632" y="358284"/>
                        <a:pt x="37174" y="361249"/>
                      </a:cubicBezTo>
                      <a:lnTo>
                        <a:pt x="53273" y="381153"/>
                      </a:lnTo>
                      <a:cubicBezTo>
                        <a:pt x="55815" y="384118"/>
                        <a:pt x="55392" y="388776"/>
                        <a:pt x="52426" y="391317"/>
                      </a:cubicBezTo>
                      <a:cubicBezTo>
                        <a:pt x="51155" y="392588"/>
                        <a:pt x="49460" y="393011"/>
                        <a:pt x="47766" y="393011"/>
                      </a:cubicBezTo>
                      <a:close/>
                      <a:moveTo>
                        <a:pt x="177831" y="393011"/>
                      </a:moveTo>
                      <a:cubicBezTo>
                        <a:pt x="176136" y="393011"/>
                        <a:pt x="174441" y="392588"/>
                        <a:pt x="173171" y="391317"/>
                      </a:cubicBezTo>
                      <a:cubicBezTo>
                        <a:pt x="169781" y="388776"/>
                        <a:pt x="169358" y="384118"/>
                        <a:pt x="172323" y="381153"/>
                      </a:cubicBezTo>
                      <a:lnTo>
                        <a:pt x="188423" y="361249"/>
                      </a:lnTo>
                      <a:cubicBezTo>
                        <a:pt x="190965" y="358284"/>
                        <a:pt x="195625" y="357861"/>
                        <a:pt x="198591" y="360402"/>
                      </a:cubicBezTo>
                      <a:cubicBezTo>
                        <a:pt x="201980" y="362943"/>
                        <a:pt x="202404" y="367601"/>
                        <a:pt x="199438" y="370989"/>
                      </a:cubicBezTo>
                      <a:lnTo>
                        <a:pt x="183339" y="390894"/>
                      </a:lnTo>
                      <a:cubicBezTo>
                        <a:pt x="182068" y="392165"/>
                        <a:pt x="179949" y="393011"/>
                        <a:pt x="177831" y="393011"/>
                      </a:cubicBezTo>
                      <a:close/>
                      <a:moveTo>
                        <a:pt x="15144" y="353626"/>
                      </a:moveTo>
                      <a:cubicBezTo>
                        <a:pt x="13025" y="353626"/>
                        <a:pt x="10907" y="352779"/>
                        <a:pt x="9636" y="351085"/>
                      </a:cubicBezTo>
                      <a:lnTo>
                        <a:pt x="1586" y="341344"/>
                      </a:lnTo>
                      <a:cubicBezTo>
                        <a:pt x="-108" y="339227"/>
                        <a:pt x="-532" y="336262"/>
                        <a:pt x="739" y="333721"/>
                      </a:cubicBezTo>
                      <a:cubicBezTo>
                        <a:pt x="2010" y="331180"/>
                        <a:pt x="4552" y="329486"/>
                        <a:pt x="7518" y="329486"/>
                      </a:cubicBezTo>
                      <a:lnTo>
                        <a:pt x="20228" y="329486"/>
                      </a:lnTo>
                      <a:cubicBezTo>
                        <a:pt x="24464" y="329486"/>
                        <a:pt x="27430" y="332874"/>
                        <a:pt x="27430" y="336685"/>
                      </a:cubicBezTo>
                      <a:cubicBezTo>
                        <a:pt x="27430" y="340073"/>
                        <a:pt x="25312" y="342615"/>
                        <a:pt x="22346" y="343885"/>
                      </a:cubicBezTo>
                      <a:cubicBezTo>
                        <a:pt x="23617" y="346850"/>
                        <a:pt x="22770" y="350238"/>
                        <a:pt x="20228" y="352355"/>
                      </a:cubicBezTo>
                      <a:cubicBezTo>
                        <a:pt x="18533" y="353202"/>
                        <a:pt x="16838" y="353626"/>
                        <a:pt x="15144" y="353626"/>
                      </a:cubicBezTo>
                      <a:close/>
                      <a:moveTo>
                        <a:pt x="210029" y="353626"/>
                      </a:moveTo>
                      <a:cubicBezTo>
                        <a:pt x="208335" y="353626"/>
                        <a:pt x="206640" y="353202"/>
                        <a:pt x="205369" y="351932"/>
                      </a:cubicBezTo>
                      <a:cubicBezTo>
                        <a:pt x="202827" y="349814"/>
                        <a:pt x="201980" y="346426"/>
                        <a:pt x="203251" y="343885"/>
                      </a:cubicBezTo>
                      <a:cubicBezTo>
                        <a:pt x="200285" y="343038"/>
                        <a:pt x="197743" y="340073"/>
                        <a:pt x="197743" y="336685"/>
                      </a:cubicBezTo>
                      <a:cubicBezTo>
                        <a:pt x="197743" y="332450"/>
                        <a:pt x="201133" y="329486"/>
                        <a:pt x="204946" y="329486"/>
                      </a:cubicBezTo>
                      <a:lnTo>
                        <a:pt x="218079" y="329486"/>
                      </a:lnTo>
                      <a:cubicBezTo>
                        <a:pt x="221045" y="329486"/>
                        <a:pt x="223587" y="331180"/>
                        <a:pt x="224858" y="333721"/>
                      </a:cubicBezTo>
                      <a:cubicBezTo>
                        <a:pt x="226129" y="336262"/>
                        <a:pt x="225705" y="339227"/>
                        <a:pt x="224011" y="341344"/>
                      </a:cubicBezTo>
                      <a:lnTo>
                        <a:pt x="215961" y="351085"/>
                      </a:lnTo>
                      <a:cubicBezTo>
                        <a:pt x="214266" y="352355"/>
                        <a:pt x="212148" y="353626"/>
                        <a:pt x="210029" y="353626"/>
                      </a:cubicBezTo>
                      <a:close/>
                      <a:moveTo>
                        <a:pt x="38869" y="337532"/>
                      </a:moveTo>
                      <a:cubicBezTo>
                        <a:pt x="35056" y="337532"/>
                        <a:pt x="31667" y="334145"/>
                        <a:pt x="31667" y="330333"/>
                      </a:cubicBezTo>
                      <a:lnTo>
                        <a:pt x="31667" y="304923"/>
                      </a:lnTo>
                      <a:cubicBezTo>
                        <a:pt x="31667" y="300688"/>
                        <a:pt x="35056" y="297723"/>
                        <a:pt x="38869" y="297723"/>
                      </a:cubicBezTo>
                      <a:cubicBezTo>
                        <a:pt x="43105" y="297723"/>
                        <a:pt x="46495" y="301111"/>
                        <a:pt x="46495" y="304923"/>
                      </a:cubicBezTo>
                      <a:lnTo>
                        <a:pt x="46495" y="330333"/>
                      </a:lnTo>
                      <a:cubicBezTo>
                        <a:pt x="46495" y="334145"/>
                        <a:pt x="43105" y="337532"/>
                        <a:pt x="38869" y="337532"/>
                      </a:cubicBezTo>
                      <a:close/>
                      <a:moveTo>
                        <a:pt x="186304" y="337109"/>
                      </a:moveTo>
                      <a:cubicBezTo>
                        <a:pt x="182068" y="337109"/>
                        <a:pt x="179102" y="333721"/>
                        <a:pt x="179102" y="329909"/>
                      </a:cubicBezTo>
                      <a:lnTo>
                        <a:pt x="179102" y="304076"/>
                      </a:lnTo>
                      <a:cubicBezTo>
                        <a:pt x="179102" y="300264"/>
                        <a:pt x="182491" y="296876"/>
                        <a:pt x="186304" y="296876"/>
                      </a:cubicBezTo>
                      <a:cubicBezTo>
                        <a:pt x="190541" y="296876"/>
                        <a:pt x="193506" y="300264"/>
                        <a:pt x="193506" y="304076"/>
                      </a:cubicBezTo>
                      <a:lnTo>
                        <a:pt x="193506" y="329909"/>
                      </a:lnTo>
                      <a:cubicBezTo>
                        <a:pt x="193506" y="333721"/>
                        <a:pt x="190117" y="337109"/>
                        <a:pt x="186304" y="337109"/>
                      </a:cubicBezTo>
                      <a:close/>
                      <a:moveTo>
                        <a:pt x="38869" y="286289"/>
                      </a:moveTo>
                      <a:cubicBezTo>
                        <a:pt x="35056" y="286289"/>
                        <a:pt x="31667" y="282900"/>
                        <a:pt x="31667" y="279089"/>
                      </a:cubicBezTo>
                      <a:lnTo>
                        <a:pt x="31667" y="253679"/>
                      </a:lnTo>
                      <a:cubicBezTo>
                        <a:pt x="31667" y="249444"/>
                        <a:pt x="35056" y="246479"/>
                        <a:pt x="38869" y="246479"/>
                      </a:cubicBezTo>
                      <a:cubicBezTo>
                        <a:pt x="43105" y="246479"/>
                        <a:pt x="46495" y="249867"/>
                        <a:pt x="46495" y="253679"/>
                      </a:cubicBezTo>
                      <a:lnTo>
                        <a:pt x="46495" y="279089"/>
                      </a:lnTo>
                      <a:cubicBezTo>
                        <a:pt x="46495" y="282900"/>
                        <a:pt x="43105" y="286289"/>
                        <a:pt x="38869" y="286289"/>
                      </a:cubicBezTo>
                      <a:close/>
                      <a:moveTo>
                        <a:pt x="186304" y="285865"/>
                      </a:moveTo>
                      <a:cubicBezTo>
                        <a:pt x="182068" y="285865"/>
                        <a:pt x="179102" y="282477"/>
                        <a:pt x="179102" y="278665"/>
                      </a:cubicBezTo>
                      <a:lnTo>
                        <a:pt x="179102" y="253255"/>
                      </a:lnTo>
                      <a:cubicBezTo>
                        <a:pt x="179102" y="249020"/>
                        <a:pt x="182491" y="246056"/>
                        <a:pt x="186304" y="246056"/>
                      </a:cubicBezTo>
                      <a:cubicBezTo>
                        <a:pt x="190541" y="246056"/>
                        <a:pt x="193506" y="249444"/>
                        <a:pt x="193506" y="253255"/>
                      </a:cubicBezTo>
                      <a:lnTo>
                        <a:pt x="193506" y="278665"/>
                      </a:lnTo>
                      <a:cubicBezTo>
                        <a:pt x="193506" y="282477"/>
                        <a:pt x="190117" y="285865"/>
                        <a:pt x="186304" y="285865"/>
                      </a:cubicBezTo>
                      <a:close/>
                      <a:moveTo>
                        <a:pt x="38869" y="235045"/>
                      </a:moveTo>
                      <a:cubicBezTo>
                        <a:pt x="35056" y="235045"/>
                        <a:pt x="31667" y="231657"/>
                        <a:pt x="31667" y="227845"/>
                      </a:cubicBezTo>
                      <a:lnTo>
                        <a:pt x="31667" y="202011"/>
                      </a:lnTo>
                      <a:cubicBezTo>
                        <a:pt x="31667" y="197776"/>
                        <a:pt x="35056" y="194812"/>
                        <a:pt x="38869" y="194812"/>
                      </a:cubicBezTo>
                      <a:cubicBezTo>
                        <a:pt x="43105" y="194812"/>
                        <a:pt x="46495" y="198200"/>
                        <a:pt x="46495" y="202011"/>
                      </a:cubicBezTo>
                      <a:lnTo>
                        <a:pt x="46495" y="227845"/>
                      </a:lnTo>
                      <a:cubicBezTo>
                        <a:pt x="46495" y="231657"/>
                        <a:pt x="43105" y="235045"/>
                        <a:pt x="38869" y="235045"/>
                      </a:cubicBezTo>
                      <a:close/>
                      <a:moveTo>
                        <a:pt x="186304" y="234621"/>
                      </a:moveTo>
                      <a:cubicBezTo>
                        <a:pt x="182068" y="234621"/>
                        <a:pt x="179102" y="231233"/>
                        <a:pt x="179102" y="227422"/>
                      </a:cubicBezTo>
                      <a:lnTo>
                        <a:pt x="179102" y="202011"/>
                      </a:lnTo>
                      <a:cubicBezTo>
                        <a:pt x="179102" y="197776"/>
                        <a:pt x="182491" y="194812"/>
                        <a:pt x="186304" y="194812"/>
                      </a:cubicBezTo>
                      <a:cubicBezTo>
                        <a:pt x="190541" y="194812"/>
                        <a:pt x="193506" y="198200"/>
                        <a:pt x="193506" y="202011"/>
                      </a:cubicBezTo>
                      <a:lnTo>
                        <a:pt x="193506" y="227422"/>
                      </a:lnTo>
                      <a:cubicBezTo>
                        <a:pt x="193506" y="231657"/>
                        <a:pt x="190117" y="234621"/>
                        <a:pt x="186304" y="234621"/>
                      </a:cubicBezTo>
                      <a:close/>
                      <a:moveTo>
                        <a:pt x="38869" y="183801"/>
                      </a:moveTo>
                      <a:cubicBezTo>
                        <a:pt x="35056" y="183801"/>
                        <a:pt x="31667" y="180413"/>
                        <a:pt x="31667" y="176601"/>
                      </a:cubicBezTo>
                      <a:lnTo>
                        <a:pt x="31667" y="151191"/>
                      </a:lnTo>
                      <a:cubicBezTo>
                        <a:pt x="31667" y="146956"/>
                        <a:pt x="35056" y="143991"/>
                        <a:pt x="38869" y="143991"/>
                      </a:cubicBezTo>
                      <a:cubicBezTo>
                        <a:pt x="43105" y="143991"/>
                        <a:pt x="46495" y="147379"/>
                        <a:pt x="46495" y="151191"/>
                      </a:cubicBezTo>
                      <a:lnTo>
                        <a:pt x="46495" y="176601"/>
                      </a:lnTo>
                      <a:cubicBezTo>
                        <a:pt x="46495" y="180413"/>
                        <a:pt x="43105" y="183801"/>
                        <a:pt x="38869" y="183801"/>
                      </a:cubicBezTo>
                      <a:close/>
                      <a:moveTo>
                        <a:pt x="186304" y="183377"/>
                      </a:moveTo>
                      <a:cubicBezTo>
                        <a:pt x="182068" y="183377"/>
                        <a:pt x="179102" y="179989"/>
                        <a:pt x="179102" y="176178"/>
                      </a:cubicBezTo>
                      <a:lnTo>
                        <a:pt x="179102" y="150767"/>
                      </a:lnTo>
                      <a:cubicBezTo>
                        <a:pt x="179102" y="146532"/>
                        <a:pt x="182491" y="143568"/>
                        <a:pt x="186304" y="143568"/>
                      </a:cubicBezTo>
                      <a:cubicBezTo>
                        <a:pt x="190541" y="143568"/>
                        <a:pt x="193506" y="146956"/>
                        <a:pt x="193506" y="150767"/>
                      </a:cubicBezTo>
                      <a:lnTo>
                        <a:pt x="193506" y="176178"/>
                      </a:lnTo>
                      <a:cubicBezTo>
                        <a:pt x="193506" y="180413"/>
                        <a:pt x="190117" y="183377"/>
                        <a:pt x="186304" y="183377"/>
                      </a:cubicBezTo>
                      <a:close/>
                      <a:moveTo>
                        <a:pt x="38869" y="132557"/>
                      </a:moveTo>
                      <a:cubicBezTo>
                        <a:pt x="35056" y="132557"/>
                        <a:pt x="31667" y="129169"/>
                        <a:pt x="31667" y="125357"/>
                      </a:cubicBezTo>
                      <a:lnTo>
                        <a:pt x="31667" y="99947"/>
                      </a:lnTo>
                      <a:cubicBezTo>
                        <a:pt x="31667" y="95712"/>
                        <a:pt x="35056" y="92324"/>
                        <a:pt x="38869" y="92324"/>
                      </a:cubicBezTo>
                      <a:cubicBezTo>
                        <a:pt x="43105" y="92324"/>
                        <a:pt x="46495" y="95712"/>
                        <a:pt x="46495" y="99947"/>
                      </a:cubicBezTo>
                      <a:lnTo>
                        <a:pt x="46495" y="125357"/>
                      </a:lnTo>
                      <a:cubicBezTo>
                        <a:pt x="46495" y="129169"/>
                        <a:pt x="43105" y="132557"/>
                        <a:pt x="38869" y="132557"/>
                      </a:cubicBezTo>
                      <a:close/>
                      <a:moveTo>
                        <a:pt x="186304" y="132557"/>
                      </a:moveTo>
                      <a:cubicBezTo>
                        <a:pt x="182068" y="132557"/>
                        <a:pt x="179102" y="129169"/>
                        <a:pt x="179102" y="125357"/>
                      </a:cubicBezTo>
                      <a:lnTo>
                        <a:pt x="179102" y="99947"/>
                      </a:lnTo>
                      <a:cubicBezTo>
                        <a:pt x="179102" y="95712"/>
                        <a:pt x="182491" y="92747"/>
                        <a:pt x="186304" y="92747"/>
                      </a:cubicBezTo>
                      <a:cubicBezTo>
                        <a:pt x="190541" y="92747"/>
                        <a:pt x="193506" y="96135"/>
                        <a:pt x="193506" y="99947"/>
                      </a:cubicBezTo>
                      <a:lnTo>
                        <a:pt x="193506" y="125357"/>
                      </a:lnTo>
                      <a:cubicBezTo>
                        <a:pt x="193506" y="129169"/>
                        <a:pt x="190117" y="132557"/>
                        <a:pt x="186304" y="132557"/>
                      </a:cubicBezTo>
                      <a:close/>
                      <a:moveTo>
                        <a:pt x="38869" y="81736"/>
                      </a:moveTo>
                      <a:cubicBezTo>
                        <a:pt x="35056" y="81736"/>
                        <a:pt x="31667" y="78348"/>
                        <a:pt x="31667" y="74113"/>
                      </a:cubicBezTo>
                      <a:lnTo>
                        <a:pt x="31667" y="48703"/>
                      </a:lnTo>
                      <a:cubicBezTo>
                        <a:pt x="31667" y="44892"/>
                        <a:pt x="35056" y="41503"/>
                        <a:pt x="38869" y="41503"/>
                      </a:cubicBezTo>
                      <a:cubicBezTo>
                        <a:pt x="43105" y="41503"/>
                        <a:pt x="46495" y="44892"/>
                        <a:pt x="46495" y="48703"/>
                      </a:cubicBezTo>
                      <a:lnTo>
                        <a:pt x="46495" y="74113"/>
                      </a:lnTo>
                      <a:cubicBezTo>
                        <a:pt x="46495" y="78348"/>
                        <a:pt x="43105" y="81736"/>
                        <a:pt x="38869" y="81736"/>
                      </a:cubicBezTo>
                      <a:close/>
                      <a:moveTo>
                        <a:pt x="186304" y="81313"/>
                      </a:moveTo>
                      <a:cubicBezTo>
                        <a:pt x="182068" y="81313"/>
                        <a:pt x="179102" y="77925"/>
                        <a:pt x="179102" y="74113"/>
                      </a:cubicBezTo>
                      <a:lnTo>
                        <a:pt x="179102" y="48703"/>
                      </a:lnTo>
                      <a:cubicBezTo>
                        <a:pt x="179102" y="44468"/>
                        <a:pt x="182491" y="41503"/>
                        <a:pt x="186304" y="41503"/>
                      </a:cubicBezTo>
                      <a:cubicBezTo>
                        <a:pt x="190541" y="41503"/>
                        <a:pt x="193506" y="44892"/>
                        <a:pt x="193506" y="48703"/>
                      </a:cubicBezTo>
                      <a:lnTo>
                        <a:pt x="193506" y="74113"/>
                      </a:lnTo>
                      <a:cubicBezTo>
                        <a:pt x="193506" y="77925"/>
                        <a:pt x="190117" y="81313"/>
                        <a:pt x="186304" y="81313"/>
                      </a:cubicBezTo>
                      <a:close/>
                      <a:moveTo>
                        <a:pt x="38869" y="30492"/>
                      </a:moveTo>
                      <a:cubicBezTo>
                        <a:pt x="35056" y="30492"/>
                        <a:pt x="31667" y="27104"/>
                        <a:pt x="31667" y="23293"/>
                      </a:cubicBezTo>
                      <a:lnTo>
                        <a:pt x="31667" y="7200"/>
                      </a:lnTo>
                      <a:cubicBezTo>
                        <a:pt x="31667" y="2965"/>
                        <a:pt x="35056" y="0"/>
                        <a:pt x="38869" y="0"/>
                      </a:cubicBezTo>
                      <a:lnTo>
                        <a:pt x="48190" y="0"/>
                      </a:lnTo>
                      <a:cubicBezTo>
                        <a:pt x="52426" y="0"/>
                        <a:pt x="55392" y="3388"/>
                        <a:pt x="55392" y="7200"/>
                      </a:cubicBezTo>
                      <a:cubicBezTo>
                        <a:pt x="55392" y="11435"/>
                        <a:pt x="52003" y="14399"/>
                        <a:pt x="48190" y="14399"/>
                      </a:cubicBezTo>
                      <a:lnTo>
                        <a:pt x="46071" y="14399"/>
                      </a:lnTo>
                      <a:lnTo>
                        <a:pt x="46071" y="23293"/>
                      </a:lnTo>
                      <a:cubicBezTo>
                        <a:pt x="46495" y="27104"/>
                        <a:pt x="43105" y="30492"/>
                        <a:pt x="38869" y="30492"/>
                      </a:cubicBezTo>
                      <a:close/>
                      <a:moveTo>
                        <a:pt x="186304" y="30069"/>
                      </a:moveTo>
                      <a:cubicBezTo>
                        <a:pt x="182068" y="30069"/>
                        <a:pt x="179102" y="26681"/>
                        <a:pt x="179102" y="22869"/>
                      </a:cubicBezTo>
                      <a:lnTo>
                        <a:pt x="179102" y="14399"/>
                      </a:lnTo>
                      <a:lnTo>
                        <a:pt x="176560" y="14399"/>
                      </a:lnTo>
                      <a:cubicBezTo>
                        <a:pt x="172323" y="14399"/>
                        <a:pt x="169358" y="11011"/>
                        <a:pt x="169358" y="7200"/>
                      </a:cubicBezTo>
                      <a:cubicBezTo>
                        <a:pt x="169358" y="2965"/>
                        <a:pt x="172747" y="0"/>
                        <a:pt x="176560" y="0"/>
                      </a:cubicBezTo>
                      <a:lnTo>
                        <a:pt x="186304" y="0"/>
                      </a:lnTo>
                      <a:cubicBezTo>
                        <a:pt x="190541" y="0"/>
                        <a:pt x="193506" y="3388"/>
                        <a:pt x="193506" y="7200"/>
                      </a:cubicBezTo>
                      <a:lnTo>
                        <a:pt x="193506" y="22869"/>
                      </a:lnTo>
                      <a:cubicBezTo>
                        <a:pt x="193506" y="26681"/>
                        <a:pt x="190117" y="30069"/>
                        <a:pt x="186304" y="30069"/>
                      </a:cubicBezTo>
                      <a:close/>
                      <a:moveTo>
                        <a:pt x="150716" y="14399"/>
                      </a:moveTo>
                      <a:lnTo>
                        <a:pt x="125296" y="14399"/>
                      </a:lnTo>
                      <a:cubicBezTo>
                        <a:pt x="121060" y="14399"/>
                        <a:pt x="118094" y="11011"/>
                        <a:pt x="118094" y="7200"/>
                      </a:cubicBezTo>
                      <a:cubicBezTo>
                        <a:pt x="118094" y="2965"/>
                        <a:pt x="121483" y="0"/>
                        <a:pt x="125296" y="0"/>
                      </a:cubicBezTo>
                      <a:lnTo>
                        <a:pt x="150716" y="0"/>
                      </a:lnTo>
                      <a:cubicBezTo>
                        <a:pt x="154953" y="0"/>
                        <a:pt x="157919" y="3388"/>
                        <a:pt x="157919" y="7200"/>
                      </a:cubicBezTo>
                      <a:cubicBezTo>
                        <a:pt x="158343" y="11011"/>
                        <a:pt x="154953" y="14399"/>
                        <a:pt x="150716" y="14399"/>
                      </a:cubicBezTo>
                      <a:close/>
                      <a:moveTo>
                        <a:pt x="99877" y="14399"/>
                      </a:moveTo>
                      <a:lnTo>
                        <a:pt x="74457" y="14399"/>
                      </a:lnTo>
                      <a:cubicBezTo>
                        <a:pt x="70220" y="14399"/>
                        <a:pt x="66831" y="11011"/>
                        <a:pt x="66831" y="7200"/>
                      </a:cubicBezTo>
                      <a:cubicBezTo>
                        <a:pt x="66831" y="2965"/>
                        <a:pt x="70220" y="0"/>
                        <a:pt x="74457" y="0"/>
                      </a:cubicBezTo>
                      <a:lnTo>
                        <a:pt x="99877" y="0"/>
                      </a:lnTo>
                      <a:cubicBezTo>
                        <a:pt x="104113" y="0"/>
                        <a:pt x="107079" y="3388"/>
                        <a:pt x="107079" y="7200"/>
                      </a:cubicBezTo>
                      <a:cubicBezTo>
                        <a:pt x="107079" y="11011"/>
                        <a:pt x="103690" y="14399"/>
                        <a:pt x="99877" y="14399"/>
                      </a:cubicBezTo>
                      <a:close/>
                    </a:path>
                  </a:pathLst>
                </a:custGeom>
                <a:grpFill/>
                <a:ln w="4233" cap="flat">
                  <a:noFill/>
                  <a:prstDash val="solid"/>
                  <a:miter/>
                </a:ln>
              </p:spPr>
              <p:txBody>
                <a:bodyPr rtlCol="0" anchor="ctr"/>
                <a:lstStyle/>
                <a:p>
                  <a:endParaRPr lang="en-US"/>
                </a:p>
              </p:txBody>
            </p:sp>
          </p:grpSp>
          <p:grpSp>
            <p:nvGrpSpPr>
              <p:cNvPr id="61" name="Graphic 8">
                <a:extLst>
                  <a:ext uri="{FF2B5EF4-FFF2-40B4-BE49-F238E27FC236}">
                    <a16:creationId xmlns:a16="http://schemas.microsoft.com/office/drawing/2014/main" id="{DC267ADF-5CD6-2D32-D7AA-EA016A490FD0}"/>
                  </a:ext>
                </a:extLst>
              </p:cNvPr>
              <p:cNvGrpSpPr/>
              <p:nvPr/>
            </p:nvGrpSpPr>
            <p:grpSpPr>
              <a:xfrm>
                <a:off x="6962626" y="2623492"/>
                <a:ext cx="101190" cy="345155"/>
                <a:chOff x="6962626" y="2623492"/>
                <a:chExt cx="101190" cy="345155"/>
              </a:xfrm>
              <a:grpFill/>
            </p:grpSpPr>
            <p:sp>
              <p:nvSpPr>
                <p:cNvPr id="65" name="Freeform 64">
                  <a:extLst>
                    <a:ext uri="{FF2B5EF4-FFF2-40B4-BE49-F238E27FC236}">
                      <a16:creationId xmlns:a16="http://schemas.microsoft.com/office/drawing/2014/main" id="{2B9EB4C1-F947-542E-5506-CF348AD25135}"/>
                    </a:ext>
                  </a:extLst>
                </p:cNvPr>
                <p:cNvSpPr/>
                <p:nvPr/>
              </p:nvSpPr>
              <p:spPr>
                <a:xfrm>
                  <a:off x="6962626" y="2884910"/>
                  <a:ext cx="101190" cy="83737"/>
                </a:xfrm>
                <a:custGeom>
                  <a:avLst/>
                  <a:gdLst>
                    <a:gd name="connsiteX0" fmla="*/ 50703 w 101190"/>
                    <a:gd name="connsiteY0" fmla="*/ 83738 h 83737"/>
                    <a:gd name="connsiteX1" fmla="*/ 44349 w 101190"/>
                    <a:gd name="connsiteY1" fmla="*/ 80350 h 83737"/>
                    <a:gd name="connsiteX2" fmla="*/ 1135 w 101190"/>
                    <a:gd name="connsiteY2" fmla="*/ 11319 h 83737"/>
                    <a:gd name="connsiteX3" fmla="*/ 3677 w 101190"/>
                    <a:gd name="connsiteY3" fmla="*/ 1154 h 83737"/>
                    <a:gd name="connsiteX4" fmla="*/ 13845 w 101190"/>
                    <a:gd name="connsiteY4" fmla="*/ 3272 h 83737"/>
                    <a:gd name="connsiteX5" fmla="*/ 50703 w 101190"/>
                    <a:gd name="connsiteY5" fmla="*/ 62139 h 83737"/>
                    <a:gd name="connsiteX6" fmla="*/ 87563 w 101190"/>
                    <a:gd name="connsiteY6" fmla="*/ 3272 h 83737"/>
                    <a:gd name="connsiteX7" fmla="*/ 97731 w 101190"/>
                    <a:gd name="connsiteY7" fmla="*/ 1154 h 83737"/>
                    <a:gd name="connsiteX8" fmla="*/ 99849 w 101190"/>
                    <a:gd name="connsiteY8" fmla="*/ 11319 h 83737"/>
                    <a:gd name="connsiteX9" fmla="*/ 56635 w 101190"/>
                    <a:gd name="connsiteY9" fmla="*/ 80350 h 83737"/>
                    <a:gd name="connsiteX10" fmla="*/ 50703 w 101190"/>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90" h="83737">
                      <a:moveTo>
                        <a:pt x="50703" y="83738"/>
                      </a:moveTo>
                      <a:cubicBezTo>
                        <a:pt x="48162" y="83738"/>
                        <a:pt x="45620" y="82467"/>
                        <a:pt x="44349" y="80350"/>
                      </a:cubicBezTo>
                      <a:lnTo>
                        <a:pt x="1135" y="11319"/>
                      </a:lnTo>
                      <a:cubicBezTo>
                        <a:pt x="-983" y="7931"/>
                        <a:pt x="-136" y="3272"/>
                        <a:pt x="3677" y="1154"/>
                      </a:cubicBezTo>
                      <a:cubicBezTo>
                        <a:pt x="7066" y="-963"/>
                        <a:pt x="11727" y="-116"/>
                        <a:pt x="13845" y="3272"/>
                      </a:cubicBezTo>
                      <a:lnTo>
                        <a:pt x="50703" y="62139"/>
                      </a:lnTo>
                      <a:lnTo>
                        <a:pt x="87563" y="3272"/>
                      </a:lnTo>
                      <a:cubicBezTo>
                        <a:pt x="89681" y="-116"/>
                        <a:pt x="94341" y="-963"/>
                        <a:pt x="97731" y="1154"/>
                      </a:cubicBezTo>
                      <a:cubicBezTo>
                        <a:pt x="101120" y="3272"/>
                        <a:pt x="102391" y="7931"/>
                        <a:pt x="99849" y="11319"/>
                      </a:cubicBezTo>
                      <a:lnTo>
                        <a:pt x="56635" y="80350"/>
                      </a:lnTo>
                      <a:cubicBezTo>
                        <a:pt x="55364" y="82467"/>
                        <a:pt x="53246" y="83738"/>
                        <a:pt x="50703" y="83738"/>
                      </a:cubicBezTo>
                      <a:close/>
                    </a:path>
                  </a:pathLst>
                </a:custGeom>
                <a:grpFill/>
                <a:ln w="423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7A50695-7E7B-E57D-E227-4B1ABC59057C}"/>
                    </a:ext>
                  </a:extLst>
                </p:cNvPr>
                <p:cNvSpPr/>
                <p:nvPr/>
              </p:nvSpPr>
              <p:spPr>
                <a:xfrm>
                  <a:off x="7006127"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nvGrpSpPr>
              <p:cNvPr id="62" name="Graphic 8">
                <a:extLst>
                  <a:ext uri="{FF2B5EF4-FFF2-40B4-BE49-F238E27FC236}">
                    <a16:creationId xmlns:a16="http://schemas.microsoft.com/office/drawing/2014/main" id="{ECA8BE29-0B60-45F0-5022-E32619281E72}"/>
                  </a:ext>
                </a:extLst>
              </p:cNvPr>
              <p:cNvGrpSpPr/>
              <p:nvPr/>
            </p:nvGrpSpPr>
            <p:grpSpPr>
              <a:xfrm>
                <a:off x="6363120" y="2623492"/>
                <a:ext cx="100904" cy="345155"/>
                <a:chOff x="6363120" y="2623492"/>
                <a:chExt cx="100904" cy="345155"/>
              </a:xfrm>
              <a:grpFill/>
            </p:grpSpPr>
            <p:sp>
              <p:nvSpPr>
                <p:cNvPr id="63" name="Freeform 62">
                  <a:extLst>
                    <a:ext uri="{FF2B5EF4-FFF2-40B4-BE49-F238E27FC236}">
                      <a16:creationId xmlns:a16="http://schemas.microsoft.com/office/drawing/2014/main" id="{0A5C6A54-6D13-8E68-4CB5-323D6874D813}"/>
                    </a:ext>
                  </a:extLst>
                </p:cNvPr>
                <p:cNvSpPr/>
                <p:nvPr/>
              </p:nvSpPr>
              <p:spPr>
                <a:xfrm>
                  <a:off x="6363120" y="2884910"/>
                  <a:ext cx="100904" cy="83737"/>
                </a:xfrm>
                <a:custGeom>
                  <a:avLst/>
                  <a:gdLst>
                    <a:gd name="connsiteX0" fmla="*/ 50724 w 100904"/>
                    <a:gd name="connsiteY0" fmla="*/ 83738 h 83737"/>
                    <a:gd name="connsiteX1" fmla="*/ 44369 w 100904"/>
                    <a:gd name="connsiteY1" fmla="*/ 80350 h 83737"/>
                    <a:gd name="connsiteX2" fmla="*/ 1155 w 100904"/>
                    <a:gd name="connsiteY2" fmla="*/ 11319 h 83737"/>
                    <a:gd name="connsiteX3" fmla="*/ 3273 w 100904"/>
                    <a:gd name="connsiteY3" fmla="*/ 1154 h 83737"/>
                    <a:gd name="connsiteX4" fmla="*/ 13441 w 100904"/>
                    <a:gd name="connsiteY4" fmla="*/ 3272 h 83737"/>
                    <a:gd name="connsiteX5" fmla="*/ 50300 w 100904"/>
                    <a:gd name="connsiteY5" fmla="*/ 62139 h 83737"/>
                    <a:gd name="connsiteX6" fmla="*/ 87159 w 100904"/>
                    <a:gd name="connsiteY6" fmla="*/ 3272 h 83737"/>
                    <a:gd name="connsiteX7" fmla="*/ 97327 w 100904"/>
                    <a:gd name="connsiteY7" fmla="*/ 1154 h 83737"/>
                    <a:gd name="connsiteX8" fmla="*/ 99869 w 100904"/>
                    <a:gd name="connsiteY8" fmla="*/ 11319 h 83737"/>
                    <a:gd name="connsiteX9" fmla="*/ 56655 w 100904"/>
                    <a:gd name="connsiteY9" fmla="*/ 80350 h 83737"/>
                    <a:gd name="connsiteX10" fmla="*/ 50724 w 100904"/>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04" h="83737">
                      <a:moveTo>
                        <a:pt x="50724" y="83738"/>
                      </a:moveTo>
                      <a:cubicBezTo>
                        <a:pt x="48182" y="83738"/>
                        <a:pt x="45640" y="82467"/>
                        <a:pt x="44369" y="80350"/>
                      </a:cubicBezTo>
                      <a:lnTo>
                        <a:pt x="1155" y="11319"/>
                      </a:lnTo>
                      <a:cubicBezTo>
                        <a:pt x="-963" y="7931"/>
                        <a:pt x="-116" y="3272"/>
                        <a:pt x="3273" y="1154"/>
                      </a:cubicBezTo>
                      <a:cubicBezTo>
                        <a:pt x="6663" y="-963"/>
                        <a:pt x="11323" y="-116"/>
                        <a:pt x="13441" y="3272"/>
                      </a:cubicBezTo>
                      <a:lnTo>
                        <a:pt x="50300" y="62139"/>
                      </a:lnTo>
                      <a:lnTo>
                        <a:pt x="87159" y="3272"/>
                      </a:lnTo>
                      <a:cubicBezTo>
                        <a:pt x="89277" y="-116"/>
                        <a:pt x="93938" y="-963"/>
                        <a:pt x="97327" y="1154"/>
                      </a:cubicBezTo>
                      <a:cubicBezTo>
                        <a:pt x="100716" y="3272"/>
                        <a:pt x="101987" y="7931"/>
                        <a:pt x="99869" y="11319"/>
                      </a:cubicBezTo>
                      <a:lnTo>
                        <a:pt x="56655" y="80350"/>
                      </a:lnTo>
                      <a:cubicBezTo>
                        <a:pt x="55384" y="82467"/>
                        <a:pt x="53266" y="83738"/>
                        <a:pt x="50724" y="83738"/>
                      </a:cubicBezTo>
                      <a:close/>
                    </a:path>
                  </a:pathLst>
                </a:custGeom>
                <a:grpFill/>
                <a:ln w="423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1E4C24C-9B69-370E-D717-97230ABBCBCF}"/>
                    </a:ext>
                  </a:extLst>
                </p:cNvPr>
                <p:cNvSpPr/>
                <p:nvPr/>
              </p:nvSpPr>
              <p:spPr>
                <a:xfrm>
                  <a:off x="6406641"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grpSp>
      <p:grpSp>
        <p:nvGrpSpPr>
          <p:cNvPr id="69" name="Group 68">
            <a:extLst>
              <a:ext uri="{FF2B5EF4-FFF2-40B4-BE49-F238E27FC236}">
                <a16:creationId xmlns:a16="http://schemas.microsoft.com/office/drawing/2014/main" id="{72C860B9-E289-5306-ED5F-C4AC31BC67DA}"/>
              </a:ext>
            </a:extLst>
          </p:cNvPr>
          <p:cNvGrpSpPr/>
          <p:nvPr/>
        </p:nvGrpSpPr>
        <p:grpSpPr>
          <a:xfrm>
            <a:off x="948749" y="4963605"/>
            <a:ext cx="1053970" cy="1073304"/>
            <a:chOff x="5834687" y="3140849"/>
            <a:chExt cx="1290933" cy="1314614"/>
          </a:xfrm>
          <a:solidFill>
            <a:srgbClr val="F79037"/>
          </a:solidFill>
        </p:grpSpPr>
        <p:sp>
          <p:nvSpPr>
            <p:cNvPr id="70" name="Freeform 69">
              <a:extLst>
                <a:ext uri="{FF2B5EF4-FFF2-40B4-BE49-F238E27FC236}">
                  <a16:creationId xmlns:a16="http://schemas.microsoft.com/office/drawing/2014/main" id="{1C38BD77-A35B-17B2-EFC5-63BC0AC2B140}"/>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71" name="Graphic 8">
              <a:extLst>
                <a:ext uri="{FF2B5EF4-FFF2-40B4-BE49-F238E27FC236}">
                  <a16:creationId xmlns:a16="http://schemas.microsoft.com/office/drawing/2014/main" id="{CAF8B0DC-6A52-360A-57C0-F8993B20E03B}"/>
                </a:ext>
              </a:extLst>
            </p:cNvPr>
            <p:cNvGrpSpPr/>
            <p:nvPr/>
          </p:nvGrpSpPr>
          <p:grpSpPr>
            <a:xfrm>
              <a:off x="5834687" y="3140849"/>
              <a:ext cx="1290933" cy="1314614"/>
              <a:chOff x="5197376" y="5607922"/>
              <a:chExt cx="687857" cy="700475"/>
            </a:xfrm>
            <a:grpFill/>
          </p:grpSpPr>
          <p:grpSp>
            <p:nvGrpSpPr>
              <p:cNvPr id="72" name="Graphic 8">
                <a:extLst>
                  <a:ext uri="{FF2B5EF4-FFF2-40B4-BE49-F238E27FC236}">
                    <a16:creationId xmlns:a16="http://schemas.microsoft.com/office/drawing/2014/main" id="{CEDDEF19-B078-D7AF-56DD-4BDBCFCC6C25}"/>
                  </a:ext>
                </a:extLst>
              </p:cNvPr>
              <p:cNvGrpSpPr/>
              <p:nvPr/>
            </p:nvGrpSpPr>
            <p:grpSpPr>
              <a:xfrm>
                <a:off x="5234593" y="5645191"/>
                <a:ext cx="612999" cy="540390"/>
                <a:chOff x="5234593" y="5645191"/>
                <a:chExt cx="612999" cy="540390"/>
              </a:xfrm>
              <a:grpFill/>
            </p:grpSpPr>
            <p:grpSp>
              <p:nvGrpSpPr>
                <p:cNvPr id="76" name="Graphic 8">
                  <a:extLst>
                    <a:ext uri="{FF2B5EF4-FFF2-40B4-BE49-F238E27FC236}">
                      <a16:creationId xmlns:a16="http://schemas.microsoft.com/office/drawing/2014/main" id="{60904E76-E175-EF77-1A8C-E5471FAFE901}"/>
                    </a:ext>
                  </a:extLst>
                </p:cNvPr>
                <p:cNvGrpSpPr/>
                <p:nvPr/>
              </p:nvGrpSpPr>
              <p:grpSpPr>
                <a:xfrm>
                  <a:off x="5234593" y="5645191"/>
                  <a:ext cx="612999" cy="540390"/>
                  <a:chOff x="5234593" y="5645191"/>
                  <a:chExt cx="612999" cy="540390"/>
                </a:xfrm>
                <a:grpFill/>
              </p:grpSpPr>
              <p:sp>
                <p:nvSpPr>
                  <p:cNvPr id="80" name="Freeform 79">
                    <a:extLst>
                      <a:ext uri="{FF2B5EF4-FFF2-40B4-BE49-F238E27FC236}">
                        <a16:creationId xmlns:a16="http://schemas.microsoft.com/office/drawing/2014/main" id="{BA936599-89B0-BAF7-7B0E-B57BBF79C999}"/>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B303D9D-DEA7-8CAF-111C-36EFB44F92EB}"/>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83F8B98-5814-9B4B-8CBF-9E32870BB6B0}"/>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BCD436DC-0A2F-0C5A-035D-EAFF0F0ED077}"/>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E8D5CC5-EE55-1FF3-2F2C-A619CD2D9FC4}"/>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2873288-C413-70C5-B513-E64DB1E79EA9}"/>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73" name="Freeform 72">
                <a:extLst>
                  <a:ext uri="{FF2B5EF4-FFF2-40B4-BE49-F238E27FC236}">
                    <a16:creationId xmlns:a16="http://schemas.microsoft.com/office/drawing/2014/main" id="{88589C90-04EB-3AD6-A868-D3F77A96FB7D}"/>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C2591A70-13CE-A560-C205-B15188E04228}"/>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176B65F-72C8-ACC1-B769-E301C7E27EC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
        <p:nvSpPr>
          <p:cNvPr id="12" name="Text Placeholder 16">
            <a:extLst>
              <a:ext uri="{FF2B5EF4-FFF2-40B4-BE49-F238E27FC236}">
                <a16:creationId xmlns:a16="http://schemas.microsoft.com/office/drawing/2014/main" id="{F297D0C9-C9AD-D821-8F9A-DDEBC0E6B6CC}"/>
              </a:ext>
            </a:extLst>
          </p:cNvPr>
          <p:cNvSpPr>
            <a:spLocks noGrp="1"/>
          </p:cNvSpPr>
          <p:nvPr/>
        </p:nvSpPr>
        <p:spPr>
          <a:xfrm>
            <a:off x="760180" y="6612393"/>
            <a:ext cx="3098107" cy="1151636"/>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a:effectLst/>
                <a:ea typeface="Times New Roman" panose="02020603050405020304" pitchFamily="18" charset="0"/>
                <a:cs typeface="Calibri" panose="020F0502020204030204" pitchFamily="34" charset="0"/>
              </a:rPr>
              <a:t>3.3 </a:t>
            </a:r>
            <a:r>
              <a:rPr lang="en-US" sz="1800" b="0" dirty="0" err="1">
                <a:ea typeface="Times New Roman" panose="02020603050405020304" pitchFamily="18" charset="0"/>
                <a:cs typeface="Calibri" panose="020F0502020204030204" pitchFamily="34" charset="0"/>
              </a:rPr>
              <a:t>Qual</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é</a:t>
            </a:r>
            <a:r>
              <a:rPr lang="en-US" sz="1800" b="0" dirty="0">
                <a:ea typeface="Times New Roman" panose="02020603050405020304" pitchFamily="18" charset="0"/>
                <a:cs typeface="Calibri" panose="020F0502020204030204" pitchFamily="34" charset="0"/>
              </a:rPr>
              <a:t> a </a:t>
            </a:r>
            <a:r>
              <a:rPr lang="en-US" sz="1800" b="0" dirty="0" err="1">
                <a:ea typeface="Times New Roman" panose="02020603050405020304" pitchFamily="18" charset="0"/>
                <a:cs typeface="Calibri" panose="020F0502020204030204" pitchFamily="34" charset="0"/>
              </a:rPr>
              <a:t>diferença</a:t>
            </a:r>
            <a:endParaRPr lang="en-US" sz="1800" b="0" dirty="0">
              <a:ea typeface="Times New Roman" panose="02020603050405020304" pitchFamily="18" charset="0"/>
              <a:cs typeface="Calibri" panose="020F0502020204030204" pitchFamily="34" charset="0"/>
            </a:endParaRPr>
          </a:p>
          <a:p>
            <a:pPr>
              <a:spcBef>
                <a:spcPts val="0"/>
              </a:spcBef>
            </a:pPr>
            <a:r>
              <a:rPr lang="en-US" sz="1800" b="0" dirty="0">
                <a:ea typeface="Times New Roman" panose="02020603050405020304" pitchFamily="18" charset="0"/>
                <a:cs typeface="Calibri" panose="020F0502020204030204" pitchFamily="34" charset="0"/>
              </a:rPr>
              <a:t>Entre </a:t>
            </a:r>
            <a:r>
              <a:rPr lang="en-US" sz="1800" b="0" dirty="0" err="1">
                <a:ea typeface="Times New Roman" panose="02020603050405020304" pitchFamily="18" charset="0"/>
                <a:cs typeface="Calibri" panose="020F0502020204030204" pitchFamily="34" charset="0"/>
              </a:rPr>
              <a:t>Bitcoin</a:t>
            </a:r>
            <a:r>
              <a:rPr lang="en-US" sz="1800" b="0" dirty="0">
                <a:ea typeface="Times New Roman" panose="02020603050405020304" pitchFamily="18" charset="0"/>
                <a:cs typeface="Calibri" panose="020F0502020204030204" pitchFamily="34" charset="0"/>
              </a:rPr>
              <a:t> e </a:t>
            </a:r>
            <a:r>
              <a:rPr lang="en-US" sz="1800" b="0" dirty="0" err="1">
                <a:ea typeface="Times New Roman" panose="02020603050405020304" pitchFamily="18" charset="0"/>
                <a:cs typeface="Calibri" panose="020F0502020204030204" pitchFamily="34" charset="0"/>
              </a:rPr>
              <a:t>Blockchain</a:t>
            </a:r>
            <a:r>
              <a:rPr lang="en-US" sz="1800" b="0" dirty="0">
                <a:ea typeface="Times New Roman" panose="02020603050405020304" pitchFamily="18" charset="0"/>
                <a:cs typeface="Calibri" panose="020F0502020204030204" pitchFamily="34" charset="0"/>
              </a:rPr>
              <a:t>?</a:t>
            </a:r>
            <a:endParaRPr lang="en-US" sz="1800" b="0" dirty="0"/>
          </a:p>
        </p:txBody>
      </p:sp>
      <p:sp>
        <p:nvSpPr>
          <p:cNvPr id="14" name="Text Placeholder 17">
            <a:extLst>
              <a:ext uri="{FF2B5EF4-FFF2-40B4-BE49-F238E27FC236}">
                <a16:creationId xmlns:a16="http://schemas.microsoft.com/office/drawing/2014/main" id="{1FA75C7C-CEC1-74D6-EDBB-B819D33FF2D2}"/>
              </a:ext>
            </a:extLst>
          </p:cNvPr>
          <p:cNvSpPr txBox="1">
            <a:spLocks/>
          </p:cNvSpPr>
          <p:nvPr/>
        </p:nvSpPr>
        <p:spPr>
          <a:xfrm>
            <a:off x="791269" y="7526289"/>
            <a:ext cx="2988570" cy="3018761"/>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en-US" sz="1100" dirty="0" err="1">
                <a:solidFill>
                  <a:srgbClr val="000000"/>
                </a:solidFill>
                <a:latin typeface="Calibri" panose="020F0502020204030204" pitchFamily="34" charset="0"/>
                <a:ea typeface="Times New Roman" panose="02020603050405020304" pitchFamily="18" charset="0"/>
              </a:rPr>
              <a:t>Bitcoin</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usados</a:t>
            </a:r>
            <a:r>
              <a:rPr lang="en-US" sz="1100" dirty="0">
                <a:solidFill>
                  <a:srgbClr val="000000"/>
                </a:solidFill>
                <a:latin typeface="Calibri" panose="020F0502020204030204" pitchFamily="34" charset="0"/>
                <a:ea typeface="Times New Roman" panose="02020603050405020304" pitchFamily="18" charset="0"/>
              </a:rPr>
              <a:t> de forma </a:t>
            </a:r>
            <a:r>
              <a:rPr lang="en-US" sz="1100" dirty="0" err="1">
                <a:solidFill>
                  <a:srgbClr val="000000"/>
                </a:solidFill>
                <a:latin typeface="Calibri" panose="020F0502020204030204" pitchFamily="34" charset="0"/>
                <a:ea typeface="Times New Roman" panose="02020603050405020304" pitchFamily="18" charset="0"/>
              </a:rPr>
              <a:t>intercambiável</a:t>
            </a:r>
            <a:r>
              <a:rPr lang="en-US" sz="1100" dirty="0">
                <a:solidFill>
                  <a:srgbClr val="000000"/>
                </a:solidFill>
                <a:latin typeface="Calibri" panose="020F0502020204030204" pitchFamily="34" charset="0"/>
                <a:ea typeface="Times New Roman" panose="02020603050405020304" pitchFamily="18" charset="0"/>
              </a:rPr>
              <a:t>, mas são </a:t>
            </a:r>
            <a:r>
              <a:rPr lang="en-US" sz="1100" dirty="0" err="1">
                <a:solidFill>
                  <a:srgbClr val="000000"/>
                </a:solidFill>
                <a:latin typeface="Calibri" panose="020F0502020204030204" pitchFamily="34" charset="0"/>
                <a:ea typeface="Times New Roman" panose="02020603050405020304" pitchFamily="18" charset="0"/>
              </a:rPr>
              <a:t>duas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coisas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diferentes</a:t>
            </a:r>
            <a:r>
              <a:rPr lang="en-US" sz="1100" dirty="0">
                <a:solidFill>
                  <a:srgbClr val="000000"/>
                </a:solidFill>
                <a:latin typeface="Calibri" panose="020F0502020204030204" pitchFamily="34" charset="0"/>
                <a:ea typeface="Times New Roman" panose="02020603050405020304" pitchFamily="18" charset="0"/>
              </a:rPr>
              <a:t>. Como o </a:t>
            </a:r>
            <a:r>
              <a:rPr lang="en-US" sz="1100" dirty="0" err="1">
                <a:solidFill>
                  <a:srgbClr val="000000"/>
                </a:solidFill>
                <a:latin typeface="Calibri" panose="020F0502020204030204" pitchFamily="34" charset="0"/>
                <a:ea typeface="Times New Roman" panose="02020603050405020304" pitchFamily="18" charset="0"/>
              </a:rPr>
              <a:t>Bitcoin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foi</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inicial</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pessoas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inadvertidamente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começaram</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usar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Bitcoin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denominar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criando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esse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nome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impróprio</a:t>
            </a:r>
            <a:r>
              <a:rPr lang="en-US" sz="1100" dirty="0">
                <a:solidFill>
                  <a:srgbClr val="000000"/>
                </a:solidFill>
                <a:latin typeface="Calibri" panose="020F0502020204030204" pitchFamily="34" charset="0"/>
                <a:ea typeface="Times New Roman" panose="02020603050405020304" pitchFamily="18" charset="0"/>
              </a:rPr>
              <a:t>. Como </a:t>
            </a:r>
            <a:r>
              <a:rPr lang="en-US" sz="1100" dirty="0" err="1">
                <a:solidFill>
                  <a:srgbClr val="000000"/>
                </a:solidFill>
                <a:latin typeface="Calibri" panose="020F0502020204030204" pitchFamily="34" charset="0"/>
                <a:ea typeface="Times New Roman" panose="02020603050405020304" pitchFamily="18" charset="0"/>
              </a:rPr>
              <a:t>foi</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mostrado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num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capítulo</a:t>
            </a:r>
            <a:r>
              <a:rPr lang="en-US" sz="1100" dirty="0">
                <a:solidFill>
                  <a:srgbClr val="000000"/>
                </a:solidFill>
                <a:latin typeface="Calibri" panose="020F0502020204030204" pitchFamily="34" charset="0"/>
                <a:ea typeface="Times New Roman" panose="02020603050405020304" pitchFamily="18" charset="0"/>
              </a:rPr>
              <a:t> anterior, 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tem </a:t>
            </a:r>
            <a:r>
              <a:rPr lang="en-US" sz="1100" dirty="0" err="1">
                <a:solidFill>
                  <a:srgbClr val="000000"/>
                </a:solidFill>
                <a:latin typeface="Calibri" panose="020F0502020204030204" pitchFamily="34" charset="0"/>
                <a:ea typeface="Times New Roman" panose="02020603050405020304" pitchFamily="18" charset="0"/>
              </a:rPr>
              <a:t>muitos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casos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uso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fora</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Bitcoin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Bitcoin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moeda</a:t>
            </a:r>
            <a:r>
              <a:rPr lang="en-US" sz="1100" dirty="0">
                <a:solidFill>
                  <a:srgbClr val="000000"/>
                </a:solidFill>
                <a:latin typeface="Calibri" panose="020F0502020204030204" pitchFamily="34" charset="0"/>
                <a:ea typeface="Times New Roman" panose="02020603050405020304" pitchFamily="18" charset="0"/>
              </a:rPr>
              <a:t> digital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opera </a:t>
            </a:r>
            <a:r>
              <a:rPr lang="en-US" sz="1100" dirty="0" err="1">
                <a:solidFill>
                  <a:srgbClr val="000000"/>
                </a:solidFill>
                <a:latin typeface="Calibri" panose="020F0502020204030204" pitchFamily="34" charset="0"/>
                <a:ea typeface="Times New Roman" panose="02020603050405020304" pitchFamily="18" charset="0"/>
              </a:rPr>
              <a:t>sem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nenhum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controlo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centralizado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usa</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infraestrutura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subjacente</a:t>
            </a:r>
            <a:r>
              <a:rPr lang="en-US" sz="1100" dirty="0">
                <a:solidFill>
                  <a:srgbClr val="000000"/>
                </a:solidFill>
                <a:latin typeface="Calibri" panose="020F0502020204030204" pitchFamily="34" charset="0"/>
                <a:ea typeface="Times New Roman" panose="02020603050405020304" pitchFamily="18" charset="0"/>
              </a:rPr>
              <a:t>.</a:t>
            </a:r>
            <a:endParaRPr lang="en-US" sz="1100" dirty="0">
              <a:solidFill>
                <a:srgbClr val="000000"/>
              </a:solidFill>
              <a:effectLst/>
              <a:latin typeface="Calibri" panose="020F0502020204030204" pitchFamily="34" charset="0"/>
              <a:ea typeface="Times New Roman" panose="02020603050405020304" pitchFamily="18" charset="0"/>
            </a:endParaRPr>
          </a:p>
        </p:txBody>
      </p:sp>
      <p:pic>
        <p:nvPicPr>
          <p:cNvPr id="15" name="Picture 14">
            <a:extLst>
              <a:ext uri="{FF2B5EF4-FFF2-40B4-BE49-F238E27FC236}">
                <a16:creationId xmlns:a16="http://schemas.microsoft.com/office/drawing/2014/main" id="{A6079070-340A-0E01-9809-9088A324D91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312309"/>
            <a:ext cx="3555848" cy="4379503"/>
          </a:xfrm>
          <a:prstGeom prst="rect">
            <a:avLst/>
          </a:prstGeom>
        </p:spPr>
      </p:pic>
    </p:spTree>
    <p:extLst>
      <p:ext uri="{BB962C8B-B14F-4D97-AF65-F5344CB8AC3E}">
        <p14:creationId xmlns:p14="http://schemas.microsoft.com/office/powerpoint/2010/main" val="403645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A HISTÓRIA DO DINHEIRO</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19</a:t>
            </a:fld>
            <a:endParaRPr lang="en-US" dirty="0"/>
          </a:p>
        </p:txBody>
      </p:sp>
    </p:spTree>
    <p:extLst>
      <p:ext uri="{BB962C8B-B14F-4D97-AF65-F5344CB8AC3E}">
        <p14:creationId xmlns:p14="http://schemas.microsoft.com/office/powerpoint/2010/main" val="93743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solidFill>
                  <a:srgbClr val="8E2F91"/>
                </a:solidFill>
              </a:rPr>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b="1" dirty="0"/>
              <a:t>MÓDULO 1 </a:t>
            </a:r>
            <a:r>
              <a:rPr lang="en-US" dirty="0" err="1"/>
              <a:t>Introdução</a:t>
            </a:r>
            <a:r>
              <a:rPr lang="en-US" dirty="0"/>
              <a:t> </a:t>
            </a:r>
            <a:r>
              <a:rPr lang="en-US" dirty="0" err="1"/>
              <a:t>à</a:t>
            </a:r>
            <a:r>
              <a:rPr lang="en-US" dirty="0"/>
              <a:t> </a:t>
            </a:r>
            <a:r>
              <a:rPr lang="en-US" dirty="0" err="1"/>
              <a:t>Tecnologia</a:t>
            </a:r>
            <a:r>
              <a:rPr lang="en-US" dirty="0"/>
              <a:t> </a:t>
            </a:r>
            <a:r>
              <a:rPr lang="en-US" dirty="0" err="1"/>
              <a:t>Blockchain</a:t>
            </a:r>
            <a:r>
              <a:rPr lang="en-US" dirty="0"/>
              <a:t> e </a:t>
            </a:r>
            <a:r>
              <a:rPr lang="en-US" dirty="0" err="1"/>
              <a:t>Currículo</a:t>
            </a:r>
            <a:r>
              <a:rPr lang="en-US" dirty="0"/>
              <a:t> de </a:t>
            </a:r>
            <a:r>
              <a:rPr lang="en-US" dirty="0" err="1"/>
              <a:t>Criptomoeda</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solidFill>
                  <a:srgbClr val="8E2F91"/>
                </a:solidFill>
              </a:rPr>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b="1" dirty="0"/>
              <a:t>MÓDULO 2 </a:t>
            </a:r>
            <a:r>
              <a:rPr lang="en-US" dirty="0" err="1"/>
              <a:t>Confiança</a:t>
            </a:r>
            <a:r>
              <a:rPr lang="en-US" dirty="0"/>
              <a:t> no </a:t>
            </a:r>
            <a:r>
              <a:rPr lang="en-US" dirty="0" err="1"/>
              <a:t>Negócio</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solidFill>
                  <a:srgbClr val="8E2F91"/>
                </a:solidFill>
              </a:rPr>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b="1" dirty="0"/>
              <a:t>MÓDULO 3 </a:t>
            </a:r>
            <a:r>
              <a:rPr lang="en-US" dirty="0" err="1"/>
              <a:t>Criptomoedas</a:t>
            </a:r>
            <a:endParaRPr lang="en-US" dirty="0"/>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solidFill>
                  <a:srgbClr val="8E2F91"/>
                </a:solidFill>
              </a:rPr>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b="1" dirty="0"/>
              <a:t>MÓDULO 4 </a:t>
            </a:r>
            <a:r>
              <a:rPr lang="en-US" dirty="0" err="1"/>
              <a:t>Regulamento</a:t>
            </a:r>
            <a:r>
              <a:rPr lang="en-US" dirty="0"/>
              <a:t> e </a:t>
            </a:r>
            <a:r>
              <a:rPr lang="en-US" dirty="0" err="1"/>
              <a:t>Política</a:t>
            </a:r>
            <a:endParaRPr lang="en-US" dirty="0"/>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66451" y="6531758"/>
            <a:ext cx="648000" cy="348400"/>
          </a:xfrm>
        </p:spPr>
        <p:txBody>
          <a:bodyPr/>
          <a:lstStyle/>
          <a:p>
            <a:r>
              <a:rPr lang="en-US" dirty="0">
                <a:solidFill>
                  <a:srgbClr val="8E2F91"/>
                </a:solidFill>
              </a:rPr>
              <a:t>05</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49417" y="6531918"/>
            <a:ext cx="3544003" cy="348400"/>
          </a:xfrm>
        </p:spPr>
        <p:txBody>
          <a:bodyPr/>
          <a:lstStyle/>
          <a:p>
            <a:r>
              <a:rPr lang="en-US" b="1" dirty="0"/>
              <a:t>MÓDULO 5 </a:t>
            </a:r>
            <a:r>
              <a:rPr lang="en-US" dirty="0" err="1"/>
              <a:t>Aplicativos</a:t>
            </a:r>
            <a:r>
              <a:rPr lang="en-US" dirty="0"/>
              <a:t> de </a:t>
            </a:r>
            <a:r>
              <a:rPr lang="en-US" dirty="0" err="1"/>
              <a:t>serviços</a:t>
            </a:r>
            <a:r>
              <a:rPr lang="en-US" dirty="0"/>
              <a:t> </a:t>
            </a:r>
            <a:r>
              <a:rPr lang="en-US" dirty="0" err="1"/>
              <a:t>financeiros</a:t>
            </a:r>
            <a:endParaRPr lang="en-US" dirty="0"/>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76091" y="7033423"/>
            <a:ext cx="648000" cy="348400"/>
          </a:xfrm>
        </p:spPr>
        <p:txBody>
          <a:bodyPr/>
          <a:lstStyle/>
          <a:p>
            <a:r>
              <a:rPr lang="en-US" dirty="0">
                <a:solidFill>
                  <a:srgbClr val="8E2F91"/>
                </a:solidFill>
              </a:rPr>
              <a:t>06</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59057" y="7033423"/>
            <a:ext cx="3544003" cy="348400"/>
          </a:xfrm>
        </p:spPr>
        <p:txBody>
          <a:bodyPr/>
          <a:lstStyle/>
          <a:p>
            <a:r>
              <a:rPr lang="en-US" b="1" dirty="0"/>
              <a:t>MÓDULO 6 </a:t>
            </a:r>
            <a:r>
              <a:rPr lang="en-US" dirty="0" err="1"/>
              <a:t>Aplicações</a:t>
            </a:r>
            <a:r>
              <a:rPr lang="en-US" dirty="0"/>
              <a:t> da </a:t>
            </a:r>
            <a:r>
              <a:rPr lang="en-US" dirty="0" err="1"/>
              <a:t>indústria</a:t>
            </a:r>
            <a:endParaRPr lang="en-US" dirty="0"/>
          </a:p>
        </p:txBody>
      </p:sp>
      <p:sp>
        <p:nvSpPr>
          <p:cNvPr id="26" name="Text Placeholder 25">
            <a:extLst>
              <a:ext uri="{FF2B5EF4-FFF2-40B4-BE49-F238E27FC236}">
                <a16:creationId xmlns:a16="http://schemas.microsoft.com/office/drawing/2014/main" id="{19E80E33-87D8-354A-826D-3D8145490D2E}"/>
              </a:ext>
            </a:extLst>
          </p:cNvPr>
          <p:cNvSpPr>
            <a:spLocks noGrp="1"/>
          </p:cNvSpPr>
          <p:nvPr>
            <p:ph type="body" sz="quarter" idx="47"/>
          </p:nvPr>
        </p:nvSpPr>
        <p:spPr>
          <a:xfrm>
            <a:off x="2492238" y="2833642"/>
            <a:ext cx="4667603" cy="1410987"/>
          </a:xfrm>
        </p:spPr>
        <p:txBody>
          <a:bodyPr/>
          <a:lstStyle/>
          <a:p>
            <a:r>
              <a:rPr lang="en-US" dirty="0" err="1"/>
              <a:t>Conteúdo</a:t>
            </a:r>
            <a:endParaRPr lang="en-US" dirty="0"/>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4609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04</a:t>
            </a:r>
          </a:p>
        </p:txBody>
      </p:sp>
      <p:cxnSp>
        <p:nvCxnSpPr>
          <p:cNvPr id="4" name="Straight Connector 3">
            <a:extLst>
              <a:ext uri="{FF2B5EF4-FFF2-40B4-BE49-F238E27FC236}">
                <a16:creationId xmlns:a16="http://schemas.microsoft.com/office/drawing/2014/main" id="{5395D201-739F-CCEB-8A21-7F390B67CA70}"/>
              </a:ext>
            </a:extLst>
          </p:cNvPr>
          <p:cNvCxnSpPr/>
          <p:nvPr/>
        </p:nvCxnSpPr>
        <p:spPr>
          <a:xfrm>
            <a:off x="4374775" y="4863545"/>
            <a:ext cx="2115671"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37253"/>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36</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796852" y="5264862"/>
            <a:ext cx="1693594"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4628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61</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141027" y="5771354"/>
            <a:ext cx="2360305"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5531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91</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796852" y="6277846"/>
            <a:ext cx="1704480"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656434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117</a:t>
            </a:r>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5650201" y="6784338"/>
            <a:ext cx="854532"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073381"/>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143</a:t>
            </a:r>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4950828" y="7290830"/>
            <a:ext cx="1553905"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583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antigo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quanto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civilização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sociedades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primitivas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objetos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úteis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valiosos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utilizados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natural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mercadoria</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termos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genéricos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primeiras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formas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longo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história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grande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variedade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coisas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Estes </a:t>
            </a:r>
            <a:r>
              <a:rPr lang="en-US" sz="1100" dirty="0" err="1">
                <a:latin typeface="Calibri" panose="020F0502020204030204" pitchFamily="34" charset="0"/>
                <a:cs typeface="Calibri" panose="020F0502020204030204" pitchFamily="34" charset="0"/>
              </a:rPr>
              <a:t>incluem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alimentos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animais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fazenda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joias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roupas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conchas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caracóis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difundido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termos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espaço</a:t>
            </a:r>
            <a:r>
              <a:rPr lang="en-US" sz="1100" dirty="0">
                <a:latin typeface="Calibri" panose="020F0502020204030204" pitchFamily="34" charset="0"/>
                <a:cs typeface="Calibri" panose="020F0502020204030204" pitchFamily="34" charset="0"/>
              </a:rPr>
              <a:t> e tempo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búzio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erroneamente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chamado</a:t>
            </a:r>
            <a:r>
              <a:rPr lang="en-US" sz="1100" dirty="0">
                <a:latin typeface="Calibri" panose="020F0502020204030204" pitchFamily="34" charset="0"/>
                <a:cs typeface="Calibri" panose="020F0502020204030204" pitchFamily="34" charset="0"/>
              </a:rPr>
              <a:t> de 'concha de </a:t>
            </a:r>
            <a:r>
              <a:rPr lang="en-US" sz="1100" dirty="0" err="1">
                <a:latin typeface="Calibri" panose="020F0502020204030204" pitchFamily="34" charset="0"/>
                <a:cs typeface="Calibri" panose="020F0502020204030204" pitchFamily="34" charset="0"/>
              </a:rPr>
              <a:t>cauri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búzios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maior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sucesso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história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mundial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hoje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grandes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partes</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África</a:t>
            </a:r>
            <a:r>
              <a:rPr lang="en-US" sz="1100" dirty="0">
                <a:latin typeface="Calibri" panose="020F0502020204030204" pitchFamily="34" charset="0"/>
                <a:cs typeface="Calibri" panose="020F0502020204030204" pitchFamily="34" charset="0"/>
              </a:rPr>
              <a:t> e da </a:t>
            </a:r>
            <a:r>
              <a:rPr lang="en-US" sz="1100" dirty="0" err="1">
                <a:latin typeface="Calibri" panose="020F0502020204030204" pitchFamily="34" charset="0"/>
                <a:cs typeface="Calibri" panose="020F0502020204030204" pitchFamily="34" charset="0"/>
              </a:rPr>
              <a:t>Ásia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Descobertas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China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sugerem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concha de </a:t>
            </a:r>
            <a:r>
              <a:rPr lang="en-US" sz="1100" dirty="0" err="1">
                <a:latin typeface="Calibri" panose="020F0502020204030204" pitchFamily="34" charset="0"/>
                <a:cs typeface="Calibri" panose="020F0502020204030204" pitchFamily="34" charset="0"/>
              </a:rPr>
              <a:t>búzios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segundo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milênio</a:t>
            </a:r>
            <a:r>
              <a:rPr lang="en-US" sz="1100" dirty="0">
                <a:latin typeface="Calibri" panose="020F0502020204030204" pitchFamily="34" charset="0"/>
                <a:cs typeface="Calibri" panose="020F0502020204030204" pitchFamily="34" charset="0"/>
              </a:rPr>
              <a:t> A.C. </a:t>
            </a:r>
            <a:r>
              <a:rPr lang="en-US" sz="1100" dirty="0" err="1">
                <a:latin typeface="Calibri" panose="020F0502020204030204" pitchFamily="34" charset="0"/>
                <a:cs typeface="Calibri" panose="020F0502020204030204" pitchFamily="34" charset="0"/>
              </a:rPr>
              <a:t>Normalmente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tipos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trocados</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significa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era </a:t>
            </a:r>
            <a:r>
              <a:rPr lang="en-US" sz="1100" dirty="0" err="1">
                <a:latin typeface="Calibri" panose="020F0502020204030204" pitchFamily="34" charset="0"/>
                <a:cs typeface="Calibri" panose="020F0502020204030204" pitchFamily="34" charset="0"/>
              </a:rPr>
              <a:t>preciso</a:t>
            </a:r>
            <a:r>
              <a:rPr lang="en-US" sz="1100" dirty="0">
                <a:latin typeface="Calibri" panose="020F0502020204030204" pitchFamily="34" charset="0"/>
                <a:cs typeface="Calibri" panose="020F0502020204030204" pitchFamily="34" charset="0"/>
              </a:rPr>
              <a:t> trocar um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possuía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desejasse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tornando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intercambiabilidade</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jogo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estimativa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aproximada</a:t>
            </a:r>
            <a:r>
              <a:rPr lang="en-US" sz="1100" dirty="0">
                <a:latin typeface="Calibri" panose="020F0502020204030204" pitchFamily="34" charset="0"/>
                <a:cs typeface="Calibri" panose="020F0502020204030204" pitchFamily="34" charset="0"/>
              </a:rPr>
              <a:t>.</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espécie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dinheiro-mercadoria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substituído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crescente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comércio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tinham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exclusivamente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monetária</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primeiras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cunhadas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reino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Lícia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século</a:t>
            </a:r>
            <a:r>
              <a:rPr lang="en-US" sz="1100" dirty="0">
                <a:latin typeface="Calibri" panose="020F0502020204030204" pitchFamily="34" charset="0"/>
                <a:cs typeface="Calibri" panose="020F0502020204030204" pitchFamily="34" charset="0"/>
              </a:rPr>
              <a:t> VII </a:t>
            </a:r>
            <a:r>
              <a:rPr lang="en-US" sz="1100" dirty="0" err="1">
                <a:latin typeface="Calibri" panose="020F0502020204030204" pitchFamily="34" charset="0"/>
                <a:cs typeface="Calibri" panose="020F0502020204030204" pitchFamily="34" charset="0"/>
              </a:rPr>
              <a:t>aC.</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pedaços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disformes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elétrons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liga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ouro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prata</a:t>
            </a:r>
            <a:r>
              <a:rPr lang="en-US" sz="1100" dirty="0">
                <a:latin typeface="Calibri" panose="020F0502020204030204" pitchFamily="34" charset="0"/>
                <a:cs typeface="Calibri" panose="020F0502020204030204" pitchFamily="34" charset="0"/>
              </a:rPr>
              <a:t> natural. A </a:t>
            </a:r>
            <a:r>
              <a:rPr lang="en-US" sz="1100" dirty="0" err="1">
                <a:latin typeface="Calibri" panose="020F0502020204030204" pitchFamily="34" charset="0"/>
                <a:cs typeface="Calibri" panose="020F0502020204030204" pitchFamily="34" charset="0"/>
              </a:rPr>
              <a:t>cunhagem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tornou</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comércio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fácil</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 nova </a:t>
            </a:r>
            <a:r>
              <a:rPr lang="en-US" sz="1100" dirty="0" err="1">
                <a:latin typeface="Calibri" panose="020F0502020204030204" pitchFamily="34" charset="0"/>
                <a:cs typeface="Calibri" panose="020F0502020204030204" pitchFamily="34" charset="0"/>
              </a:rPr>
              <a:t>técnica</a:t>
            </a:r>
            <a:r>
              <a:rPr lang="en-US" sz="1100" dirty="0">
                <a:latin typeface="Calibri" panose="020F0502020204030204" pitchFamily="34" charset="0"/>
                <a:cs typeface="Calibri" panose="020F0502020204030204" pitchFamily="34" charset="0"/>
              </a:rPr>
              <a:t> cultural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espalhou</a:t>
            </a:r>
            <a:r>
              <a:rPr lang="en-US" sz="1100" dirty="0">
                <a:latin typeface="Calibri" panose="020F0502020204030204" pitchFamily="34" charset="0"/>
                <a:cs typeface="Calibri" panose="020F0502020204030204" pitchFamily="34" charset="0"/>
              </a:rPr>
              <a:t>-se da </a:t>
            </a:r>
            <a:r>
              <a:rPr lang="en-US" sz="1100" dirty="0" err="1">
                <a:latin typeface="Calibri" panose="020F0502020204030204" pitchFamily="34" charset="0"/>
                <a:cs typeface="Calibri" panose="020F0502020204030204" pitchFamily="34" charset="0"/>
              </a:rPr>
              <a:t>Ásia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Menor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 Europa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antiguidade</a:t>
            </a:r>
            <a:r>
              <a:rPr lang="en-US" sz="1100" dirty="0">
                <a:latin typeface="Calibri" panose="020F0502020204030204" pitchFamily="34" charset="0"/>
                <a:cs typeface="Calibri" panose="020F0502020204030204" pitchFamily="34" charset="0"/>
              </a:rPr>
              <a:t>. Lentamente, as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cunhadas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Grécia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Roma.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antigos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governantes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começaram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estampar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seus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retratos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portadores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imagens</a:t>
            </a:r>
            <a:r>
              <a:rPr lang="en-US" sz="1100" dirty="0">
                <a:latin typeface="Calibri" panose="020F0502020204030204" pitchFamily="34" charset="0"/>
                <a:cs typeface="Calibri" panose="020F0502020204030204" pitchFamily="34" charset="0"/>
              </a:rPr>
              <a:t>. Com o </a:t>
            </a:r>
            <a:r>
              <a:rPr lang="en-US" sz="1100" dirty="0" err="1">
                <a:latin typeface="Calibri" panose="020F0502020204030204" pitchFamily="34" charset="0"/>
                <a:cs typeface="Calibri" panose="020F0502020204030204" pitchFamily="34" charset="0"/>
              </a:rPr>
              <a:t>fim</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Império</a:t>
            </a:r>
            <a:r>
              <a:rPr lang="en-US" sz="1100" dirty="0">
                <a:latin typeface="Calibri" panose="020F0502020204030204" pitchFamily="34" charset="0"/>
                <a:cs typeface="Calibri" panose="020F0502020204030204" pitchFamily="34" charset="0"/>
              </a:rPr>
              <a:t> Romano no </a:t>
            </a:r>
            <a:r>
              <a:rPr lang="en-US" sz="1100" dirty="0" err="1">
                <a:latin typeface="Calibri" panose="020F0502020204030204" pitchFamily="34" charset="0"/>
                <a:cs typeface="Calibri" panose="020F0502020204030204" pitchFamily="34" charset="0"/>
              </a:rPr>
              <a:t>século</a:t>
            </a:r>
            <a:r>
              <a:rPr lang="en-US" sz="1100" dirty="0">
                <a:latin typeface="Calibri" panose="020F0502020204030204" pitchFamily="34" charset="0"/>
                <a:cs typeface="Calibri" panose="020F0502020204030204" pitchFamily="34" charset="0"/>
              </a:rPr>
              <a:t> V D.C, a </a:t>
            </a:r>
            <a:r>
              <a:rPr lang="en-US" sz="1100" dirty="0" err="1">
                <a:latin typeface="Calibri" panose="020F0502020204030204" pitchFamily="34" charset="0"/>
                <a:cs typeface="Calibri" panose="020F0502020204030204" pitchFamily="34" charset="0"/>
              </a:rPr>
              <a:t>antiga</a:t>
            </a:r>
            <a:r>
              <a:rPr lang="en-US" sz="1100" dirty="0">
                <a:latin typeface="Calibri" panose="020F0502020204030204" pitchFamily="34" charset="0"/>
                <a:cs typeface="Calibri" panose="020F0502020204030204" pitchFamily="34" charset="0"/>
              </a:rPr>
              <a:t> era da </a:t>
            </a:r>
            <a:r>
              <a:rPr lang="en-US" sz="1100" dirty="0" err="1">
                <a:latin typeface="Calibri" panose="020F0502020204030204" pitchFamily="34" charset="0"/>
                <a:cs typeface="Calibri" panose="020F0502020204030204" pitchFamily="34" charset="0"/>
              </a:rPr>
              <a:t>cunhagem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terminou</a:t>
            </a:r>
            <a:r>
              <a:rPr lang="en-US" sz="1100" dirty="0">
                <a:latin typeface="Calibri" panose="020F0502020204030204" pitchFamily="34" charset="0"/>
                <a:cs typeface="Calibri" panose="020F0502020204030204" pitchFamily="34" charset="0"/>
              </a:rPr>
              <a:t> e, no final da </a:t>
            </a:r>
            <a:r>
              <a:rPr lang="en-US" sz="1100" dirty="0" err="1">
                <a:latin typeface="Calibri" panose="020F0502020204030204" pitchFamily="34" charset="0"/>
                <a:cs typeface="Calibri" panose="020F0502020204030204" pitchFamily="34" charset="0"/>
              </a:rPr>
              <a:t>antiguidade</a:t>
            </a:r>
            <a:r>
              <a:rPr lang="en-US" sz="1100" dirty="0">
                <a:latin typeface="Calibri" panose="020F0502020204030204" pitchFamily="34" charset="0"/>
                <a:cs typeface="Calibri" panose="020F0502020204030204" pitchFamily="34" charset="0"/>
              </a:rPr>
              <a:t> e no </a:t>
            </a:r>
            <a:r>
              <a:rPr lang="en-US" sz="1100" dirty="0" err="1">
                <a:latin typeface="Calibri" panose="020F0502020204030204" pitchFamily="34" charset="0"/>
                <a:cs typeface="Calibri" panose="020F0502020204030204" pitchFamily="34" charset="0"/>
              </a:rPr>
              <a:t>início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Média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circulação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toda</a:t>
            </a:r>
            <a:r>
              <a:rPr lang="en-US" sz="1100" dirty="0">
                <a:latin typeface="Calibri" panose="020F0502020204030204" pitchFamily="34" charset="0"/>
                <a:cs typeface="Calibri" panose="020F0502020204030204" pitchFamily="34" charset="0"/>
              </a:rPr>
              <a:t> a Europa </a:t>
            </a:r>
            <a:r>
              <a:rPr lang="en-US" sz="1100" dirty="0" err="1">
                <a:latin typeface="Calibri" panose="020F0502020204030204" pitchFamily="34" charset="0"/>
                <a:cs typeface="Calibri" panose="020F0502020204030204" pitchFamily="34" charset="0"/>
              </a:rPr>
              <a:t>diminuiu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drasticamente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 Alta </a:t>
            </a:r>
            <a:r>
              <a:rPr lang="en-US" sz="1100" dirty="0" err="1">
                <a:latin typeface="Calibri" panose="020F0502020204030204" pitchFamily="34" charset="0"/>
                <a:cs typeface="Calibri" panose="020F0502020204030204" pitchFamily="34" charset="0"/>
              </a:rPr>
              <a:t>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Média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século</a:t>
            </a:r>
            <a:r>
              <a:rPr lang="en-US" sz="1100" dirty="0">
                <a:latin typeface="Calibri" panose="020F0502020204030204" pitchFamily="34" charset="0"/>
                <a:cs typeface="Calibri" panose="020F0502020204030204" pitchFamily="34" charset="0"/>
              </a:rPr>
              <a:t> XII,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transição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economia</a:t>
            </a:r>
            <a:r>
              <a:rPr lang="en-US" sz="1100" dirty="0">
                <a:latin typeface="Calibri" panose="020F0502020204030204" pitchFamily="34" charset="0"/>
                <a:cs typeface="Calibri" panose="020F0502020204030204" pitchFamily="34" charset="0"/>
              </a:rPr>
              <a:t> natural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economia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monetária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ocorreu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novamente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Itália</a:t>
            </a:r>
            <a:r>
              <a:rPr lang="en-US" sz="1100" dirty="0">
                <a:latin typeface="Calibri" panose="020F0502020204030204" pitchFamily="34" charset="0"/>
                <a:cs typeface="Calibri" panose="020F0502020204030204" pitchFamily="34" charset="0"/>
              </a:rPr>
              <a:t> e, com </a:t>
            </a:r>
            <a:r>
              <a:rPr lang="en-US" sz="1100" dirty="0" err="1">
                <a:latin typeface="Calibri" panose="020F0502020204030204" pitchFamily="34" charset="0"/>
                <a:cs typeface="Calibri" panose="020F0502020204030204" pitchFamily="34" charset="0"/>
              </a:rPr>
              <a:t>ela</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reapareceram</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entanto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havia</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cunhagem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uniforme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Império</a:t>
            </a:r>
            <a:r>
              <a:rPr lang="en-US" sz="1100" dirty="0">
                <a:latin typeface="Calibri" panose="020F0502020204030204" pitchFamily="34" charset="0"/>
                <a:cs typeface="Calibri" panose="020F0502020204030204" pitchFamily="34" charset="0"/>
              </a:rPr>
              <a:t> Romano.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Sacro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Império</a:t>
            </a:r>
            <a:r>
              <a:rPr lang="en-US" sz="1100" dirty="0">
                <a:latin typeface="Calibri" panose="020F0502020204030204" pitchFamily="34" charset="0"/>
                <a:cs typeface="Calibri" panose="020F0502020204030204" pitchFamily="34" charset="0"/>
              </a:rPr>
              <a:t> Romano-</a:t>
            </a:r>
            <a:r>
              <a:rPr lang="en-US" sz="1100" dirty="0" err="1">
                <a:latin typeface="Calibri" panose="020F0502020204030204" pitchFamily="34" charset="0"/>
                <a:cs typeface="Calibri" panose="020F0502020204030204" pitchFamily="34" charset="0"/>
              </a:rPr>
              <a:t>Germânico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Nação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Alemã</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caracterizava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pequenos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circulavam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No final da </a:t>
            </a:r>
            <a:r>
              <a:rPr lang="en-US" sz="1100" dirty="0" err="1">
                <a:latin typeface="Calibri" panose="020F0502020204030204" pitchFamily="34" charset="0"/>
                <a:cs typeface="Calibri" panose="020F0502020204030204" pitchFamily="34" charset="0"/>
              </a:rPr>
              <a:t>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Média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florim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renano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prevaleceu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espécie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reserva</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papel-moeda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conhecemos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hoje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estabeleceu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relativamente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tarde</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entanto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papel-moeda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apareceu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longo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história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China no </a:t>
            </a:r>
            <a:r>
              <a:rPr lang="en-US" sz="1100" dirty="0" err="1">
                <a:latin typeface="Calibri" panose="020F0502020204030204" pitchFamily="34" charset="0"/>
                <a:cs typeface="Calibri" panose="020F0502020204030204" pitchFamily="34" charset="0"/>
              </a:rPr>
              <a:t>século</a:t>
            </a:r>
            <a:r>
              <a:rPr lang="en-US" sz="1100" dirty="0">
                <a:latin typeface="Calibri" panose="020F0502020204030204" pitchFamily="34" charset="0"/>
                <a:cs typeface="Calibri" panose="020F0502020204030204" pitchFamily="34" charset="0"/>
              </a:rPr>
              <a:t> X D.C. Na Europa,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introduzido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tarde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Inglaterra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Grã-Bretanha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adotou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conseguiu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duradoura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papel-moeda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1833, o </a:t>
            </a:r>
            <a:r>
              <a:rPr lang="en-US" sz="1100" dirty="0" err="1">
                <a:latin typeface="Calibri" panose="020F0502020204030204" pitchFamily="34" charset="0"/>
                <a:cs typeface="Calibri" panose="020F0502020204030204" pitchFamily="34" charset="0"/>
              </a:rPr>
              <a:t>governo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inglês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declarou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notas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bancárias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tinham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curso</a:t>
            </a:r>
            <a:r>
              <a:rPr lang="en-US" sz="1100" dirty="0">
                <a:latin typeface="Calibri" panose="020F0502020204030204" pitchFamily="34" charset="0"/>
                <a:cs typeface="Calibri" panose="020F0502020204030204" pitchFamily="34" charset="0"/>
              </a:rPr>
              <a:t> legal e,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tornou</a:t>
            </a:r>
            <a:r>
              <a:rPr lang="en-US" sz="1100" dirty="0">
                <a:latin typeface="Calibri" panose="020F0502020204030204" pitchFamily="34" charset="0"/>
                <a:cs typeface="Calibri" panose="020F0502020204030204" pitchFamily="34" charset="0"/>
              </a:rPr>
              <a:t>-se um </a:t>
            </a:r>
            <a:r>
              <a:rPr lang="en-US" sz="1100" dirty="0" err="1">
                <a:latin typeface="Calibri" panose="020F0502020204030204" pitchFamily="34" charset="0"/>
                <a:cs typeface="Calibri" panose="020F0502020204030204" pitchFamily="34" charset="0"/>
              </a:rPr>
              <a:t>pioneiro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rápido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crescimento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economia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era da </a:t>
            </a:r>
            <a:r>
              <a:rPr lang="en-US" sz="1100" dirty="0" err="1">
                <a:latin typeface="Calibri" panose="020F0502020204030204" pitchFamily="34" charset="0"/>
                <a:cs typeface="Calibri" panose="020F0502020204030204" pitchFamily="34" charset="0"/>
              </a:rPr>
              <a:t>industrialização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suprimento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era de </a:t>
            </a:r>
            <a:r>
              <a:rPr lang="en-US" sz="1100" dirty="0" err="1">
                <a:latin typeface="Calibri" panose="020F0502020204030204" pitchFamily="34" charset="0"/>
                <a:cs typeface="Calibri" panose="020F0502020204030204" pitchFamily="34" charset="0"/>
              </a:rPr>
              <a:t>importância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essencial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levou</a:t>
            </a:r>
            <a:r>
              <a:rPr lang="en-US" sz="1100" dirty="0">
                <a:latin typeface="Calibri" panose="020F0502020204030204" pitchFamily="34" charset="0"/>
                <a:cs typeface="Calibri" panose="020F0502020204030204" pitchFamily="34" charset="0"/>
              </a:rPr>
              <a:t> a um </a:t>
            </a:r>
            <a:r>
              <a:rPr lang="en-US" sz="1100" dirty="0" err="1">
                <a:latin typeface="Calibri" panose="020F0502020204030204" pitchFamily="34" charset="0"/>
                <a:cs typeface="Calibri" panose="020F0502020204030204" pitchFamily="34" charset="0"/>
              </a:rPr>
              <a:t>afastamento</a:t>
            </a:r>
            <a:r>
              <a:rPr lang="en-US" sz="1100" dirty="0">
                <a:latin typeface="Calibri" panose="020F0502020204030204" pitchFamily="34" charset="0"/>
                <a:cs typeface="Calibri" panose="020F0502020204030204" pitchFamily="34" charset="0"/>
              </a:rPr>
              <a:t> gradual das </a:t>
            </a:r>
            <a:r>
              <a:rPr lang="en-US" sz="1100" dirty="0" err="1">
                <a:latin typeface="Calibri" panose="020F0502020204030204" pitchFamily="34" charset="0"/>
                <a:cs typeface="Calibri" panose="020F0502020204030204" pitchFamily="34" charset="0"/>
              </a:rPr>
              <a:t>moedas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metais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preciosos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cunhagem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tornou</a:t>
            </a:r>
            <a:r>
              <a:rPr lang="en-US" sz="1100" dirty="0">
                <a:latin typeface="Calibri" panose="020F0502020204030204" pitchFamily="34" charset="0"/>
                <a:cs typeface="Calibri" panose="020F0502020204030204" pitchFamily="34" charset="0"/>
              </a:rPr>
              <a:t>-se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pequena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t>4.1 </a:t>
            </a:r>
            <a:r>
              <a:rPr lang="en-US" sz="1800" b="0" dirty="0" err="1"/>
              <a:t>História</a:t>
            </a:r>
            <a:r>
              <a:rPr lang="en-US" sz="1800" b="0" dirty="0"/>
              <a:t> do </a:t>
            </a:r>
            <a:r>
              <a:rPr lang="en-US" sz="1800" b="0" dirty="0" err="1"/>
              <a:t>Dinheiro</a:t>
            </a:r>
            <a:endParaRPr lang="x-none" sz="1800" b="0" dirty="0"/>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847550" y="5675349"/>
            <a:ext cx="3394616" cy="4923083"/>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32886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2"/>
            <a:ext cx="6051578" cy="528657"/>
          </a:xfrm>
        </p:spPr>
        <p:txBody>
          <a:bodyPr numCol="1"/>
          <a:lstStyle/>
          <a:p>
            <a:r>
              <a:rPr lang="en-US" dirty="0"/>
              <a:t>O </a:t>
            </a:r>
            <a:r>
              <a:rPr lang="en-US" dirty="0" err="1"/>
              <a:t>dinheiro</a:t>
            </a:r>
            <a:r>
              <a:rPr lang="en-US" dirty="0"/>
              <a:t>, </a:t>
            </a:r>
            <a:r>
              <a:rPr lang="en-US" dirty="0" err="1"/>
              <a:t>independentemente</a:t>
            </a:r>
            <a:r>
              <a:rPr lang="en-US" dirty="0"/>
              <a:t> de </a:t>
            </a:r>
            <a:r>
              <a:rPr lang="en-US" dirty="0" err="1"/>
              <a:t>sua</a:t>
            </a:r>
            <a:r>
              <a:rPr lang="en-US" dirty="0"/>
              <a:t> forma, </a:t>
            </a:r>
            <a:r>
              <a:rPr lang="en-US" dirty="0" err="1"/>
              <a:t>é</a:t>
            </a:r>
            <a:r>
              <a:rPr lang="en-US" dirty="0"/>
              <a:t> </a:t>
            </a:r>
            <a:r>
              <a:rPr lang="en-US" dirty="0" err="1"/>
              <a:t>frequentemente</a:t>
            </a:r>
            <a:r>
              <a:rPr lang="en-US" dirty="0"/>
              <a:t> </a:t>
            </a:r>
            <a:r>
              <a:rPr lang="en-US" dirty="0" err="1"/>
              <a:t>definido</a:t>
            </a:r>
            <a:r>
              <a:rPr lang="en-US" dirty="0"/>
              <a:t> </a:t>
            </a:r>
            <a:r>
              <a:rPr lang="en-US" dirty="0" err="1"/>
              <a:t>em</a:t>
            </a:r>
            <a:r>
              <a:rPr lang="en-US" dirty="0"/>
              <a:t> </a:t>
            </a:r>
            <a:r>
              <a:rPr lang="en-US" dirty="0" err="1"/>
              <a:t>termos</a:t>
            </a:r>
            <a:r>
              <a:rPr lang="en-US" dirty="0"/>
              <a:t> de </a:t>
            </a:r>
            <a:r>
              <a:rPr lang="en-US" dirty="0" err="1"/>
              <a:t>três</a:t>
            </a:r>
            <a:r>
              <a:rPr lang="en-US" dirty="0"/>
              <a:t> </a:t>
            </a:r>
            <a:r>
              <a:rPr lang="en-US" dirty="0" err="1"/>
              <a:t>funções</a:t>
            </a:r>
            <a:r>
              <a:rPr lang="en-US" dirty="0"/>
              <a:t> </a:t>
            </a:r>
            <a:r>
              <a:rPr lang="en-US" dirty="0" err="1"/>
              <a:t>ou</a:t>
            </a:r>
            <a:r>
              <a:rPr lang="en-US" dirty="0"/>
              <a:t> </a:t>
            </a:r>
            <a:r>
              <a:rPr lang="en-US" dirty="0" err="1"/>
              <a:t>serviços</a:t>
            </a:r>
            <a:r>
              <a:rPr lang="en-US"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19"/>
            <a:ext cx="6051578" cy="228872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O </a:t>
            </a:r>
            <a:r>
              <a:rPr lang="en-US" dirty="0" err="1">
                <a:solidFill>
                  <a:srgbClr val="000000"/>
                </a:solidFill>
              </a:rPr>
              <a:t>dinheiro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qualquer</a:t>
            </a:r>
            <a:r>
              <a:rPr lang="en-US" dirty="0">
                <a:solidFill>
                  <a:srgbClr val="000000"/>
                </a:solidFill>
              </a:rPr>
              <a:t> </a:t>
            </a:r>
            <a:r>
              <a:rPr lang="en-US" dirty="0" err="1">
                <a:solidFill>
                  <a:srgbClr val="000000"/>
                </a:solidFill>
              </a:rPr>
              <a:t>bem</a:t>
            </a:r>
            <a:r>
              <a:rPr lang="en-US" dirty="0">
                <a:solidFill>
                  <a:srgbClr val="000000"/>
                </a:solidFill>
              </a:rPr>
              <a:t> </a:t>
            </a:r>
            <a:r>
              <a:rPr lang="en-US" dirty="0" err="1">
                <a:solidFill>
                  <a:srgbClr val="000000"/>
                </a:solidFill>
              </a:rPr>
              <a:t>amplamente</a:t>
            </a:r>
            <a:r>
              <a:rPr lang="en-US" dirty="0">
                <a:solidFill>
                  <a:srgbClr val="000000"/>
                </a:solidFill>
              </a:rPr>
              <a:t> </a:t>
            </a:r>
            <a:r>
              <a:rPr lang="en-US" dirty="0" err="1">
                <a:solidFill>
                  <a:srgbClr val="000000"/>
                </a:solidFill>
              </a:rPr>
              <a:t>utilizado</a:t>
            </a:r>
            <a:r>
              <a:rPr lang="en-US" dirty="0">
                <a:solidFill>
                  <a:srgbClr val="000000"/>
                </a:solidFill>
              </a:rPr>
              <a:t> e </a:t>
            </a:r>
            <a:r>
              <a:rPr lang="en-US" dirty="0" err="1">
                <a:solidFill>
                  <a:srgbClr val="000000"/>
                </a:solidFill>
              </a:rPr>
              <a:t>aceite</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transações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envolvem</a:t>
            </a:r>
            <a:r>
              <a:rPr lang="en-US" dirty="0">
                <a:solidFill>
                  <a:srgbClr val="000000"/>
                </a:solidFill>
              </a:rPr>
              <a:t> a </a:t>
            </a:r>
            <a:r>
              <a:rPr lang="en-US" dirty="0" err="1">
                <a:solidFill>
                  <a:srgbClr val="000000"/>
                </a:solidFill>
              </a:rPr>
              <a:t>transferência</a:t>
            </a:r>
            <a:r>
              <a:rPr lang="en-US" dirty="0">
                <a:solidFill>
                  <a:srgbClr val="000000"/>
                </a:solidFill>
              </a:rPr>
              <a:t> de bens e </a:t>
            </a:r>
            <a:r>
              <a:rPr lang="en-US" dirty="0" err="1">
                <a:solidFill>
                  <a:srgbClr val="000000"/>
                </a:solidFill>
              </a:rPr>
              <a:t>serviços</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pessoa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outra</a:t>
            </a:r>
            <a:r>
              <a:rPr lang="en-US" dirty="0">
                <a:solidFill>
                  <a:srgbClr val="000000"/>
                </a:solidFill>
              </a:rPr>
              <a:t>. No </a:t>
            </a:r>
            <a:r>
              <a:rPr lang="en-US" dirty="0" err="1">
                <a:solidFill>
                  <a:srgbClr val="000000"/>
                </a:solidFill>
              </a:rPr>
              <a:t>mundo</a:t>
            </a:r>
            <a:r>
              <a:rPr lang="en-US" dirty="0">
                <a:solidFill>
                  <a:srgbClr val="000000"/>
                </a:solidFill>
              </a:rPr>
              <a:t> de </a:t>
            </a:r>
            <a:r>
              <a:rPr lang="en-US" dirty="0" err="1">
                <a:solidFill>
                  <a:srgbClr val="000000"/>
                </a:solidFill>
              </a:rPr>
              <a:t>hoje</a:t>
            </a:r>
            <a:r>
              <a:rPr lang="en-US" dirty="0">
                <a:solidFill>
                  <a:srgbClr val="000000"/>
                </a:solidFill>
              </a:rPr>
              <a:t>, </a:t>
            </a:r>
            <a:r>
              <a:rPr lang="en-US" dirty="0" err="1">
                <a:solidFill>
                  <a:srgbClr val="000000"/>
                </a:solidFill>
              </a:rPr>
              <a:t>existem</a:t>
            </a:r>
            <a:r>
              <a:rPr lang="en-US" dirty="0">
                <a:solidFill>
                  <a:srgbClr val="000000"/>
                </a:solidFill>
              </a:rPr>
              <a:t> </a:t>
            </a:r>
            <a:r>
              <a:rPr lang="en-US" dirty="0" err="1">
                <a:solidFill>
                  <a:srgbClr val="000000"/>
                </a:solidFill>
              </a:rPr>
              <a:t>duas</a:t>
            </a:r>
            <a:r>
              <a:rPr lang="en-US" dirty="0">
                <a:solidFill>
                  <a:srgbClr val="000000"/>
                </a:solidFill>
              </a:rPr>
              <a:t> </a:t>
            </a:r>
            <a:r>
              <a:rPr lang="en-US" dirty="0" err="1">
                <a:solidFill>
                  <a:srgbClr val="000000"/>
                </a:solidFill>
              </a:rPr>
              <a:t>formas</a:t>
            </a:r>
            <a:r>
              <a:rPr lang="en-US" dirty="0">
                <a:solidFill>
                  <a:srgbClr val="000000"/>
                </a:solidFill>
              </a:rPr>
              <a:t> </a:t>
            </a:r>
            <a:r>
              <a:rPr lang="en-US" dirty="0" err="1">
                <a:solidFill>
                  <a:srgbClr val="000000"/>
                </a:solidFill>
              </a:rPr>
              <a:t>tradicionais</a:t>
            </a:r>
            <a:r>
              <a:rPr lang="en-US" dirty="0">
                <a:solidFill>
                  <a:srgbClr val="000000"/>
                </a:solidFill>
              </a:rPr>
              <a:t> de </a:t>
            </a:r>
            <a:r>
              <a:rPr lang="en-US" dirty="0" err="1">
                <a:solidFill>
                  <a:srgbClr val="000000"/>
                </a:solidFill>
              </a:rPr>
              <a:t>dinheiro</a:t>
            </a:r>
            <a:r>
              <a:rPr lang="en-US" dirty="0">
                <a:solidFill>
                  <a:srgbClr val="000000"/>
                </a:solidFill>
              </a:rPr>
              <a:t>, </a:t>
            </a:r>
            <a:r>
              <a:rPr lang="en-US" dirty="0" err="1">
                <a:solidFill>
                  <a:srgbClr val="000000"/>
                </a:solidFill>
              </a:rPr>
              <a:t>dinheiro</a:t>
            </a:r>
            <a:r>
              <a:rPr lang="en-US" dirty="0">
                <a:solidFill>
                  <a:srgbClr val="000000"/>
                </a:solidFill>
              </a:rPr>
              <a:t> </a:t>
            </a:r>
            <a:r>
              <a:rPr lang="en-US" dirty="0" err="1">
                <a:solidFill>
                  <a:srgbClr val="000000"/>
                </a:solidFill>
              </a:rPr>
              <a:t>fiduciário</a:t>
            </a:r>
            <a:r>
              <a:rPr lang="en-US" dirty="0">
                <a:solidFill>
                  <a:srgbClr val="000000"/>
                </a:solidFill>
              </a:rPr>
              <a:t> e </a:t>
            </a:r>
            <a:r>
              <a:rPr lang="en-US" dirty="0" err="1">
                <a:solidFill>
                  <a:srgbClr val="000000"/>
                </a:solidFill>
              </a:rPr>
              <a:t>dinheiro</a:t>
            </a:r>
            <a:r>
              <a:rPr lang="en-US" dirty="0">
                <a:solidFill>
                  <a:srgbClr val="000000"/>
                </a:solidFill>
              </a:rPr>
              <a:t> de </a:t>
            </a:r>
            <a:r>
              <a:rPr lang="en-US" dirty="0" err="1">
                <a:solidFill>
                  <a:srgbClr val="000000"/>
                </a:solidFill>
              </a:rPr>
              <a:t>banco</a:t>
            </a:r>
            <a:r>
              <a:rPr lang="en-US" dirty="0">
                <a:solidFill>
                  <a:srgbClr val="000000"/>
                </a:solidFill>
              </a:rPr>
              <a:t> </a:t>
            </a:r>
            <a:r>
              <a:rPr lang="en-US" dirty="0" err="1">
                <a:solidFill>
                  <a:srgbClr val="000000"/>
                </a:solidFill>
              </a:rPr>
              <a:t>comercial</a:t>
            </a:r>
            <a:r>
              <a:rPr lang="en-US" dirty="0">
                <a:solidFill>
                  <a:srgbClr val="000000"/>
                </a:solidFill>
              </a:rPr>
              <a:t>. A </a:t>
            </a:r>
            <a:r>
              <a:rPr lang="en-US" dirty="0" err="1">
                <a:solidFill>
                  <a:srgbClr val="000000"/>
                </a:solidFill>
              </a:rPr>
              <a:t>moeda</a:t>
            </a:r>
            <a:r>
              <a:rPr lang="en-US" dirty="0">
                <a:solidFill>
                  <a:srgbClr val="000000"/>
                </a:solidFill>
              </a:rPr>
              <a:t> </a:t>
            </a:r>
            <a:r>
              <a:rPr lang="en-US" dirty="0" err="1">
                <a:solidFill>
                  <a:srgbClr val="000000"/>
                </a:solidFill>
              </a:rPr>
              <a:t>fiduciária</a:t>
            </a:r>
            <a:r>
              <a:rPr lang="en-US" dirty="0">
                <a:solidFill>
                  <a:srgbClr val="000000"/>
                </a:solidFill>
              </a:rPr>
              <a:t>, </a:t>
            </a:r>
            <a:r>
              <a:rPr lang="en-US" dirty="0" err="1">
                <a:solidFill>
                  <a:srgbClr val="000000"/>
                </a:solidFill>
              </a:rPr>
              <a:t>na</a:t>
            </a:r>
            <a:r>
              <a:rPr lang="en-US" dirty="0">
                <a:solidFill>
                  <a:srgbClr val="000000"/>
                </a:solidFill>
              </a:rPr>
              <a:t> forma de </a:t>
            </a:r>
            <a:r>
              <a:rPr lang="en-US" dirty="0" err="1">
                <a:solidFill>
                  <a:srgbClr val="000000"/>
                </a:solidFill>
              </a:rPr>
              <a:t>notas</a:t>
            </a:r>
            <a:r>
              <a:rPr lang="en-US" dirty="0">
                <a:solidFill>
                  <a:srgbClr val="000000"/>
                </a:solidFill>
              </a:rPr>
              <a:t> e </a:t>
            </a:r>
            <a:r>
              <a:rPr lang="en-US" dirty="0" err="1">
                <a:solidFill>
                  <a:srgbClr val="000000"/>
                </a:solidFill>
              </a:rPr>
              <a:t>moedas</a:t>
            </a:r>
            <a:r>
              <a:rPr lang="en-US" dirty="0">
                <a:solidFill>
                  <a:srgbClr val="000000"/>
                </a:solidFill>
              </a:rPr>
              <a:t>, </a:t>
            </a:r>
            <a:r>
              <a:rPr lang="en-US" dirty="0" err="1">
                <a:solidFill>
                  <a:srgbClr val="000000"/>
                </a:solidFill>
              </a:rPr>
              <a:t>recebe</a:t>
            </a:r>
            <a:r>
              <a:rPr lang="en-US" dirty="0">
                <a:solidFill>
                  <a:srgbClr val="000000"/>
                </a:solidFill>
              </a:rPr>
              <a:t> o </a:t>
            </a:r>
            <a:r>
              <a:rPr lang="en-US" dirty="0" err="1">
                <a:solidFill>
                  <a:srgbClr val="000000"/>
                </a:solidFill>
              </a:rPr>
              <a:t>seu</a:t>
            </a:r>
            <a:r>
              <a:rPr lang="en-US" dirty="0">
                <a:solidFill>
                  <a:srgbClr val="000000"/>
                </a:solidFill>
              </a:rPr>
              <a:t> valor </a:t>
            </a:r>
            <a:r>
              <a:rPr lang="en-US" dirty="0" err="1">
                <a:solidFill>
                  <a:srgbClr val="000000"/>
                </a:solidFill>
              </a:rPr>
              <a:t>porque</a:t>
            </a:r>
            <a:r>
              <a:rPr lang="en-US" dirty="0">
                <a:solidFill>
                  <a:srgbClr val="000000"/>
                </a:solidFill>
              </a:rPr>
              <a:t> o </a:t>
            </a:r>
            <a:r>
              <a:rPr lang="en-US" dirty="0" err="1">
                <a:solidFill>
                  <a:srgbClr val="000000"/>
                </a:solidFill>
              </a:rPr>
              <a:t>governo</a:t>
            </a:r>
            <a:r>
              <a:rPr lang="en-US" dirty="0">
                <a:solidFill>
                  <a:srgbClr val="000000"/>
                </a:solidFill>
              </a:rPr>
              <a:t> </a:t>
            </a:r>
            <a:r>
              <a:rPr lang="en-US" dirty="0" err="1">
                <a:solidFill>
                  <a:srgbClr val="000000"/>
                </a:solidFill>
              </a:rPr>
              <a:t>declara</a:t>
            </a:r>
            <a:r>
              <a:rPr lang="en-US" dirty="0">
                <a:solidFill>
                  <a:srgbClr val="000000"/>
                </a:solidFill>
              </a:rPr>
              <a:t> a </a:t>
            </a:r>
            <a:r>
              <a:rPr lang="en-US" dirty="0" err="1">
                <a:solidFill>
                  <a:srgbClr val="000000"/>
                </a:solidFill>
              </a:rPr>
              <a:t>moeda</a:t>
            </a:r>
            <a:r>
              <a:rPr lang="en-US" dirty="0">
                <a:solidFill>
                  <a:srgbClr val="000000"/>
                </a:solidFill>
              </a:rPr>
              <a:t> </a:t>
            </a:r>
            <a:r>
              <a:rPr lang="en-US" dirty="0" err="1">
                <a:solidFill>
                  <a:srgbClr val="000000"/>
                </a:solidFill>
              </a:rPr>
              <a:t>fiduciária</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moeda</a:t>
            </a:r>
            <a:r>
              <a:rPr lang="en-US" dirty="0">
                <a:solidFill>
                  <a:srgbClr val="000000"/>
                </a:solidFill>
              </a:rPr>
              <a:t> legal, o </a:t>
            </a:r>
            <a:r>
              <a:rPr lang="en-US" dirty="0" err="1">
                <a:solidFill>
                  <a:srgbClr val="000000"/>
                </a:solidFill>
              </a:rPr>
              <a:t>que</a:t>
            </a:r>
            <a:r>
              <a:rPr lang="en-US" dirty="0">
                <a:solidFill>
                  <a:srgbClr val="000000"/>
                </a:solidFill>
              </a:rPr>
              <a:t> </a:t>
            </a:r>
            <a:r>
              <a:rPr lang="en-US" dirty="0" err="1">
                <a:solidFill>
                  <a:srgbClr val="000000"/>
                </a:solidFill>
              </a:rPr>
              <a:t>exige</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comerciantes</a:t>
            </a:r>
            <a:r>
              <a:rPr lang="en-US" dirty="0">
                <a:solidFill>
                  <a:srgbClr val="000000"/>
                </a:solidFill>
              </a:rPr>
              <a:t> e </a:t>
            </a:r>
            <a:r>
              <a:rPr lang="en-US" dirty="0" err="1">
                <a:solidFill>
                  <a:srgbClr val="000000"/>
                </a:solidFill>
              </a:rPr>
              <a:t>comerciantes</a:t>
            </a:r>
            <a:r>
              <a:rPr lang="en-US" dirty="0">
                <a:solidFill>
                  <a:srgbClr val="000000"/>
                </a:solidFill>
              </a:rPr>
              <a:t> do </a:t>
            </a:r>
            <a:r>
              <a:rPr lang="en-US" dirty="0" err="1">
                <a:solidFill>
                  <a:srgbClr val="000000"/>
                </a:solidFill>
              </a:rPr>
              <a:t>país</a:t>
            </a:r>
            <a:r>
              <a:rPr lang="en-US" dirty="0">
                <a:solidFill>
                  <a:srgbClr val="000000"/>
                </a:solidFill>
              </a:rPr>
              <a:t> a </a:t>
            </a:r>
            <a:r>
              <a:rPr lang="en-US" dirty="0" err="1">
                <a:solidFill>
                  <a:srgbClr val="000000"/>
                </a:solidFill>
              </a:rPr>
              <a:t>aceitem</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meio</a:t>
            </a:r>
            <a:r>
              <a:rPr lang="en-US" dirty="0">
                <a:solidFill>
                  <a:srgbClr val="000000"/>
                </a:solidFill>
              </a:rPr>
              <a:t> de </a:t>
            </a:r>
            <a:r>
              <a:rPr lang="en-US" dirty="0" err="1">
                <a:solidFill>
                  <a:srgbClr val="000000"/>
                </a:solidFill>
              </a:rPr>
              <a:t>saldar</a:t>
            </a:r>
            <a:r>
              <a:rPr lang="en-US" dirty="0">
                <a:solidFill>
                  <a:srgbClr val="000000"/>
                </a:solidFill>
              </a:rPr>
              <a:t> </a:t>
            </a:r>
            <a:r>
              <a:rPr lang="en-US" dirty="0" err="1">
                <a:solidFill>
                  <a:srgbClr val="000000"/>
                </a:solidFill>
              </a:rPr>
              <a:t>dívidas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definição</a:t>
            </a:r>
            <a:r>
              <a:rPr lang="en-US" dirty="0">
                <a:solidFill>
                  <a:srgbClr val="000000"/>
                </a:solidFill>
              </a:rPr>
              <a:t>, a </a:t>
            </a:r>
            <a:r>
              <a:rPr lang="en-US" dirty="0" err="1">
                <a:solidFill>
                  <a:srgbClr val="000000"/>
                </a:solidFill>
              </a:rPr>
              <a:t>moeda</a:t>
            </a:r>
            <a:r>
              <a:rPr lang="en-US" dirty="0">
                <a:solidFill>
                  <a:srgbClr val="000000"/>
                </a:solidFill>
              </a:rPr>
              <a:t> </a:t>
            </a:r>
            <a:r>
              <a:rPr lang="en-US" dirty="0" err="1">
                <a:solidFill>
                  <a:srgbClr val="000000"/>
                </a:solidFill>
              </a:rPr>
              <a:t>fiduciária</a:t>
            </a:r>
            <a:r>
              <a:rPr lang="en-US" dirty="0">
                <a:solidFill>
                  <a:srgbClr val="000000"/>
                </a:solidFill>
              </a:rPr>
              <a:t> tem um valor </a:t>
            </a:r>
            <a:r>
              <a:rPr lang="en-US" dirty="0" err="1">
                <a:solidFill>
                  <a:srgbClr val="000000"/>
                </a:solidFill>
              </a:rPr>
              <a:t>intrínseco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significativamente</a:t>
            </a:r>
            <a:r>
              <a:rPr lang="en-US" dirty="0">
                <a:solidFill>
                  <a:srgbClr val="000000"/>
                </a:solidFill>
              </a:rPr>
              <a:t> </a:t>
            </a:r>
            <a:r>
              <a:rPr lang="en-US" dirty="0" err="1">
                <a:solidFill>
                  <a:srgbClr val="000000"/>
                </a:solidFill>
              </a:rPr>
              <a:t>menor</a:t>
            </a:r>
            <a:r>
              <a:rPr lang="en-US" dirty="0">
                <a:solidFill>
                  <a:srgbClr val="000000"/>
                </a:solidFill>
              </a:rPr>
              <a:t>. O </a:t>
            </a:r>
            <a:r>
              <a:rPr lang="en-US" dirty="0" err="1">
                <a:solidFill>
                  <a:srgbClr val="000000"/>
                </a:solidFill>
              </a:rPr>
              <a:t>seu</a:t>
            </a:r>
            <a:r>
              <a:rPr lang="en-US" dirty="0">
                <a:solidFill>
                  <a:srgbClr val="000000"/>
                </a:solidFill>
              </a:rPr>
              <a:t> valor </a:t>
            </a:r>
            <a:r>
              <a:rPr lang="en-US" dirty="0" err="1">
                <a:solidFill>
                  <a:srgbClr val="000000"/>
                </a:solidFill>
              </a:rPr>
              <a:t>é</a:t>
            </a:r>
            <a:r>
              <a:rPr lang="en-US" dirty="0">
                <a:solidFill>
                  <a:srgbClr val="000000"/>
                </a:solidFill>
              </a:rPr>
              <a:t> </a:t>
            </a:r>
            <a:r>
              <a:rPr lang="en-US" dirty="0" err="1">
                <a:solidFill>
                  <a:srgbClr val="000000"/>
                </a:solidFill>
              </a:rPr>
              <a:t>derivado</a:t>
            </a:r>
            <a:r>
              <a:rPr lang="en-US" dirty="0">
                <a:solidFill>
                  <a:srgbClr val="000000"/>
                </a:solidFill>
              </a:rPr>
              <a:t> das </a:t>
            </a:r>
            <a:r>
              <a:rPr lang="en-US" dirty="0" err="1">
                <a:solidFill>
                  <a:srgbClr val="000000"/>
                </a:solidFill>
              </a:rPr>
              <a:t>forças</a:t>
            </a:r>
            <a:r>
              <a:rPr lang="en-US" dirty="0">
                <a:solidFill>
                  <a:srgbClr val="000000"/>
                </a:solidFill>
              </a:rPr>
              <a:t> de </a:t>
            </a:r>
            <a:r>
              <a:rPr lang="en-US" dirty="0" err="1">
                <a:solidFill>
                  <a:srgbClr val="000000"/>
                </a:solidFill>
              </a:rPr>
              <a:t>oferta</a:t>
            </a:r>
            <a:r>
              <a:rPr lang="en-US" dirty="0">
                <a:solidFill>
                  <a:srgbClr val="000000"/>
                </a:solidFill>
              </a:rPr>
              <a:t> e </a:t>
            </a:r>
            <a:r>
              <a:rPr lang="en-US" dirty="0" err="1">
                <a:solidFill>
                  <a:srgbClr val="000000"/>
                </a:solidFill>
              </a:rPr>
              <a:t>procura</a:t>
            </a:r>
            <a:r>
              <a:rPr lang="en-US" dirty="0">
                <a:solidFill>
                  <a:srgbClr val="000000"/>
                </a:solidFill>
              </a:rPr>
              <a:t>. </a:t>
            </a:r>
            <a:r>
              <a:rPr lang="en-US" dirty="0" err="1">
                <a:solidFill>
                  <a:srgbClr val="000000"/>
                </a:solidFill>
              </a:rPr>
              <a:t>Esta</a:t>
            </a:r>
            <a:r>
              <a:rPr lang="en-US" dirty="0">
                <a:solidFill>
                  <a:srgbClr val="000000"/>
                </a:solidFill>
              </a:rPr>
              <a:t> </a:t>
            </a:r>
            <a:r>
              <a:rPr lang="en-US" dirty="0" err="1">
                <a:solidFill>
                  <a:srgbClr val="000000"/>
                </a:solidFill>
              </a:rPr>
              <a:t>é</a:t>
            </a:r>
            <a:r>
              <a:rPr lang="en-US" dirty="0">
                <a:solidFill>
                  <a:srgbClr val="000000"/>
                </a:solidFill>
              </a:rPr>
              <a:t> a forma de </a:t>
            </a:r>
            <a:r>
              <a:rPr lang="en-US" dirty="0" err="1">
                <a:solidFill>
                  <a:srgbClr val="000000"/>
                </a:solidFill>
              </a:rPr>
              <a:t>moeda</a:t>
            </a:r>
            <a:r>
              <a:rPr lang="en-US" dirty="0">
                <a:solidFill>
                  <a:srgbClr val="000000"/>
                </a:solidFill>
              </a:rPr>
              <a:t> com a </a:t>
            </a:r>
            <a:r>
              <a:rPr lang="en-US" dirty="0" err="1">
                <a:solidFill>
                  <a:srgbClr val="000000"/>
                </a:solidFill>
              </a:rPr>
              <a:t>qual</a:t>
            </a:r>
            <a:r>
              <a:rPr lang="en-US" dirty="0">
                <a:solidFill>
                  <a:srgbClr val="000000"/>
                </a:solidFill>
              </a:rPr>
              <a:t> </a:t>
            </a:r>
            <a:r>
              <a:rPr lang="en-US" dirty="0" err="1">
                <a:solidFill>
                  <a:srgbClr val="000000"/>
                </a:solidFill>
              </a:rPr>
              <a:t>estamos</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familiarizados</a:t>
            </a:r>
            <a:r>
              <a:rPr lang="en-US" dirty="0">
                <a:solidFill>
                  <a:srgbClr val="000000"/>
                </a:solidFill>
              </a:rPr>
              <a:t>.</a:t>
            </a:r>
          </a:p>
          <a:p>
            <a:endParaRPr lang="en-US" dirty="0">
              <a:solidFill>
                <a:srgbClr val="000000"/>
              </a:solidFill>
            </a:endParaRPr>
          </a:p>
          <a:p>
            <a:r>
              <a:rPr lang="en-US" dirty="0">
                <a:solidFill>
                  <a:srgbClr val="000000"/>
                </a:solidFill>
              </a:rPr>
              <a:t>Uma forma </a:t>
            </a:r>
            <a:r>
              <a:rPr lang="en-US" dirty="0" err="1">
                <a:solidFill>
                  <a:srgbClr val="000000"/>
                </a:solidFill>
              </a:rPr>
              <a:t>adicional</a:t>
            </a:r>
            <a:r>
              <a:rPr lang="en-US" dirty="0">
                <a:solidFill>
                  <a:srgbClr val="000000"/>
                </a:solidFill>
              </a:rPr>
              <a:t> de </a:t>
            </a:r>
            <a:r>
              <a:rPr lang="en-US" dirty="0" err="1">
                <a:solidFill>
                  <a:srgbClr val="000000"/>
                </a:solidFill>
              </a:rPr>
              <a:t>dinheiro</a:t>
            </a:r>
            <a:r>
              <a:rPr lang="en-US" dirty="0">
                <a:solidFill>
                  <a:srgbClr val="000000"/>
                </a:solidFill>
              </a:rPr>
              <a:t> </a:t>
            </a:r>
            <a:r>
              <a:rPr lang="en-US" dirty="0" err="1">
                <a:solidFill>
                  <a:srgbClr val="000000"/>
                </a:solidFill>
              </a:rPr>
              <a:t>é</a:t>
            </a:r>
            <a:r>
              <a:rPr lang="en-US" dirty="0">
                <a:solidFill>
                  <a:srgbClr val="000000"/>
                </a:solidFill>
              </a:rPr>
              <a:t> o </a:t>
            </a:r>
            <a:r>
              <a:rPr lang="en-US" dirty="0" err="1">
                <a:solidFill>
                  <a:srgbClr val="000000"/>
                </a:solidFill>
              </a:rPr>
              <a:t>dinheiro</a:t>
            </a:r>
            <a:r>
              <a:rPr lang="en-US" dirty="0">
                <a:solidFill>
                  <a:srgbClr val="000000"/>
                </a:solidFill>
              </a:rPr>
              <a:t> do </a:t>
            </a:r>
            <a:r>
              <a:rPr lang="en-US" dirty="0" err="1">
                <a:solidFill>
                  <a:srgbClr val="000000"/>
                </a:solidFill>
              </a:rPr>
              <a:t>banco</a:t>
            </a:r>
            <a:r>
              <a:rPr lang="en-US" dirty="0">
                <a:solidFill>
                  <a:srgbClr val="000000"/>
                </a:solidFill>
              </a:rPr>
              <a:t> </a:t>
            </a:r>
            <a:r>
              <a:rPr lang="en-US" dirty="0" err="1">
                <a:solidFill>
                  <a:srgbClr val="000000"/>
                </a:solidFill>
              </a:rPr>
              <a:t>comercial</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descrito</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reivindicações</a:t>
            </a:r>
            <a:r>
              <a:rPr lang="en-US" dirty="0">
                <a:solidFill>
                  <a:srgbClr val="000000"/>
                </a:solidFill>
              </a:rPr>
              <a:t> contra </a:t>
            </a:r>
            <a:r>
              <a:rPr lang="en-US" dirty="0" err="1">
                <a:solidFill>
                  <a:srgbClr val="000000"/>
                </a:solidFill>
              </a:rPr>
              <a:t>instituições</a:t>
            </a:r>
            <a:r>
              <a:rPr lang="en-US" dirty="0">
                <a:solidFill>
                  <a:srgbClr val="000000"/>
                </a:solidFill>
              </a:rPr>
              <a:t> </a:t>
            </a:r>
            <a:r>
              <a:rPr lang="en-US" dirty="0" err="1">
                <a:solidFill>
                  <a:srgbClr val="000000"/>
                </a:solidFill>
              </a:rPr>
              <a:t>financeiras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usadas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comprar</a:t>
            </a:r>
            <a:r>
              <a:rPr lang="en-US" dirty="0">
                <a:solidFill>
                  <a:srgbClr val="000000"/>
                </a:solidFill>
              </a:rPr>
              <a:t> bens </a:t>
            </a:r>
            <a:r>
              <a:rPr lang="en-US" dirty="0" err="1">
                <a:solidFill>
                  <a:srgbClr val="000000"/>
                </a:solidFill>
              </a:rPr>
              <a:t>ou</a:t>
            </a:r>
            <a:r>
              <a:rPr lang="en-US" dirty="0">
                <a:solidFill>
                  <a:srgbClr val="000000"/>
                </a:solidFill>
              </a:rPr>
              <a:t> </a:t>
            </a:r>
            <a:r>
              <a:rPr lang="en-US" dirty="0" err="1">
                <a:solidFill>
                  <a:srgbClr val="000000"/>
                </a:solidFill>
              </a:rPr>
              <a:t>serviços</a:t>
            </a:r>
            <a:r>
              <a:rPr lang="en-US" dirty="0">
                <a:solidFill>
                  <a:srgbClr val="000000"/>
                </a:solidFill>
              </a:rPr>
              <a:t>. O </a:t>
            </a:r>
            <a:r>
              <a:rPr lang="en-US" dirty="0" err="1">
                <a:solidFill>
                  <a:srgbClr val="000000"/>
                </a:solidFill>
              </a:rPr>
              <a:t>que</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esses</a:t>
            </a:r>
            <a:r>
              <a:rPr lang="en-US" dirty="0">
                <a:solidFill>
                  <a:srgbClr val="000000"/>
                </a:solidFill>
              </a:rPr>
              <a:t> </a:t>
            </a:r>
            <a:r>
              <a:rPr lang="en-US" dirty="0" err="1">
                <a:solidFill>
                  <a:srgbClr val="000000"/>
                </a:solidFill>
              </a:rPr>
              <a:t>tipos</a:t>
            </a:r>
            <a:r>
              <a:rPr lang="en-US" dirty="0">
                <a:solidFill>
                  <a:srgbClr val="000000"/>
                </a:solidFill>
              </a:rPr>
              <a:t> de </a:t>
            </a:r>
            <a:r>
              <a:rPr lang="en-US" dirty="0" err="1">
                <a:solidFill>
                  <a:srgbClr val="000000"/>
                </a:solidFill>
              </a:rPr>
              <a:t>dinheiro</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comum</a:t>
            </a:r>
            <a:r>
              <a:rPr lang="en-US" dirty="0">
                <a:solidFill>
                  <a:srgbClr val="000000"/>
                </a:solidFill>
              </a:rPr>
              <a:t> são as </a:t>
            </a:r>
            <a:r>
              <a:rPr lang="en-US" dirty="0" err="1">
                <a:solidFill>
                  <a:srgbClr val="000000"/>
                </a:solidFill>
              </a:rPr>
              <a:t>características</a:t>
            </a:r>
            <a:r>
              <a:rPr lang="en-US" dirty="0">
                <a:solidFill>
                  <a:srgbClr val="000000"/>
                </a:solidFill>
              </a:rPr>
              <a:t> </a:t>
            </a:r>
            <a:r>
              <a:rPr lang="en-US" dirty="0" err="1">
                <a:solidFill>
                  <a:srgbClr val="000000"/>
                </a:solidFill>
              </a:rPr>
              <a:t>básicas</a:t>
            </a:r>
            <a:r>
              <a:rPr lang="en-US" dirty="0">
                <a:solidFill>
                  <a:srgbClr val="000000"/>
                </a:solidFill>
              </a:rPr>
              <a:t> do </a:t>
            </a:r>
            <a:r>
              <a:rPr lang="en-US" dirty="0" err="1">
                <a:solidFill>
                  <a:srgbClr val="000000"/>
                </a:solidFill>
              </a:rPr>
              <a:t>dinheiro</a:t>
            </a:r>
            <a:r>
              <a:rPr lang="en-US" dirty="0">
                <a:solidFill>
                  <a:srgbClr val="000000"/>
                </a:solidFill>
              </a:rPr>
              <a:t>:</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764523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Durabilidade</a:t>
            </a:r>
            <a:r>
              <a:rPr lang="x-none" dirty="0">
                <a:effectLst/>
              </a:rPr>
              <a:t> </a:t>
            </a:r>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721434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Reserva</a:t>
            </a:r>
            <a:r>
              <a:rPr lang="en-US" b="1" dirty="0">
                <a:solidFill>
                  <a:srgbClr val="F79037"/>
                </a:solidFill>
              </a:rPr>
              <a:t> de valor:</a:t>
            </a:r>
          </a:p>
          <a:p>
            <a:pPr algn="l"/>
            <a:r>
              <a:rPr lang="en-US" dirty="0"/>
              <a:t>valor </a:t>
            </a:r>
            <a:r>
              <a:rPr lang="en-US" dirty="0" err="1"/>
              <a:t>é</a:t>
            </a:r>
            <a:r>
              <a:rPr lang="en-US" dirty="0"/>
              <a:t> </a:t>
            </a:r>
            <a:r>
              <a:rPr lang="en-US" dirty="0" err="1"/>
              <a:t>mantido</a:t>
            </a:r>
            <a:r>
              <a:rPr lang="en-US" dirty="0"/>
              <a:t> </a:t>
            </a:r>
            <a:r>
              <a:rPr lang="en-US" dirty="0" err="1"/>
              <a:t>ou</a:t>
            </a:r>
            <a:r>
              <a:rPr lang="en-US" dirty="0"/>
              <a:t> </a:t>
            </a:r>
            <a:r>
              <a:rPr lang="en-US" dirty="0" err="1"/>
              <a:t>aumentado</a:t>
            </a:r>
            <a:r>
              <a:rPr lang="en-US" dirty="0"/>
              <a:t> </a:t>
            </a:r>
            <a:r>
              <a:rPr lang="en-US" dirty="0" err="1"/>
              <a:t>durante</a:t>
            </a:r>
            <a:r>
              <a:rPr lang="en-US" dirty="0"/>
              <a:t> um </a:t>
            </a:r>
            <a:r>
              <a:rPr lang="en-US" dirty="0" err="1"/>
              <a:t>longo</a:t>
            </a:r>
            <a:r>
              <a:rPr lang="en-US" dirty="0"/>
              <a:t> </a:t>
            </a:r>
            <a:r>
              <a:rPr lang="en-US" dirty="0" err="1"/>
              <a:t>período</a:t>
            </a:r>
            <a:r>
              <a:rPr lang="en-US" dirty="0"/>
              <a:t> de tempo.</a:t>
            </a:r>
          </a:p>
        </p:txBody>
      </p:sp>
      <p:sp>
        <p:nvSpPr>
          <p:cNvPr id="6" name="Text Placeholder 17">
            <a:extLst>
              <a:ext uri="{FF2B5EF4-FFF2-40B4-BE49-F238E27FC236}">
                <a16:creationId xmlns:a16="http://schemas.microsoft.com/office/drawing/2014/main" id="{FBDCDDB9-DFE7-B835-A19E-D97BF3C79F23}"/>
              </a:ext>
            </a:extLst>
          </p:cNvPr>
          <p:cNvSpPr txBox="1">
            <a:spLocks/>
          </p:cNvSpPr>
          <p:nvPr/>
        </p:nvSpPr>
        <p:spPr>
          <a:xfrm>
            <a:off x="1005879" y="222961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Unidade</a:t>
            </a:r>
            <a:r>
              <a:rPr lang="en-US" b="1" dirty="0">
                <a:solidFill>
                  <a:srgbClr val="F79037"/>
                </a:solidFill>
              </a:rPr>
              <a:t> de </a:t>
            </a:r>
            <a:r>
              <a:rPr lang="en-US" b="1" dirty="0" err="1">
                <a:solidFill>
                  <a:srgbClr val="F79037"/>
                </a:solidFill>
              </a:rPr>
              <a:t>conta</a:t>
            </a:r>
            <a:r>
              <a:rPr lang="en-US" b="1" dirty="0">
                <a:solidFill>
                  <a:srgbClr val="F79037"/>
                </a:solidFill>
              </a:rPr>
              <a:t>:</a:t>
            </a:r>
          </a:p>
          <a:p>
            <a:pPr algn="l"/>
            <a:r>
              <a:rPr lang="en-US" dirty="0" err="1"/>
              <a:t>fornecer</a:t>
            </a:r>
            <a:r>
              <a:rPr lang="en-US" dirty="0"/>
              <a:t> </a:t>
            </a:r>
            <a:r>
              <a:rPr lang="en-US" dirty="0" err="1"/>
              <a:t>uma</a:t>
            </a:r>
            <a:r>
              <a:rPr lang="en-US" dirty="0"/>
              <a:t> </a:t>
            </a:r>
            <a:r>
              <a:rPr lang="en-US" dirty="0" err="1"/>
              <a:t>medida</a:t>
            </a:r>
            <a:r>
              <a:rPr lang="en-US" dirty="0"/>
              <a:t> </a:t>
            </a:r>
            <a:r>
              <a:rPr lang="en-US" dirty="0" err="1"/>
              <a:t>comum</a:t>
            </a:r>
            <a:r>
              <a:rPr lang="en-US" dirty="0"/>
              <a:t> do valor dos bens e </a:t>
            </a:r>
            <a:r>
              <a:rPr lang="en-US" dirty="0" err="1"/>
              <a:t>serviços</a:t>
            </a:r>
            <a:r>
              <a:rPr lang="en-US" dirty="0"/>
              <a:t> </a:t>
            </a:r>
            <a:r>
              <a:rPr lang="en-US" dirty="0" err="1"/>
              <a:t>que</a:t>
            </a:r>
            <a:r>
              <a:rPr lang="en-US" dirty="0"/>
              <a:t> são </a:t>
            </a:r>
            <a:r>
              <a:rPr lang="en-US" dirty="0" err="1"/>
              <a:t>trocados</a:t>
            </a:r>
            <a:r>
              <a:rPr lang="en-US" dirty="0"/>
              <a:t> e </a:t>
            </a:r>
            <a:r>
              <a:rPr lang="en-US" dirty="0" err="1"/>
              <a:t>deve</a:t>
            </a:r>
            <a:r>
              <a:rPr lang="en-US" dirty="0"/>
              <a:t> </a:t>
            </a:r>
            <a:r>
              <a:rPr lang="en-US" dirty="0" err="1"/>
              <a:t>ser</a:t>
            </a:r>
            <a:r>
              <a:rPr lang="en-US" dirty="0"/>
              <a:t> </a:t>
            </a:r>
            <a:r>
              <a:rPr lang="en-US" dirty="0" err="1"/>
              <a:t>fungível</a:t>
            </a:r>
            <a:r>
              <a:rPr lang="en-US" dirty="0"/>
              <a:t>, </a:t>
            </a:r>
            <a:r>
              <a:rPr lang="en-US" dirty="0" err="1"/>
              <a:t>divisível</a:t>
            </a:r>
            <a:r>
              <a:rPr lang="en-US" dirty="0"/>
              <a:t> e </a:t>
            </a:r>
            <a:r>
              <a:rPr lang="en-US" dirty="0" err="1"/>
              <a:t>contável</a:t>
            </a:r>
            <a:r>
              <a:rPr lang="en-US" dirty="0"/>
              <a:t>.</a:t>
            </a:r>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07458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5ADF7230-6E5B-52EE-6313-B9EC72DD335F}"/>
              </a:ext>
            </a:extLst>
          </p:cNvPr>
          <p:cNvSpPr txBox="1"/>
          <p:nvPr/>
        </p:nvSpPr>
        <p:spPr>
          <a:xfrm>
            <a:off x="450035" y="308375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16" name="Text Placeholder 17">
            <a:extLst>
              <a:ext uri="{FF2B5EF4-FFF2-40B4-BE49-F238E27FC236}">
                <a16:creationId xmlns:a16="http://schemas.microsoft.com/office/drawing/2014/main" id="{8343F65E-40CA-32B8-DC05-CE7363860642}"/>
              </a:ext>
            </a:extLst>
          </p:cNvPr>
          <p:cNvSpPr txBox="1">
            <a:spLocks/>
          </p:cNvSpPr>
          <p:nvPr/>
        </p:nvSpPr>
        <p:spPr>
          <a:xfrm>
            <a:off x="1005879" y="3278487"/>
            <a:ext cx="2739551" cy="89787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Meio</a:t>
            </a:r>
            <a:r>
              <a:rPr lang="en-US" b="1" dirty="0">
                <a:solidFill>
                  <a:srgbClr val="F79037"/>
                </a:solidFill>
              </a:rPr>
              <a:t> de </a:t>
            </a:r>
            <a:r>
              <a:rPr lang="en-US" b="1" dirty="0" err="1">
                <a:solidFill>
                  <a:srgbClr val="F79037"/>
                </a:solidFill>
              </a:rPr>
              <a:t>troca</a:t>
            </a:r>
            <a:r>
              <a:rPr lang="en-US" b="1" dirty="0">
                <a:solidFill>
                  <a:srgbClr val="F79037"/>
                </a:solidFill>
              </a:rPr>
              <a:t>:</a:t>
            </a:r>
          </a:p>
          <a:p>
            <a:pPr algn="l"/>
            <a:r>
              <a:rPr lang="en-US" dirty="0" err="1"/>
              <a:t>é</a:t>
            </a:r>
            <a:r>
              <a:rPr lang="en-US" dirty="0"/>
              <a:t> um </a:t>
            </a:r>
            <a:r>
              <a:rPr lang="en-US" dirty="0" err="1"/>
              <a:t>instrumento</a:t>
            </a:r>
            <a:r>
              <a:rPr lang="en-US" dirty="0"/>
              <a:t> </a:t>
            </a:r>
            <a:r>
              <a:rPr lang="en-US" dirty="0" err="1"/>
              <a:t>ou</a:t>
            </a:r>
            <a:r>
              <a:rPr lang="en-US" dirty="0"/>
              <a:t> </a:t>
            </a:r>
            <a:r>
              <a:rPr lang="en-US" dirty="0" err="1"/>
              <a:t>sistema</a:t>
            </a:r>
            <a:r>
              <a:rPr lang="en-US" dirty="0"/>
              <a:t> </a:t>
            </a:r>
            <a:r>
              <a:rPr lang="en-US" dirty="0" err="1"/>
              <a:t>intermediário</a:t>
            </a:r>
            <a:r>
              <a:rPr lang="en-US" dirty="0"/>
              <a:t> </a:t>
            </a:r>
            <a:r>
              <a:rPr lang="en-US" dirty="0" err="1"/>
              <a:t>usado</a:t>
            </a:r>
            <a:r>
              <a:rPr lang="en-US" dirty="0"/>
              <a:t> </a:t>
            </a:r>
            <a:r>
              <a:rPr lang="en-US" dirty="0" err="1"/>
              <a:t>para</a:t>
            </a:r>
            <a:r>
              <a:rPr lang="en-US" dirty="0"/>
              <a:t> </a:t>
            </a:r>
            <a:r>
              <a:rPr lang="en-US" dirty="0" err="1"/>
              <a:t>facilitar</a:t>
            </a:r>
            <a:r>
              <a:rPr lang="en-US" dirty="0"/>
              <a:t> o </a:t>
            </a:r>
            <a:r>
              <a:rPr lang="en-US" dirty="0" err="1"/>
              <a:t>comércio</a:t>
            </a:r>
            <a:r>
              <a:rPr lang="en-US" dirty="0"/>
              <a:t> de </a:t>
            </a:r>
            <a:r>
              <a:rPr lang="en-US" dirty="0" err="1"/>
              <a:t>mercadorias</a:t>
            </a:r>
            <a:r>
              <a:rPr lang="en-US" dirty="0"/>
              <a:t> entre as </a:t>
            </a:r>
            <a:r>
              <a:rPr lang="en-US" dirty="0" err="1"/>
              <a:t>partes</a:t>
            </a:r>
            <a:r>
              <a:rPr lang="en-US" dirty="0"/>
              <a:t>.</a:t>
            </a:r>
          </a:p>
        </p:txBody>
      </p:sp>
      <p:cxnSp>
        <p:nvCxnSpPr>
          <p:cNvPr id="21" name="Straight Connector 20">
            <a:extLst>
              <a:ext uri="{FF2B5EF4-FFF2-40B4-BE49-F238E27FC236}">
                <a16:creationId xmlns:a16="http://schemas.microsoft.com/office/drawing/2014/main" id="{9922FF04-3AB4-3B53-771A-670BE093A12C}"/>
              </a:ext>
            </a:extLst>
          </p:cNvPr>
          <p:cNvCxnSpPr>
            <a:cxnSpLocks/>
          </p:cNvCxnSpPr>
          <p:nvPr/>
        </p:nvCxnSpPr>
        <p:spPr>
          <a:xfrm>
            <a:off x="0" y="83102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2" name="Text Placeholder 17">
            <a:extLst>
              <a:ext uri="{FF2B5EF4-FFF2-40B4-BE49-F238E27FC236}">
                <a16:creationId xmlns:a16="http://schemas.microsoft.com/office/drawing/2014/main" id="{0C764CBB-102A-13FB-D295-E66B67549F56}"/>
              </a:ext>
            </a:extLst>
          </p:cNvPr>
          <p:cNvSpPr txBox="1">
            <a:spLocks/>
          </p:cNvSpPr>
          <p:nvPr/>
        </p:nvSpPr>
        <p:spPr>
          <a:xfrm>
            <a:off x="2059233" y="874720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Portabilidade</a:t>
            </a:r>
            <a:endParaRPr lang="en-US" dirty="0">
              <a:solidFill>
                <a:srgbClr val="000000"/>
              </a:solidFill>
            </a:endParaRPr>
          </a:p>
        </p:txBody>
      </p:sp>
      <p:sp>
        <p:nvSpPr>
          <p:cNvPr id="23" name="TextBox 22">
            <a:extLst>
              <a:ext uri="{FF2B5EF4-FFF2-40B4-BE49-F238E27FC236}">
                <a16:creationId xmlns:a16="http://schemas.microsoft.com/office/drawing/2014/main" id="{0F9AA829-2ECA-628E-E894-0028DD096C7C}"/>
              </a:ext>
            </a:extLst>
          </p:cNvPr>
          <p:cNvSpPr txBox="1"/>
          <p:nvPr/>
        </p:nvSpPr>
        <p:spPr>
          <a:xfrm>
            <a:off x="1495073" y="831631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30" name="Text Placeholder 17">
            <a:extLst>
              <a:ext uri="{FF2B5EF4-FFF2-40B4-BE49-F238E27FC236}">
                <a16:creationId xmlns:a16="http://schemas.microsoft.com/office/drawing/2014/main" id="{2E0E8AC3-9AE1-D2A7-B457-4304A8116B96}"/>
              </a:ext>
            </a:extLst>
          </p:cNvPr>
          <p:cNvSpPr txBox="1">
            <a:spLocks/>
          </p:cNvSpPr>
          <p:nvPr/>
        </p:nvSpPr>
        <p:spPr>
          <a:xfrm>
            <a:off x="3137757" y="76569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Liquidez</a:t>
            </a:r>
            <a:endParaRPr lang="en-US" dirty="0">
              <a:solidFill>
                <a:srgbClr val="000000"/>
              </a:solidFill>
            </a:endParaRPr>
          </a:p>
        </p:txBody>
      </p:sp>
      <p:sp>
        <p:nvSpPr>
          <p:cNvPr id="31" name="TextBox 30">
            <a:extLst>
              <a:ext uri="{FF2B5EF4-FFF2-40B4-BE49-F238E27FC236}">
                <a16:creationId xmlns:a16="http://schemas.microsoft.com/office/drawing/2014/main" id="{5218DFA1-9F4A-42E0-D12E-83FFF4BEE7D8}"/>
              </a:ext>
            </a:extLst>
          </p:cNvPr>
          <p:cNvSpPr txBox="1"/>
          <p:nvPr/>
        </p:nvSpPr>
        <p:spPr>
          <a:xfrm>
            <a:off x="2573597" y="72260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2" name="Text Placeholder 17">
            <a:extLst>
              <a:ext uri="{FF2B5EF4-FFF2-40B4-BE49-F238E27FC236}">
                <a16:creationId xmlns:a16="http://schemas.microsoft.com/office/drawing/2014/main" id="{DD64B735-7127-048D-FD1A-31B23576E22F}"/>
              </a:ext>
            </a:extLst>
          </p:cNvPr>
          <p:cNvSpPr txBox="1">
            <a:spLocks/>
          </p:cNvSpPr>
          <p:nvPr/>
        </p:nvSpPr>
        <p:spPr>
          <a:xfrm>
            <a:off x="4028716" y="8730080"/>
            <a:ext cx="1311532" cy="2707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Uma </a:t>
            </a:r>
            <a:r>
              <a:rPr lang="en-US" dirty="0" err="1">
                <a:solidFill>
                  <a:srgbClr val="000000"/>
                </a:solidFill>
              </a:rPr>
              <a:t>unidade</a:t>
            </a:r>
            <a:r>
              <a:rPr lang="en-US" dirty="0">
                <a:solidFill>
                  <a:srgbClr val="000000"/>
                </a:solidFill>
              </a:rPr>
              <a:t> de </a:t>
            </a:r>
            <a:r>
              <a:rPr lang="en-US" dirty="0" err="1">
                <a:solidFill>
                  <a:srgbClr val="000000"/>
                </a:solidFill>
              </a:rPr>
              <a:t>conta</a:t>
            </a:r>
            <a:endParaRPr lang="en-US" dirty="0">
              <a:solidFill>
                <a:srgbClr val="000000"/>
              </a:solidFill>
            </a:endParaRPr>
          </a:p>
        </p:txBody>
      </p:sp>
      <p:sp>
        <p:nvSpPr>
          <p:cNvPr id="33" name="TextBox 32">
            <a:extLst>
              <a:ext uri="{FF2B5EF4-FFF2-40B4-BE49-F238E27FC236}">
                <a16:creationId xmlns:a16="http://schemas.microsoft.com/office/drawing/2014/main" id="{54420155-0969-DCC6-CD47-AC45DA5946A2}"/>
              </a:ext>
            </a:extLst>
          </p:cNvPr>
          <p:cNvSpPr txBox="1"/>
          <p:nvPr/>
        </p:nvSpPr>
        <p:spPr>
          <a:xfrm>
            <a:off x="3464556" y="83045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34" name="Text Placeholder 17">
            <a:extLst>
              <a:ext uri="{FF2B5EF4-FFF2-40B4-BE49-F238E27FC236}">
                <a16:creationId xmlns:a16="http://schemas.microsoft.com/office/drawing/2014/main" id="{84261466-5A71-8BFC-53A5-848FF2C9BABD}"/>
              </a:ext>
            </a:extLst>
          </p:cNvPr>
          <p:cNvSpPr txBox="1">
            <a:spLocks/>
          </p:cNvSpPr>
          <p:nvPr/>
        </p:nvSpPr>
        <p:spPr>
          <a:xfrm>
            <a:off x="5072070" y="7656964"/>
            <a:ext cx="1495173"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Status de </a:t>
            </a:r>
            <a:r>
              <a:rPr lang="en-US" dirty="0" err="1">
                <a:solidFill>
                  <a:srgbClr val="000000"/>
                </a:solidFill>
              </a:rPr>
              <a:t>curso</a:t>
            </a:r>
            <a:r>
              <a:rPr lang="en-US" dirty="0">
                <a:solidFill>
                  <a:srgbClr val="000000"/>
                </a:solidFill>
              </a:rPr>
              <a:t> legal</a:t>
            </a:r>
          </a:p>
        </p:txBody>
      </p:sp>
      <p:sp>
        <p:nvSpPr>
          <p:cNvPr id="35" name="TextBox 34">
            <a:extLst>
              <a:ext uri="{FF2B5EF4-FFF2-40B4-BE49-F238E27FC236}">
                <a16:creationId xmlns:a16="http://schemas.microsoft.com/office/drawing/2014/main" id="{0AA9B4E6-E4C1-EA89-DBCE-B45E627BE77B}"/>
              </a:ext>
            </a:extLst>
          </p:cNvPr>
          <p:cNvSpPr txBox="1"/>
          <p:nvPr/>
        </p:nvSpPr>
        <p:spPr>
          <a:xfrm>
            <a:off x="4507910" y="72377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sp>
        <p:nvSpPr>
          <p:cNvPr id="36" name="Text Placeholder 17">
            <a:extLst>
              <a:ext uri="{FF2B5EF4-FFF2-40B4-BE49-F238E27FC236}">
                <a16:creationId xmlns:a16="http://schemas.microsoft.com/office/drawing/2014/main" id="{6023BF65-2E06-A5BE-9DFA-C04BC47AAE66}"/>
              </a:ext>
            </a:extLst>
          </p:cNvPr>
          <p:cNvSpPr txBox="1">
            <a:spLocks/>
          </p:cNvSpPr>
          <p:nvPr/>
        </p:nvSpPr>
        <p:spPr>
          <a:xfrm>
            <a:off x="5998192" y="87237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Resistência</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falsificação</a:t>
            </a:r>
            <a:endParaRPr lang="en-US" dirty="0">
              <a:solidFill>
                <a:srgbClr val="000000"/>
              </a:solidFill>
            </a:endParaRPr>
          </a:p>
        </p:txBody>
      </p:sp>
      <p:sp>
        <p:nvSpPr>
          <p:cNvPr id="37" name="TextBox 36">
            <a:extLst>
              <a:ext uri="{FF2B5EF4-FFF2-40B4-BE49-F238E27FC236}">
                <a16:creationId xmlns:a16="http://schemas.microsoft.com/office/drawing/2014/main" id="{D641DE04-21A2-6D3F-01A8-303780430B26}"/>
              </a:ext>
            </a:extLst>
          </p:cNvPr>
          <p:cNvSpPr txBox="1"/>
          <p:nvPr/>
        </p:nvSpPr>
        <p:spPr>
          <a:xfrm>
            <a:off x="5434032" y="82928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6</a:t>
            </a:r>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515600"/>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76677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1"/>
            <a:ext cx="4262541" cy="703345"/>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ea typeface="Times New Roman" panose="02020603050405020304" pitchFamily="18" charset="0"/>
                <a:cs typeface="Calibri" panose="020F0502020204030204" pitchFamily="34" charset="0"/>
              </a:rPr>
              <a:t>4.2 </a:t>
            </a:r>
            <a:r>
              <a:rPr lang="en-US" sz="1800" b="0" dirty="0" err="1">
                <a:ea typeface="Times New Roman" panose="02020603050405020304" pitchFamily="18" charset="0"/>
                <a:cs typeface="Calibri" panose="020F0502020204030204" pitchFamily="34" charset="0"/>
              </a:rPr>
              <a:t>Introdução</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ao</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Bitcoin</a:t>
            </a:r>
            <a:r>
              <a:rPr lang="en-US" sz="1800" b="0" dirty="0">
                <a:ea typeface="Times New Roman" panose="02020603050405020304" pitchFamily="18" charset="0"/>
                <a:cs typeface="Calibri" panose="020F0502020204030204" pitchFamily="34" charset="0"/>
              </a:rPr>
              <a:t> e </a:t>
            </a:r>
            <a:r>
              <a:rPr lang="en-US" sz="1800" b="0" dirty="0" err="1">
                <a:ea typeface="Times New Roman" panose="02020603050405020304" pitchFamily="18" charset="0"/>
                <a:cs typeface="Calibri" panose="020F0502020204030204" pitchFamily="34" charset="0"/>
              </a:rPr>
              <a:t>à</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Cadeia</a:t>
            </a:r>
            <a:r>
              <a:rPr lang="en-US" sz="1800" b="0" dirty="0">
                <a:ea typeface="Times New Roman" panose="02020603050405020304" pitchFamily="18" charset="0"/>
                <a:cs typeface="Calibri" panose="020F0502020204030204" pitchFamily="34" charset="0"/>
              </a:rPr>
              <a:t> </a:t>
            </a:r>
            <a:r>
              <a:rPr lang="en-US" sz="1800" b="0" dirty="0" err="1">
                <a:ea typeface="Times New Roman" panose="02020603050405020304" pitchFamily="18" charset="0"/>
                <a:cs typeface="Calibri" panose="020F0502020204030204" pitchFamily="34" charset="0"/>
              </a:rPr>
              <a:t>Bitcoin</a:t>
            </a:r>
            <a:endParaRPr lang="en-US" sz="1800" b="0"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1648048"/>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t-PT" b="1" dirty="0">
                <a:solidFill>
                  <a:srgbClr val="F79037"/>
                </a:solidFill>
                <a:cs typeface="+mn-cs"/>
              </a:rPr>
              <a:t>Bitcoin</a:t>
            </a:r>
          </a:p>
          <a:p>
            <a:r>
              <a:rPr lang="pt-PT" dirty="0">
                <a:solidFill>
                  <a:srgbClr val="000000"/>
                </a:solidFill>
                <a:cs typeface="+mn-cs"/>
              </a:rPr>
              <a:t>Para entender o Bitcoin, é crucial ler o </a:t>
            </a:r>
            <a:r>
              <a:rPr lang="pt-PT" dirty="0" err="1">
                <a:solidFill>
                  <a:srgbClr val="000000"/>
                </a:solidFill>
                <a:cs typeface="+mn-cs"/>
              </a:rPr>
              <a:t>whitepaper</a:t>
            </a:r>
            <a:r>
              <a:rPr lang="pt-PT" dirty="0">
                <a:solidFill>
                  <a:srgbClr val="000000"/>
                </a:solidFill>
                <a:cs typeface="+mn-cs"/>
              </a:rPr>
              <a:t> do Bitcoin, pois o Bitcoin é o </a:t>
            </a:r>
            <a:r>
              <a:rPr lang="pt-PT" dirty="0" err="1">
                <a:solidFill>
                  <a:srgbClr val="000000"/>
                </a:solidFill>
                <a:cs typeface="+mn-cs"/>
              </a:rPr>
              <a:t>criptoativo</a:t>
            </a:r>
            <a:r>
              <a:rPr lang="pt-PT" dirty="0">
                <a:solidFill>
                  <a:srgbClr val="000000"/>
                </a:solidFill>
                <a:cs typeface="+mn-cs"/>
              </a:rPr>
              <a:t> mais importante medido pela capitalização de mercado. Observe que você não precisa entender as partes tecnológicas em detalhes neste estágio. A leitura dos </a:t>
            </a:r>
            <a:r>
              <a:rPr lang="pt-PT" dirty="0" err="1">
                <a:solidFill>
                  <a:srgbClr val="000000"/>
                </a:solidFill>
                <a:cs typeface="+mn-cs"/>
              </a:rPr>
              <a:t>white</a:t>
            </a:r>
            <a:r>
              <a:rPr lang="pt-PT" dirty="0">
                <a:solidFill>
                  <a:srgbClr val="000000"/>
                </a:solidFill>
                <a:cs typeface="+mn-cs"/>
              </a:rPr>
              <a:t> </a:t>
            </a:r>
            <a:r>
              <a:rPr lang="pt-PT" dirty="0" err="1">
                <a:solidFill>
                  <a:srgbClr val="000000"/>
                </a:solidFill>
                <a:cs typeface="+mn-cs"/>
              </a:rPr>
              <a:t>papers</a:t>
            </a:r>
            <a:r>
              <a:rPr lang="pt-PT" dirty="0">
                <a:solidFill>
                  <a:srgbClr val="000000"/>
                </a:solidFill>
                <a:cs typeface="+mn-cs"/>
              </a:rPr>
              <a:t> deve fornecer uma visão geral de alto nível das intenções do Bitcoin e da mecânica da tecnologia.</a:t>
            </a:r>
          </a:p>
          <a:p>
            <a:br>
              <a:rPr lang="pt-PT" dirty="0">
                <a:solidFill>
                  <a:srgbClr val="000000"/>
                </a:solidFill>
                <a:cs typeface="+mn-cs"/>
              </a:rPr>
            </a:br>
            <a:r>
              <a:rPr lang="pt-PT" dirty="0" err="1">
                <a:solidFill>
                  <a:srgbClr val="000000"/>
                </a:solidFill>
                <a:cs typeface="+mn-cs"/>
              </a:rPr>
              <a:t>Acesse</a:t>
            </a:r>
            <a:r>
              <a:rPr lang="pt-PT" dirty="0">
                <a:solidFill>
                  <a:srgbClr val="000000"/>
                </a:solidFill>
                <a:cs typeface="+mn-cs"/>
              </a:rPr>
              <a:t> o </a:t>
            </a:r>
            <a:r>
              <a:rPr lang="pt-PT" dirty="0" err="1">
                <a:solidFill>
                  <a:srgbClr val="000000"/>
                </a:solidFill>
                <a:cs typeface="+mn-cs"/>
              </a:rPr>
              <a:t>whitepaper</a:t>
            </a:r>
            <a:r>
              <a:rPr lang="pt-PT" dirty="0">
                <a:solidFill>
                  <a:srgbClr val="000000"/>
                </a:solidFill>
                <a:cs typeface="+mn-cs"/>
              </a:rPr>
              <a:t> </a:t>
            </a:r>
            <a:r>
              <a:rPr lang="pt-PT" u="sng" dirty="0">
                <a:solidFill>
                  <a:srgbClr val="5C9A45"/>
                </a:solidFill>
                <a:cs typeface="+mn-cs"/>
                <a:hlinkClick r:id="rId2"/>
              </a:rPr>
              <a:t>aqui</a:t>
            </a:r>
            <a:r>
              <a:rPr lang="pt-PT" dirty="0">
                <a:solidFill>
                  <a:srgbClr val="000000"/>
                </a:solidFill>
                <a:cs typeface="+mn-cs"/>
              </a:rPr>
              <a:t>.</a:t>
            </a:r>
          </a:p>
          <a:p>
            <a:endParaRPr lang="pt-PT" dirty="0">
              <a:solidFill>
                <a:srgbClr val="000000"/>
              </a:solidFill>
              <a:cs typeface="+mn-cs"/>
            </a:endParaRPr>
          </a:p>
          <a:p>
            <a:r>
              <a:rPr lang="pt-PT" dirty="0">
                <a:solidFill>
                  <a:srgbClr val="000000"/>
                </a:solidFill>
                <a:cs typeface="+mn-cs"/>
              </a:rPr>
              <a:t>Depois de lê-lo, teste sua compreensão com este questionário.</a:t>
            </a:r>
            <a:endParaRPr lang="pt-PT" dirty="0">
              <a:solidFill>
                <a:srgbClr val="000000"/>
              </a:solidFill>
            </a:endParaRPr>
          </a:p>
        </p:txBody>
      </p:sp>
      <p:grpSp>
        <p:nvGrpSpPr>
          <p:cNvPr id="102" name="object 15">
            <a:extLst>
              <a:ext uri="{FF2B5EF4-FFF2-40B4-BE49-F238E27FC236}">
                <a16:creationId xmlns:a16="http://schemas.microsoft.com/office/drawing/2014/main" id="{C1F5B402-56F6-457B-8820-E6A15EABC5F4}"/>
              </a:ext>
            </a:extLst>
          </p:cNvPr>
          <p:cNvGrpSpPr/>
          <p:nvPr/>
        </p:nvGrpSpPr>
        <p:grpSpPr>
          <a:xfrm>
            <a:off x="616165" y="3822990"/>
            <a:ext cx="3047022" cy="1729173"/>
            <a:chOff x="485139" y="4586859"/>
            <a:chExt cx="3134043" cy="1778557"/>
          </a:xfrm>
        </p:grpSpPr>
        <p:pic>
          <p:nvPicPr>
            <p:cNvPr id="103" name="object 16">
              <a:extLst>
                <a:ext uri="{FF2B5EF4-FFF2-40B4-BE49-F238E27FC236}">
                  <a16:creationId xmlns:a16="http://schemas.microsoft.com/office/drawing/2014/main" id="{5744B18D-A99D-C9A9-F029-61FACB65E6C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4" name="object 17">
              <a:extLst>
                <a:ext uri="{FF2B5EF4-FFF2-40B4-BE49-F238E27FC236}">
                  <a16:creationId xmlns:a16="http://schemas.microsoft.com/office/drawing/2014/main" id="{7331B1A0-1C1A-0879-FD9C-A3A7DE4E2C6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5" name="object 18">
              <a:extLst>
                <a:ext uri="{FF2B5EF4-FFF2-40B4-BE49-F238E27FC236}">
                  <a16:creationId xmlns:a16="http://schemas.microsoft.com/office/drawing/2014/main" id="{B2F7947C-0921-C436-766B-A396D5A81D4B}"/>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6" name="object 19">
              <a:extLst>
                <a:ext uri="{FF2B5EF4-FFF2-40B4-BE49-F238E27FC236}">
                  <a16:creationId xmlns:a16="http://schemas.microsoft.com/office/drawing/2014/main" id="{BD4ED52F-7091-8659-3EB6-28786389F2CE}"/>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07" name="object 20">
              <a:extLst>
                <a:ext uri="{FF2B5EF4-FFF2-40B4-BE49-F238E27FC236}">
                  <a16:creationId xmlns:a16="http://schemas.microsoft.com/office/drawing/2014/main" id="{1D18523D-2FC8-AAC3-411E-F42BFA5A93FD}"/>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08" name="Picture 107">
            <a:extLst>
              <a:ext uri="{FF2B5EF4-FFF2-40B4-BE49-F238E27FC236}">
                <a16:creationId xmlns:a16="http://schemas.microsoft.com/office/drawing/2014/main" id="{D4C01974-6D3C-E818-C000-CBF2C23A018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94857" y="3908579"/>
            <a:ext cx="2319372" cy="1498655"/>
          </a:xfrm>
          <a:prstGeom prst="rect">
            <a:avLst/>
          </a:prstGeom>
        </p:spPr>
      </p:pic>
      <p:grpSp>
        <p:nvGrpSpPr>
          <p:cNvPr id="109" name="Group 108">
            <a:extLst>
              <a:ext uri="{FF2B5EF4-FFF2-40B4-BE49-F238E27FC236}">
                <a16:creationId xmlns:a16="http://schemas.microsoft.com/office/drawing/2014/main" id="{B095E3E5-12B9-F639-5797-EBEF6D37E198}"/>
              </a:ext>
            </a:extLst>
          </p:cNvPr>
          <p:cNvGrpSpPr/>
          <p:nvPr/>
        </p:nvGrpSpPr>
        <p:grpSpPr>
          <a:xfrm>
            <a:off x="364416" y="3819026"/>
            <a:ext cx="824852" cy="742396"/>
            <a:chOff x="7625374" y="6464727"/>
            <a:chExt cx="824852" cy="742396"/>
          </a:xfrm>
        </p:grpSpPr>
        <p:sp>
          <p:nvSpPr>
            <p:cNvPr id="110" name="Oval 109">
              <a:extLst>
                <a:ext uri="{FF2B5EF4-FFF2-40B4-BE49-F238E27FC236}">
                  <a16:creationId xmlns:a16="http://schemas.microsoft.com/office/drawing/2014/main" id="{B7A1EFA6-FDC2-18AF-5915-E83E29E23D04}"/>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 Placeholder 1">
              <a:extLst>
                <a:ext uri="{FF2B5EF4-FFF2-40B4-BE49-F238E27FC236}">
                  <a16:creationId xmlns:a16="http://schemas.microsoft.com/office/drawing/2014/main" id="{D4A5EEA1-019C-5500-9381-C20C23EDA0E4}"/>
                </a:ext>
              </a:extLst>
            </p:cNvPr>
            <p:cNvSpPr txBox="1">
              <a:spLocks/>
            </p:cNvSpPr>
            <p:nvPr/>
          </p:nvSpPr>
          <p:spPr>
            <a:xfrm rot="1419617">
              <a:off x="7625374" y="6615325"/>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t-PT" sz="1200" b="1" dirty="0">
                  <a:solidFill>
                    <a:schemeClr val="bg1"/>
                  </a:solidFill>
                  <a:latin typeface="Calibri" panose="020F0502020204030204" pitchFamily="34" charset="0"/>
                  <a:cs typeface="Calibri" panose="020F0502020204030204" pitchFamily="34" charset="0"/>
                  <a:hlinkClick r:id="rId2"/>
                </a:rPr>
                <a:t>CLIQUE PARA VER </a:t>
              </a:r>
              <a:endParaRPr lang="pt-PT" sz="1200" b="1" dirty="0">
                <a:solidFill>
                  <a:srgbClr val="F79037"/>
                </a:solidFill>
                <a:latin typeface="Calibri" panose="020F0502020204030204" pitchFamily="34" charset="0"/>
                <a:cs typeface="Calibri" panose="020F0502020204030204" pitchFamily="34" charset="0"/>
              </a:endParaRPr>
            </a:p>
          </p:txBody>
        </p:sp>
      </p:grpSp>
      <p:grpSp>
        <p:nvGrpSpPr>
          <p:cNvPr id="112" name="object 15">
            <a:extLst>
              <a:ext uri="{FF2B5EF4-FFF2-40B4-BE49-F238E27FC236}">
                <a16:creationId xmlns:a16="http://schemas.microsoft.com/office/drawing/2014/main" id="{12CCABBE-E14E-DBB7-0C9A-4CEB1409C427}"/>
              </a:ext>
            </a:extLst>
          </p:cNvPr>
          <p:cNvGrpSpPr/>
          <p:nvPr/>
        </p:nvGrpSpPr>
        <p:grpSpPr>
          <a:xfrm>
            <a:off x="3830012" y="3822990"/>
            <a:ext cx="3047022" cy="1729173"/>
            <a:chOff x="485139" y="4586859"/>
            <a:chExt cx="3134043" cy="1778557"/>
          </a:xfrm>
        </p:grpSpPr>
        <p:pic>
          <p:nvPicPr>
            <p:cNvPr id="113" name="object 16">
              <a:extLst>
                <a:ext uri="{FF2B5EF4-FFF2-40B4-BE49-F238E27FC236}">
                  <a16:creationId xmlns:a16="http://schemas.microsoft.com/office/drawing/2014/main" id="{E1EC243A-F7BB-1A3E-9351-09146B8F484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4" name="object 17">
              <a:extLst>
                <a:ext uri="{FF2B5EF4-FFF2-40B4-BE49-F238E27FC236}">
                  <a16:creationId xmlns:a16="http://schemas.microsoft.com/office/drawing/2014/main" id="{56174230-1BEB-C620-F4BA-4DF7B6BA71F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5" name="object 18">
              <a:extLst>
                <a:ext uri="{FF2B5EF4-FFF2-40B4-BE49-F238E27FC236}">
                  <a16:creationId xmlns:a16="http://schemas.microsoft.com/office/drawing/2014/main" id="{8BA4C2D6-4A2F-5120-7C05-FA12E1782A23}"/>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6" name="object 19">
              <a:extLst>
                <a:ext uri="{FF2B5EF4-FFF2-40B4-BE49-F238E27FC236}">
                  <a16:creationId xmlns:a16="http://schemas.microsoft.com/office/drawing/2014/main" id="{CAE8F34F-AED7-B8C1-C142-6ED4F8E50160}"/>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7" name="object 20">
              <a:extLst>
                <a:ext uri="{FF2B5EF4-FFF2-40B4-BE49-F238E27FC236}">
                  <a16:creationId xmlns:a16="http://schemas.microsoft.com/office/drawing/2014/main" id="{4A08D951-0819-F753-DFC4-08D0C65E8E92}"/>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18" name="Picture 117">
            <a:extLst>
              <a:ext uri="{FF2B5EF4-FFF2-40B4-BE49-F238E27FC236}">
                <a16:creationId xmlns:a16="http://schemas.microsoft.com/office/drawing/2014/main" id="{5AB4127A-8771-1F2B-C470-A04FD797B13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208704" y="3908579"/>
            <a:ext cx="2319372" cy="1498655"/>
          </a:xfrm>
          <a:prstGeom prst="rect">
            <a:avLst/>
          </a:prstGeom>
        </p:spPr>
      </p:pic>
      <p:grpSp>
        <p:nvGrpSpPr>
          <p:cNvPr id="119" name="Group 118">
            <a:extLst>
              <a:ext uri="{FF2B5EF4-FFF2-40B4-BE49-F238E27FC236}">
                <a16:creationId xmlns:a16="http://schemas.microsoft.com/office/drawing/2014/main" id="{71873FE6-5B2E-644F-4724-2B584D039B75}"/>
              </a:ext>
            </a:extLst>
          </p:cNvPr>
          <p:cNvGrpSpPr/>
          <p:nvPr/>
        </p:nvGrpSpPr>
        <p:grpSpPr>
          <a:xfrm>
            <a:off x="3582657" y="3819026"/>
            <a:ext cx="824852" cy="742396"/>
            <a:chOff x="7629768" y="6464727"/>
            <a:chExt cx="824852" cy="742396"/>
          </a:xfrm>
        </p:grpSpPr>
        <p:sp>
          <p:nvSpPr>
            <p:cNvPr id="120" name="Oval 119">
              <a:extLst>
                <a:ext uri="{FF2B5EF4-FFF2-40B4-BE49-F238E27FC236}">
                  <a16:creationId xmlns:a16="http://schemas.microsoft.com/office/drawing/2014/main" id="{20BCFDA4-9B93-C64D-970E-23B7892D103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 Placeholder 1">
              <a:extLst>
                <a:ext uri="{FF2B5EF4-FFF2-40B4-BE49-F238E27FC236}">
                  <a16:creationId xmlns:a16="http://schemas.microsoft.com/office/drawing/2014/main" id="{E2B35DF7-287C-971B-EF1C-9554567D184A}"/>
                </a:ext>
              </a:extLst>
            </p:cNvPr>
            <p:cNvSpPr txBox="1">
              <a:spLocks/>
            </p:cNvSpPr>
            <p:nvPr/>
          </p:nvSpPr>
          <p:spPr>
            <a:xfrm rot="1419617">
              <a:off x="7629768" y="6611364"/>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9"/>
                </a:rPr>
                <a:t>CLIQUE PARA VER</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22" name="Text Placeholder 17">
            <a:extLst>
              <a:ext uri="{FF2B5EF4-FFF2-40B4-BE49-F238E27FC236}">
                <a16:creationId xmlns:a16="http://schemas.microsoft.com/office/drawing/2014/main" id="{3AA1151F-3E65-91D2-A9B8-0D4DC10C3453}"/>
              </a:ext>
            </a:extLst>
          </p:cNvPr>
          <p:cNvSpPr txBox="1">
            <a:spLocks/>
          </p:cNvSpPr>
          <p:nvPr/>
        </p:nvSpPr>
        <p:spPr>
          <a:xfrm>
            <a:off x="755651" y="5898776"/>
            <a:ext cx="3024188" cy="26176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cs typeface="+mn-cs"/>
              </a:rPr>
              <a:t>Carteiras</a:t>
            </a:r>
            <a:r>
              <a:rPr lang="en-US" b="1" dirty="0">
                <a:solidFill>
                  <a:srgbClr val="F79037"/>
                </a:solidFill>
                <a:cs typeface="+mn-cs"/>
              </a:rPr>
              <a:t> </a:t>
            </a:r>
            <a:r>
              <a:rPr lang="en-US" b="1" dirty="0" err="1">
                <a:solidFill>
                  <a:srgbClr val="F79037"/>
                </a:solidFill>
                <a:cs typeface="+mn-cs"/>
              </a:rPr>
              <a:t>Bitcoin</a:t>
            </a:r>
            <a:endParaRPr lang="en-US" b="1" dirty="0">
              <a:solidFill>
                <a:srgbClr val="F79037"/>
              </a:solidFill>
              <a:cs typeface="+mn-cs"/>
            </a:endParaRPr>
          </a:p>
          <a:p>
            <a:pPr algn="l"/>
            <a:r>
              <a:rPr lang="en-US" dirty="0">
                <a:solidFill>
                  <a:srgbClr val="000000"/>
                </a:solidFill>
                <a:cs typeface="+mn-cs"/>
              </a:rPr>
              <a:t>O </a:t>
            </a:r>
            <a:r>
              <a:rPr lang="en-US" dirty="0" err="1">
                <a:solidFill>
                  <a:srgbClr val="000000"/>
                </a:solidFill>
                <a:cs typeface="+mn-cs"/>
              </a:rPr>
              <a:t>que</a:t>
            </a:r>
            <a:r>
              <a:rPr lang="en-US" dirty="0">
                <a:solidFill>
                  <a:srgbClr val="000000"/>
                </a:solidFill>
                <a:cs typeface="+mn-cs"/>
              </a:rPr>
              <a:t> são </a:t>
            </a:r>
            <a:r>
              <a:rPr lang="en-US" dirty="0" err="1">
                <a:solidFill>
                  <a:srgbClr val="000000"/>
                </a:solidFill>
                <a:cs typeface="+mn-cs"/>
              </a:rPr>
              <a:t>carteiras</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e </a:t>
            </a:r>
            <a:r>
              <a:rPr lang="en-US" dirty="0" err="1">
                <a:solidFill>
                  <a:srgbClr val="000000"/>
                </a:solidFill>
                <a:cs typeface="+mn-cs"/>
              </a:rPr>
              <a:t>quais</a:t>
            </a:r>
            <a:r>
              <a:rPr lang="en-US" dirty="0">
                <a:solidFill>
                  <a:srgbClr val="000000"/>
                </a:solidFill>
                <a:cs typeface="+mn-cs"/>
              </a:rPr>
              <a:t> </a:t>
            </a:r>
            <a:r>
              <a:rPr lang="en-US" dirty="0" err="1">
                <a:solidFill>
                  <a:srgbClr val="000000"/>
                </a:solidFill>
                <a:cs typeface="+mn-cs"/>
              </a:rPr>
              <a:t>tipos</a:t>
            </a:r>
            <a:r>
              <a:rPr lang="en-US" dirty="0">
                <a:solidFill>
                  <a:srgbClr val="000000"/>
                </a:solidFill>
                <a:cs typeface="+mn-cs"/>
              </a:rPr>
              <a:t> de </a:t>
            </a:r>
            <a:r>
              <a:rPr lang="en-US" dirty="0" err="1">
                <a:solidFill>
                  <a:srgbClr val="000000"/>
                </a:solidFill>
                <a:cs typeface="+mn-cs"/>
              </a:rPr>
              <a:t>carteiras</a:t>
            </a:r>
            <a:r>
              <a:rPr lang="en-US" dirty="0">
                <a:solidFill>
                  <a:srgbClr val="000000"/>
                </a:solidFill>
                <a:cs typeface="+mn-cs"/>
              </a:rPr>
              <a:t> </a:t>
            </a:r>
            <a:r>
              <a:rPr lang="en-US" dirty="0" err="1">
                <a:solidFill>
                  <a:srgbClr val="000000"/>
                </a:solidFill>
                <a:cs typeface="+mn-cs"/>
              </a:rPr>
              <a:t>existem</a:t>
            </a:r>
            <a:r>
              <a:rPr lang="en-US" dirty="0">
                <a:solidFill>
                  <a:srgbClr val="000000"/>
                </a:solidFill>
                <a:cs typeface="+mn-cs"/>
              </a:rPr>
              <a:t>? Para </a:t>
            </a:r>
            <a:r>
              <a:rPr lang="en-US" dirty="0" err="1">
                <a:solidFill>
                  <a:srgbClr val="000000"/>
                </a:solidFill>
                <a:cs typeface="+mn-cs"/>
              </a:rPr>
              <a:t>obter</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visão</a:t>
            </a:r>
            <a:r>
              <a:rPr lang="en-US" dirty="0">
                <a:solidFill>
                  <a:srgbClr val="000000"/>
                </a:solidFill>
                <a:cs typeface="+mn-cs"/>
              </a:rPr>
              <a:t> </a:t>
            </a:r>
            <a:r>
              <a:rPr lang="en-US" dirty="0" err="1">
                <a:solidFill>
                  <a:srgbClr val="000000"/>
                </a:solidFill>
                <a:cs typeface="+mn-cs"/>
              </a:rPr>
              <a:t>geral</a:t>
            </a:r>
            <a:r>
              <a:rPr lang="en-US" dirty="0">
                <a:solidFill>
                  <a:srgbClr val="000000"/>
                </a:solidFill>
                <a:cs typeface="+mn-cs"/>
              </a:rPr>
              <a:t> </a:t>
            </a:r>
            <a:r>
              <a:rPr lang="en-US" dirty="0" err="1">
                <a:solidFill>
                  <a:srgbClr val="000000"/>
                </a:solidFill>
                <a:cs typeface="+mn-cs"/>
              </a:rPr>
              <a:t>deste</a:t>
            </a:r>
            <a:r>
              <a:rPr lang="en-US" dirty="0">
                <a:solidFill>
                  <a:srgbClr val="000000"/>
                </a:solidFill>
                <a:cs typeface="+mn-cs"/>
              </a:rPr>
              <a:t> </a:t>
            </a:r>
            <a:r>
              <a:rPr lang="en-US" dirty="0" err="1">
                <a:solidFill>
                  <a:srgbClr val="000000"/>
                </a:solidFill>
                <a:cs typeface="+mn-cs"/>
              </a:rPr>
              <a:t>tópico</a:t>
            </a:r>
            <a:r>
              <a:rPr lang="en-US" dirty="0">
                <a:solidFill>
                  <a:srgbClr val="000000"/>
                </a:solidFill>
                <a:cs typeface="+mn-cs"/>
              </a:rPr>
              <a:t>, </a:t>
            </a:r>
            <a:r>
              <a:rPr lang="en-US" dirty="0" err="1">
                <a:solidFill>
                  <a:srgbClr val="000000"/>
                </a:solidFill>
                <a:cs typeface="+mn-cs"/>
              </a:rPr>
              <a:t>ouça</a:t>
            </a:r>
            <a:r>
              <a:rPr lang="en-US" dirty="0">
                <a:solidFill>
                  <a:srgbClr val="000000"/>
                </a:solidFill>
                <a:cs typeface="+mn-cs"/>
              </a:rPr>
              <a:t> o </a:t>
            </a:r>
            <a:r>
              <a:rPr lang="en-US" dirty="0" err="1">
                <a:solidFill>
                  <a:srgbClr val="000000"/>
                </a:solidFill>
                <a:cs typeface="+mn-cs"/>
              </a:rPr>
              <a:t>episódio</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Wallets” do Generation </a:t>
            </a:r>
            <a:r>
              <a:rPr lang="en-US" dirty="0" err="1">
                <a:solidFill>
                  <a:srgbClr val="000000"/>
                </a:solidFill>
                <a:cs typeface="+mn-cs"/>
              </a:rPr>
              <a:t>Blockchain</a:t>
            </a:r>
            <a:r>
              <a:rPr lang="en-US" dirty="0">
                <a:solidFill>
                  <a:srgbClr val="000000"/>
                </a:solidFill>
                <a:cs typeface="+mn-cs"/>
              </a:rPr>
              <a:t> Podcast.</a:t>
            </a:r>
          </a:p>
          <a:p>
            <a:pPr algn="l"/>
            <a:br>
              <a:rPr lang="en-US" dirty="0">
                <a:solidFill>
                  <a:srgbClr val="000000"/>
                </a:solidFill>
                <a:cs typeface="+mn-cs"/>
              </a:rPr>
            </a:br>
            <a:r>
              <a:rPr lang="pt-PT" u="sng" dirty="0">
                <a:solidFill>
                  <a:srgbClr val="5C9A45"/>
                </a:solidFill>
                <a:cs typeface="+mn-cs"/>
                <a:hlinkClick r:id="rId10"/>
              </a:rPr>
              <a:t>Episódio do Podcast Geração Blockchain</a:t>
            </a:r>
          </a:p>
          <a:p>
            <a:pPr algn="l"/>
            <a:r>
              <a:rPr lang="pt-PT" u="sng" dirty="0">
                <a:solidFill>
                  <a:srgbClr val="5C9A45"/>
                </a:solidFill>
                <a:cs typeface="+mn-cs"/>
                <a:hlinkClick r:id="rId10"/>
              </a:rPr>
              <a:t>“Carteiras Bitcoin”</a:t>
            </a:r>
            <a:endParaRPr lang="pt-PT" u="sng" dirty="0">
              <a:solidFill>
                <a:srgbClr val="5C9A45"/>
              </a:solidFill>
              <a:cs typeface="+mn-cs"/>
            </a:endParaRPr>
          </a:p>
          <a:p>
            <a:pPr algn="l"/>
            <a:br>
              <a:rPr lang="en-US" dirty="0">
                <a:solidFill>
                  <a:srgbClr val="000000"/>
                </a:solidFill>
                <a:cs typeface="+mn-cs"/>
              </a:rPr>
            </a:br>
            <a:r>
              <a:rPr lang="en-US" dirty="0" err="1">
                <a:solidFill>
                  <a:srgbClr val="000000"/>
                </a:solidFill>
                <a:cs typeface="+mn-cs"/>
              </a:rPr>
              <a:t>Exemplo</a:t>
            </a:r>
            <a:r>
              <a:rPr lang="en-US" dirty="0">
                <a:solidFill>
                  <a:srgbClr val="000000"/>
                </a:solidFill>
                <a:cs typeface="+mn-cs"/>
              </a:rPr>
              <a:t> de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chave</a:t>
            </a:r>
            <a:r>
              <a:rPr lang="en-US" dirty="0">
                <a:solidFill>
                  <a:srgbClr val="000000"/>
                </a:solidFill>
                <a:cs typeface="+mn-cs"/>
              </a:rPr>
              <a:t> </a:t>
            </a:r>
            <a:r>
              <a:rPr lang="en-US" dirty="0" err="1">
                <a:solidFill>
                  <a:srgbClr val="000000"/>
                </a:solidFill>
                <a:cs typeface="+mn-cs"/>
              </a:rPr>
              <a:t>pública</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Bc1qxy2kgdygjrsqtzq2n0yrf2493p83kkfjhx0wlh</a:t>
            </a:r>
          </a:p>
          <a:p>
            <a:pPr algn="l"/>
            <a:endParaRPr lang="en-US" dirty="0">
              <a:solidFill>
                <a:srgbClr val="000000"/>
              </a:solidFill>
              <a:cs typeface="+mn-cs"/>
            </a:endParaRPr>
          </a:p>
          <a:p>
            <a:pPr algn="l"/>
            <a:r>
              <a:rPr lang="en-US" dirty="0">
                <a:solidFill>
                  <a:srgbClr val="F79037"/>
                </a:solidFill>
                <a:cs typeface="+mn-cs"/>
              </a:rPr>
              <a:t>NÃO ENVIE BITCOINS PARA ESTE ENDEREÇO, BITCOINS ENVIADOS PARA ESTE ENDEREÇO SERÃO PERDIDOS IRREVERSIVELMENTE!</a:t>
            </a:r>
            <a:endParaRPr lang="x-none" dirty="0">
              <a:solidFill>
                <a:srgbClr val="000000"/>
              </a:solidFill>
              <a:cs typeface="+mn-cs"/>
            </a:endParaRPr>
          </a:p>
          <a:p>
            <a:r>
              <a:rPr lang="en-US" dirty="0">
                <a:solidFill>
                  <a:srgbClr val="000000"/>
                </a:solidFill>
              </a:rPr>
              <a:t> </a:t>
            </a:r>
          </a:p>
          <a:p>
            <a:endParaRPr lang="en-US" dirty="0">
              <a:solidFill>
                <a:srgbClr val="000000"/>
              </a:solidFill>
            </a:endParaRPr>
          </a:p>
        </p:txBody>
      </p:sp>
      <p:sp>
        <p:nvSpPr>
          <p:cNvPr id="125" name="Freeform 124">
            <a:extLst>
              <a:ext uri="{FF2B5EF4-FFF2-40B4-BE49-F238E27FC236}">
                <a16:creationId xmlns:a16="http://schemas.microsoft.com/office/drawing/2014/main" id="{714AE4C9-B468-E760-2FD3-160BC54F4139}"/>
              </a:ext>
            </a:extLst>
          </p:cNvPr>
          <p:cNvSpPr/>
          <p:nvPr/>
        </p:nvSpPr>
        <p:spPr>
          <a:xfrm>
            <a:off x="714753" y="7979059"/>
            <a:ext cx="81793" cy="473058"/>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solidFill>
            <a:srgbClr val="DD1470"/>
          </a:solidFill>
          <a:ln w="4233" cap="flat">
            <a:noFill/>
            <a:prstDash val="solid"/>
            <a:miter/>
          </a:ln>
        </p:spPr>
        <p:txBody>
          <a:bodyPr rtlCol="0" anchor="ctr"/>
          <a:lstStyle/>
          <a:p>
            <a:endParaRPr lang="en-US"/>
          </a:p>
        </p:txBody>
      </p:sp>
      <p:cxnSp>
        <p:nvCxnSpPr>
          <p:cNvPr id="126" name="Straight Connector 125">
            <a:extLst>
              <a:ext uri="{FF2B5EF4-FFF2-40B4-BE49-F238E27FC236}">
                <a16:creationId xmlns:a16="http://schemas.microsoft.com/office/drawing/2014/main" id="{3CED4199-8E41-4117-5DCC-DAE484C57EC8}"/>
              </a:ext>
            </a:extLst>
          </p:cNvPr>
          <p:cNvCxnSpPr>
            <a:cxnSpLocks/>
          </p:cNvCxnSpPr>
          <p:nvPr/>
        </p:nvCxnSpPr>
        <p:spPr>
          <a:xfrm>
            <a:off x="3422333" y="7032469"/>
            <a:ext cx="1570892"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4640AE1A-CC74-7F43-038B-720602A2CBC3}"/>
              </a:ext>
            </a:extLst>
          </p:cNvPr>
          <p:cNvGrpSpPr/>
          <p:nvPr/>
        </p:nvGrpSpPr>
        <p:grpSpPr>
          <a:xfrm>
            <a:off x="5143607" y="6368480"/>
            <a:ext cx="847095" cy="1129232"/>
            <a:chOff x="1778162" y="2675755"/>
            <a:chExt cx="4006677" cy="5341157"/>
          </a:xfrm>
        </p:grpSpPr>
        <p:sp>
          <p:nvSpPr>
            <p:cNvPr id="139" name="Freeform 138">
              <a:extLst>
                <a:ext uri="{FF2B5EF4-FFF2-40B4-BE49-F238E27FC236}">
                  <a16:creationId xmlns:a16="http://schemas.microsoft.com/office/drawing/2014/main" id="{88FB7C42-4599-EF25-B292-1945FE4B69CC}"/>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3ED99699-AD8C-CE06-3867-0DF5F337CDB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B72571F2-916F-0270-E766-F8EC4B3053BA}"/>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55650" y="8623314"/>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Rede</a:t>
            </a:r>
            <a:r>
              <a:rPr lang="en-US" b="1" dirty="0">
                <a:solidFill>
                  <a:srgbClr val="F79037"/>
                </a:solidFill>
                <a:cs typeface="+mn-cs"/>
              </a:rPr>
              <a:t> </a:t>
            </a:r>
            <a:r>
              <a:rPr lang="en-US" b="1" dirty="0" err="1">
                <a:solidFill>
                  <a:srgbClr val="F79037"/>
                </a:solidFill>
                <a:cs typeface="+mn-cs"/>
              </a:rPr>
              <a:t>Bitcoin</a:t>
            </a:r>
            <a:endParaRPr lang="en-US" b="1" dirty="0">
              <a:solidFill>
                <a:srgbClr val="F79037"/>
              </a:solidFill>
              <a:cs typeface="+mn-cs"/>
            </a:endParaRPr>
          </a:p>
          <a:p>
            <a:r>
              <a:rPr lang="en-US" dirty="0">
                <a:solidFill>
                  <a:srgbClr val="000000"/>
                </a:solidFill>
                <a:cs typeface="+mn-cs"/>
              </a:rPr>
              <a:t>Um </a:t>
            </a:r>
            <a:r>
              <a:rPr lang="en-US" dirty="0" err="1">
                <a:solidFill>
                  <a:srgbClr val="000000"/>
                </a:solidFill>
                <a:cs typeface="+mn-cs"/>
              </a:rPr>
              <a:t>livro-razão</a:t>
            </a:r>
            <a:r>
              <a:rPr lang="en-US" dirty="0">
                <a:solidFill>
                  <a:srgbClr val="000000"/>
                </a:solidFill>
                <a:cs typeface="+mn-cs"/>
              </a:rPr>
              <a:t> </a:t>
            </a:r>
            <a:r>
              <a:rPr lang="en-US" dirty="0" err="1">
                <a:solidFill>
                  <a:srgbClr val="000000"/>
                </a:solidFill>
                <a:cs typeface="+mn-cs"/>
              </a:rPr>
              <a:t>público</a:t>
            </a:r>
            <a:r>
              <a:rPr lang="en-US" dirty="0">
                <a:solidFill>
                  <a:srgbClr val="000000"/>
                </a:solidFill>
                <a:cs typeface="+mn-cs"/>
              </a:rPr>
              <a:t> </a:t>
            </a:r>
            <a:r>
              <a:rPr lang="en-US" dirty="0" err="1">
                <a:solidFill>
                  <a:srgbClr val="000000"/>
                </a:solidFill>
                <a:cs typeface="+mn-cs"/>
              </a:rPr>
              <a:t>regista</a:t>
            </a:r>
            <a:r>
              <a:rPr lang="en-US" dirty="0">
                <a:solidFill>
                  <a:srgbClr val="000000"/>
                </a:solidFill>
                <a:cs typeface="+mn-cs"/>
              </a:rPr>
              <a:t> </a:t>
            </a:r>
            <a:r>
              <a:rPr lang="en-US" dirty="0" err="1">
                <a:solidFill>
                  <a:srgbClr val="000000"/>
                </a:solidFill>
                <a:cs typeface="+mn-cs"/>
              </a:rPr>
              <a:t>todas</a:t>
            </a:r>
            <a:r>
              <a:rPr lang="en-US" dirty="0">
                <a:solidFill>
                  <a:srgbClr val="000000"/>
                </a:solidFill>
                <a:cs typeface="+mn-cs"/>
              </a:rPr>
              <a:t> as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e </a:t>
            </a:r>
            <a:r>
              <a:rPr lang="en-US" dirty="0" err="1">
                <a:solidFill>
                  <a:srgbClr val="000000"/>
                </a:solidFill>
                <a:cs typeface="+mn-cs"/>
              </a:rPr>
              <a:t>servidores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todo</a:t>
            </a:r>
            <a:r>
              <a:rPr lang="en-US" dirty="0">
                <a:solidFill>
                  <a:srgbClr val="000000"/>
                </a:solidFill>
                <a:cs typeface="+mn-cs"/>
              </a:rPr>
              <a:t> o </a:t>
            </a:r>
            <a:r>
              <a:rPr lang="en-US" dirty="0" err="1">
                <a:solidFill>
                  <a:srgbClr val="000000"/>
                </a:solidFill>
                <a:cs typeface="+mn-cs"/>
              </a:rPr>
              <a:t>mundo</a:t>
            </a:r>
            <a:r>
              <a:rPr lang="en-US" dirty="0">
                <a:solidFill>
                  <a:srgbClr val="000000"/>
                </a:solidFill>
                <a:cs typeface="+mn-cs"/>
              </a:rPr>
              <a:t> </a:t>
            </a:r>
            <a:r>
              <a:rPr lang="en-US" dirty="0" err="1">
                <a:solidFill>
                  <a:srgbClr val="000000"/>
                </a:solidFill>
                <a:cs typeface="+mn-cs"/>
              </a:rPr>
              <a:t>mantêm</a:t>
            </a:r>
            <a:r>
              <a:rPr lang="en-US" dirty="0">
                <a:solidFill>
                  <a:srgbClr val="000000"/>
                </a:solidFill>
                <a:cs typeface="+mn-cs"/>
              </a:rPr>
              <a:t> </a:t>
            </a:r>
            <a:r>
              <a:rPr lang="en-US" dirty="0" err="1">
                <a:solidFill>
                  <a:srgbClr val="000000"/>
                </a:solidFill>
                <a:cs typeface="+mn-cs"/>
              </a:rPr>
              <a:t>cópias</a:t>
            </a:r>
            <a:r>
              <a:rPr lang="en-US" dirty="0">
                <a:solidFill>
                  <a:srgbClr val="000000"/>
                </a:solidFill>
                <a:cs typeface="+mn-cs"/>
              </a:rPr>
              <a:t> </a:t>
            </a:r>
            <a:r>
              <a:rPr lang="en-US" dirty="0" err="1">
                <a:solidFill>
                  <a:srgbClr val="000000"/>
                </a:solidFill>
                <a:cs typeface="+mn-cs"/>
              </a:rPr>
              <a:t>desse</a:t>
            </a:r>
            <a:r>
              <a:rPr lang="en-US" dirty="0">
                <a:solidFill>
                  <a:srgbClr val="000000"/>
                </a:solidFill>
                <a:cs typeface="+mn-cs"/>
              </a:rPr>
              <a:t> </a:t>
            </a:r>
            <a:r>
              <a:rPr lang="en-US" dirty="0" err="1">
                <a:solidFill>
                  <a:srgbClr val="000000"/>
                </a:solidFill>
                <a:cs typeface="+mn-cs"/>
              </a:rPr>
              <a:t>livro-razão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servidores</a:t>
            </a:r>
            <a:r>
              <a:rPr lang="en-US" dirty="0">
                <a:solidFill>
                  <a:srgbClr val="000000"/>
                </a:solidFill>
                <a:cs typeface="+mn-cs"/>
              </a:rPr>
              <a:t> são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bancos</a:t>
            </a:r>
            <a:r>
              <a:rPr lang="en-US" dirty="0">
                <a:solidFill>
                  <a:srgbClr val="000000"/>
                </a:solidFill>
                <a:cs typeface="+mn-cs"/>
              </a:rPr>
              <a:t>. </a:t>
            </a:r>
            <a:r>
              <a:rPr lang="en-US" dirty="0" err="1">
                <a:solidFill>
                  <a:srgbClr val="000000"/>
                </a:solidFill>
                <a:cs typeface="+mn-cs"/>
              </a:rPr>
              <a:t>Embora</a:t>
            </a:r>
            <a:r>
              <a:rPr lang="en-US" dirty="0">
                <a:solidFill>
                  <a:srgbClr val="000000"/>
                </a:solidFill>
                <a:cs typeface="+mn-cs"/>
              </a:rPr>
              <a:t>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banco</a:t>
            </a:r>
            <a:r>
              <a:rPr lang="en-US" dirty="0">
                <a:solidFill>
                  <a:srgbClr val="000000"/>
                </a:solidFill>
                <a:cs typeface="+mn-cs"/>
              </a:rPr>
              <a:t> </a:t>
            </a:r>
            <a:r>
              <a:rPr lang="en-US" dirty="0" err="1">
                <a:solidFill>
                  <a:srgbClr val="000000"/>
                </a:solidFill>
                <a:cs typeface="+mn-cs"/>
              </a:rPr>
              <a:t>saiba</a:t>
            </a:r>
            <a:r>
              <a:rPr lang="en-US" dirty="0">
                <a:solidFill>
                  <a:srgbClr val="000000"/>
                </a:solidFill>
                <a:cs typeface="+mn-cs"/>
              </a:rPr>
              <a:t> </a:t>
            </a:r>
            <a:r>
              <a:rPr lang="en-US" dirty="0" err="1">
                <a:solidFill>
                  <a:srgbClr val="000000"/>
                </a:solidFill>
                <a:cs typeface="+mn-cs"/>
              </a:rPr>
              <a:t>apenas</a:t>
            </a:r>
            <a:r>
              <a:rPr lang="en-US" dirty="0">
                <a:solidFill>
                  <a:srgbClr val="000000"/>
                </a:solidFill>
                <a:cs typeface="+mn-cs"/>
              </a:rPr>
              <a:t> </a:t>
            </a:r>
            <a:r>
              <a:rPr lang="en-US" dirty="0" err="1">
                <a:solidFill>
                  <a:srgbClr val="000000"/>
                </a:solidFill>
                <a:cs typeface="+mn-cs"/>
              </a:rPr>
              <a:t>sobre</a:t>
            </a:r>
            <a:r>
              <a:rPr lang="en-US" dirty="0">
                <a:solidFill>
                  <a:srgbClr val="000000"/>
                </a:solidFill>
                <a:cs typeface="+mn-cs"/>
              </a:rPr>
              <a:t> o </a:t>
            </a:r>
            <a:r>
              <a:rPr lang="en-US" dirty="0" err="1">
                <a:solidFill>
                  <a:srgbClr val="000000"/>
                </a:solidFill>
                <a:cs typeface="+mn-cs"/>
              </a:rPr>
              <a:t>dinheiro</a:t>
            </a:r>
            <a:r>
              <a:rPr lang="en-US" dirty="0">
                <a:solidFill>
                  <a:srgbClr val="000000"/>
                </a:solidFill>
                <a:cs typeface="+mn-cs"/>
              </a:rPr>
              <a:t> </a:t>
            </a:r>
            <a:r>
              <a:rPr lang="en-US" dirty="0" err="1">
                <a:solidFill>
                  <a:srgbClr val="000000"/>
                </a:solidFill>
                <a:cs typeface="+mn-cs"/>
              </a:rPr>
              <a:t>trocado</a:t>
            </a:r>
            <a:r>
              <a:rPr lang="en-US" dirty="0">
                <a:solidFill>
                  <a:srgbClr val="000000"/>
                </a:solidFill>
                <a:cs typeface="+mn-cs"/>
              </a:rPr>
              <a:t> </a:t>
            </a:r>
            <a:r>
              <a:rPr lang="en-US" dirty="0" err="1">
                <a:solidFill>
                  <a:srgbClr val="000000"/>
                </a:solidFill>
                <a:cs typeface="+mn-cs"/>
              </a:rPr>
              <a:t>pelos</a:t>
            </a:r>
            <a:r>
              <a:rPr lang="en-US" dirty="0">
                <a:solidFill>
                  <a:srgbClr val="000000"/>
                </a:solidFill>
                <a:cs typeface="+mn-cs"/>
              </a:rPr>
              <a:t> </a:t>
            </a:r>
            <a:r>
              <a:rPr lang="en-US" dirty="0" err="1">
                <a:solidFill>
                  <a:srgbClr val="000000"/>
                </a:solidFill>
                <a:cs typeface="+mn-cs"/>
              </a:rPr>
              <a:t>seus</a:t>
            </a:r>
            <a:r>
              <a:rPr lang="en-US" dirty="0">
                <a:solidFill>
                  <a:srgbClr val="000000"/>
                </a:solidFill>
                <a:cs typeface="+mn-cs"/>
              </a:rPr>
              <a:t>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servidores</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a:t>
            </a:r>
            <a:r>
              <a:rPr lang="en-US" dirty="0" err="1">
                <a:solidFill>
                  <a:srgbClr val="000000"/>
                </a:solidFill>
                <a:cs typeface="+mn-cs"/>
              </a:rPr>
              <a:t>estão</a:t>
            </a:r>
            <a:r>
              <a:rPr lang="en-US" dirty="0">
                <a:solidFill>
                  <a:srgbClr val="000000"/>
                </a:solidFill>
                <a:cs typeface="+mn-cs"/>
              </a:rPr>
              <a:t> </a:t>
            </a:r>
            <a:r>
              <a:rPr lang="en-US" dirty="0" err="1">
                <a:solidFill>
                  <a:srgbClr val="000000"/>
                </a:solidFill>
                <a:cs typeface="+mn-cs"/>
              </a:rPr>
              <a:t>cientes</a:t>
            </a:r>
            <a:r>
              <a:rPr lang="en-US" dirty="0">
                <a:solidFill>
                  <a:srgbClr val="000000"/>
                </a:solidFill>
                <a:cs typeface="+mn-cs"/>
              </a:rPr>
              <a:t> de </a:t>
            </a:r>
            <a:r>
              <a:rPr lang="en-US" dirty="0" err="1">
                <a:solidFill>
                  <a:srgbClr val="000000"/>
                </a:solidFill>
                <a:cs typeface="+mn-cs"/>
              </a:rPr>
              <a:t>todas</a:t>
            </a:r>
            <a:r>
              <a:rPr lang="en-US" dirty="0">
                <a:solidFill>
                  <a:srgbClr val="000000"/>
                </a:solidFill>
                <a:cs typeface="+mn-cs"/>
              </a:rPr>
              <a:t> as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no </a:t>
            </a:r>
            <a:r>
              <a:rPr lang="en-US" dirty="0" err="1">
                <a:solidFill>
                  <a:srgbClr val="000000"/>
                </a:solidFill>
                <a:cs typeface="+mn-cs"/>
              </a:rPr>
              <a:t>mundo</a:t>
            </a:r>
            <a:r>
              <a:rPr lang="en-US" dirty="0">
                <a:solidFill>
                  <a:srgbClr val="000000"/>
                </a:solidFill>
                <a:cs typeface="+mn-cs"/>
              </a:rPr>
              <a:t>. </a:t>
            </a:r>
            <a:r>
              <a:rPr lang="en-US" dirty="0" err="1">
                <a:solidFill>
                  <a:srgbClr val="000000"/>
                </a:solidFill>
                <a:cs typeface="+mn-cs"/>
              </a:rPr>
              <a:t>Qualquer</a:t>
            </a:r>
            <a:r>
              <a:rPr lang="en-US" dirty="0">
                <a:solidFill>
                  <a:srgbClr val="000000"/>
                </a:solidFill>
                <a:cs typeface="+mn-cs"/>
              </a:rPr>
              <a:t> </a:t>
            </a:r>
            <a:r>
              <a:rPr lang="en-US" dirty="0" err="1">
                <a:solidFill>
                  <a:srgbClr val="000000"/>
                </a:solidFill>
                <a:cs typeface="+mn-cs"/>
              </a:rPr>
              <a:t>computador</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configurar</a:t>
            </a:r>
            <a:r>
              <a:rPr lang="en-US" dirty="0">
                <a:solidFill>
                  <a:srgbClr val="000000"/>
                </a:solidFill>
                <a:cs typeface="+mn-cs"/>
              </a:rPr>
              <a:t> um </a:t>
            </a:r>
            <a:r>
              <a:rPr lang="en-US" dirty="0" err="1">
                <a:solidFill>
                  <a:srgbClr val="000000"/>
                </a:solidFill>
                <a:cs typeface="+mn-cs"/>
              </a:rPr>
              <a:t>nó</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abrir</a:t>
            </a:r>
            <a:r>
              <a:rPr lang="en-US" dirty="0">
                <a:solidFill>
                  <a:srgbClr val="000000"/>
                </a:solidFill>
                <a:cs typeface="+mn-cs"/>
              </a:rPr>
              <a:t> o </a:t>
            </a:r>
            <a:r>
              <a:rPr lang="en-US" dirty="0" err="1">
                <a:solidFill>
                  <a:srgbClr val="000000"/>
                </a:solidFill>
                <a:cs typeface="+mn-cs"/>
              </a:rPr>
              <a:t>seu</a:t>
            </a:r>
            <a:r>
              <a:rPr lang="en-US" dirty="0">
                <a:solidFill>
                  <a:srgbClr val="000000"/>
                </a:solidFill>
                <a:cs typeface="+mn-cs"/>
              </a:rPr>
              <a:t> </a:t>
            </a:r>
            <a:r>
              <a:rPr lang="en-US" dirty="0" err="1">
                <a:solidFill>
                  <a:srgbClr val="000000"/>
                </a:solidFill>
                <a:cs typeface="+mn-cs"/>
              </a:rPr>
              <a:t>próprio</a:t>
            </a:r>
            <a:r>
              <a:rPr lang="en-US" dirty="0">
                <a:solidFill>
                  <a:srgbClr val="000000"/>
                </a:solidFill>
                <a:cs typeface="+mn-cs"/>
              </a:rPr>
              <a:t> </a:t>
            </a:r>
            <a:r>
              <a:rPr lang="en-US" dirty="0" err="1">
                <a:solidFill>
                  <a:srgbClr val="000000"/>
                </a:solidFill>
                <a:cs typeface="+mn-cs"/>
              </a:rPr>
              <a:t>banco</a:t>
            </a:r>
            <a:r>
              <a:rPr lang="en-US" dirty="0">
                <a:solidFill>
                  <a:srgbClr val="000000"/>
                </a:solidFill>
                <a:cs typeface="+mn-cs"/>
              </a:rPr>
              <a:t> </a:t>
            </a:r>
            <a:r>
              <a:rPr lang="en-US" dirty="0" err="1">
                <a:solidFill>
                  <a:srgbClr val="000000"/>
                </a:solidFill>
                <a:cs typeface="+mn-cs"/>
              </a:rPr>
              <a:t>Bitcoin</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vez</a:t>
            </a:r>
            <a:r>
              <a:rPr lang="en-US" dirty="0">
                <a:solidFill>
                  <a:srgbClr val="000000"/>
                </a:solidFill>
                <a:cs typeface="+mn-cs"/>
              </a:rPr>
              <a:t> de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conta</a:t>
            </a:r>
            <a:r>
              <a:rPr lang="en-US" dirty="0">
                <a:solidFill>
                  <a:srgbClr val="000000"/>
                </a:solidFill>
                <a:cs typeface="+mn-cs"/>
              </a:rPr>
              <a:t> </a:t>
            </a:r>
            <a:r>
              <a:rPr lang="en-US" dirty="0" err="1">
                <a:solidFill>
                  <a:srgbClr val="000000"/>
                </a:solidFill>
                <a:cs typeface="+mn-cs"/>
              </a:rPr>
              <a:t>bancária</a:t>
            </a:r>
            <a:r>
              <a:rPr lang="en-US" dirty="0">
                <a:solidFill>
                  <a:srgbClr val="000000"/>
                </a:solidFill>
                <a:cs typeface="+mn-cs"/>
              </a:rPr>
              <a:t>. Observe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configurar</a:t>
            </a:r>
            <a:r>
              <a:rPr lang="en-US" dirty="0">
                <a:solidFill>
                  <a:srgbClr val="000000"/>
                </a:solidFill>
                <a:cs typeface="+mn-cs"/>
              </a:rPr>
              <a:t> um </a:t>
            </a:r>
            <a:r>
              <a:rPr lang="en-US" dirty="0" err="1">
                <a:solidFill>
                  <a:srgbClr val="000000"/>
                </a:solidFill>
                <a:cs typeface="+mn-cs"/>
              </a:rPr>
              <a:t>nó</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equivalente</a:t>
            </a:r>
            <a:r>
              <a:rPr lang="en-US" dirty="0">
                <a:solidFill>
                  <a:srgbClr val="000000"/>
                </a:solidFill>
                <a:cs typeface="+mn-cs"/>
              </a:rPr>
              <a:t> a </a:t>
            </a:r>
            <a:r>
              <a:rPr lang="en-US" dirty="0" err="1">
                <a:solidFill>
                  <a:srgbClr val="000000"/>
                </a:solidFill>
                <a:cs typeface="+mn-cs"/>
              </a:rPr>
              <a:t>ser</a:t>
            </a:r>
            <a:r>
              <a:rPr lang="en-US" dirty="0">
                <a:solidFill>
                  <a:srgbClr val="000000"/>
                </a:solidFill>
                <a:cs typeface="+mn-cs"/>
              </a:rPr>
              <a:t> um </a:t>
            </a:r>
            <a:r>
              <a:rPr lang="en-US" dirty="0" err="1">
                <a:solidFill>
                  <a:srgbClr val="000000"/>
                </a:solidFill>
                <a:cs typeface="+mn-cs"/>
              </a:rPr>
              <a:t>minerador</a:t>
            </a:r>
            <a:r>
              <a:rPr lang="en-US" dirty="0">
                <a:solidFill>
                  <a:srgbClr val="000000"/>
                </a:solidFill>
                <a:cs typeface="+mn-cs"/>
              </a:rPr>
              <a:t>.</a:t>
            </a:r>
          </a:p>
        </p:txBody>
      </p:sp>
    </p:spTree>
    <p:extLst>
      <p:ext uri="{BB962C8B-B14F-4D97-AF65-F5344CB8AC3E}">
        <p14:creationId xmlns:p14="http://schemas.microsoft.com/office/powerpoint/2010/main" val="3062209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511317" y="773113"/>
            <a:ext cx="3194309" cy="9367550"/>
          </a:xfrm>
        </p:spPr>
        <p:txBody>
          <a:bodyPr/>
          <a:lstStyle/>
          <a:p>
            <a:pPr algn="just"/>
            <a:r>
              <a:rPr lang="en-US" b="1" dirty="0" err="1">
                <a:solidFill>
                  <a:srgbClr val="F79037"/>
                </a:solidFill>
              </a:rPr>
              <a:t>Mineração</a:t>
            </a:r>
            <a:r>
              <a:rPr lang="en-US" b="1" dirty="0">
                <a:solidFill>
                  <a:srgbClr val="F79037"/>
                </a:solidFill>
              </a:rPr>
              <a:t> de </a:t>
            </a:r>
            <a:r>
              <a:rPr lang="en-US" b="1" dirty="0" err="1">
                <a:solidFill>
                  <a:srgbClr val="F79037"/>
                </a:solidFill>
              </a:rPr>
              <a:t>bitcoin</a:t>
            </a:r>
            <a:endParaRPr lang="en-US" b="1" dirty="0">
              <a:solidFill>
                <a:srgbClr val="F79037"/>
              </a:solidFill>
            </a:endParaRPr>
          </a:p>
          <a:p>
            <a:pPr algn="just"/>
            <a:endParaRPr lang="en-US" b="1" dirty="0">
              <a:solidFill>
                <a:srgbClr val="F79037"/>
              </a:solidFill>
            </a:endParaRPr>
          </a:p>
          <a:p>
            <a:pPr algn="just"/>
            <a:r>
              <a:rPr lang="en-US" dirty="0" err="1"/>
              <a:t>Ininterruptamente</a:t>
            </a:r>
            <a:r>
              <a:rPr lang="en-US" dirty="0"/>
              <a:t> e </a:t>
            </a:r>
            <a:r>
              <a:rPr lang="en-US" dirty="0" err="1"/>
              <a:t>sem</a:t>
            </a:r>
            <a:r>
              <a:rPr lang="en-US" dirty="0"/>
              <a:t> tempo de </a:t>
            </a:r>
            <a:r>
              <a:rPr lang="en-US" dirty="0" err="1"/>
              <a:t>inatividade</a:t>
            </a:r>
            <a:r>
              <a:rPr lang="en-US" dirty="0"/>
              <a:t>, as </a:t>
            </a:r>
            <a:r>
              <a:rPr lang="en-US" dirty="0" err="1"/>
              <a:t>pessoas</a:t>
            </a:r>
            <a:r>
              <a:rPr lang="en-US" dirty="0"/>
              <a:t> </a:t>
            </a:r>
            <a:r>
              <a:rPr lang="en-US" dirty="0" err="1"/>
              <a:t>transferem</a:t>
            </a:r>
            <a:r>
              <a:rPr lang="en-US" dirty="0"/>
              <a:t> </a:t>
            </a:r>
            <a:r>
              <a:rPr lang="en-US" dirty="0" err="1"/>
              <a:t>Bitcoins</a:t>
            </a:r>
            <a:r>
              <a:rPr lang="en-US" dirty="0"/>
              <a:t> </a:t>
            </a:r>
            <a:r>
              <a:rPr lang="en-US" dirty="0" err="1"/>
              <a:t>através</a:t>
            </a:r>
            <a:r>
              <a:rPr lang="en-US" dirty="0"/>
              <a:t> da </a:t>
            </a:r>
            <a:r>
              <a:rPr lang="en-US" dirty="0" err="1"/>
              <a:t>rede</a:t>
            </a:r>
            <a:r>
              <a:rPr lang="en-US" dirty="0"/>
              <a:t> </a:t>
            </a:r>
            <a:r>
              <a:rPr lang="en-US" dirty="0" err="1"/>
              <a:t>Bitcoin</a:t>
            </a:r>
            <a:r>
              <a:rPr lang="en-US" dirty="0"/>
              <a:t>. Na </a:t>
            </a:r>
            <a:r>
              <a:rPr lang="en-US" dirty="0" err="1"/>
              <a:t>rede</a:t>
            </a:r>
            <a:r>
              <a:rPr lang="en-US" dirty="0"/>
              <a:t> </a:t>
            </a:r>
            <a:r>
              <a:rPr lang="en-US" dirty="0" err="1"/>
              <a:t>pública</a:t>
            </a:r>
            <a:r>
              <a:rPr lang="en-US" dirty="0"/>
              <a:t> de </a:t>
            </a:r>
            <a:r>
              <a:rPr lang="en-US" dirty="0" err="1"/>
              <a:t>Bitcoin</a:t>
            </a:r>
            <a:r>
              <a:rPr lang="en-US" dirty="0"/>
              <a:t>, </a:t>
            </a:r>
            <a:r>
              <a:rPr lang="en-US" dirty="0" err="1"/>
              <a:t>os</a:t>
            </a:r>
            <a:r>
              <a:rPr lang="en-US" dirty="0"/>
              <a:t> </a:t>
            </a:r>
            <a:r>
              <a:rPr lang="en-US" dirty="0" err="1"/>
              <a:t>membros</a:t>
            </a:r>
            <a:r>
              <a:rPr lang="en-US" dirty="0"/>
              <a:t> </a:t>
            </a:r>
            <a:r>
              <a:rPr lang="en-US" dirty="0" err="1"/>
              <a:t>mineram</a:t>
            </a:r>
            <a:r>
              <a:rPr lang="en-US" dirty="0"/>
              <a:t> </a:t>
            </a:r>
            <a:r>
              <a:rPr lang="en-US" dirty="0" err="1"/>
              <a:t>criptomoedas</a:t>
            </a:r>
            <a:r>
              <a:rPr lang="en-US" dirty="0"/>
              <a:t> </a:t>
            </a:r>
            <a:r>
              <a:rPr lang="en-US" dirty="0" err="1"/>
              <a:t>resolvendo</a:t>
            </a:r>
            <a:r>
              <a:rPr lang="en-US" dirty="0"/>
              <a:t> </a:t>
            </a:r>
            <a:r>
              <a:rPr lang="en-US" dirty="0" err="1"/>
              <a:t>cálculos</a:t>
            </a:r>
            <a:r>
              <a:rPr lang="en-US" dirty="0"/>
              <a:t> </a:t>
            </a:r>
            <a:r>
              <a:rPr lang="en-US" dirty="0" err="1"/>
              <a:t>matemáticos</a:t>
            </a:r>
            <a:r>
              <a:rPr lang="en-US" dirty="0"/>
              <a:t> </a:t>
            </a:r>
            <a:r>
              <a:rPr lang="en-US" dirty="0" err="1"/>
              <a:t>complexos</a:t>
            </a:r>
            <a:r>
              <a:rPr lang="en-US" dirty="0"/>
              <a:t> de </a:t>
            </a:r>
            <a:r>
              <a:rPr lang="en-US" dirty="0" err="1"/>
              <a:t>criptografia</a:t>
            </a:r>
            <a:r>
              <a:rPr lang="en-US" dirty="0"/>
              <a:t> </a:t>
            </a:r>
            <a:r>
              <a:rPr lang="en-US" dirty="0" err="1"/>
              <a:t>para</a:t>
            </a:r>
            <a:r>
              <a:rPr lang="en-US" dirty="0"/>
              <a:t> </a:t>
            </a:r>
            <a:r>
              <a:rPr lang="en-US" dirty="0" err="1"/>
              <a:t>criar</a:t>
            </a:r>
            <a:r>
              <a:rPr lang="en-US" dirty="0"/>
              <a:t> </a:t>
            </a:r>
            <a:r>
              <a:rPr lang="en-US" dirty="0" err="1"/>
              <a:t>novos</a:t>
            </a:r>
            <a:r>
              <a:rPr lang="en-US" dirty="0"/>
              <a:t> </a:t>
            </a:r>
            <a:r>
              <a:rPr lang="en-US" dirty="0" err="1"/>
              <a:t>blocos</a:t>
            </a:r>
            <a:r>
              <a:rPr lang="en-US" dirty="0"/>
              <a:t>. A </a:t>
            </a:r>
            <a:r>
              <a:rPr lang="en-US" dirty="0" err="1"/>
              <a:t>mineração</a:t>
            </a:r>
            <a:r>
              <a:rPr lang="en-US" dirty="0"/>
              <a:t> de </a:t>
            </a:r>
            <a:r>
              <a:rPr lang="en-US" dirty="0" err="1"/>
              <a:t>Bitcoin</a:t>
            </a:r>
            <a:r>
              <a:rPr lang="en-US" dirty="0"/>
              <a:t> </a:t>
            </a:r>
            <a:r>
              <a:rPr lang="en-US" dirty="0" err="1"/>
              <a:t>é</a:t>
            </a:r>
            <a:r>
              <a:rPr lang="en-US" dirty="0"/>
              <a:t> o </a:t>
            </a:r>
            <a:r>
              <a:rPr lang="en-US" dirty="0" err="1"/>
              <a:t>processo</a:t>
            </a:r>
            <a:r>
              <a:rPr lang="en-US" dirty="0"/>
              <a:t> de </a:t>
            </a:r>
            <a:r>
              <a:rPr lang="en-US" dirty="0" err="1"/>
              <a:t>fornecer</a:t>
            </a:r>
            <a:r>
              <a:rPr lang="en-US" dirty="0"/>
              <a:t> </a:t>
            </a:r>
            <a:r>
              <a:rPr lang="en-US" dirty="0" err="1"/>
              <a:t>poder</a:t>
            </a:r>
            <a:r>
              <a:rPr lang="en-US" dirty="0"/>
              <a:t> de </a:t>
            </a:r>
            <a:r>
              <a:rPr lang="en-US" dirty="0" err="1"/>
              <a:t>computação</a:t>
            </a:r>
            <a:r>
              <a:rPr lang="en-US" dirty="0"/>
              <a:t> </a:t>
            </a:r>
            <a:r>
              <a:rPr lang="en-US" dirty="0" err="1"/>
              <a:t>para</a:t>
            </a:r>
            <a:r>
              <a:rPr lang="en-US" dirty="0"/>
              <a:t> </a:t>
            </a:r>
            <a:r>
              <a:rPr lang="en-US" dirty="0" err="1"/>
              <a:t>processamento</a:t>
            </a:r>
            <a:r>
              <a:rPr lang="en-US" dirty="0"/>
              <a:t> de </a:t>
            </a:r>
            <a:r>
              <a:rPr lang="en-US" dirty="0" err="1"/>
              <a:t>transações</a:t>
            </a:r>
            <a:r>
              <a:rPr lang="en-US" dirty="0"/>
              <a:t>, </a:t>
            </a:r>
            <a:r>
              <a:rPr lang="en-US" dirty="0" err="1"/>
              <a:t>protegendo</a:t>
            </a:r>
            <a:r>
              <a:rPr lang="en-US" dirty="0"/>
              <a:t> e </a:t>
            </a:r>
            <a:r>
              <a:rPr lang="en-US" dirty="0" err="1"/>
              <a:t>sincronizando</a:t>
            </a:r>
            <a:r>
              <a:rPr lang="en-US" dirty="0"/>
              <a:t> o status </a:t>
            </a:r>
            <a:r>
              <a:rPr lang="en-US" dirty="0" err="1"/>
              <a:t>atual</a:t>
            </a:r>
            <a:r>
              <a:rPr lang="en-US" dirty="0"/>
              <a:t> do </a:t>
            </a:r>
            <a:r>
              <a:rPr lang="en-US" dirty="0" err="1"/>
              <a:t>blockchain</a:t>
            </a:r>
            <a:r>
              <a:rPr lang="en-US" dirty="0"/>
              <a:t> </a:t>
            </a:r>
            <a:r>
              <a:rPr lang="en-US" dirty="0" err="1"/>
              <a:t>para</a:t>
            </a:r>
            <a:r>
              <a:rPr lang="en-US" dirty="0"/>
              <a:t> </a:t>
            </a:r>
            <a:r>
              <a:rPr lang="en-US" dirty="0" err="1"/>
              <a:t>todos</a:t>
            </a:r>
            <a:r>
              <a:rPr lang="en-US" dirty="0"/>
              <a:t> </a:t>
            </a:r>
            <a:r>
              <a:rPr lang="en-US" dirty="0" err="1"/>
              <a:t>os</a:t>
            </a:r>
            <a:r>
              <a:rPr lang="en-US" dirty="0"/>
              <a:t> </a:t>
            </a:r>
            <a:r>
              <a:rPr lang="en-US" dirty="0" err="1"/>
              <a:t>usuários</a:t>
            </a:r>
            <a:r>
              <a:rPr lang="en-US" dirty="0"/>
              <a:t> </a:t>
            </a:r>
            <a:r>
              <a:rPr lang="en-US" dirty="0" err="1"/>
              <a:t>na</a:t>
            </a:r>
            <a:r>
              <a:rPr lang="en-US" dirty="0"/>
              <a:t> </a:t>
            </a:r>
            <a:r>
              <a:rPr lang="en-US" dirty="0" err="1"/>
              <a:t>rede</a:t>
            </a:r>
            <a:r>
              <a:rPr lang="en-US" dirty="0"/>
              <a:t>. A </a:t>
            </a:r>
            <a:r>
              <a:rPr lang="en-US" dirty="0" err="1"/>
              <a:t>mineração</a:t>
            </a:r>
            <a:r>
              <a:rPr lang="en-US" dirty="0"/>
              <a:t> </a:t>
            </a:r>
            <a:r>
              <a:rPr lang="en-US" dirty="0" err="1"/>
              <a:t>é</a:t>
            </a:r>
            <a:r>
              <a:rPr lang="en-US" dirty="0"/>
              <a:t> um </a:t>
            </a:r>
            <a:r>
              <a:rPr lang="en-US" dirty="0" err="1"/>
              <a:t>tipo</a:t>
            </a:r>
            <a:r>
              <a:rPr lang="en-US" dirty="0"/>
              <a:t> de </a:t>
            </a:r>
            <a:r>
              <a:rPr lang="en-US" dirty="0" err="1"/>
              <a:t>centro</a:t>
            </a:r>
            <a:r>
              <a:rPr lang="en-US" dirty="0"/>
              <a:t> de dados </a:t>
            </a:r>
            <a:r>
              <a:rPr lang="en-US" dirty="0" err="1"/>
              <a:t>Bitcoin</a:t>
            </a:r>
            <a:r>
              <a:rPr lang="en-US" dirty="0"/>
              <a:t> </a:t>
            </a:r>
            <a:r>
              <a:rPr lang="en-US" dirty="0" err="1"/>
              <a:t>descentralizado</a:t>
            </a:r>
            <a:r>
              <a:rPr lang="en-US" dirty="0"/>
              <a:t> com </a:t>
            </a:r>
            <a:r>
              <a:rPr lang="en-US" dirty="0" err="1"/>
              <a:t>mineradores</a:t>
            </a:r>
            <a:r>
              <a:rPr lang="en-US" dirty="0"/>
              <a:t> </a:t>
            </a:r>
            <a:r>
              <a:rPr lang="en-US" dirty="0" err="1"/>
              <a:t>em</a:t>
            </a:r>
            <a:r>
              <a:rPr lang="en-US" dirty="0"/>
              <a:t> </a:t>
            </a:r>
            <a:r>
              <a:rPr lang="en-US" dirty="0" err="1"/>
              <a:t>todo</a:t>
            </a:r>
            <a:r>
              <a:rPr lang="en-US" dirty="0"/>
              <a:t> o </a:t>
            </a:r>
            <a:r>
              <a:rPr lang="en-US" dirty="0" err="1"/>
              <a:t>mundo</a:t>
            </a:r>
            <a:r>
              <a:rPr lang="en-US" dirty="0"/>
              <a:t>. Este </a:t>
            </a:r>
            <a:r>
              <a:rPr lang="en-US" dirty="0" err="1"/>
              <a:t>processo</a:t>
            </a:r>
            <a:r>
              <a:rPr lang="en-US" dirty="0"/>
              <a:t> </a:t>
            </a:r>
            <a:r>
              <a:rPr lang="en-US" dirty="0" err="1"/>
              <a:t>é</a:t>
            </a:r>
            <a:r>
              <a:rPr lang="en-US" dirty="0"/>
              <a:t> </a:t>
            </a:r>
            <a:r>
              <a:rPr lang="en-US" dirty="0" err="1"/>
              <a:t>chamado</a:t>
            </a:r>
            <a:r>
              <a:rPr lang="en-US" dirty="0"/>
              <a:t> de </a:t>
            </a:r>
            <a:r>
              <a:rPr lang="en-US" dirty="0" err="1"/>
              <a:t>mineração</a:t>
            </a:r>
            <a:r>
              <a:rPr lang="en-US" dirty="0"/>
              <a:t>, </a:t>
            </a:r>
            <a:r>
              <a:rPr lang="en-US" dirty="0" err="1"/>
              <a:t>que</a:t>
            </a:r>
            <a:r>
              <a:rPr lang="en-US" dirty="0"/>
              <a:t> </a:t>
            </a:r>
            <a:r>
              <a:rPr lang="en-US" dirty="0" err="1"/>
              <a:t>faz</a:t>
            </a:r>
            <a:r>
              <a:rPr lang="en-US" dirty="0"/>
              <a:t> </a:t>
            </a:r>
            <a:r>
              <a:rPr lang="en-US" dirty="0" err="1"/>
              <a:t>lembrar</a:t>
            </a:r>
            <a:r>
              <a:rPr lang="en-US" dirty="0"/>
              <a:t> a </a:t>
            </a:r>
            <a:r>
              <a:rPr lang="en-US" dirty="0" err="1"/>
              <a:t>mineração</a:t>
            </a:r>
            <a:r>
              <a:rPr lang="en-US" dirty="0"/>
              <a:t> de </a:t>
            </a:r>
            <a:r>
              <a:rPr lang="en-US" dirty="0" err="1"/>
              <a:t>ouro</a:t>
            </a:r>
            <a:r>
              <a:rPr lang="en-US" dirty="0"/>
              <a:t>. </a:t>
            </a:r>
            <a:r>
              <a:rPr lang="en-US" dirty="0" err="1"/>
              <a:t>Ao</a:t>
            </a:r>
            <a:r>
              <a:rPr lang="en-US" dirty="0"/>
              <a:t> </a:t>
            </a:r>
            <a:r>
              <a:rPr lang="en-US" dirty="0" err="1"/>
              <a:t>contrário</a:t>
            </a:r>
            <a:r>
              <a:rPr lang="en-US" dirty="0"/>
              <a:t> da </a:t>
            </a:r>
            <a:r>
              <a:rPr lang="en-US" dirty="0" err="1"/>
              <a:t>mineração</a:t>
            </a:r>
            <a:r>
              <a:rPr lang="en-US" dirty="0"/>
              <a:t> de </a:t>
            </a:r>
            <a:r>
              <a:rPr lang="en-US" dirty="0" err="1"/>
              <a:t>ouro</a:t>
            </a:r>
            <a:r>
              <a:rPr lang="en-US" dirty="0"/>
              <a:t>, </a:t>
            </a:r>
            <a:r>
              <a:rPr lang="en-US" dirty="0" err="1"/>
              <a:t>há</a:t>
            </a:r>
            <a:r>
              <a:rPr lang="en-US" dirty="0"/>
              <a:t> </a:t>
            </a:r>
            <a:r>
              <a:rPr lang="en-US" dirty="0" err="1"/>
              <a:t>uma</a:t>
            </a:r>
            <a:r>
              <a:rPr lang="en-US" dirty="0"/>
              <a:t> </a:t>
            </a:r>
            <a:r>
              <a:rPr lang="en-US" dirty="0" err="1"/>
              <a:t>recompensa</a:t>
            </a:r>
            <a:r>
              <a:rPr lang="en-US" dirty="0"/>
              <a:t> </a:t>
            </a:r>
            <a:r>
              <a:rPr lang="en-US" dirty="0" err="1"/>
              <a:t>por</a:t>
            </a:r>
            <a:r>
              <a:rPr lang="en-US" dirty="0"/>
              <a:t> </a:t>
            </a:r>
            <a:r>
              <a:rPr lang="en-US" dirty="0" err="1"/>
              <a:t>serviços</a:t>
            </a:r>
            <a:r>
              <a:rPr lang="en-US" dirty="0"/>
              <a:t> </a:t>
            </a:r>
            <a:r>
              <a:rPr lang="en-US" dirty="0" err="1"/>
              <a:t>úteis</a:t>
            </a:r>
            <a:r>
              <a:rPr lang="en-US" dirty="0"/>
              <a:t> </a:t>
            </a:r>
            <a:r>
              <a:rPr lang="en-US" dirty="0" err="1"/>
              <a:t>na</a:t>
            </a:r>
            <a:r>
              <a:rPr lang="en-US" dirty="0"/>
              <a:t> </a:t>
            </a:r>
            <a:r>
              <a:rPr lang="en-US" dirty="0" err="1"/>
              <a:t>mineração</a:t>
            </a:r>
            <a:r>
              <a:rPr lang="en-US" dirty="0"/>
              <a:t> de </a:t>
            </a:r>
            <a:r>
              <a:rPr lang="en-US" dirty="0" err="1"/>
              <a:t>Bitcoin</a:t>
            </a:r>
            <a:r>
              <a:rPr lang="en-US" dirty="0"/>
              <a:t>. O </a:t>
            </a:r>
            <a:r>
              <a:rPr lang="en-US" dirty="0" err="1"/>
              <a:t>pagamento</a:t>
            </a:r>
            <a:r>
              <a:rPr lang="en-US" dirty="0"/>
              <a:t> das </a:t>
            </a:r>
            <a:r>
              <a:rPr lang="en-US" dirty="0" err="1"/>
              <a:t>respectivas</a:t>
            </a:r>
            <a:r>
              <a:rPr lang="en-US" dirty="0"/>
              <a:t> </a:t>
            </a:r>
            <a:r>
              <a:rPr lang="en-US" dirty="0" err="1"/>
              <a:t>ações</a:t>
            </a:r>
            <a:r>
              <a:rPr lang="en-US" dirty="0"/>
              <a:t> </a:t>
            </a:r>
            <a:r>
              <a:rPr lang="en-US" dirty="0" err="1"/>
              <a:t>Bitcoin</a:t>
            </a:r>
            <a:r>
              <a:rPr lang="en-US" dirty="0"/>
              <a:t> </a:t>
            </a:r>
            <a:r>
              <a:rPr lang="en-US" dirty="0" err="1"/>
              <a:t>é</a:t>
            </a:r>
            <a:r>
              <a:rPr lang="en-US" dirty="0"/>
              <a:t> </a:t>
            </a:r>
            <a:r>
              <a:rPr lang="en-US" dirty="0" err="1"/>
              <a:t>baseado</a:t>
            </a:r>
            <a:r>
              <a:rPr lang="en-US" dirty="0"/>
              <a:t> </a:t>
            </a:r>
            <a:r>
              <a:rPr lang="en-US" dirty="0" err="1"/>
              <a:t>na</a:t>
            </a:r>
            <a:r>
              <a:rPr lang="en-US" dirty="0"/>
              <a:t> </a:t>
            </a:r>
            <a:r>
              <a:rPr lang="en-US" dirty="0" err="1"/>
              <a:t>capacidade</a:t>
            </a:r>
            <a:r>
              <a:rPr lang="en-US" dirty="0"/>
              <a:t> de </a:t>
            </a:r>
            <a:r>
              <a:rPr lang="en-US" dirty="0" err="1"/>
              <a:t>computação</a:t>
            </a:r>
            <a:r>
              <a:rPr lang="en-US" dirty="0"/>
              <a:t> </a:t>
            </a:r>
            <a:r>
              <a:rPr lang="en-US" dirty="0" err="1"/>
              <a:t>fornecida</a:t>
            </a:r>
            <a:r>
              <a:rPr lang="en-US" dirty="0"/>
              <a:t>. </a:t>
            </a:r>
            <a:r>
              <a:rPr lang="en-US" dirty="0" err="1"/>
              <a:t>Em</a:t>
            </a:r>
            <a:r>
              <a:rPr lang="en-US" dirty="0"/>
              <a:t> 2022, a </a:t>
            </a:r>
            <a:r>
              <a:rPr lang="en-US" dirty="0" err="1"/>
              <a:t>recompensa</a:t>
            </a:r>
            <a:r>
              <a:rPr lang="en-US" dirty="0"/>
              <a:t> do </a:t>
            </a:r>
            <a:r>
              <a:rPr lang="en-US" dirty="0" err="1"/>
              <a:t>bloco</a:t>
            </a:r>
            <a:r>
              <a:rPr lang="en-US" dirty="0"/>
              <a:t> </a:t>
            </a:r>
            <a:r>
              <a:rPr lang="en-US" dirty="0" err="1"/>
              <a:t>para</a:t>
            </a:r>
            <a:r>
              <a:rPr lang="en-US" dirty="0"/>
              <a:t> </a:t>
            </a:r>
            <a:r>
              <a:rPr lang="en-US" dirty="0" err="1"/>
              <a:t>mineradores</a:t>
            </a:r>
            <a:r>
              <a:rPr lang="en-US" dirty="0"/>
              <a:t> </a:t>
            </a:r>
            <a:r>
              <a:rPr lang="en-US" dirty="0" err="1"/>
              <a:t>é</a:t>
            </a:r>
            <a:r>
              <a:rPr lang="en-US" dirty="0"/>
              <a:t> de 6,25 BTC </a:t>
            </a:r>
            <a:r>
              <a:rPr lang="en-US" dirty="0" err="1"/>
              <a:t>por</a:t>
            </a:r>
            <a:r>
              <a:rPr lang="en-US" dirty="0"/>
              <a:t> novo </a:t>
            </a:r>
            <a:r>
              <a:rPr lang="en-US" dirty="0" err="1"/>
              <a:t>bloco</a:t>
            </a:r>
            <a:r>
              <a:rPr lang="en-US" dirty="0"/>
              <a:t>. </a:t>
            </a:r>
            <a:r>
              <a:rPr lang="en-US" dirty="0" err="1"/>
              <a:t>Os</a:t>
            </a:r>
            <a:r>
              <a:rPr lang="en-US" dirty="0"/>
              <a:t> </a:t>
            </a:r>
            <a:r>
              <a:rPr lang="en-US" dirty="0" err="1"/>
              <a:t>mineradores</a:t>
            </a:r>
            <a:r>
              <a:rPr lang="en-US" dirty="0"/>
              <a:t> </a:t>
            </a:r>
            <a:r>
              <a:rPr lang="en-US" dirty="0" err="1"/>
              <a:t>competem</a:t>
            </a:r>
            <a:r>
              <a:rPr lang="en-US" dirty="0"/>
              <a:t> entre </a:t>
            </a:r>
            <a:r>
              <a:rPr lang="en-US" dirty="0" err="1"/>
              <a:t>si</a:t>
            </a:r>
            <a:r>
              <a:rPr lang="en-US" dirty="0"/>
              <a:t> </a:t>
            </a:r>
            <a:r>
              <a:rPr lang="en-US" dirty="0" err="1"/>
              <a:t>para</a:t>
            </a:r>
            <a:r>
              <a:rPr lang="en-US" dirty="0"/>
              <a:t> resolver o </a:t>
            </a:r>
            <a:r>
              <a:rPr lang="en-US" dirty="0" err="1"/>
              <a:t>cálculo</a:t>
            </a:r>
            <a:r>
              <a:rPr lang="en-US" dirty="0"/>
              <a:t> do </a:t>
            </a:r>
            <a:r>
              <a:rPr lang="en-US" dirty="0" err="1"/>
              <a:t>próximo</a:t>
            </a:r>
            <a:r>
              <a:rPr lang="en-US" dirty="0"/>
              <a:t> </a:t>
            </a:r>
            <a:r>
              <a:rPr lang="en-US" dirty="0" err="1"/>
              <a:t>bloco</a:t>
            </a:r>
            <a:r>
              <a:rPr lang="en-US" dirty="0"/>
              <a:t> o </a:t>
            </a:r>
            <a:r>
              <a:rPr lang="en-US" dirty="0" err="1"/>
              <a:t>mais</a:t>
            </a:r>
            <a:r>
              <a:rPr lang="en-US" dirty="0"/>
              <a:t> </a:t>
            </a:r>
            <a:r>
              <a:rPr lang="en-US" dirty="0" err="1"/>
              <a:t>rápido</a:t>
            </a:r>
            <a:r>
              <a:rPr lang="en-US" dirty="0"/>
              <a:t> </a:t>
            </a:r>
            <a:r>
              <a:rPr lang="en-US" dirty="0" err="1"/>
              <a:t>possível</a:t>
            </a:r>
            <a:r>
              <a:rPr lang="en-US" dirty="0"/>
              <a:t>. O </a:t>
            </a:r>
            <a:r>
              <a:rPr lang="en-US" dirty="0" err="1"/>
              <a:t>bloco</a:t>
            </a:r>
            <a:r>
              <a:rPr lang="en-US" dirty="0"/>
              <a:t> do </a:t>
            </a:r>
            <a:r>
              <a:rPr lang="en-US" dirty="0" err="1"/>
              <a:t>minerador</a:t>
            </a:r>
            <a:r>
              <a:rPr lang="en-US" dirty="0"/>
              <a:t> </a:t>
            </a:r>
            <a:r>
              <a:rPr lang="en-US" dirty="0" err="1"/>
              <a:t>que</a:t>
            </a:r>
            <a:r>
              <a:rPr lang="en-US" dirty="0"/>
              <a:t> </a:t>
            </a:r>
            <a:r>
              <a:rPr lang="en-US" dirty="0" err="1"/>
              <a:t>consegue</a:t>
            </a:r>
            <a:r>
              <a:rPr lang="en-US" dirty="0"/>
              <a:t> resolver o </a:t>
            </a:r>
            <a:r>
              <a:rPr lang="en-US" dirty="0" err="1"/>
              <a:t>cálculo</a:t>
            </a:r>
            <a:r>
              <a:rPr lang="en-US" dirty="0"/>
              <a:t> </a:t>
            </a:r>
            <a:r>
              <a:rPr lang="en-US" dirty="0" err="1"/>
              <a:t>criptográfico</a:t>
            </a:r>
            <a:r>
              <a:rPr lang="en-US" dirty="0"/>
              <a:t> </a:t>
            </a:r>
            <a:r>
              <a:rPr lang="en-US" dirty="0" err="1"/>
              <a:t>primeiro</a:t>
            </a:r>
            <a:r>
              <a:rPr lang="en-US" dirty="0"/>
              <a:t> </a:t>
            </a:r>
            <a:r>
              <a:rPr lang="en-US" dirty="0" err="1"/>
              <a:t>acaba</a:t>
            </a:r>
            <a:r>
              <a:rPr lang="en-US" dirty="0"/>
              <a:t> </a:t>
            </a:r>
            <a:r>
              <a:rPr lang="en-US" dirty="0" err="1"/>
              <a:t>por</a:t>
            </a:r>
            <a:r>
              <a:rPr lang="en-US" dirty="0"/>
              <a:t> </a:t>
            </a:r>
            <a:r>
              <a:rPr lang="en-US" dirty="0" err="1"/>
              <a:t>ser</a:t>
            </a:r>
            <a:r>
              <a:rPr lang="en-US" dirty="0"/>
              <a:t> </a:t>
            </a:r>
            <a:r>
              <a:rPr lang="en-US" dirty="0" err="1"/>
              <a:t>registado</a:t>
            </a:r>
            <a:r>
              <a:rPr lang="en-US" dirty="0"/>
              <a:t> no </a:t>
            </a:r>
            <a:r>
              <a:rPr lang="en-US" dirty="0" err="1"/>
              <a:t>próximo</a:t>
            </a:r>
            <a:r>
              <a:rPr lang="en-US" dirty="0"/>
              <a:t> </a:t>
            </a:r>
            <a:r>
              <a:rPr lang="en-US" dirty="0" err="1"/>
              <a:t>bloco</a:t>
            </a:r>
            <a:r>
              <a:rPr lang="en-US" dirty="0"/>
              <a:t> da </a:t>
            </a:r>
            <a:r>
              <a:rPr lang="en-US" dirty="0" err="1"/>
              <a:t>blockchain</a:t>
            </a:r>
            <a:r>
              <a:rPr lang="en-US" dirty="0"/>
              <a:t>. </a:t>
            </a:r>
            <a:r>
              <a:rPr lang="en-US" dirty="0" err="1"/>
              <a:t>Os</a:t>
            </a:r>
            <a:r>
              <a:rPr lang="en-US" dirty="0"/>
              <a:t> </a:t>
            </a:r>
            <a:r>
              <a:rPr lang="en-US" dirty="0" err="1"/>
              <a:t>blocos</a:t>
            </a:r>
            <a:r>
              <a:rPr lang="en-US" dirty="0"/>
              <a:t> dos outros </a:t>
            </a:r>
            <a:r>
              <a:rPr lang="en-US" dirty="0" err="1"/>
              <a:t>mineradores</a:t>
            </a:r>
            <a:r>
              <a:rPr lang="en-US" dirty="0"/>
              <a:t> são </a:t>
            </a:r>
            <a:r>
              <a:rPr lang="en-US" dirty="0" err="1"/>
              <a:t>inválidos</a:t>
            </a:r>
            <a:r>
              <a:rPr lang="en-US" dirty="0"/>
              <a:t> e </a:t>
            </a:r>
            <a:r>
              <a:rPr lang="en-US" dirty="0" err="1"/>
              <a:t>não</a:t>
            </a:r>
            <a:r>
              <a:rPr lang="en-US" dirty="0"/>
              <a:t> </a:t>
            </a:r>
            <a:r>
              <a:rPr lang="en-US" dirty="0" err="1"/>
              <a:t>podem</a:t>
            </a:r>
            <a:r>
              <a:rPr lang="en-US" dirty="0"/>
              <a:t> </a:t>
            </a:r>
            <a:r>
              <a:rPr lang="en-US" dirty="0" err="1"/>
              <a:t>ser</a:t>
            </a:r>
            <a:r>
              <a:rPr lang="en-US" dirty="0"/>
              <a:t> </a:t>
            </a:r>
            <a:r>
              <a:rPr lang="en-US" dirty="0" err="1"/>
              <a:t>anexados</a:t>
            </a:r>
            <a:r>
              <a:rPr lang="en-US" dirty="0"/>
              <a:t> </a:t>
            </a:r>
            <a:r>
              <a:rPr lang="en-US" dirty="0" err="1"/>
              <a:t>à</a:t>
            </a:r>
            <a:r>
              <a:rPr lang="en-US" dirty="0"/>
              <a:t> </a:t>
            </a:r>
            <a:r>
              <a:rPr lang="en-US" dirty="0" err="1"/>
              <a:t>cadeia</a:t>
            </a:r>
            <a:r>
              <a:rPr lang="en-US" dirty="0"/>
              <a:t>. O tempo de </a:t>
            </a:r>
            <a:r>
              <a:rPr lang="en-US" dirty="0" err="1"/>
              <a:t>bloqueio</a:t>
            </a:r>
            <a:r>
              <a:rPr lang="en-US" dirty="0"/>
              <a:t> </a:t>
            </a:r>
            <a:r>
              <a:rPr lang="en-US" dirty="0" err="1"/>
              <a:t>que</a:t>
            </a:r>
            <a:r>
              <a:rPr lang="en-US" dirty="0"/>
              <a:t> define o tempo </a:t>
            </a:r>
            <a:r>
              <a:rPr lang="en-US" dirty="0" err="1"/>
              <a:t>necessário</a:t>
            </a:r>
            <a:r>
              <a:rPr lang="en-US" dirty="0"/>
              <a:t> </a:t>
            </a:r>
            <a:r>
              <a:rPr lang="en-US" dirty="0" err="1"/>
              <a:t>para</a:t>
            </a:r>
            <a:r>
              <a:rPr lang="en-US" dirty="0"/>
              <a:t> </a:t>
            </a:r>
            <a:r>
              <a:rPr lang="en-US" dirty="0" err="1"/>
              <a:t>minerar</a:t>
            </a:r>
            <a:r>
              <a:rPr lang="en-US" dirty="0"/>
              <a:t> um </a:t>
            </a:r>
            <a:r>
              <a:rPr lang="en-US" dirty="0" err="1"/>
              <a:t>bloco</a:t>
            </a:r>
            <a:r>
              <a:rPr lang="en-US" dirty="0"/>
              <a:t> </a:t>
            </a:r>
            <a:r>
              <a:rPr lang="en-US" dirty="0" err="1"/>
              <a:t>para</a:t>
            </a:r>
            <a:r>
              <a:rPr lang="en-US" dirty="0"/>
              <a:t> </a:t>
            </a:r>
            <a:r>
              <a:rPr lang="en-US" dirty="0" err="1"/>
              <a:t>Bitcoin</a:t>
            </a:r>
            <a:r>
              <a:rPr lang="en-US" dirty="0"/>
              <a:t> </a:t>
            </a:r>
            <a:r>
              <a:rPr lang="en-US" dirty="0" err="1"/>
              <a:t>é</a:t>
            </a:r>
            <a:r>
              <a:rPr lang="en-US" dirty="0"/>
              <a:t> de 10 </a:t>
            </a:r>
            <a:r>
              <a:rPr lang="en-US" dirty="0" err="1"/>
              <a:t>minutos</a:t>
            </a:r>
            <a:r>
              <a:rPr lang="en-US" dirty="0"/>
              <a:t> </a:t>
            </a:r>
            <a:r>
              <a:rPr lang="en-US" dirty="0" err="1"/>
              <a:t>em</a:t>
            </a:r>
            <a:r>
              <a:rPr lang="en-US" dirty="0"/>
              <a:t> </a:t>
            </a:r>
            <a:r>
              <a:rPr lang="en-US" dirty="0" err="1"/>
              <a:t>média</a:t>
            </a:r>
            <a:r>
              <a:rPr lang="en-US" dirty="0"/>
              <a:t>. </a:t>
            </a:r>
            <a:r>
              <a:rPr lang="en-US" dirty="0" err="1"/>
              <a:t>Todos</a:t>
            </a:r>
            <a:r>
              <a:rPr lang="en-US" dirty="0"/>
              <a:t> </a:t>
            </a:r>
            <a:r>
              <a:rPr lang="en-US" dirty="0" err="1"/>
              <a:t>os</a:t>
            </a:r>
            <a:r>
              <a:rPr lang="en-US" dirty="0"/>
              <a:t> </a:t>
            </a:r>
            <a:r>
              <a:rPr lang="en-US" dirty="0" err="1"/>
              <a:t>mineiros</a:t>
            </a:r>
            <a:r>
              <a:rPr lang="en-US" dirty="0"/>
              <a:t> </a:t>
            </a:r>
            <a:r>
              <a:rPr lang="en-US" dirty="0" err="1"/>
              <a:t>começam</a:t>
            </a:r>
            <a:r>
              <a:rPr lang="en-US" dirty="0"/>
              <a:t> a resolver o </a:t>
            </a:r>
            <a:r>
              <a:rPr lang="en-US" dirty="0" err="1"/>
              <a:t>quebra-cabeça</a:t>
            </a:r>
            <a:r>
              <a:rPr lang="en-US" dirty="0"/>
              <a:t> </a:t>
            </a:r>
            <a:r>
              <a:rPr lang="en-US" dirty="0" err="1"/>
              <a:t>simultaneamente</a:t>
            </a:r>
            <a:r>
              <a:rPr lang="en-US" dirty="0"/>
              <a:t>. O tempo </a:t>
            </a:r>
            <a:r>
              <a:rPr lang="en-US" dirty="0" err="1"/>
              <a:t>para</a:t>
            </a:r>
            <a:r>
              <a:rPr lang="en-US" dirty="0"/>
              <a:t> resolver o </a:t>
            </a:r>
            <a:r>
              <a:rPr lang="en-US" dirty="0" err="1"/>
              <a:t>quebra-cabeça</a:t>
            </a:r>
            <a:r>
              <a:rPr lang="en-US" dirty="0"/>
              <a:t> </a:t>
            </a:r>
            <a:r>
              <a:rPr lang="en-US" dirty="0" err="1"/>
              <a:t>depende</a:t>
            </a:r>
            <a:r>
              <a:rPr lang="en-US" dirty="0"/>
              <a:t> da taxa de </a:t>
            </a:r>
            <a:r>
              <a:rPr lang="en-US" dirty="0" err="1"/>
              <a:t>dificuldade</a:t>
            </a:r>
            <a:r>
              <a:rPr lang="en-US" dirty="0"/>
              <a:t> </a:t>
            </a:r>
            <a:r>
              <a:rPr lang="en-US" dirty="0" err="1"/>
              <a:t>atual</a:t>
            </a:r>
            <a:r>
              <a:rPr lang="en-US" dirty="0"/>
              <a:t>. Se </a:t>
            </a:r>
            <a:r>
              <a:rPr lang="en-US" dirty="0" err="1"/>
              <a:t>relativamente</a:t>
            </a:r>
            <a:r>
              <a:rPr lang="en-US" dirty="0"/>
              <a:t> </a:t>
            </a:r>
            <a:r>
              <a:rPr lang="en-US" dirty="0" err="1"/>
              <a:t>mais</a:t>
            </a:r>
            <a:r>
              <a:rPr lang="en-US" dirty="0"/>
              <a:t> </a:t>
            </a:r>
            <a:r>
              <a:rPr lang="en-US" dirty="0" err="1"/>
              <a:t>mineradores</a:t>
            </a:r>
            <a:r>
              <a:rPr lang="en-US" dirty="0"/>
              <a:t> </a:t>
            </a:r>
            <a:r>
              <a:rPr lang="en-US" dirty="0" err="1"/>
              <a:t>estiverem</a:t>
            </a:r>
            <a:r>
              <a:rPr lang="en-US" dirty="0"/>
              <a:t> </a:t>
            </a:r>
            <a:r>
              <a:rPr lang="en-US" dirty="0" err="1"/>
              <a:t>tentando</a:t>
            </a:r>
            <a:r>
              <a:rPr lang="en-US" dirty="0"/>
              <a:t> resolver o </a:t>
            </a:r>
            <a:r>
              <a:rPr lang="en-US" dirty="0" err="1"/>
              <a:t>quebra-cabeça</a:t>
            </a:r>
            <a:r>
              <a:rPr lang="en-US" dirty="0"/>
              <a:t> </a:t>
            </a:r>
            <a:r>
              <a:rPr lang="en-US" dirty="0" err="1"/>
              <a:t>ao</a:t>
            </a:r>
            <a:r>
              <a:rPr lang="en-US" dirty="0"/>
              <a:t> </a:t>
            </a:r>
            <a:r>
              <a:rPr lang="en-US" dirty="0" err="1"/>
              <a:t>mesmo</a:t>
            </a:r>
            <a:r>
              <a:rPr lang="en-US" dirty="0"/>
              <a:t> tempo, </a:t>
            </a:r>
            <a:r>
              <a:rPr lang="en-US" dirty="0" err="1"/>
              <a:t>ele</a:t>
            </a:r>
            <a:r>
              <a:rPr lang="en-US" dirty="0"/>
              <a:t> </a:t>
            </a:r>
            <a:r>
              <a:rPr lang="en-US" dirty="0" err="1"/>
              <a:t>será</a:t>
            </a:r>
            <a:r>
              <a:rPr lang="en-US" dirty="0"/>
              <a:t> </a:t>
            </a:r>
            <a:r>
              <a:rPr lang="en-US" dirty="0" err="1"/>
              <a:t>resolvido</a:t>
            </a:r>
            <a:r>
              <a:rPr lang="en-US" dirty="0"/>
              <a:t> </a:t>
            </a:r>
            <a:r>
              <a:rPr lang="en-US" dirty="0" err="1"/>
              <a:t>mais</a:t>
            </a:r>
            <a:r>
              <a:rPr lang="en-US" dirty="0"/>
              <a:t> </a:t>
            </a:r>
            <a:r>
              <a:rPr lang="en-US" dirty="0" err="1"/>
              <a:t>rapidamente</a:t>
            </a:r>
            <a:r>
              <a:rPr lang="en-US" dirty="0"/>
              <a:t> </a:t>
            </a:r>
            <a:r>
              <a:rPr lang="en-US" dirty="0" err="1"/>
              <a:t>em</a:t>
            </a:r>
            <a:r>
              <a:rPr lang="en-US" dirty="0"/>
              <a:t> </a:t>
            </a:r>
            <a:r>
              <a:rPr lang="en-US" dirty="0" err="1"/>
              <a:t>média</a:t>
            </a:r>
            <a:r>
              <a:rPr lang="en-US" dirty="0"/>
              <a:t> </a:t>
            </a:r>
            <a:r>
              <a:rPr lang="en-US" dirty="0" err="1"/>
              <a:t>por</a:t>
            </a:r>
            <a:r>
              <a:rPr lang="en-US" dirty="0"/>
              <a:t> um </a:t>
            </a:r>
            <a:r>
              <a:rPr lang="en-US" dirty="0" err="1"/>
              <a:t>curto</a:t>
            </a:r>
            <a:r>
              <a:rPr lang="en-US" dirty="0"/>
              <a:t> </a:t>
            </a:r>
            <a:r>
              <a:rPr lang="en-US" dirty="0" err="1"/>
              <a:t>período</a:t>
            </a:r>
            <a:r>
              <a:rPr lang="en-US" dirty="0"/>
              <a:t> de tempo </a:t>
            </a:r>
            <a:r>
              <a:rPr lang="en-US" dirty="0" err="1"/>
              <a:t>até</a:t>
            </a:r>
            <a:r>
              <a:rPr lang="en-US" dirty="0"/>
              <a:t> </a:t>
            </a:r>
            <a:r>
              <a:rPr lang="en-US" dirty="0" err="1"/>
              <a:t>que</a:t>
            </a:r>
            <a:r>
              <a:rPr lang="en-US" dirty="0"/>
              <a:t> o </a:t>
            </a:r>
            <a:r>
              <a:rPr lang="en-US" dirty="0" err="1"/>
              <a:t>nível</a:t>
            </a:r>
            <a:r>
              <a:rPr lang="en-US" dirty="0"/>
              <a:t> de </a:t>
            </a:r>
            <a:r>
              <a:rPr lang="en-US" dirty="0" err="1"/>
              <a:t>dificuldade</a:t>
            </a:r>
            <a:r>
              <a:rPr lang="en-US" dirty="0"/>
              <a:t> se </a:t>
            </a:r>
            <a:r>
              <a:rPr lang="en-US" dirty="0" err="1"/>
              <a:t>ajuste</a:t>
            </a:r>
            <a:r>
              <a:rPr lang="en-US" dirty="0"/>
              <a:t> </a:t>
            </a:r>
            <a:r>
              <a:rPr lang="en-US" dirty="0" err="1"/>
              <a:t>ao</a:t>
            </a:r>
            <a:r>
              <a:rPr lang="en-US" dirty="0"/>
              <a:t> </a:t>
            </a:r>
            <a:r>
              <a:rPr lang="en-US" dirty="0" err="1"/>
              <a:t>número</a:t>
            </a:r>
            <a:r>
              <a:rPr lang="en-US" dirty="0"/>
              <a:t> total de </a:t>
            </a:r>
            <a:r>
              <a:rPr lang="en-US" dirty="0" err="1"/>
              <a:t>mineradores</a:t>
            </a:r>
            <a:r>
              <a:rPr lang="en-US" dirty="0"/>
              <a:t>, </a:t>
            </a:r>
            <a:r>
              <a:rPr lang="en-US" dirty="0" err="1"/>
              <a:t>igualando</a:t>
            </a:r>
            <a:r>
              <a:rPr lang="en-US" dirty="0"/>
              <a:t> o tempo de </a:t>
            </a:r>
            <a:r>
              <a:rPr lang="en-US" dirty="0" err="1"/>
              <a:t>bloqueio</a:t>
            </a:r>
            <a:r>
              <a:rPr lang="en-US" dirty="0"/>
              <a:t> de 10 </a:t>
            </a:r>
            <a:r>
              <a:rPr lang="en-US" dirty="0" err="1"/>
              <a:t>minutos</a:t>
            </a:r>
            <a:r>
              <a:rPr lang="en-US" dirty="0"/>
              <a:t>. </a:t>
            </a:r>
            <a:r>
              <a:rPr lang="en-US" dirty="0" err="1"/>
              <a:t>Novos</a:t>
            </a:r>
            <a:r>
              <a:rPr lang="en-US" dirty="0"/>
              <a:t> </a:t>
            </a:r>
            <a:r>
              <a:rPr lang="en-US" dirty="0" err="1"/>
              <a:t>Bitcoins</a:t>
            </a:r>
            <a:r>
              <a:rPr lang="en-US" dirty="0"/>
              <a:t> </a:t>
            </a:r>
            <a:r>
              <a:rPr lang="en-US" dirty="0" err="1"/>
              <a:t>não</a:t>
            </a:r>
            <a:r>
              <a:rPr lang="en-US" dirty="0"/>
              <a:t> são </a:t>
            </a:r>
            <a:r>
              <a:rPr lang="en-US" dirty="0" err="1"/>
              <a:t>minerados</a:t>
            </a:r>
            <a:r>
              <a:rPr lang="en-US" dirty="0"/>
              <a:t> com base </a:t>
            </a:r>
            <a:r>
              <a:rPr lang="en-US" dirty="0" err="1"/>
              <a:t>na</a:t>
            </a:r>
            <a:r>
              <a:rPr lang="en-US" dirty="0"/>
              <a:t> </a:t>
            </a:r>
            <a:r>
              <a:rPr lang="en-US" dirty="0" err="1"/>
              <a:t>procura</a:t>
            </a:r>
            <a:r>
              <a:rPr lang="en-US" dirty="0"/>
              <a:t>, o valor total do </a:t>
            </a:r>
            <a:r>
              <a:rPr lang="en-US" dirty="0" err="1"/>
              <a:t>Bitcoin</a:t>
            </a:r>
            <a:r>
              <a:rPr lang="en-US" dirty="0"/>
              <a:t> </a:t>
            </a:r>
            <a:r>
              <a:rPr lang="en-US" dirty="0" err="1"/>
              <a:t>é</a:t>
            </a:r>
            <a:r>
              <a:rPr lang="en-US" dirty="0"/>
              <a:t> </a:t>
            </a:r>
            <a:r>
              <a:rPr lang="en-US" dirty="0" err="1"/>
              <a:t>fixo</a:t>
            </a:r>
            <a:r>
              <a:rPr lang="en-US" dirty="0"/>
              <a:t> </a:t>
            </a:r>
            <a:r>
              <a:rPr lang="en-US" dirty="0" err="1"/>
              <a:t>desde</a:t>
            </a:r>
            <a:r>
              <a:rPr lang="en-US" dirty="0"/>
              <a:t> o </a:t>
            </a:r>
            <a:r>
              <a:rPr lang="en-US" dirty="0" err="1"/>
              <a:t>seu</a:t>
            </a:r>
            <a:r>
              <a:rPr lang="en-US" dirty="0"/>
              <a:t> </a:t>
            </a:r>
            <a:r>
              <a:rPr lang="en-US" dirty="0" err="1"/>
              <a:t>início</a:t>
            </a:r>
            <a:r>
              <a:rPr lang="en-US" dirty="0"/>
              <a:t> (</a:t>
            </a:r>
            <a:r>
              <a:rPr lang="en-US" dirty="0" err="1"/>
              <a:t>em</a:t>
            </a:r>
            <a:r>
              <a:rPr lang="en-US" dirty="0"/>
              <a:t> 21 </a:t>
            </a:r>
            <a:r>
              <a:rPr lang="en-US" dirty="0" err="1"/>
              <a:t>milhões</a:t>
            </a:r>
            <a:r>
              <a:rPr lang="en-US" dirty="0"/>
              <a:t>) e </a:t>
            </a:r>
            <a:r>
              <a:rPr lang="en-US" dirty="0" err="1"/>
              <a:t>não</a:t>
            </a:r>
            <a:r>
              <a:rPr lang="en-US" dirty="0"/>
              <a:t> </a:t>
            </a:r>
            <a:r>
              <a:rPr lang="en-US" dirty="0" err="1"/>
              <a:t>pode</a:t>
            </a:r>
            <a:r>
              <a:rPr lang="en-US" dirty="0"/>
              <a:t> </a:t>
            </a:r>
            <a:r>
              <a:rPr lang="en-US" dirty="0" err="1"/>
              <a:t>ser</a:t>
            </a:r>
            <a:r>
              <a:rPr lang="en-US" dirty="0"/>
              <a:t> </a:t>
            </a:r>
            <a:r>
              <a:rPr lang="en-US" dirty="0" err="1"/>
              <a:t>inflado</a:t>
            </a:r>
            <a:r>
              <a:rPr lang="en-US" dirty="0"/>
              <a:t> </a:t>
            </a:r>
            <a:r>
              <a:rPr lang="en-US" dirty="0" err="1"/>
              <a:t>por</a:t>
            </a:r>
            <a:r>
              <a:rPr lang="en-US" dirty="0"/>
              <a:t> </a:t>
            </a:r>
            <a:r>
              <a:rPr lang="en-US" dirty="0" err="1"/>
              <a:t>ferramentas</a:t>
            </a:r>
            <a:r>
              <a:rPr lang="en-US" dirty="0"/>
              <a:t> </a:t>
            </a:r>
            <a:r>
              <a:rPr lang="en-US" dirty="0" err="1"/>
              <a:t>monetárias</a:t>
            </a:r>
            <a:r>
              <a:rPr lang="en-US" dirty="0"/>
              <a:t>. </a:t>
            </a:r>
            <a:r>
              <a:rPr lang="en-US" dirty="0" err="1"/>
              <a:t>Sistemas</a:t>
            </a:r>
            <a:r>
              <a:rPr lang="en-US" dirty="0"/>
              <a:t> </a:t>
            </a:r>
            <a:r>
              <a:rPr lang="en-US" dirty="0" err="1"/>
              <a:t>tradicionais</a:t>
            </a:r>
            <a:r>
              <a:rPr lang="en-US" dirty="0"/>
              <a:t> de </a:t>
            </a:r>
            <a:r>
              <a:rPr lang="en-US" dirty="0" err="1"/>
              <a:t>moeda</a:t>
            </a:r>
            <a:r>
              <a:rPr lang="en-US" dirty="0"/>
              <a:t> </a:t>
            </a:r>
            <a:r>
              <a:rPr lang="en-US" dirty="0" err="1"/>
              <a:t>fiduciária</a:t>
            </a:r>
            <a:r>
              <a:rPr lang="en-US" dirty="0"/>
              <a:t>, </a:t>
            </a:r>
            <a:r>
              <a:rPr lang="en-US" dirty="0" err="1"/>
              <a:t>governos</a:t>
            </a:r>
            <a:r>
              <a:rPr lang="en-US" dirty="0"/>
              <a:t> </a:t>
            </a:r>
            <a:r>
              <a:rPr lang="en-US" dirty="0" err="1"/>
              <a:t>ou</a:t>
            </a:r>
            <a:r>
              <a:rPr lang="en-US" dirty="0"/>
              <a:t> </a:t>
            </a:r>
            <a:r>
              <a:rPr lang="en-US" dirty="0" err="1"/>
              <a:t>bancos</a:t>
            </a:r>
            <a:r>
              <a:rPr lang="en-US" dirty="0"/>
              <a:t> </a:t>
            </a:r>
            <a:r>
              <a:rPr lang="en-US" dirty="0" err="1"/>
              <a:t>centrais</a:t>
            </a:r>
            <a:r>
              <a:rPr lang="en-US" dirty="0"/>
              <a:t> </a:t>
            </a:r>
            <a:r>
              <a:rPr lang="en-US" dirty="0" err="1"/>
              <a:t>imprimem</a:t>
            </a:r>
            <a:r>
              <a:rPr lang="en-US" dirty="0"/>
              <a:t> </a:t>
            </a:r>
            <a:r>
              <a:rPr lang="en-US" dirty="0" err="1"/>
              <a:t>mais</a:t>
            </a:r>
            <a:r>
              <a:rPr lang="en-US" dirty="0"/>
              <a:t> </a:t>
            </a:r>
            <a:r>
              <a:rPr lang="en-US" dirty="0" err="1"/>
              <a:t>dinheiro</a:t>
            </a:r>
            <a:r>
              <a:rPr lang="en-US" dirty="0"/>
              <a:t> </a:t>
            </a:r>
            <a:r>
              <a:rPr lang="en-US" dirty="0" err="1"/>
              <a:t>quando</a:t>
            </a:r>
            <a:r>
              <a:rPr lang="en-US" dirty="0"/>
              <a:t> </a:t>
            </a:r>
            <a:r>
              <a:rPr lang="en-US" dirty="0" err="1"/>
              <a:t>há</a:t>
            </a:r>
            <a:r>
              <a:rPr lang="en-US" dirty="0"/>
              <a:t> </a:t>
            </a:r>
            <a:r>
              <a:rPr lang="en-US" dirty="0" err="1"/>
              <a:t>necessidade</a:t>
            </a:r>
            <a:r>
              <a:rPr lang="en-US" dirty="0"/>
              <a:t>. </a:t>
            </a:r>
            <a:r>
              <a:rPr lang="en-US" dirty="0" err="1"/>
              <a:t>Em</a:t>
            </a:r>
            <a:r>
              <a:rPr lang="en-US" dirty="0"/>
              <a:t> </a:t>
            </a:r>
            <a:r>
              <a:rPr lang="en-US" dirty="0" err="1"/>
              <a:t>vez</a:t>
            </a:r>
            <a:r>
              <a:rPr lang="en-US" dirty="0"/>
              <a:t> disso, o </a:t>
            </a:r>
            <a:r>
              <a:rPr lang="en-US" dirty="0" err="1"/>
              <a:t>Bitcoin</a:t>
            </a:r>
            <a:r>
              <a:rPr lang="en-US" dirty="0"/>
              <a:t> </a:t>
            </a:r>
            <a:r>
              <a:rPr lang="en-US" dirty="0" err="1"/>
              <a:t>é</a:t>
            </a:r>
            <a:r>
              <a:rPr lang="en-US" dirty="0"/>
              <a:t> </a:t>
            </a:r>
            <a:r>
              <a:rPr lang="en-US" dirty="0" err="1"/>
              <a:t>extraído</a:t>
            </a:r>
            <a:r>
              <a:rPr lang="en-US" dirty="0"/>
              <a:t> </a:t>
            </a:r>
            <a:r>
              <a:rPr lang="en-US" dirty="0" err="1"/>
              <a:t>em</a:t>
            </a:r>
            <a:r>
              <a:rPr lang="en-US" dirty="0"/>
              <a:t> </a:t>
            </a:r>
            <a:r>
              <a:rPr lang="en-US" dirty="0" err="1"/>
              <a:t>si</a:t>
            </a:r>
            <a:r>
              <a:rPr lang="en-US" dirty="0"/>
              <a:t> </a:t>
            </a:r>
            <a:r>
              <a:rPr lang="en-US" dirty="0" err="1"/>
              <a:t>ou</a:t>
            </a:r>
            <a:r>
              <a:rPr lang="en-US" dirty="0"/>
              <a:t> </a:t>
            </a:r>
            <a:r>
              <a:rPr lang="en-US" dirty="0" err="1"/>
              <a:t>na</a:t>
            </a:r>
            <a:r>
              <a:rPr lang="en-US" dirty="0"/>
              <a:t> </a:t>
            </a:r>
            <a:r>
              <a:rPr lang="en-US" dirty="0" err="1"/>
              <a:t>nuvem</a:t>
            </a:r>
            <a:r>
              <a:rPr lang="en-US" dirty="0"/>
              <a:t> (</a:t>
            </a:r>
            <a:r>
              <a:rPr lang="en-US" dirty="0" err="1"/>
              <a:t>mineração</a:t>
            </a:r>
            <a:r>
              <a:rPr lang="en-US" dirty="0"/>
              <a:t> </a:t>
            </a:r>
            <a:r>
              <a:rPr lang="en-US" dirty="0" err="1"/>
              <a:t>em</a:t>
            </a:r>
            <a:r>
              <a:rPr lang="en-US" dirty="0"/>
              <a:t> </a:t>
            </a:r>
            <a:r>
              <a:rPr lang="en-US" dirty="0" err="1"/>
              <a:t>nuvem</a:t>
            </a:r>
            <a:r>
              <a:rPr lang="en-US" dirty="0"/>
              <a:t>). O </a:t>
            </a:r>
            <a:r>
              <a:rPr lang="en-US" dirty="0" err="1"/>
              <a:t>sistema</a:t>
            </a:r>
            <a:r>
              <a:rPr lang="en-US" dirty="0"/>
              <a:t> </a:t>
            </a:r>
            <a:r>
              <a:rPr lang="en-US" dirty="0" err="1"/>
              <a:t>transmite</a:t>
            </a:r>
            <a:r>
              <a:rPr lang="en-US" dirty="0"/>
              <a:t> </a:t>
            </a:r>
            <a:r>
              <a:rPr lang="en-US" dirty="0" err="1"/>
              <a:t>cada</a:t>
            </a:r>
            <a:r>
              <a:rPr lang="en-US" dirty="0"/>
              <a:t> nova </a:t>
            </a:r>
            <a:r>
              <a:rPr lang="en-US" dirty="0" err="1"/>
              <a:t>transação</a:t>
            </a:r>
            <a:r>
              <a:rPr lang="en-US" dirty="0"/>
              <a:t> </a:t>
            </a:r>
            <a:r>
              <a:rPr lang="en-US" dirty="0" err="1"/>
              <a:t>publicamente</a:t>
            </a:r>
            <a:r>
              <a:rPr lang="en-US" dirty="0"/>
              <a:t> </a:t>
            </a:r>
            <a:r>
              <a:rPr lang="en-US" dirty="0" err="1"/>
              <a:t>para</a:t>
            </a:r>
            <a:r>
              <a:rPr lang="en-US" dirty="0"/>
              <a:t> a </a:t>
            </a:r>
            <a:r>
              <a:rPr lang="en-US" dirty="0" err="1"/>
              <a:t>rede</a:t>
            </a:r>
            <a:r>
              <a:rPr lang="en-US" dirty="0"/>
              <a:t>, o </a:t>
            </a:r>
            <a:r>
              <a:rPr lang="en-US" dirty="0" err="1"/>
              <a:t>que</a:t>
            </a:r>
            <a:r>
              <a:rPr lang="en-US" dirty="0"/>
              <a:t> </a:t>
            </a:r>
            <a:r>
              <a:rPr lang="en-US" dirty="0" err="1"/>
              <a:t>significa</a:t>
            </a:r>
            <a:r>
              <a:rPr lang="en-US" dirty="0"/>
              <a:t> </a:t>
            </a:r>
            <a:r>
              <a:rPr lang="en-US" dirty="0" err="1"/>
              <a:t>que</a:t>
            </a:r>
            <a:r>
              <a:rPr lang="en-US" dirty="0"/>
              <a:t> </a:t>
            </a:r>
            <a:r>
              <a:rPr lang="en-US" dirty="0" err="1"/>
              <a:t>os</a:t>
            </a:r>
            <a:r>
              <a:rPr lang="en-US" dirty="0"/>
              <a:t> </a:t>
            </a:r>
            <a:r>
              <a:rPr lang="en-US" dirty="0" err="1"/>
              <a:t>nós</a:t>
            </a:r>
            <a:r>
              <a:rPr lang="en-US" dirty="0"/>
              <a:t> </a:t>
            </a:r>
            <a:r>
              <a:rPr lang="en-US" dirty="0" err="1"/>
              <a:t>na</a:t>
            </a:r>
            <a:r>
              <a:rPr lang="en-US" dirty="0"/>
              <a:t> </a:t>
            </a:r>
            <a:r>
              <a:rPr lang="en-US" dirty="0" err="1"/>
              <a:t>rede</a:t>
            </a:r>
            <a:r>
              <a:rPr lang="en-US" dirty="0"/>
              <a:t> </a:t>
            </a:r>
            <a:r>
              <a:rPr lang="en-US" dirty="0" err="1"/>
              <a:t>compartilham</a:t>
            </a:r>
            <a:r>
              <a:rPr lang="en-US" dirty="0"/>
              <a:t> </a:t>
            </a:r>
            <a:r>
              <a:rPr lang="en-US" dirty="0" err="1"/>
              <a:t>transações</a:t>
            </a:r>
            <a:r>
              <a:rPr lang="en-US" dirty="0"/>
              <a:t> com outros </a:t>
            </a:r>
            <a:r>
              <a:rPr lang="en-US" dirty="0" err="1"/>
              <a:t>nós</a:t>
            </a:r>
            <a:r>
              <a:rPr lang="en-US" dirty="0"/>
              <a:t>. Um novo </a:t>
            </a:r>
            <a:r>
              <a:rPr lang="en-US" dirty="0" err="1"/>
              <a:t>bloco</a:t>
            </a:r>
            <a:r>
              <a:rPr lang="en-US" dirty="0"/>
              <a:t> </a:t>
            </a:r>
            <a:r>
              <a:rPr lang="en-US" dirty="0" err="1"/>
              <a:t>atua</a:t>
            </a:r>
            <a:r>
              <a:rPr lang="en-US" dirty="0"/>
              <a:t> </a:t>
            </a:r>
            <a:r>
              <a:rPr lang="en-US" dirty="0" err="1"/>
              <a:t>como</a:t>
            </a:r>
            <a:r>
              <a:rPr lang="en-US" dirty="0"/>
              <a:t> o </a:t>
            </a:r>
            <a:r>
              <a:rPr lang="en-US" dirty="0" err="1"/>
              <a:t>livro</a:t>
            </a:r>
            <a:r>
              <a:rPr lang="en-US" dirty="0"/>
              <a:t> de </a:t>
            </a:r>
            <a:r>
              <a:rPr lang="en-US" dirty="0" err="1"/>
              <a:t>contas</a:t>
            </a:r>
            <a:r>
              <a:rPr lang="en-US" dirty="0"/>
              <a:t> </a:t>
            </a:r>
            <a:r>
              <a:rPr lang="en-US" dirty="0" err="1"/>
              <a:t>definitivo</a:t>
            </a:r>
            <a:r>
              <a:rPr lang="en-US" dirty="0"/>
              <a:t> do </a:t>
            </a:r>
            <a:r>
              <a:rPr lang="en-US" dirty="0" err="1"/>
              <a:t>Bitcoin</a:t>
            </a:r>
            <a:r>
              <a:rPr lang="en-US" dirty="0"/>
              <a: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32165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05</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US" dirty="0"/>
              <a:t>INFRAESTRUTURA DA TECNOLOGIA BLOCKCHAIN</a:t>
            </a:r>
            <a:endParaRPr lang="x-none" dirty="0"/>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Tree>
    <p:extLst>
      <p:ext uri="{BB962C8B-B14F-4D97-AF65-F5344CB8AC3E}">
        <p14:creationId xmlns:p14="http://schemas.microsoft.com/office/powerpoint/2010/main" val="487279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25</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nós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são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rede</a:t>
            </a:r>
            <a:r>
              <a:rPr lang="en-US" dirty="0">
                <a:ea typeface="Times New Roman" panose="02020603050405020304" pitchFamily="18" charset="0"/>
              </a:rPr>
              <a:t> de </a:t>
            </a:r>
            <a:r>
              <a:rPr lang="en-US" dirty="0" err="1">
                <a:ea typeface="Times New Roman" panose="02020603050405020304" pitchFamily="18" charset="0"/>
              </a:rPr>
              <a:t>computadores</a:t>
            </a:r>
            <a:r>
              <a:rPr lang="en-US" dirty="0">
                <a:ea typeface="Times New Roman" panose="02020603050405020304" pitchFamily="18" charset="0"/>
              </a:rPr>
              <a:t>, </a:t>
            </a:r>
            <a:r>
              <a:rPr lang="en-US" dirty="0" err="1">
                <a:ea typeface="Times New Roman" panose="02020603050405020304" pitchFamily="18" charset="0"/>
              </a:rPr>
              <a:t>executam</a:t>
            </a:r>
            <a:r>
              <a:rPr lang="en-US" dirty="0">
                <a:ea typeface="Times New Roman" panose="02020603050405020304" pitchFamily="18" charset="0"/>
              </a:rPr>
              <a:t> um </a:t>
            </a:r>
            <a:r>
              <a:rPr lang="en-US" dirty="0" err="1">
                <a:ea typeface="Times New Roman" panose="02020603050405020304" pitchFamily="18" charset="0"/>
              </a:rPr>
              <a:t>blockchain</a:t>
            </a:r>
            <a:r>
              <a:rPr lang="en-US" dirty="0">
                <a:ea typeface="Times New Roman" panose="02020603050405020304" pitchFamily="18" charset="0"/>
              </a:rPr>
              <a:t> e </a:t>
            </a:r>
            <a:r>
              <a:rPr lang="en-US" dirty="0" err="1">
                <a:ea typeface="Times New Roman" panose="02020603050405020304" pitchFamily="18" charset="0"/>
              </a:rPr>
              <a:t>formam</a:t>
            </a:r>
            <a:r>
              <a:rPr lang="en-US" dirty="0">
                <a:ea typeface="Times New Roman" panose="02020603050405020304" pitchFamily="18" charset="0"/>
              </a:rPr>
              <a:t> a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infraestrutura</a:t>
            </a:r>
            <a:r>
              <a:rPr lang="en-US" dirty="0">
                <a:ea typeface="Times New Roman" panose="02020603050405020304" pitchFamily="18" charset="0"/>
              </a:rPr>
              <a:t> principal.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nós</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trocam</a:t>
            </a:r>
            <a:r>
              <a:rPr lang="en-US" dirty="0">
                <a:ea typeface="Times New Roman" panose="02020603050405020304" pitchFamily="18" charset="0"/>
              </a:rPr>
              <a:t> </a:t>
            </a:r>
            <a:r>
              <a:rPr lang="en-US" dirty="0" err="1">
                <a:ea typeface="Times New Roman" panose="02020603050405020304" pitchFamily="18" charset="0"/>
              </a:rPr>
              <a:t>informações</a:t>
            </a:r>
            <a:r>
              <a:rPr lang="en-US" dirty="0">
                <a:ea typeface="Times New Roman" panose="02020603050405020304" pitchFamily="18" charset="0"/>
              </a:rPr>
              <a:t> </a:t>
            </a:r>
            <a:r>
              <a:rPr lang="en-US" dirty="0" err="1">
                <a:ea typeface="Times New Roman" panose="02020603050405020304" pitchFamily="18" charset="0"/>
              </a:rPr>
              <a:t>sobre</a:t>
            </a:r>
            <a:r>
              <a:rPr lang="en-US" dirty="0">
                <a:ea typeface="Times New Roman" panose="02020603050405020304" pitchFamily="18" charset="0"/>
              </a:rPr>
              <a:t> </a:t>
            </a:r>
            <a:r>
              <a:rPr lang="en-US" dirty="0" err="1">
                <a:ea typeface="Times New Roman" panose="02020603050405020304" pitchFamily="18" charset="0"/>
              </a:rPr>
              <a:t>novas</a:t>
            </a:r>
            <a:r>
              <a:rPr lang="en-US" dirty="0">
                <a:ea typeface="Times New Roman" panose="02020603050405020304" pitchFamily="18" charset="0"/>
              </a:rPr>
              <a:t>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recebidas</a:t>
            </a:r>
            <a:r>
              <a:rPr lang="en-US" dirty="0">
                <a:ea typeface="Times New Roman" panose="02020603050405020304" pitchFamily="18" charset="0"/>
              </a:rPr>
              <a:t> e a </a:t>
            </a:r>
            <a:r>
              <a:rPr lang="en-US" dirty="0" err="1">
                <a:ea typeface="Times New Roman" panose="02020603050405020304" pitchFamily="18" charset="0"/>
              </a:rPr>
              <a:t>formação</a:t>
            </a:r>
            <a:r>
              <a:rPr lang="en-US" dirty="0">
                <a:ea typeface="Times New Roman" panose="02020603050405020304" pitchFamily="18" charset="0"/>
              </a:rPr>
              <a:t> de </a:t>
            </a:r>
            <a:r>
              <a:rPr lang="en-US" dirty="0" err="1">
                <a:ea typeface="Times New Roman" panose="02020603050405020304" pitchFamily="18" charset="0"/>
              </a:rPr>
              <a:t>blocos</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importante</a:t>
            </a:r>
            <a:r>
              <a:rPr lang="en-US" dirty="0">
                <a:ea typeface="Times New Roman" panose="02020603050405020304" pitchFamily="18" charset="0"/>
              </a:rPr>
              <a:t> </a:t>
            </a:r>
            <a:r>
              <a:rPr lang="en-US" dirty="0" err="1">
                <a:ea typeface="Times New Roman" panose="02020603050405020304" pitchFamily="18" charset="0"/>
              </a:rPr>
              <a:t>observar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a:t>
            </a:r>
            <a:r>
              <a:rPr lang="en-US" dirty="0" err="1">
                <a:ea typeface="Times New Roman" panose="02020603050405020304" pitchFamily="18" charset="0"/>
              </a:rPr>
              <a:t>tipos</a:t>
            </a:r>
            <a:r>
              <a:rPr lang="en-US" dirty="0">
                <a:ea typeface="Times New Roman" panose="02020603050405020304" pitchFamily="18" charset="0"/>
              </a:rPr>
              <a:t> de </a:t>
            </a:r>
            <a:r>
              <a:rPr lang="en-US" dirty="0" err="1">
                <a:ea typeface="Times New Roman" panose="02020603050405020304" pitchFamily="18" charset="0"/>
              </a:rPr>
              <a:t>nós</a:t>
            </a:r>
            <a:r>
              <a:rPr lang="en-US" dirty="0">
                <a:ea typeface="Times New Roman" panose="02020603050405020304" pitchFamily="18" charset="0"/>
              </a:rPr>
              <a:t>. Um </a:t>
            </a:r>
            <a:r>
              <a:rPr lang="en-US" dirty="0" err="1">
                <a:ea typeface="Times New Roman" panose="02020603050405020304" pitchFamily="18" charset="0"/>
              </a:rPr>
              <a:t>nó</a:t>
            </a:r>
            <a:r>
              <a:rPr lang="en-US" dirty="0">
                <a:ea typeface="Times New Roman" panose="02020603050405020304" pitchFamily="18" charset="0"/>
              </a:rPr>
              <a:t> </a:t>
            </a:r>
            <a:r>
              <a:rPr lang="en-US" dirty="0" err="1">
                <a:ea typeface="Times New Roman" panose="02020603050405020304" pitchFamily="18" charset="0"/>
              </a:rPr>
              <a:t>completo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um </a:t>
            </a:r>
            <a:r>
              <a:rPr lang="en-US" dirty="0" err="1">
                <a:ea typeface="Times New Roman" panose="02020603050405020304" pitchFamily="18" charset="0"/>
              </a:rPr>
              <a:t>nó</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mantém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cópia</a:t>
            </a:r>
            <a:r>
              <a:rPr lang="en-US" dirty="0">
                <a:ea typeface="Times New Roman" panose="02020603050405020304" pitchFamily="18" charset="0"/>
              </a:rPr>
              <a:t> </a:t>
            </a:r>
            <a:r>
              <a:rPr lang="en-US" dirty="0" err="1">
                <a:ea typeface="Times New Roman" panose="02020603050405020304" pitchFamily="18" charset="0"/>
              </a:rPr>
              <a:t>completa</a:t>
            </a:r>
            <a:r>
              <a:rPr lang="en-US" dirty="0">
                <a:ea typeface="Times New Roman" panose="02020603050405020304" pitchFamily="18" charset="0"/>
              </a:rPr>
              <a:t> do </a:t>
            </a:r>
            <a:r>
              <a:rPr lang="en-US" dirty="0" err="1">
                <a:ea typeface="Times New Roman" panose="02020603050405020304" pitchFamily="18" charset="0"/>
              </a:rPr>
              <a:t>blockchain</a:t>
            </a:r>
            <a:r>
              <a:rPr lang="en-US" dirty="0">
                <a:ea typeface="Times New Roman" panose="02020603050405020304" pitchFamily="18" charset="0"/>
              </a:rPr>
              <a:t> e </a:t>
            </a:r>
            <a:r>
              <a:rPr lang="en-US" dirty="0" err="1">
                <a:ea typeface="Times New Roman" panose="02020603050405020304" pitchFamily="18" charset="0"/>
              </a:rPr>
              <a:t>possui</a:t>
            </a:r>
            <a:r>
              <a:rPr lang="en-US" dirty="0">
                <a:ea typeface="Times New Roman" panose="02020603050405020304" pitchFamily="18" charset="0"/>
              </a:rPr>
              <a:t> </a:t>
            </a:r>
            <a:r>
              <a:rPr lang="en-US" dirty="0" err="1">
                <a:ea typeface="Times New Roman" panose="02020603050405020304" pitchFamily="18" charset="0"/>
              </a:rPr>
              <a:t>recursos</a:t>
            </a:r>
            <a:r>
              <a:rPr lang="en-US" dirty="0">
                <a:ea typeface="Times New Roman" panose="02020603050405020304" pitchFamily="18" charset="0"/>
              </a:rPr>
              <a:t> off-line, </a:t>
            </a:r>
            <a:r>
              <a:rPr lang="en-US" dirty="0" err="1">
                <a:ea typeface="Times New Roman" panose="02020603050405020304" pitchFamily="18" charset="0"/>
              </a:rPr>
              <a:t>enquanto</a:t>
            </a:r>
            <a:r>
              <a:rPr lang="en-US" dirty="0">
                <a:ea typeface="Times New Roman" panose="02020603050405020304" pitchFamily="18" charset="0"/>
              </a:rPr>
              <a:t> um </a:t>
            </a:r>
            <a:r>
              <a:rPr lang="en-US" dirty="0" err="1">
                <a:ea typeface="Times New Roman" panose="02020603050405020304" pitchFamily="18" charset="0"/>
              </a:rPr>
              <a:t>nodo</a:t>
            </a:r>
            <a:r>
              <a:rPr lang="en-US" dirty="0">
                <a:ea typeface="Times New Roman" panose="02020603050405020304" pitchFamily="18" charset="0"/>
              </a:rPr>
              <a:t> </a:t>
            </a:r>
            <a:r>
              <a:rPr lang="en-US" dirty="0" err="1">
                <a:ea typeface="Times New Roman" panose="02020603050405020304" pitchFamily="18" charset="0"/>
              </a:rPr>
              <a:t>leve</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mantém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cópia</a:t>
            </a:r>
            <a:r>
              <a:rPr lang="en-US" dirty="0">
                <a:ea typeface="Times New Roman" panose="02020603050405020304" pitchFamily="18" charset="0"/>
              </a:rPr>
              <a:t> do </a:t>
            </a:r>
            <a:r>
              <a:rPr lang="en-US" dirty="0" err="1">
                <a:ea typeface="Times New Roman" panose="02020603050405020304" pitchFamily="18" charset="0"/>
              </a:rPr>
              <a:t>blockchain</a:t>
            </a:r>
            <a:r>
              <a:rPr lang="en-US" dirty="0">
                <a:ea typeface="Times New Roman" panose="02020603050405020304" pitchFamily="18" charset="0"/>
              </a:rPr>
              <a:t> e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limitado</a:t>
            </a:r>
            <a:r>
              <a:rPr lang="en-US" dirty="0">
                <a:ea typeface="Times New Roman" panose="02020603050405020304" pitchFamily="18" charset="0"/>
              </a:rPr>
              <a:t> </a:t>
            </a:r>
            <a:r>
              <a:rPr lang="en-US" dirty="0" err="1">
                <a:ea typeface="Times New Roman" panose="02020603050405020304" pitchFamily="18" charset="0"/>
              </a:rPr>
              <a:t>nas</a:t>
            </a:r>
            <a:r>
              <a:rPr lang="en-US" dirty="0">
                <a:ea typeface="Times New Roman" panose="02020603050405020304" pitchFamily="18" charset="0"/>
              </a:rPr>
              <a:t> </a:t>
            </a:r>
            <a:r>
              <a:rPr lang="en-US" dirty="0" err="1">
                <a:ea typeface="Times New Roman" panose="02020603050405020304" pitchFamily="18" charset="0"/>
              </a:rPr>
              <a:t>suas</a:t>
            </a:r>
            <a:r>
              <a:rPr lang="en-US" dirty="0">
                <a:ea typeface="Times New Roman" panose="02020603050405020304" pitchFamily="18" charset="0"/>
              </a:rPr>
              <a:t> </a:t>
            </a:r>
            <a:r>
              <a:rPr lang="en-US" dirty="0" err="1">
                <a:ea typeface="Times New Roman" panose="02020603050405020304" pitchFamily="18" charset="0"/>
              </a:rPr>
              <a:t>funcionalidades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ele</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a:t>
            </a:r>
            <a:r>
              <a:rPr lang="en-US" dirty="0" err="1">
                <a:ea typeface="Times New Roman" panose="02020603050405020304" pitchFamily="18" charset="0"/>
              </a:rPr>
              <a:t>baixa</a:t>
            </a:r>
            <a:r>
              <a:rPr lang="en-US" dirty="0">
                <a:ea typeface="Times New Roman" panose="02020603050405020304" pitchFamily="18" charset="0"/>
              </a:rPr>
              <a:t> o </a:t>
            </a:r>
            <a:r>
              <a:rPr lang="en-US" dirty="0" err="1">
                <a:ea typeface="Times New Roman" panose="02020603050405020304" pitchFamily="18" charset="0"/>
              </a:rPr>
              <a:t>cabeçalho</a:t>
            </a:r>
            <a:r>
              <a:rPr lang="en-US" dirty="0">
                <a:ea typeface="Times New Roman" panose="02020603050405020304" pitchFamily="18" charset="0"/>
              </a:rPr>
              <a:t> do </a:t>
            </a:r>
            <a:r>
              <a:rPr lang="en-US" dirty="0" err="1">
                <a:ea typeface="Times New Roman" panose="02020603050405020304" pitchFamily="18" charset="0"/>
              </a:rPr>
              <a:t>bloco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vez</a:t>
            </a:r>
            <a:r>
              <a:rPr lang="en-US" dirty="0">
                <a:ea typeface="Times New Roman" panose="02020603050405020304" pitchFamily="18" charset="0"/>
              </a:rPr>
              <a:t> do </a:t>
            </a:r>
            <a:r>
              <a:rPr lang="en-US" dirty="0" err="1">
                <a:ea typeface="Times New Roman" panose="02020603050405020304" pitchFamily="18" charset="0"/>
              </a:rPr>
              <a:t>completo</a:t>
            </a:r>
            <a:r>
              <a:rPr lang="en-US" dirty="0">
                <a:ea typeface="Times New Roman" panose="02020603050405020304" pitchFamily="18" charset="0"/>
              </a:rPr>
              <a:t> </a:t>
            </a:r>
            <a:r>
              <a:rPr lang="en-US" dirty="0" err="1">
                <a:ea typeface="Times New Roman" panose="02020603050405020304" pitchFamily="18" charset="0"/>
              </a:rPr>
              <a:t>bloquear</a:t>
            </a:r>
            <a:r>
              <a:rPr lang="en-US" dirty="0">
                <a:ea typeface="Times New Roman" panose="02020603050405020304" pitchFamily="18" charset="0"/>
              </a:rPr>
              <a:t>). Antes </a:t>
            </a:r>
            <a:r>
              <a:rPr lang="en-US" dirty="0" err="1">
                <a:ea typeface="Times New Roman" panose="02020603050405020304" pitchFamily="18" charset="0"/>
              </a:rPr>
              <a:t>que</a:t>
            </a:r>
            <a:r>
              <a:rPr lang="en-US" dirty="0">
                <a:ea typeface="Times New Roman" panose="02020603050405020304" pitchFamily="18" charset="0"/>
              </a:rPr>
              <a:t> um light node </a:t>
            </a:r>
            <a:r>
              <a:rPr lang="en-US" dirty="0" err="1">
                <a:ea typeface="Times New Roman" panose="02020603050405020304" pitchFamily="18" charset="0"/>
              </a:rPr>
              <a:t>possa</a:t>
            </a:r>
            <a:r>
              <a:rPr lang="en-US" dirty="0">
                <a:ea typeface="Times New Roman" panose="02020603050405020304" pitchFamily="18" charset="0"/>
              </a:rPr>
              <a:t> </a:t>
            </a:r>
            <a:r>
              <a:rPr lang="en-US" dirty="0" err="1">
                <a:ea typeface="Times New Roman" panose="02020603050405020304" pitchFamily="18" charset="0"/>
              </a:rPr>
              <a:t>fazer</a:t>
            </a:r>
            <a:r>
              <a:rPr lang="en-US" dirty="0">
                <a:ea typeface="Times New Roman" panose="02020603050405020304" pitchFamily="18" charset="0"/>
              </a:rPr>
              <a:t> parte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enviar</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validar</a:t>
            </a:r>
            <a:r>
              <a:rPr lang="en-US" dirty="0">
                <a:ea typeface="Times New Roman" panose="02020603050405020304" pitchFamily="18" charset="0"/>
              </a:rPr>
              <a:t>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ele</a:t>
            </a:r>
            <a:r>
              <a:rPr lang="en-US" dirty="0">
                <a:ea typeface="Times New Roman" panose="02020603050405020304" pitchFamily="18" charset="0"/>
              </a:rPr>
              <a:t> </a:t>
            </a:r>
            <a:r>
              <a:rPr lang="en-US" dirty="0" err="1">
                <a:ea typeface="Times New Roman" panose="02020603050405020304" pitchFamily="18" charset="0"/>
              </a:rPr>
              <a:t>precisa</a:t>
            </a:r>
            <a:r>
              <a:rPr lang="en-US" dirty="0">
                <a:ea typeface="Times New Roman" panose="02020603050405020304" pitchFamily="18" charset="0"/>
              </a:rPr>
              <a:t> </a:t>
            </a:r>
            <a:r>
              <a:rPr lang="en-US" dirty="0" err="1">
                <a:ea typeface="Times New Roman" panose="02020603050405020304" pitchFamily="18" charset="0"/>
              </a:rPr>
              <a:t>estar</a:t>
            </a:r>
            <a:r>
              <a:rPr lang="en-US" dirty="0">
                <a:ea typeface="Times New Roman" panose="02020603050405020304" pitchFamily="18" charset="0"/>
              </a:rPr>
              <a:t> </a:t>
            </a:r>
            <a:r>
              <a:rPr lang="en-US" dirty="0" err="1">
                <a:ea typeface="Times New Roman" panose="02020603050405020304" pitchFamily="18" charset="0"/>
              </a:rPr>
              <a:t>conectado</a:t>
            </a:r>
            <a:r>
              <a:rPr lang="en-US" dirty="0">
                <a:ea typeface="Times New Roman" panose="02020603050405020304" pitchFamily="18" charset="0"/>
              </a:rPr>
              <a:t> a um full node. </a:t>
            </a:r>
            <a:r>
              <a:rPr lang="en-US" dirty="0" err="1">
                <a:ea typeface="Times New Roman" panose="02020603050405020304" pitchFamily="18" charset="0"/>
              </a:rPr>
              <a:t>Nesse</a:t>
            </a:r>
            <a:r>
              <a:rPr lang="en-US" dirty="0">
                <a:ea typeface="Times New Roman" panose="02020603050405020304" pitchFamily="18" charset="0"/>
              </a:rPr>
              <a:t> </a:t>
            </a:r>
            <a:r>
              <a:rPr lang="en-US" dirty="0" err="1">
                <a:ea typeface="Times New Roman" panose="02020603050405020304" pitchFamily="18" charset="0"/>
              </a:rPr>
              <a:t>sentido</a:t>
            </a:r>
            <a:r>
              <a:rPr lang="en-US" dirty="0">
                <a:ea typeface="Times New Roman" panose="02020603050405020304" pitchFamily="18" charset="0"/>
              </a:rPr>
              <a:t>, 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semelhante</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infraestrutura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suporta</a:t>
            </a:r>
            <a:r>
              <a:rPr lang="en-US" dirty="0">
                <a:ea typeface="Times New Roman" panose="02020603050405020304" pitchFamily="18" charset="0"/>
              </a:rPr>
              <a:t>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telefone</a:t>
            </a:r>
            <a:r>
              <a:rPr lang="en-US" dirty="0">
                <a:ea typeface="Times New Roman" panose="02020603050405020304" pitchFamily="18" charset="0"/>
              </a:rPr>
              <a:t>.</a:t>
            </a:r>
            <a:endParaRPr lang="x-none" dirty="0">
              <a:effectLst/>
              <a:ea typeface="Times New Roman" panose="02020603050405020304" pitchFamily="18" charset="0"/>
            </a:endParaRPr>
          </a:p>
          <a:p>
            <a:pPr algn="just"/>
            <a:r>
              <a:rPr lang="en-US" dirty="0">
                <a:effectLst/>
                <a:ea typeface="Times New Roman" panose="02020603050405020304" pitchFamily="18" charset="0"/>
              </a:rPr>
              <a:t> </a:t>
            </a:r>
          </a:p>
          <a:p>
            <a:pPr algn="just"/>
            <a:endParaRPr lang="en-US" dirty="0">
              <a:ea typeface="Times New Roman" panose="02020603050405020304" pitchFamily="18" charset="0"/>
            </a:endParaRPr>
          </a:p>
          <a:p>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nós</a:t>
            </a:r>
            <a:r>
              <a:rPr lang="en-US" dirty="0">
                <a:ea typeface="Times New Roman" panose="02020603050405020304" pitchFamily="18" charset="0"/>
              </a:rPr>
              <a:t> </a:t>
            </a:r>
            <a:r>
              <a:rPr lang="en-US" dirty="0" err="1">
                <a:ea typeface="Times New Roman" panose="02020603050405020304" pitchFamily="18" charset="0"/>
              </a:rPr>
              <a:t>completos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comparados</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torre</a:t>
            </a:r>
            <a:r>
              <a:rPr lang="en-US" dirty="0">
                <a:ea typeface="Times New Roman" panose="02020603050405020304" pitchFamily="18" charset="0"/>
              </a:rPr>
              <a:t> de </a:t>
            </a:r>
            <a:r>
              <a:rPr lang="en-US" dirty="0" err="1">
                <a:ea typeface="Times New Roman" panose="02020603050405020304" pitchFamily="18" charset="0"/>
              </a:rPr>
              <a:t>telefonia</a:t>
            </a:r>
            <a:r>
              <a:rPr lang="en-US" dirty="0">
                <a:ea typeface="Times New Roman" panose="02020603050405020304" pitchFamily="18" charset="0"/>
              </a:rPr>
              <a:t> </a:t>
            </a:r>
            <a:r>
              <a:rPr lang="en-US" dirty="0" err="1">
                <a:ea typeface="Times New Roman" panose="02020603050405020304" pitchFamily="18" charset="0"/>
              </a:rPr>
              <a:t>celular</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qual</a:t>
            </a:r>
            <a:r>
              <a:rPr lang="en-US" dirty="0">
                <a:ea typeface="Times New Roman" panose="02020603050405020304" pitchFamily="18" charset="0"/>
              </a:rPr>
              <a:t> 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telefone</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o </a:t>
            </a:r>
            <a:r>
              <a:rPr lang="en-US" dirty="0" err="1">
                <a:ea typeface="Times New Roman" panose="02020603050405020304" pitchFamily="18" charset="0"/>
              </a:rPr>
              <a:t>nó</a:t>
            </a:r>
            <a:r>
              <a:rPr lang="en-US" dirty="0">
                <a:ea typeface="Times New Roman" panose="02020603050405020304" pitchFamily="18" charset="0"/>
              </a:rPr>
              <a:t> de </a:t>
            </a:r>
            <a:r>
              <a:rPr lang="en-US" dirty="0" err="1">
                <a:ea typeface="Times New Roman" panose="02020603050405020304" pitchFamily="18" charset="0"/>
              </a:rPr>
              <a:t>luz</a:t>
            </a:r>
            <a:r>
              <a:rPr lang="en-US" dirty="0">
                <a:ea typeface="Times New Roman" panose="02020603050405020304" pitchFamily="18" charset="0"/>
              </a:rPr>
              <a:t>) </a:t>
            </a:r>
            <a:r>
              <a:rPr lang="en-US" dirty="0" err="1">
                <a:ea typeface="Times New Roman" panose="02020603050405020304" pitchFamily="18" charset="0"/>
              </a:rPr>
              <a:t>está</a:t>
            </a:r>
            <a:r>
              <a:rPr lang="en-US" dirty="0">
                <a:ea typeface="Times New Roman" panose="02020603050405020304" pitchFamily="18" charset="0"/>
              </a:rPr>
              <a:t> </a:t>
            </a:r>
            <a:r>
              <a:rPr lang="en-US" dirty="0" err="1">
                <a:ea typeface="Times New Roman" panose="02020603050405020304" pitchFamily="18" charset="0"/>
              </a:rPr>
              <a:t>conectado</a:t>
            </a:r>
            <a:r>
              <a:rPr lang="en-US" dirty="0">
                <a:ea typeface="Times New Roman" panose="02020603050405020304" pitchFamily="18" charset="0"/>
              </a:rPr>
              <a:t>. </a:t>
            </a:r>
            <a:r>
              <a:rPr lang="en-US" dirty="0" err="1">
                <a:ea typeface="Times New Roman" panose="02020603050405020304" pitchFamily="18" charset="0"/>
              </a:rPr>
              <a:t>Todas</a:t>
            </a:r>
            <a:r>
              <a:rPr lang="en-US" dirty="0">
                <a:ea typeface="Times New Roman" panose="02020603050405020304" pitchFamily="18" charset="0"/>
              </a:rPr>
              <a:t> as </a:t>
            </a:r>
            <a:r>
              <a:rPr lang="en-US" dirty="0" err="1">
                <a:ea typeface="Times New Roman" panose="02020603050405020304" pitchFamily="18" charset="0"/>
              </a:rPr>
              <a:t>estações</a:t>
            </a:r>
            <a:r>
              <a:rPr lang="en-US" dirty="0">
                <a:ea typeface="Times New Roman" panose="02020603050405020304" pitchFamily="18" charset="0"/>
              </a:rPr>
              <a:t> de </a:t>
            </a:r>
            <a:r>
              <a:rPr lang="en-US" dirty="0" err="1">
                <a:ea typeface="Times New Roman" panose="02020603050405020304" pitchFamily="18" charset="0"/>
              </a:rPr>
              <a:t>antena</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nós</a:t>
            </a:r>
            <a:r>
              <a:rPr lang="en-US" dirty="0">
                <a:ea typeface="Times New Roman" panose="02020603050405020304" pitchFamily="18" charset="0"/>
              </a:rPr>
              <a:t> </a:t>
            </a:r>
            <a:r>
              <a:rPr lang="en-US" dirty="0" err="1">
                <a:ea typeface="Times New Roman" panose="02020603050405020304" pitchFamily="18" charset="0"/>
              </a:rPr>
              <a:t>completos</a:t>
            </a:r>
            <a:r>
              <a:rPr lang="en-US" dirty="0">
                <a:ea typeface="Times New Roman" panose="02020603050405020304" pitchFamily="18" charset="0"/>
              </a:rPr>
              <a:t>) </a:t>
            </a:r>
            <a:r>
              <a:rPr lang="en-US" dirty="0" err="1">
                <a:ea typeface="Times New Roman" panose="02020603050405020304" pitchFamily="18" charset="0"/>
              </a:rPr>
              <a:t>estão</a:t>
            </a:r>
            <a:r>
              <a:rPr lang="en-US" dirty="0">
                <a:ea typeface="Times New Roman" panose="02020603050405020304" pitchFamily="18" charset="0"/>
              </a:rPr>
              <a:t> </a:t>
            </a:r>
            <a:r>
              <a:rPr lang="en-US" dirty="0" err="1">
                <a:ea typeface="Times New Roman" panose="02020603050405020304" pitchFamily="18" charset="0"/>
              </a:rPr>
              <a:t>conectadas</a:t>
            </a:r>
            <a:r>
              <a:rPr lang="en-US" dirty="0">
                <a:ea typeface="Times New Roman" panose="02020603050405020304" pitchFamily="18" charset="0"/>
              </a:rPr>
              <a:t> </a:t>
            </a:r>
            <a:r>
              <a:rPr lang="en-US" dirty="0" err="1">
                <a:ea typeface="Times New Roman" panose="02020603050405020304" pitchFamily="18" charset="0"/>
              </a:rPr>
              <a:t>umas</a:t>
            </a:r>
            <a:r>
              <a:rPr lang="en-US" dirty="0">
                <a:ea typeface="Times New Roman" panose="02020603050405020304" pitchFamily="18" charset="0"/>
              </a:rPr>
              <a:t> </a:t>
            </a:r>
            <a:r>
              <a:rPr lang="en-US" dirty="0" err="1">
                <a:ea typeface="Times New Roman" panose="02020603050405020304" pitchFamily="18" charset="0"/>
              </a:rPr>
              <a:t>às</a:t>
            </a:r>
            <a:r>
              <a:rPr lang="en-US" dirty="0">
                <a:ea typeface="Times New Roman" panose="02020603050405020304" pitchFamily="18" charset="0"/>
              </a:rPr>
              <a:t> </a:t>
            </a:r>
            <a:r>
              <a:rPr lang="en-US" dirty="0" err="1">
                <a:ea typeface="Times New Roman" panose="02020603050405020304" pitchFamily="18" charset="0"/>
              </a:rPr>
              <a:t>outras</a:t>
            </a:r>
            <a:r>
              <a:rPr lang="en-US" dirty="0">
                <a:ea typeface="Times New Roman" panose="02020603050405020304" pitchFamily="18" charset="0"/>
              </a:rPr>
              <a:t> e </a:t>
            </a:r>
            <a:r>
              <a:rPr lang="en-US" dirty="0" err="1">
                <a:ea typeface="Times New Roman" panose="02020603050405020304" pitchFamily="18" charset="0"/>
              </a:rPr>
              <a:t>compõem</a:t>
            </a:r>
            <a:r>
              <a:rPr lang="en-US" dirty="0">
                <a:ea typeface="Times New Roman" panose="02020603050405020304" pitchFamily="18" charset="0"/>
              </a:rPr>
              <a:t> a </a:t>
            </a:r>
            <a:r>
              <a:rPr lang="en-US" dirty="0" err="1">
                <a:ea typeface="Times New Roman" panose="02020603050405020304" pitchFamily="18" charset="0"/>
              </a:rPr>
              <a:t>infraestrutura</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de </a:t>
            </a:r>
            <a:r>
              <a:rPr lang="en-US" dirty="0" err="1">
                <a:ea typeface="Times New Roman" panose="02020603050405020304" pitchFamily="18" charset="0"/>
              </a:rPr>
              <a:t>comunicação</a:t>
            </a:r>
            <a:r>
              <a:rPr lang="en-US" dirty="0">
                <a:ea typeface="Times New Roman" panose="02020603050405020304" pitchFamily="18" charset="0"/>
              </a:rPr>
              <a:t>. Se </a:t>
            </a:r>
            <a:r>
              <a:rPr lang="en-US" dirty="0" err="1">
                <a:ea typeface="Times New Roman" panose="02020603050405020304" pitchFamily="18" charset="0"/>
              </a:rPr>
              <a:t>desejar</a:t>
            </a:r>
            <a:r>
              <a:rPr lang="en-US" dirty="0">
                <a:ea typeface="Times New Roman" panose="02020603050405020304" pitchFamily="18" charset="0"/>
              </a:rPr>
              <a:t> </a:t>
            </a:r>
            <a:r>
              <a:rPr lang="en-US" dirty="0" err="1">
                <a:ea typeface="Times New Roman" panose="02020603050405020304" pitchFamily="18" charset="0"/>
              </a:rPr>
              <a:t>fazer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chamada</a:t>
            </a:r>
            <a:r>
              <a:rPr lang="en-US" dirty="0">
                <a:ea typeface="Times New Roman" panose="02020603050405020304" pitchFamily="18" charset="0"/>
              </a:rPr>
              <a:t> com 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telefone</a:t>
            </a:r>
            <a:r>
              <a:rPr lang="en-US" dirty="0">
                <a:ea typeface="Times New Roman" panose="02020603050405020304" pitchFamily="18" charset="0"/>
              </a:rPr>
              <a:t>, </a:t>
            </a:r>
            <a:r>
              <a:rPr lang="en-US" dirty="0" err="1">
                <a:ea typeface="Times New Roman" panose="02020603050405020304" pitchFamily="18" charset="0"/>
              </a:rPr>
              <a:t>primeiro</a:t>
            </a:r>
            <a:r>
              <a:rPr lang="en-US" dirty="0">
                <a:ea typeface="Times New Roman" panose="02020603050405020304" pitchFamily="18" charset="0"/>
              </a:rPr>
              <a:t> </a:t>
            </a:r>
            <a:r>
              <a:rPr lang="en-US" dirty="0" err="1">
                <a:ea typeface="Times New Roman" panose="02020603050405020304" pitchFamily="18" charset="0"/>
              </a:rPr>
              <a:t>precisa</a:t>
            </a:r>
            <a:r>
              <a:rPr lang="en-US" dirty="0">
                <a:ea typeface="Times New Roman" panose="02020603050405020304" pitchFamily="18" charset="0"/>
              </a:rPr>
              <a:t> se </a:t>
            </a:r>
            <a:r>
              <a:rPr lang="en-US" dirty="0" err="1">
                <a:ea typeface="Times New Roman" panose="02020603050405020304" pitchFamily="18" charset="0"/>
              </a:rPr>
              <a:t>conectar</a:t>
            </a:r>
            <a:r>
              <a:rPr lang="en-US" dirty="0">
                <a:ea typeface="Times New Roman" panose="02020603050405020304" pitchFamily="18" charset="0"/>
              </a:rPr>
              <a:t> a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torre</a:t>
            </a:r>
            <a:r>
              <a:rPr lang="en-US" dirty="0">
                <a:ea typeface="Times New Roman" panose="02020603050405020304" pitchFamily="18" charset="0"/>
              </a:rPr>
              <a:t> de </a:t>
            </a:r>
            <a:r>
              <a:rPr lang="en-US" dirty="0" err="1">
                <a:ea typeface="Times New Roman" panose="02020603050405020304" pitchFamily="18" charset="0"/>
              </a:rPr>
              <a:t>telefonia</a:t>
            </a:r>
            <a:r>
              <a:rPr lang="en-US" dirty="0">
                <a:ea typeface="Times New Roman" panose="02020603050405020304" pitchFamily="18" charset="0"/>
              </a:rPr>
              <a:t> </a:t>
            </a:r>
            <a:r>
              <a:rPr lang="en-US" dirty="0" err="1">
                <a:ea typeface="Times New Roman" panose="02020603050405020304" pitchFamily="18" charset="0"/>
              </a:rPr>
              <a:t>celular</a:t>
            </a:r>
            <a:r>
              <a:rPr lang="en-US" dirty="0">
                <a:ea typeface="Times New Roman" panose="02020603050405020304" pitchFamily="18" charset="0"/>
              </a:rPr>
              <a:t> antes de </a:t>
            </a:r>
            <a:r>
              <a:rPr lang="en-US" dirty="0" err="1">
                <a:ea typeface="Times New Roman" panose="02020603050405020304" pitchFamily="18" charset="0"/>
              </a:rPr>
              <a:t>poder</a:t>
            </a:r>
            <a:r>
              <a:rPr lang="en-US" dirty="0">
                <a:ea typeface="Times New Roman" panose="02020603050405020304" pitchFamily="18" charset="0"/>
              </a:rPr>
              <a:t> </a:t>
            </a:r>
            <a:r>
              <a:rPr lang="en-US" dirty="0" err="1">
                <a:ea typeface="Times New Roman" panose="02020603050405020304" pitchFamily="18" charset="0"/>
              </a:rPr>
              <a:t>interagir</a:t>
            </a:r>
            <a:r>
              <a:rPr lang="en-US" dirty="0">
                <a:ea typeface="Times New Roman" panose="02020603050405020304" pitchFamily="18" charset="0"/>
              </a:rPr>
              <a:t> com </a:t>
            </a:r>
            <a:r>
              <a:rPr lang="en-US" dirty="0" err="1">
                <a:ea typeface="Times New Roman" panose="02020603050405020304" pitchFamily="18" charset="0"/>
              </a:rPr>
              <a:t>qualquer</a:t>
            </a:r>
            <a:r>
              <a:rPr lang="en-US" dirty="0">
                <a:ea typeface="Times New Roman" panose="02020603050405020304" pitchFamily="18" charset="0"/>
              </a:rPr>
              <a:t> outro </a:t>
            </a:r>
            <a:r>
              <a:rPr lang="en-US" dirty="0" err="1">
                <a:ea typeface="Times New Roman" panose="02020603050405020304" pitchFamily="18" charset="0"/>
              </a:rPr>
              <a:t>telefone</a:t>
            </a:r>
            <a:r>
              <a:rPr lang="en-US" dirty="0">
                <a:ea typeface="Times New Roman" panose="02020603050405020304" pitchFamily="18" charset="0"/>
              </a:rPr>
              <a:t> </a:t>
            </a:r>
            <a:r>
              <a:rPr lang="en-US" dirty="0" err="1">
                <a:ea typeface="Times New Roman" panose="02020603050405020304" pitchFamily="18" charset="0"/>
              </a:rPr>
              <a:t>celular</a:t>
            </a:r>
            <a:r>
              <a:rPr lang="en-US" dirty="0">
                <a:ea typeface="Times New Roman" panose="02020603050405020304" pitchFamily="18" charset="0"/>
              </a:rPr>
              <a:t>. Da </a:t>
            </a:r>
            <a:r>
              <a:rPr lang="en-US" dirty="0" err="1">
                <a:ea typeface="Times New Roman" panose="02020603050405020304" pitchFamily="18" charset="0"/>
              </a:rPr>
              <a:t>mesma</a:t>
            </a:r>
            <a:r>
              <a:rPr lang="en-US" dirty="0">
                <a:ea typeface="Times New Roman" panose="02020603050405020304" pitchFamily="18" charset="0"/>
              </a:rPr>
              <a:t> forma,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distribuída</a:t>
            </a:r>
            <a:r>
              <a:rPr lang="en-US" dirty="0">
                <a:ea typeface="Times New Roman" panose="02020603050405020304" pitchFamily="18" charset="0"/>
              </a:rPr>
              <a:t> de um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nós</a:t>
            </a:r>
            <a:r>
              <a:rPr lang="en-US" dirty="0">
                <a:ea typeface="Times New Roman" panose="02020603050405020304" pitchFamily="18" charset="0"/>
              </a:rPr>
              <a:t> </a:t>
            </a:r>
            <a:r>
              <a:rPr lang="en-US" dirty="0" err="1">
                <a:ea typeface="Times New Roman" panose="02020603050405020304" pitchFamily="18" charset="0"/>
              </a:rPr>
              <a:t>completos</a:t>
            </a:r>
            <a:r>
              <a:rPr lang="en-US" dirty="0">
                <a:ea typeface="Times New Roman" panose="02020603050405020304" pitchFamily="18" charset="0"/>
              </a:rPr>
              <a:t> </a:t>
            </a:r>
            <a:r>
              <a:rPr lang="en-US" dirty="0" err="1">
                <a:ea typeface="Times New Roman" panose="02020603050405020304" pitchFamily="18" charset="0"/>
              </a:rPr>
              <a:t>estão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funcionamento</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maior</a:t>
            </a:r>
            <a:r>
              <a:rPr lang="en-US" dirty="0">
                <a:ea typeface="Times New Roman" panose="02020603050405020304" pitchFamily="18" charset="0"/>
              </a:rPr>
              <a:t> parte do tempo e </a:t>
            </a:r>
            <a:r>
              <a:rPr lang="en-US" dirty="0" err="1">
                <a:ea typeface="Times New Roman" panose="02020603050405020304" pitchFamily="18" charset="0"/>
              </a:rPr>
              <a:t>compõem</a:t>
            </a:r>
            <a:r>
              <a:rPr lang="en-US" dirty="0">
                <a:ea typeface="Times New Roman" panose="02020603050405020304" pitchFamily="18" charset="0"/>
              </a:rPr>
              <a:t> 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distribuída</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mantêm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cópia</a:t>
            </a:r>
            <a:r>
              <a:rPr lang="en-US" dirty="0">
                <a:ea typeface="Times New Roman" panose="02020603050405020304" pitchFamily="18" charset="0"/>
              </a:rPr>
              <a:t> de </a:t>
            </a:r>
            <a:r>
              <a:rPr lang="en-US" dirty="0" err="1">
                <a:ea typeface="Times New Roman" panose="02020603050405020304" pitchFamily="18" charset="0"/>
              </a:rPr>
              <a:t>todo</a:t>
            </a:r>
            <a:r>
              <a:rPr lang="en-US" dirty="0">
                <a:ea typeface="Times New Roman" panose="02020603050405020304" pitchFamily="18" charset="0"/>
              </a:rPr>
              <a:t> o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provável</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use um </a:t>
            </a:r>
            <a:r>
              <a:rPr lang="en-US" dirty="0" err="1">
                <a:ea typeface="Times New Roman" panose="02020603050405020304" pitchFamily="18" charset="0"/>
              </a:rPr>
              <a:t>nó</a:t>
            </a:r>
            <a:r>
              <a:rPr lang="en-US" dirty="0">
                <a:ea typeface="Times New Roman" panose="02020603050405020304" pitchFamily="18" charset="0"/>
              </a:rPr>
              <a:t> de </a:t>
            </a:r>
            <a:r>
              <a:rPr lang="en-US" dirty="0" err="1">
                <a:ea typeface="Times New Roman" panose="02020603050405020304" pitchFamily="18" charset="0"/>
              </a:rPr>
              <a:t>luz</a:t>
            </a:r>
            <a:r>
              <a:rPr lang="en-US" dirty="0">
                <a:ea typeface="Times New Roman" panose="02020603050405020304" pitchFamily="18" charset="0"/>
              </a:rPr>
              <a:t> se </a:t>
            </a:r>
            <a:r>
              <a:rPr lang="en-US" dirty="0" err="1">
                <a:ea typeface="Times New Roman" panose="02020603050405020304" pitchFamily="18" charset="0"/>
              </a:rPr>
              <a:t>usar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carteira</a:t>
            </a:r>
            <a:r>
              <a:rPr lang="en-US" dirty="0">
                <a:ea typeface="Times New Roman" panose="02020603050405020304" pitchFamily="18" charset="0"/>
              </a:rPr>
              <a:t> no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telefone</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computador</a:t>
            </a:r>
            <a:r>
              <a:rPr lang="en-US" dirty="0">
                <a:ea typeface="Times New Roman" panose="02020603050405020304" pitchFamily="18" charset="0"/>
              </a:rPr>
              <a:t>. </a:t>
            </a:r>
            <a:r>
              <a:rPr lang="en-US" dirty="0" err="1">
                <a:ea typeface="Times New Roman" panose="02020603050405020304" pitchFamily="18" charset="0"/>
              </a:rPr>
              <a:t>Nesse</a:t>
            </a:r>
            <a:r>
              <a:rPr lang="en-US" dirty="0">
                <a:ea typeface="Times New Roman" panose="02020603050405020304" pitchFamily="18" charset="0"/>
              </a:rPr>
              <a:t> </a:t>
            </a:r>
            <a:r>
              <a:rPr lang="en-US" dirty="0" err="1">
                <a:ea typeface="Times New Roman" panose="02020603050405020304" pitchFamily="18" charset="0"/>
              </a:rPr>
              <a:t>caso</a:t>
            </a:r>
            <a:r>
              <a:rPr lang="en-US" dirty="0">
                <a:ea typeface="Times New Roman" panose="02020603050405020304" pitchFamily="18" charset="0"/>
              </a:rPr>
              <a:t>, </a:t>
            </a:r>
            <a:r>
              <a:rPr lang="en-US" dirty="0" err="1">
                <a:ea typeface="Times New Roman" panose="02020603050405020304" pitchFamily="18" charset="0"/>
              </a:rPr>
              <a:t>vai</a:t>
            </a:r>
            <a:r>
              <a:rPr lang="en-US" dirty="0">
                <a:ea typeface="Times New Roman" panose="02020603050405020304" pitchFamily="18" charset="0"/>
              </a:rPr>
              <a:t> </a:t>
            </a:r>
            <a:r>
              <a:rPr lang="en-US" dirty="0" err="1">
                <a:ea typeface="Times New Roman" panose="02020603050405020304" pitchFamily="18" charset="0"/>
              </a:rPr>
              <a:t>conectar</a:t>
            </a:r>
            <a:r>
              <a:rPr lang="en-US" dirty="0">
                <a:ea typeface="Times New Roman" panose="02020603050405020304" pitchFamily="18" charset="0"/>
              </a:rPr>
              <a:t>-se a um </a:t>
            </a:r>
            <a:r>
              <a:rPr lang="en-US" dirty="0" err="1">
                <a:ea typeface="Times New Roman" panose="02020603050405020304" pitchFamily="18" charset="0"/>
              </a:rPr>
              <a:t>nó</a:t>
            </a:r>
            <a:r>
              <a:rPr lang="en-US" dirty="0">
                <a:ea typeface="Times New Roman" panose="02020603050405020304" pitchFamily="18" charset="0"/>
              </a:rPr>
              <a:t> </a:t>
            </a:r>
            <a:r>
              <a:rPr lang="en-US" dirty="0" err="1">
                <a:ea typeface="Times New Roman" panose="02020603050405020304" pitchFamily="18" charset="0"/>
              </a:rPr>
              <a:t>completo</a:t>
            </a:r>
            <a:r>
              <a:rPr lang="en-US" dirty="0">
                <a:ea typeface="Times New Roman" panose="02020603050405020304" pitchFamily="18" charset="0"/>
              </a:rPr>
              <a:t> </a:t>
            </a:r>
            <a:r>
              <a:rPr lang="en-US" dirty="0" err="1">
                <a:ea typeface="Times New Roman" panose="02020603050405020304" pitchFamily="18" charset="0"/>
              </a:rPr>
              <a:t>primeiro</a:t>
            </a:r>
            <a:r>
              <a:rPr lang="en-US" dirty="0">
                <a:ea typeface="Times New Roman" panose="02020603050405020304" pitchFamily="18" charset="0"/>
              </a:rPr>
              <a:t> antes de </a:t>
            </a:r>
            <a:r>
              <a:rPr lang="en-US" dirty="0" err="1">
                <a:ea typeface="Times New Roman" panose="02020603050405020304" pitchFamily="18" charset="0"/>
              </a:rPr>
              <a:t>poder</a:t>
            </a:r>
            <a:r>
              <a:rPr lang="en-US" dirty="0">
                <a:ea typeface="Times New Roman" panose="02020603050405020304" pitchFamily="18" charset="0"/>
              </a:rPr>
              <a:t> </a:t>
            </a:r>
            <a:r>
              <a:rPr lang="en-US" dirty="0" err="1">
                <a:ea typeface="Times New Roman" panose="02020603050405020304" pitchFamily="18" charset="0"/>
              </a:rPr>
              <a:t>interagir</a:t>
            </a:r>
            <a:r>
              <a:rPr lang="en-US" dirty="0">
                <a:ea typeface="Times New Roman" panose="02020603050405020304" pitchFamily="18" charset="0"/>
              </a:rPr>
              <a:t> com o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participantes</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decidem</a:t>
            </a:r>
            <a:r>
              <a:rPr lang="en-US" dirty="0">
                <a:ea typeface="Times New Roman" panose="02020603050405020304" pitchFamily="18" charset="0"/>
              </a:rPr>
              <a:t> </a:t>
            </a:r>
            <a:r>
              <a:rPr lang="en-US" dirty="0" err="1">
                <a:ea typeface="Times New Roman" panose="02020603050405020304" pitchFamily="18" charset="0"/>
              </a:rPr>
              <a:t>executar</a:t>
            </a:r>
            <a:r>
              <a:rPr lang="en-US" dirty="0">
                <a:ea typeface="Times New Roman" panose="02020603050405020304" pitchFamily="18" charset="0"/>
              </a:rPr>
              <a:t> um </a:t>
            </a:r>
            <a:r>
              <a:rPr lang="en-US" dirty="0" err="1">
                <a:ea typeface="Times New Roman" panose="02020603050405020304" pitchFamily="18" charset="0"/>
              </a:rPr>
              <a:t>nó</a:t>
            </a:r>
            <a:r>
              <a:rPr lang="en-US" dirty="0">
                <a:ea typeface="Times New Roman" panose="02020603050405020304" pitchFamily="18" charset="0"/>
              </a:rPr>
              <a:t> </a:t>
            </a:r>
            <a:r>
              <a:rPr lang="en-US" dirty="0" err="1">
                <a:ea typeface="Times New Roman" panose="02020603050405020304" pitchFamily="18" charset="0"/>
              </a:rPr>
              <a:t>completo</a:t>
            </a:r>
            <a:r>
              <a:rPr lang="en-US" dirty="0">
                <a:ea typeface="Times New Roman" panose="02020603050405020304" pitchFamily="18" charset="0"/>
              </a:rPr>
              <a:t> se </a:t>
            </a:r>
            <a:r>
              <a:rPr lang="en-US" dirty="0" err="1">
                <a:ea typeface="Times New Roman" panose="02020603050405020304" pitchFamily="18" charset="0"/>
              </a:rPr>
              <a:t>quiserem</a:t>
            </a:r>
            <a:r>
              <a:rPr lang="en-US" dirty="0">
                <a:ea typeface="Times New Roman" panose="02020603050405020304" pitchFamily="18" charset="0"/>
              </a:rPr>
              <a:t> </a:t>
            </a:r>
            <a:r>
              <a:rPr lang="en-US" dirty="0" err="1">
                <a:ea typeface="Times New Roman" panose="02020603050405020304" pitchFamily="18" charset="0"/>
              </a:rPr>
              <a:t>contribuir</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 </a:t>
            </a:r>
            <a:r>
              <a:rPr lang="en-US" dirty="0" err="1">
                <a:ea typeface="Times New Roman" panose="02020603050405020304" pitchFamily="18" charset="0"/>
              </a:rPr>
              <a:t>estabilidade</a:t>
            </a:r>
            <a:r>
              <a:rPr lang="en-US" dirty="0">
                <a:ea typeface="Times New Roman" panose="02020603050405020304" pitchFamily="18" charset="0"/>
              </a:rPr>
              <a:t> e </a:t>
            </a:r>
            <a:r>
              <a:rPr lang="en-US" dirty="0" err="1">
                <a:ea typeface="Times New Roman" panose="02020603050405020304" pitchFamily="18" charset="0"/>
              </a:rPr>
              <a:t>segurança</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mas </a:t>
            </a:r>
            <a:r>
              <a:rPr lang="en-US" dirty="0" err="1">
                <a:ea typeface="Times New Roman" panose="02020603050405020304" pitchFamily="18" charset="0"/>
              </a:rPr>
              <a:t>usar</a:t>
            </a:r>
            <a:r>
              <a:rPr lang="en-US" dirty="0">
                <a:ea typeface="Times New Roman" panose="02020603050405020304" pitchFamily="18" charset="0"/>
              </a:rPr>
              <a:t> </a:t>
            </a:r>
            <a:r>
              <a:rPr lang="en-US" dirty="0" err="1">
                <a:ea typeface="Times New Roman" panose="02020603050405020304" pitchFamily="18" charset="0"/>
              </a:rPr>
              <a:t>criptomoedas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necessidade</a:t>
            </a:r>
            <a:r>
              <a:rPr lang="en-US" dirty="0">
                <a:ea typeface="Times New Roman" panose="02020603050405020304" pitchFamily="18" charset="0"/>
              </a:rPr>
              <a:t>.</a:t>
            </a:r>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2563853"/>
            <a:ext cx="3049154" cy="2273142"/>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documenta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transferências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feitas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dentro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determinada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garante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ninguém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gastar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conjunto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conseguiram</a:t>
            </a:r>
            <a:r>
              <a:rPr lang="en-US" sz="1100" dirty="0">
                <a:latin typeface="Calibri" panose="020F0502020204030204" pitchFamily="34" charset="0"/>
                <a:cs typeface="Calibri" panose="020F0502020204030204" pitchFamily="34" charset="0"/>
              </a:rPr>
              <a:t> resolver o </a:t>
            </a:r>
            <a:r>
              <a:rPr lang="en-US" sz="1100" dirty="0" err="1">
                <a:latin typeface="Calibri" panose="020F0502020204030204" pitchFamily="34" charset="0"/>
                <a:cs typeface="Calibri" panose="020F0502020204030204" pitchFamily="34" charset="0"/>
              </a:rPr>
              <a:t>chamado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problema</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gasto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duplo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mundo</a:t>
            </a:r>
            <a:r>
              <a:rPr lang="en-US" sz="1100" dirty="0">
                <a:latin typeface="Calibri" panose="020F0502020204030204" pitchFamily="34" charset="0"/>
                <a:cs typeface="Calibri" panose="020F0502020204030204" pitchFamily="34" charset="0"/>
              </a:rPr>
              <a:t> digital.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enviar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cópias</a:t>
            </a:r>
            <a:r>
              <a:rPr lang="en-US" sz="1100" dirty="0">
                <a:latin typeface="Calibri" panose="020F0502020204030204" pitchFamily="34" charset="0"/>
                <a:cs typeface="Calibri" panose="020F0502020204030204" pitchFamily="34" charset="0"/>
              </a:rPr>
              <a:t> de um item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ativo</a:t>
            </a:r>
            <a:r>
              <a:rPr lang="en-US" sz="1100" dirty="0">
                <a:latin typeface="Calibri" panose="020F0502020204030204" pitchFamily="34" charset="0"/>
                <a:cs typeface="Calibri" panose="020F0502020204030204" pitchFamily="34" charset="0"/>
              </a:rPr>
              <a:t> original, as </a:t>
            </a: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permitem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coisas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um local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determinado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seriam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operáveis</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cópia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ativo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pudesse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enviada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5.2 </a:t>
            </a:r>
            <a:r>
              <a:rPr lang="en-US" sz="1800" b="0" dirty="0" err="1">
                <a:effectLst/>
                <a:latin typeface="Calibri" panose="020F0502020204030204" pitchFamily="34" charset="0"/>
                <a:ea typeface="Times New Roman" panose="02020603050405020304" pitchFamily="18" charset="0"/>
              </a:rPr>
              <a:t>Nós</a:t>
            </a:r>
            <a:endParaRPr lang="x-none" sz="1800" b="0" dirty="0">
              <a:effectLst/>
              <a:latin typeface="Times New Roman" panose="02020603050405020304" pitchFamily="18" charset="0"/>
              <a:ea typeface="Times New Roman" panose="02020603050405020304" pitchFamily="18" charset="0"/>
            </a:endParaRPr>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1955821"/>
            <a:ext cx="3049154" cy="40569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5.1 </a:t>
            </a:r>
            <a:r>
              <a:rPr lang="en-US" sz="1800" b="0" dirty="0" err="1">
                <a:effectLst/>
                <a:latin typeface="Calibri" panose="020F0502020204030204" pitchFamily="34" charset="0"/>
                <a:ea typeface="Times New Roman" panose="02020603050405020304" pitchFamily="18" charset="0"/>
              </a:rPr>
              <a:t>Tecnologia</a:t>
            </a:r>
            <a:r>
              <a:rPr lang="en-US" sz="1800" b="0" dirty="0">
                <a:effectLst/>
                <a:latin typeface="Calibri" panose="020F0502020204030204" pitchFamily="34" charset="0"/>
                <a:ea typeface="Times New Roman" panose="02020603050405020304" pitchFamily="18" charset="0"/>
              </a:rPr>
              <a:t> </a:t>
            </a:r>
            <a:r>
              <a:rPr lang="en-US" sz="1800" b="0" dirty="0" err="1">
                <a:effectLst/>
                <a:latin typeface="Calibri" panose="020F0502020204030204" pitchFamily="34" charset="0"/>
                <a:ea typeface="Times New Roman" panose="02020603050405020304" pitchFamily="18" charset="0"/>
              </a:rPr>
              <a:t>Blockchain</a:t>
            </a:r>
            <a:endParaRPr lang="x-none" sz="1800" b="0" dirty="0">
              <a:effectLst/>
              <a:latin typeface="Times New Roman" panose="02020603050405020304" pitchFamily="18" charset="0"/>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90858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contato</a:t>
            </a:r>
            <a:r>
              <a:rPr lang="en-US" sz="1100" dirty="0">
                <a:latin typeface="Calibri" panose="020F0502020204030204" pitchFamily="34" charset="0"/>
                <a:cs typeface="Calibri" panose="020F0502020204030204" pitchFamily="34" charset="0"/>
              </a:rPr>
              <a:t> com a </a:t>
            </a:r>
            <a:r>
              <a:rPr lang="en-US" sz="1100" dirty="0" err="1">
                <a:latin typeface="Calibri" panose="020F0502020204030204" pitchFamily="34" charset="0"/>
                <a:cs typeface="Calibri" panose="020F0502020204030204" pitchFamily="34" charset="0"/>
              </a:rPr>
              <a:t>infraestrutura</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tecnologia</a:t>
            </a:r>
            <a:r>
              <a:rPr lang="en-US" sz="1100" dirty="0">
                <a:latin typeface="Calibri" panose="020F0502020204030204" pitchFamily="34" charset="0"/>
                <a:cs typeface="Calibri" panose="020F0502020204030204" pitchFamily="34" charset="0"/>
              </a:rPr>
              <a:t> blockchain </a:t>
            </a:r>
            <a:r>
              <a:rPr lang="en-US" sz="1100" dirty="0" err="1">
                <a:latin typeface="Calibri" panose="020F0502020204030204" pitchFamily="34" charset="0"/>
                <a:cs typeface="Calibri" panose="020F0502020204030204" pitchFamily="34" charset="0"/>
              </a:rPr>
              <a:t>será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aprender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aprofundadamente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elementos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participantes</a:t>
            </a:r>
            <a:r>
              <a:rPr lang="en-US" sz="1100" dirty="0">
                <a:latin typeface="Calibri" panose="020F0502020204030204" pitchFamily="34" charset="0"/>
                <a:cs typeface="Calibri" panose="020F0502020204030204" pitchFamily="34" charset="0"/>
              </a:rPr>
              <a:t> dela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mineradores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nós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funções</a:t>
            </a:r>
            <a:r>
              <a:rPr lang="en-US" sz="1100" dirty="0">
                <a:latin typeface="Calibri" panose="020F0502020204030204" pitchFamily="34" charset="0"/>
                <a:cs typeface="Calibri" panose="020F0502020204030204" pitchFamily="34" charset="0"/>
              </a:rPr>
              <a:t> de hash, </a:t>
            </a:r>
            <a:r>
              <a:rPr lang="en-US" sz="1100" dirty="0" err="1">
                <a:latin typeface="Calibri" panose="020F0502020204030204" pitchFamily="34" charset="0"/>
                <a:cs typeface="Calibri" panose="020F0502020204030204" pitchFamily="34" charset="0"/>
              </a:rPr>
              <a:t>criptografia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chave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assinaturas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endereços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647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tabLst>
                <a:tab pos="0" algn="l"/>
              </a:tabLst>
            </a:pPr>
            <a:r>
              <a:rPr lang="en-US" sz="1100" dirty="0" err="1">
                <a:latin typeface="Calibri" panose="020F0502020204030204" pitchFamily="34" charset="0"/>
                <a:ea typeface="Times New Roman" panose="02020603050405020304" pitchFamily="18" charset="0"/>
                <a:cs typeface="Calibri" panose="020F0502020204030204" pitchFamily="34" charset="0"/>
              </a:rPr>
              <a:t>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nó</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mas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precisa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mineiro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executar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nó</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suportam</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encaminhar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informações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manter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cópia</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assim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outros </a:t>
            </a:r>
            <a:r>
              <a:rPr lang="en-US" sz="1100" dirty="0" err="1">
                <a:latin typeface="Calibri" panose="020F0502020204030204" pitchFamily="34" charset="0"/>
                <a:ea typeface="Times New Roman" panose="02020603050405020304" pitchFamily="18" charset="0"/>
                <a:cs typeface="Calibri" panose="020F0502020204030204" pitchFamily="34" charset="0"/>
              </a:rPr>
              <a:t>nós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contrário</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nós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responsáveis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cadeia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blocos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decisão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coletiva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sobre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história</a:t>
            </a:r>
            <a:r>
              <a:rPr lang="en-US" sz="1100" dirty="0">
                <a:latin typeface="Calibri" panose="020F0502020204030204" pitchFamily="34" charset="0"/>
                <a:ea typeface="Times New Roman" panose="02020603050405020304" pitchFamily="18" charset="0"/>
                <a:cs typeface="Calibri" panose="020F0502020204030204" pitchFamily="34" charset="0"/>
              </a:rPr>
              <a:t> de um </a:t>
            </a:r>
            <a:r>
              <a:rPr lang="en-US" sz="1100" dirty="0" err="1">
                <a:latin typeface="Calibri" panose="020F0502020204030204" pitchFamily="34" charset="0"/>
                <a:ea typeface="Times New Roman" panose="02020603050405020304" pitchFamily="18" charset="0"/>
                <a:cs typeface="Calibri" panose="020F0502020204030204" pitchFamily="34" charset="0"/>
              </a:rPr>
              <a:t>determinado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ponto</a:t>
            </a:r>
            <a:r>
              <a:rPr lang="en-US" sz="1100" dirty="0">
                <a:latin typeface="Calibri" panose="020F0502020204030204" pitchFamily="34" charset="0"/>
                <a:ea typeface="Times New Roman" panose="02020603050405020304" pitchFamily="18" charset="0"/>
                <a:cs typeface="Calibri" panose="020F0502020204030204" pitchFamily="34" charset="0"/>
              </a:rPr>
              <a:t> no tempo. Para </a:t>
            </a:r>
            <a:r>
              <a:rPr lang="en-US" sz="1100" dirty="0" err="1">
                <a:latin typeface="Calibri" panose="020F0502020204030204" pitchFamily="34" charset="0"/>
                <a:ea typeface="Times New Roman" panose="02020603050405020304" pitchFamily="18" charset="0"/>
                <a:cs typeface="Calibri" panose="020F0502020204030204" pitchFamily="34" charset="0"/>
              </a:rPr>
              <a:t>encontrar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decisão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coletiva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encontra</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consenso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sobre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incluídas</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próximo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sequência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propostos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iguais</a:t>
            </a:r>
            <a:r>
              <a:rPr lang="en-US" sz="1100" dirty="0">
                <a:latin typeface="Calibri" panose="020F0502020204030204" pitchFamily="34" charset="0"/>
                <a:ea typeface="Times New Roman" panose="02020603050405020304" pitchFamily="18" charset="0"/>
                <a:cs typeface="Calibri" panose="020F0502020204030204" pitchFamily="34" charset="0"/>
              </a:rPr>
              <a:t>. Uma </a:t>
            </a:r>
            <a:r>
              <a:rPr lang="en-US" sz="1100" dirty="0" err="1">
                <a:latin typeface="Calibri" panose="020F0502020204030204" pitchFamily="34" charset="0"/>
                <a:ea typeface="Times New Roman" panose="02020603050405020304" pitchFamily="18" charset="0"/>
                <a:cs typeface="Calibri" panose="020F0502020204030204" pitchFamily="34" charset="0"/>
              </a:rPr>
              <a:t>razão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leva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quantidades</a:t>
            </a:r>
            <a:r>
              <a:rPr lang="en-US" sz="1100" dirty="0">
                <a:latin typeface="Calibri" panose="020F0502020204030204" pitchFamily="34" charset="0"/>
                <a:ea typeface="Times New Roman" panose="02020603050405020304" pitchFamily="18" charset="0"/>
                <a:cs typeface="Calibri" panose="020F0502020204030204" pitchFamily="34" charset="0"/>
              </a:rPr>
              <a:t> de tempo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novas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difundirem</a:t>
            </a:r>
            <a:r>
              <a:rPr lang="en-US" sz="1100" dirty="0">
                <a:latin typeface="Calibri" panose="020F0502020204030204" pitchFamily="34" charset="0"/>
                <a:ea typeface="Times New Roman" panose="02020603050405020304" pitchFamily="18" charset="0"/>
                <a:cs typeface="Calibri" panose="020F0502020204030204" pitchFamily="34" charset="0"/>
              </a:rPr>
              <a:t>-se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toda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fazendo</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conjuntos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transações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verificadas</a:t>
            </a:r>
            <a:r>
              <a:rPr lang="en-US" sz="1100" dirty="0">
                <a:latin typeface="Calibri" panose="020F0502020204030204" pitchFamily="34" charset="0"/>
                <a:ea typeface="Times New Roman" panose="02020603050405020304" pitchFamily="18" charset="0"/>
                <a:cs typeface="Calibri" panose="020F0502020204030204" pitchFamily="34" charset="0"/>
              </a:rPr>
              <a:t> se </a:t>
            </a:r>
            <a:r>
              <a:rPr lang="en-US" sz="1100" dirty="0" err="1">
                <a:latin typeface="Calibri" panose="020F0502020204030204" pitchFamily="34" charset="0"/>
                <a:ea typeface="Times New Roman" panose="02020603050405020304" pitchFamily="18" charset="0"/>
                <a:cs typeface="Calibri" panose="020F0502020204030204" pitchFamily="34" charset="0"/>
              </a:rPr>
              <a:t>reúnam</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tabLst>
                <a:tab pos="0" algn="l"/>
              </a:tabLst>
            </a:pPr>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tabLst>
                <a:tab pos="0" algn="l"/>
              </a:tabLst>
            </a:pPr>
            <a:r>
              <a:rPr lang="en-US" sz="1100" dirty="0">
                <a:latin typeface="Calibri" panose="020F0502020204030204" pitchFamily="34" charset="0"/>
                <a:ea typeface="Times New Roman" panose="02020603050405020304" pitchFamily="18" charset="0"/>
                <a:cs typeface="Calibri" panose="020F0502020204030204" pitchFamily="34" charset="0"/>
              </a:rPr>
              <a:t>No </a:t>
            </a:r>
            <a:r>
              <a:rPr lang="en-US" sz="1100" dirty="0" err="1">
                <a:latin typeface="Calibri" panose="020F0502020204030204" pitchFamily="34" charset="0"/>
                <a:ea typeface="Times New Roman" panose="02020603050405020304" pitchFamily="18" charset="0"/>
                <a:cs typeface="Calibri" panose="020F0502020204030204" pitchFamily="34" charset="0"/>
              </a:rPr>
              <a:t>Ethereum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chamados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validadores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Ethereum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mudou</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algoritmo</a:t>
            </a:r>
            <a:r>
              <a:rPr lang="en-US" sz="1100" dirty="0">
                <a:latin typeface="Calibri" panose="020F0502020204030204" pitchFamily="34" charset="0"/>
                <a:ea typeface="Times New Roman" panose="02020603050405020304" pitchFamily="18" charset="0"/>
                <a:cs typeface="Calibri" panose="020F0502020204030204" pitchFamily="34" charset="0"/>
              </a:rPr>
              <a:t> Proof-of-Work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o Proof-of-Stake. Um </a:t>
            </a:r>
            <a:r>
              <a:rPr lang="en-US" sz="1100" dirty="0" err="1">
                <a:latin typeface="Calibri" panose="020F0502020204030204" pitchFamily="34" charset="0"/>
                <a:ea typeface="Times New Roman" panose="02020603050405020304" pitchFamily="18" charset="0"/>
                <a:cs typeface="Calibri" panose="020F0502020204030204" pitchFamily="34" charset="0"/>
              </a:rPr>
              <a:t>validador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essencialmente</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eleitor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um novo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votos</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receber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provável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seja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escolhido</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tabLst>
                <a:tab pos="0" algn="l"/>
              </a:tabLst>
            </a:pPr>
            <a:br>
              <a:rPr lang="en-US" sz="1100" dirty="0">
                <a:effectLst/>
                <a:latin typeface="Calibri" panose="020F0502020204030204" pitchFamily="34" charset="0"/>
                <a:ea typeface="Times New Roman" panose="02020603050405020304" pitchFamily="18" charset="0"/>
                <a:cs typeface="Calibri" panose="020F0502020204030204" pitchFamily="34" charset="0"/>
              </a:rPr>
            </a:br>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razão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têm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interesse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agir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honestamente</a:t>
            </a:r>
            <a:r>
              <a:rPr lang="en-US" sz="1100" dirty="0">
                <a:latin typeface="Calibri" panose="020F0502020204030204" pitchFamily="34" charset="0"/>
                <a:ea typeface="Times New Roman" panose="02020603050405020304" pitchFamily="18" charset="0"/>
                <a:cs typeface="Calibri" panose="020F0502020204030204" pitchFamily="34" charset="0"/>
              </a:rPr>
              <a:t> e no </a:t>
            </a:r>
            <a:r>
              <a:rPr lang="en-US" sz="1100" dirty="0" err="1">
                <a:latin typeface="Calibri" panose="020F0502020204030204" pitchFamily="34" charset="0"/>
                <a:ea typeface="Times New Roman" panose="02020603050405020304" pitchFamily="18" charset="0"/>
                <a:cs typeface="Calibri" panose="020F0502020204030204" pitchFamily="34" charset="0"/>
              </a:rPr>
              <a:t>interesse</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incentivados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comportar</a:t>
            </a:r>
            <a:r>
              <a:rPr lang="en-US" sz="1100" dirty="0">
                <a:latin typeface="Calibri" panose="020F0502020204030204" pitchFamily="34" charset="0"/>
                <a:ea typeface="Times New Roman" panose="02020603050405020304" pitchFamily="18" charset="0"/>
                <a:cs typeface="Calibri" panose="020F0502020204030204" pitchFamily="34" charset="0"/>
              </a:rPr>
              <a:t>-se de </a:t>
            </a:r>
            <a:r>
              <a:rPr lang="en-US" sz="1100" dirty="0" err="1">
                <a:latin typeface="Calibri" panose="020F0502020204030204" pitchFamily="34" charset="0"/>
                <a:ea typeface="Times New Roman" panose="02020603050405020304" pitchFamily="18" charset="0"/>
                <a:cs typeface="Calibri" panose="020F0502020204030204" pitchFamily="34" charset="0"/>
              </a:rPr>
              <a:t>acordo</a:t>
            </a:r>
            <a:r>
              <a:rPr lang="en-US" sz="1100" dirty="0">
                <a:latin typeface="Calibri" panose="020F0502020204030204" pitchFamily="34" charset="0"/>
                <a:ea typeface="Times New Roman" panose="02020603050405020304" pitchFamily="18" charset="0"/>
                <a:cs typeface="Calibri" panose="020F0502020204030204" pitchFamily="34" charset="0"/>
              </a:rPr>
              <a:t> com as </a:t>
            </a:r>
            <a:r>
              <a:rPr lang="en-US" sz="1100" dirty="0" err="1">
                <a:latin typeface="Calibri" panose="020F0502020204030204" pitchFamily="34" charset="0"/>
                <a:ea typeface="Times New Roman" panose="02020603050405020304" pitchFamily="18" charset="0"/>
                <a:cs typeface="Calibri" panose="020F0502020204030204" pitchFamily="34" charset="0"/>
              </a:rPr>
              <a:t>regras</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Se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inválida</a:t>
            </a:r>
            <a:r>
              <a:rPr lang="en-US" sz="1100" dirty="0">
                <a:latin typeface="Calibri" panose="020F0502020204030204" pitchFamily="34" charset="0"/>
                <a:ea typeface="Times New Roman" panose="02020603050405020304" pitchFamily="18" charset="0"/>
                <a:cs typeface="Calibri" panose="020F0502020204030204" pitchFamily="34" charset="0"/>
              </a:rPr>
              <a:t> for </a:t>
            </a:r>
            <a:r>
              <a:rPr lang="en-US" sz="1100" dirty="0" err="1">
                <a:latin typeface="Calibri" panose="020F0502020204030204" pitchFamily="34" charset="0"/>
                <a:ea typeface="Times New Roman" panose="02020603050405020304" pitchFamily="18" charset="0"/>
                <a:cs typeface="Calibri" panose="020F0502020204030204" pitchFamily="34" charset="0"/>
              </a:rPr>
              <a:t>colocada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terá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hipótese</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vencedor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devido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entrada</a:t>
            </a:r>
            <a:r>
              <a:rPr lang="en-US" sz="1100" dirty="0">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incorreta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resolver o </a:t>
            </a:r>
            <a:r>
              <a:rPr lang="en-US" sz="1100" dirty="0" err="1">
                <a:latin typeface="Calibri" panose="020F0502020204030204" pitchFamily="34" charset="0"/>
                <a:ea typeface="Times New Roman" panose="02020603050405020304" pitchFamily="18" charset="0"/>
                <a:cs typeface="Calibri" panose="020F0502020204030204" pitchFamily="34" charset="0"/>
              </a:rPr>
              <a:t>quebra-cabeça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primeiro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recompensado</a:t>
            </a:r>
            <a:r>
              <a:rPr lang="en-US" sz="1100" dirty="0">
                <a:latin typeface="Calibri" panose="020F0502020204030204" pitchFamily="34" charset="0"/>
                <a:ea typeface="Times New Roman" panose="02020603050405020304" pitchFamily="18" charset="0"/>
                <a:cs typeface="Calibri" panose="020F0502020204030204" pitchFamily="34" charset="0"/>
              </a:rPr>
              <a:t> com as </a:t>
            </a:r>
            <a:r>
              <a:rPr lang="en-US" sz="1100" dirty="0" err="1">
                <a:latin typeface="Calibri" panose="020F0502020204030204" pitchFamily="34" charset="0"/>
                <a:ea typeface="Times New Roman" panose="02020603050405020304" pitchFamily="18" charset="0"/>
                <a:cs typeface="Calibri" panose="020F0502020204030204" pitchFamily="34" charset="0"/>
              </a:rPr>
              <a:t>recompensas</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e/</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 taxa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qualquer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pessoa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enviar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via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Bitcoin</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Ethereum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deve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pagar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seja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incluída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próximos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hipótese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probabilística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receber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recompensa</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e as </a:t>
            </a:r>
            <a:r>
              <a:rPr lang="en-US" sz="1100" dirty="0" err="1">
                <a:latin typeface="Calibri" panose="020F0502020204030204" pitchFamily="34" charset="0"/>
                <a:ea typeface="Times New Roman" panose="02020603050405020304" pitchFamily="18" charset="0"/>
                <a:cs typeface="Calibri" panose="020F0502020204030204" pitchFamily="34" charset="0"/>
              </a:rPr>
              <a:t>taxas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criam</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incentivo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indivíduos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comprem</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executem</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dispendioso</a:t>
            </a:r>
            <a:r>
              <a:rPr lang="en-US" sz="1100" dirty="0">
                <a:latin typeface="Calibri" panose="020F0502020204030204" pitchFamily="34" charset="0"/>
                <a:ea typeface="Times New Roman" panose="02020603050405020304" pitchFamily="18" charset="0"/>
                <a:cs typeface="Calibri" panose="020F0502020204030204" pitchFamily="34" charset="0"/>
              </a:rPr>
              <a:t> hardware </a:t>
            </a:r>
            <a:r>
              <a:rPr lang="en-US" sz="1100" dirty="0" err="1">
                <a:latin typeface="Calibri" panose="020F0502020204030204" pitchFamily="34" charset="0"/>
                <a:ea typeface="Times New Roman" panose="02020603050405020304" pitchFamily="18" charset="0"/>
                <a:cs typeface="Calibri" panose="020F0502020204030204" pitchFamily="34" charset="0"/>
              </a:rPr>
              <a:t>necessário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resolver o </a:t>
            </a:r>
            <a:r>
              <a:rPr lang="en-US" sz="1100" dirty="0" err="1">
                <a:latin typeface="Calibri" panose="020F0502020204030204" pitchFamily="34" charset="0"/>
                <a:ea typeface="Times New Roman" panose="02020603050405020304" pitchFamily="18" charset="0"/>
                <a:cs typeface="Calibri" panose="020F0502020204030204" pitchFamily="34" charset="0"/>
              </a:rPr>
              <a:t>quebra-cabeça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primeiro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a:t>
            </a:r>
            <a:r>
              <a:rPr lang="en-US" sz="1100" dirty="0">
                <a:latin typeface="Calibri" panose="020F0502020204030204" pitchFamily="34" charset="0"/>
                <a:ea typeface="Times New Roman" panose="02020603050405020304" pitchFamily="18" charset="0"/>
                <a:cs typeface="Calibri" panose="020F0502020204030204" pitchFamily="34" charset="0"/>
              </a:rPr>
              <a:t> a resolver um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recebe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recompensa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moeda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está</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minerar</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vencedor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enviar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si</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mesmo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algumas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dependendo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e da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existiam</a:t>
            </a:r>
            <a:r>
              <a:rPr lang="en-US" sz="1100" dirty="0">
                <a:latin typeface="Calibri" panose="020F0502020204030204" pitchFamily="34" charset="0"/>
                <a:ea typeface="Times New Roman" panose="02020603050405020304" pitchFamily="18" charset="0"/>
                <a:cs typeface="Calibri" panose="020F0502020204030204" pitchFamily="34" charset="0"/>
              </a:rPr>
              <a:t> antes.</a:t>
            </a:r>
          </a:p>
          <a:p>
            <a:pPr algn="just">
              <a:tabLst>
                <a:tab pos="0" algn="l"/>
              </a:tabLst>
            </a:pPr>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tabLst>
                <a:tab pos="0" algn="l"/>
              </a:tabLst>
            </a:pP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recebem</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lote</a:t>
            </a:r>
            <a:r>
              <a:rPr lang="en-US" sz="1100" dirty="0">
                <a:latin typeface="Calibri" panose="020F0502020204030204" pitchFamily="34" charset="0"/>
                <a:ea typeface="Times New Roman" panose="02020603050405020304" pitchFamily="18" charset="0"/>
                <a:cs typeface="Calibri" panose="020F0502020204030204" pitchFamily="34" charset="0"/>
              </a:rPr>
              <a:t> final de dados da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executado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meio</a:t>
            </a:r>
            <a:r>
              <a:rPr lang="en-US" sz="1100" dirty="0">
                <a:latin typeface="Calibri" panose="020F0502020204030204" pitchFamily="34" charset="0"/>
                <a:ea typeface="Times New Roman" panose="02020603050405020304" pitchFamily="18" charset="0"/>
                <a:cs typeface="Calibri" panose="020F0502020204030204" pitchFamily="34" charset="0"/>
              </a:rPr>
              <a:t> de um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algoritmo</a:t>
            </a:r>
            <a:r>
              <a:rPr lang="en-US" sz="1100" dirty="0">
                <a:latin typeface="Calibri" panose="020F0502020204030204" pitchFamily="34" charset="0"/>
                <a:ea typeface="Times New Roman" panose="02020603050405020304" pitchFamily="18" charset="0"/>
                <a:cs typeface="Calibri" panose="020F0502020204030204" pitchFamily="34" charset="0"/>
              </a:rPr>
              <a:t>. Durante </a:t>
            </a:r>
            <a:r>
              <a:rPr lang="en-US" sz="1100" dirty="0" err="1">
                <a:latin typeface="Calibri" panose="020F0502020204030204" pitchFamily="34" charset="0"/>
                <a:ea typeface="Times New Roman" panose="02020603050405020304" pitchFamily="18" charset="0"/>
                <a:cs typeface="Calibri" panose="020F0502020204030204" pitchFamily="34" charset="0"/>
              </a:rPr>
              <a:t>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processo</a:t>
            </a:r>
            <a:r>
              <a:rPr lang="en-US" sz="1100" dirty="0">
                <a:latin typeface="Calibri" panose="020F0502020204030204" pitchFamily="34" charset="0"/>
                <a:ea typeface="Times New Roman" panose="02020603050405020304" pitchFamily="18" charset="0"/>
                <a:cs typeface="Calibri" panose="020F0502020204030204" pitchFamily="34" charset="0"/>
              </a:rPr>
              <a:t>, um hash,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sequência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números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letras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revela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nenhum</a:t>
            </a:r>
            <a:r>
              <a:rPr lang="en-US" sz="1100" dirty="0">
                <a:latin typeface="Calibri" panose="020F0502020204030204" pitchFamily="34" charset="0"/>
                <a:ea typeface="Times New Roman" panose="02020603050405020304" pitchFamily="18" charset="0"/>
                <a:cs typeface="Calibri" panose="020F0502020204030204" pitchFamily="34" charset="0"/>
              </a:rPr>
              <a:t> dado da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gerado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usado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verificar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validade</a:t>
            </a:r>
            <a:r>
              <a:rPr lang="en-US" sz="1100" dirty="0">
                <a:latin typeface="Calibri" panose="020F0502020204030204" pitchFamily="34" charset="0"/>
                <a:ea typeface="Times New Roman" panose="02020603050405020304" pitchFamily="18" charset="0"/>
                <a:cs typeface="Calibri" panose="020F0502020204030204" pitchFamily="34" charset="0"/>
              </a:rPr>
              <a:t>. O hash </a:t>
            </a:r>
            <a:r>
              <a:rPr lang="en-US" sz="1100" dirty="0" err="1">
                <a:latin typeface="Calibri" panose="020F0502020204030204" pitchFamily="34" charset="0"/>
                <a:ea typeface="Times New Roman" panose="02020603050405020304" pitchFamily="18" charset="0"/>
                <a:cs typeface="Calibri" panose="020F0502020204030204" pitchFamily="34" charset="0"/>
              </a:rPr>
              <a:t>garante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correspondente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sofreu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alterações</a:t>
            </a:r>
            <a:r>
              <a:rPr lang="en-US" sz="1100" dirty="0">
                <a:latin typeface="Calibri" panose="020F0502020204030204" pitchFamily="34" charset="0"/>
                <a:ea typeface="Times New Roman" panose="02020603050405020304" pitchFamily="18" charset="0"/>
                <a:cs typeface="Calibri" panose="020F0502020204030204" pitchFamily="34" charset="0"/>
              </a:rPr>
              <a:t>. Se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menos</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número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estiver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errado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fora</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lugar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dados </a:t>
            </a:r>
            <a:r>
              <a:rPr lang="en-US" sz="1100" dirty="0" err="1">
                <a:latin typeface="Calibri" panose="020F0502020204030204" pitchFamily="34" charset="0"/>
                <a:ea typeface="Times New Roman" panose="02020603050405020304" pitchFamily="18" charset="0"/>
                <a:cs typeface="Calibri" panose="020F0502020204030204" pitchFamily="34" charset="0"/>
              </a:rPr>
              <a:t>correspondentes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gerarão</a:t>
            </a:r>
            <a:r>
              <a:rPr lang="en-US" sz="1100" dirty="0">
                <a:latin typeface="Calibri" panose="020F0502020204030204" pitchFamily="34" charset="0"/>
                <a:ea typeface="Times New Roman" panose="02020603050405020304" pitchFamily="18" charset="0"/>
                <a:cs typeface="Calibri" panose="020F0502020204030204" pitchFamily="34" charset="0"/>
              </a:rPr>
              <a:t> um hash </a:t>
            </a:r>
            <a:r>
              <a:rPr lang="en-US" sz="1100" dirty="0" err="1">
                <a:latin typeface="Calibri" panose="020F0502020204030204" pitchFamily="34" charset="0"/>
                <a:ea typeface="Times New Roman" panose="02020603050405020304" pitchFamily="18" charset="0"/>
                <a:cs typeface="Calibri" panose="020F0502020204030204" pitchFamily="34" charset="0"/>
              </a:rPr>
              <a:t>diferente</a:t>
            </a:r>
            <a:r>
              <a:rPr lang="en-US" sz="1100" dirty="0">
                <a:latin typeface="Calibri" panose="020F0502020204030204" pitchFamily="34" charset="0"/>
                <a:ea typeface="Times New Roman" panose="02020603050405020304" pitchFamily="18" charset="0"/>
                <a:cs typeface="Calibri" panose="020F0502020204030204" pitchFamily="34" charset="0"/>
              </a:rPr>
              <a:t>. O hash do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anterior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integrado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próximo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modo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se </a:t>
            </a:r>
            <a:r>
              <a:rPr lang="en-US" sz="1100" dirty="0" err="1">
                <a:latin typeface="Calibri" panose="020F0502020204030204" pitchFamily="34" charset="0"/>
                <a:ea typeface="Times New Roman" panose="02020603050405020304" pitchFamily="18" charset="0"/>
                <a:cs typeface="Calibri" panose="020F0502020204030204" pitchFamily="34" charset="0"/>
              </a:rPr>
              <a:t>algo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foi</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alterado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anterior, o hash </a:t>
            </a:r>
            <a:r>
              <a:rPr lang="en-US" sz="1100" dirty="0" err="1">
                <a:latin typeface="Calibri" panose="020F0502020204030204" pitchFamily="34" charset="0"/>
                <a:ea typeface="Times New Roman" panose="02020603050405020304" pitchFamily="18" charset="0"/>
                <a:cs typeface="Calibri" panose="020F0502020204030204" pitchFamily="34" charset="0"/>
              </a:rPr>
              <a:t>gerado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alterado</a:t>
            </a:r>
            <a:r>
              <a:rPr lang="en-US" sz="1100" dirty="0">
                <a:latin typeface="Calibri" panose="020F0502020204030204" pitchFamily="34" charset="0"/>
                <a:ea typeface="Times New Roman" panose="02020603050405020304" pitchFamily="18" charset="0"/>
                <a:cs typeface="Calibri" panose="020F0502020204030204" pitchFamily="34" charset="0"/>
              </a:rPr>
              <a:t>. O valor de hash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deve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abaixo</a:t>
            </a:r>
            <a:r>
              <a:rPr lang="en-US" sz="1100" dirty="0">
                <a:latin typeface="Calibri" panose="020F0502020204030204" pitchFamily="34" charset="0"/>
                <a:ea typeface="Times New Roman" panose="02020603050405020304" pitchFamily="18" charset="0"/>
                <a:cs typeface="Calibri" panose="020F0502020204030204" pitchFamily="34" charset="0"/>
              </a:rPr>
              <a:t> de um valor de </a:t>
            </a:r>
            <a:r>
              <a:rPr lang="en-US" sz="1100" dirty="0" err="1">
                <a:latin typeface="Calibri" panose="020F0502020204030204" pitchFamily="34" charset="0"/>
                <a:ea typeface="Times New Roman" panose="02020603050405020304" pitchFamily="18" charset="0"/>
                <a:cs typeface="Calibri" panose="020F0502020204030204" pitchFamily="34" charset="0"/>
              </a:rPr>
              <a:t>destino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definido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algoritmo</a:t>
            </a:r>
            <a:r>
              <a:rPr lang="en-US" sz="1100" dirty="0">
                <a:latin typeface="Calibri" panose="020F0502020204030204" pitchFamily="34" charset="0"/>
                <a:ea typeface="Times New Roman" panose="02020603050405020304" pitchFamily="18" charset="0"/>
                <a:cs typeface="Calibri" panose="020F0502020204030204" pitchFamily="34" charset="0"/>
              </a:rPr>
              <a:t> de hash. Se o valor de hash </a:t>
            </a:r>
            <a:r>
              <a:rPr lang="en-US" sz="1100" dirty="0" err="1">
                <a:latin typeface="Calibri" panose="020F0502020204030204" pitchFamily="34" charset="0"/>
                <a:ea typeface="Times New Roman" panose="02020603050405020304" pitchFamily="18" charset="0"/>
                <a:cs typeface="Calibri" panose="020F0502020204030204" pitchFamily="34" charset="0"/>
              </a:rPr>
              <a:t>gerado</a:t>
            </a:r>
            <a:r>
              <a:rPr lang="en-US" sz="1100" dirty="0">
                <a:latin typeface="Calibri" panose="020F0502020204030204" pitchFamily="34" charset="0"/>
                <a:ea typeface="Times New Roman" panose="02020603050405020304" pitchFamily="18" charset="0"/>
                <a:cs typeface="Calibri" panose="020F0502020204030204" pitchFamily="34" charset="0"/>
              </a:rPr>
              <a:t> for </a:t>
            </a:r>
            <a:r>
              <a:rPr lang="en-US" sz="1100" dirty="0" err="1">
                <a:latin typeface="Calibri" panose="020F0502020204030204" pitchFamily="34" charset="0"/>
                <a:ea typeface="Times New Roman" panose="02020603050405020304" pitchFamily="18" charset="0"/>
                <a:cs typeface="Calibri" panose="020F0502020204030204" pitchFamily="34" charset="0"/>
              </a:rPr>
              <a:t>muito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grande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gerado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novamente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ficar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abaixo</a:t>
            </a:r>
            <a:r>
              <a:rPr lang="en-US" sz="1100" dirty="0">
                <a:latin typeface="Calibri" panose="020F0502020204030204" pitchFamily="34" charset="0"/>
                <a:ea typeface="Times New Roman" panose="02020603050405020304" pitchFamily="18" charset="0"/>
                <a:cs typeface="Calibri" panose="020F0502020204030204" pitchFamily="34" charset="0"/>
              </a:rPr>
              <a:t> do valor de </a:t>
            </a:r>
            <a:r>
              <a:rPr lang="en-US" sz="1100" dirty="0" err="1">
                <a:latin typeface="Calibri" panose="020F0502020204030204" pitchFamily="34" charset="0"/>
                <a:ea typeface="Times New Roman" panose="02020603050405020304" pitchFamily="18" charset="0"/>
                <a:cs typeface="Calibri" panose="020F0502020204030204" pitchFamily="34" charset="0"/>
              </a:rPr>
              <a:t>destino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especificado</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t>5.3 </a:t>
            </a:r>
            <a:r>
              <a:rPr lang="en-US" sz="1800" b="0" dirty="0" err="1"/>
              <a:t>Mineradores</a:t>
            </a:r>
            <a:r>
              <a:rPr lang="en-US" sz="1800" b="0" dirty="0"/>
              <a:t> e </a:t>
            </a:r>
            <a:r>
              <a:rPr lang="en-US" sz="1800" b="0" dirty="0" err="1"/>
              <a:t>Validadores</a:t>
            </a: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554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3" y="1321364"/>
            <a:ext cx="6327523" cy="3024425"/>
          </a:xfrm>
        </p:spPr>
        <p:txBody>
          <a:bodyPr numCol="2"/>
          <a:lstStyle/>
          <a:p>
            <a:pPr>
              <a:tabLst>
                <a:tab pos="0" algn="l"/>
              </a:tabLst>
            </a:pPr>
            <a:r>
              <a:rPr lang="en-US" dirty="0"/>
              <a:t>A </a:t>
            </a:r>
            <a:r>
              <a:rPr lang="en-US" dirty="0" err="1"/>
              <a:t>verificação</a:t>
            </a:r>
            <a:r>
              <a:rPr lang="en-US" dirty="0"/>
              <a:t> de dados </a:t>
            </a:r>
            <a:r>
              <a:rPr lang="en-US" dirty="0" err="1"/>
              <a:t>é</a:t>
            </a:r>
            <a:r>
              <a:rPr lang="en-US" dirty="0"/>
              <a:t> um </a:t>
            </a:r>
            <a:r>
              <a:rPr lang="en-US" dirty="0" err="1"/>
              <a:t>componente</a:t>
            </a:r>
            <a:r>
              <a:rPr lang="en-US" dirty="0"/>
              <a:t> </a:t>
            </a:r>
            <a:r>
              <a:rPr lang="en-US" dirty="0" err="1"/>
              <a:t>importante</a:t>
            </a:r>
            <a:r>
              <a:rPr lang="en-US" dirty="0"/>
              <a:t> </a:t>
            </a:r>
            <a:r>
              <a:rPr lang="en-US" dirty="0" err="1"/>
              <a:t>ao</a:t>
            </a:r>
            <a:r>
              <a:rPr lang="en-US" dirty="0"/>
              <a:t> </a:t>
            </a:r>
            <a:r>
              <a:rPr lang="en-US" dirty="0" err="1"/>
              <a:t>construir</a:t>
            </a:r>
            <a:r>
              <a:rPr lang="en-US" dirty="0"/>
              <a:t> </a:t>
            </a:r>
            <a:r>
              <a:rPr lang="en-US" dirty="0" err="1"/>
              <a:t>uma</a:t>
            </a:r>
            <a:r>
              <a:rPr lang="en-US" dirty="0"/>
              <a:t> </a:t>
            </a:r>
            <a:r>
              <a:rPr lang="en-US" dirty="0" err="1"/>
              <a:t>estrutura</a:t>
            </a:r>
            <a:r>
              <a:rPr lang="en-US" dirty="0"/>
              <a:t> de dados </a:t>
            </a:r>
            <a:r>
              <a:rPr lang="en-US" dirty="0" err="1"/>
              <a:t>numa</a:t>
            </a:r>
            <a:r>
              <a:rPr lang="en-US" dirty="0"/>
              <a:t> </a:t>
            </a:r>
            <a:r>
              <a:rPr lang="en-US" dirty="0" err="1"/>
              <a:t>rede</a:t>
            </a:r>
            <a:r>
              <a:rPr lang="en-US" dirty="0"/>
              <a:t> </a:t>
            </a:r>
            <a:r>
              <a:rPr lang="en-US" dirty="0" err="1"/>
              <a:t>descentralizada</a:t>
            </a:r>
            <a:r>
              <a:rPr lang="en-US" dirty="0"/>
              <a:t>. </a:t>
            </a:r>
            <a:r>
              <a:rPr lang="en-US" dirty="0" err="1"/>
              <a:t>Somente</a:t>
            </a:r>
            <a:r>
              <a:rPr lang="en-US" dirty="0"/>
              <a:t> </a:t>
            </a:r>
            <a:r>
              <a:rPr lang="en-US" dirty="0" err="1"/>
              <a:t>por</a:t>
            </a:r>
            <a:r>
              <a:rPr lang="en-US" dirty="0"/>
              <a:t> </a:t>
            </a:r>
            <a:r>
              <a:rPr lang="en-US" dirty="0" err="1"/>
              <a:t>meio</a:t>
            </a:r>
            <a:r>
              <a:rPr lang="en-US" dirty="0"/>
              <a:t> da </a:t>
            </a:r>
            <a:r>
              <a:rPr lang="en-US" dirty="0" err="1"/>
              <a:t>verificação</a:t>
            </a:r>
            <a:r>
              <a:rPr lang="en-US" dirty="0"/>
              <a:t>, </a:t>
            </a:r>
            <a:r>
              <a:rPr lang="en-US" dirty="0" err="1"/>
              <a:t>os</a:t>
            </a:r>
            <a:r>
              <a:rPr lang="en-US" dirty="0"/>
              <a:t> </a:t>
            </a:r>
            <a:r>
              <a:rPr lang="en-US" dirty="0" err="1"/>
              <a:t>participantes</a:t>
            </a:r>
            <a:r>
              <a:rPr lang="en-US" dirty="0"/>
              <a:t> </a:t>
            </a:r>
            <a:r>
              <a:rPr lang="en-US" dirty="0" err="1"/>
              <a:t>podem</a:t>
            </a:r>
            <a:r>
              <a:rPr lang="en-US" dirty="0"/>
              <a:t> </a:t>
            </a:r>
            <a:r>
              <a:rPr lang="en-US" dirty="0" err="1"/>
              <a:t>distinguir</a:t>
            </a:r>
            <a:r>
              <a:rPr lang="en-US" dirty="0"/>
              <a:t> entre dados </a:t>
            </a:r>
            <a:r>
              <a:rPr lang="en-US" dirty="0" err="1"/>
              <a:t>válidos</a:t>
            </a:r>
            <a:r>
              <a:rPr lang="en-US" dirty="0"/>
              <a:t> e </a:t>
            </a:r>
            <a:r>
              <a:rPr lang="en-US" dirty="0" err="1"/>
              <a:t>informações</a:t>
            </a:r>
            <a:r>
              <a:rPr lang="en-US" dirty="0"/>
              <a:t> </a:t>
            </a:r>
            <a:r>
              <a:rPr lang="en-US" dirty="0" err="1"/>
              <a:t>inválidas</a:t>
            </a:r>
            <a:r>
              <a:rPr lang="en-US" dirty="0"/>
              <a:t>. </a:t>
            </a:r>
            <a:r>
              <a:rPr lang="en-US" dirty="0" err="1"/>
              <a:t>Nos</a:t>
            </a:r>
            <a:r>
              <a:rPr lang="en-US" dirty="0"/>
              <a:t> </a:t>
            </a:r>
            <a:r>
              <a:rPr lang="en-US" dirty="0" err="1"/>
              <a:t>sistemas</a:t>
            </a:r>
            <a:r>
              <a:rPr lang="en-US" dirty="0"/>
              <a:t> </a:t>
            </a:r>
            <a:r>
              <a:rPr lang="en-US" dirty="0" err="1"/>
              <a:t>blockchain</a:t>
            </a:r>
            <a:r>
              <a:rPr lang="en-US" dirty="0"/>
              <a:t>, as </a:t>
            </a:r>
            <a:r>
              <a:rPr lang="en-US" dirty="0" err="1"/>
              <a:t>funções</a:t>
            </a:r>
            <a:r>
              <a:rPr lang="en-US" dirty="0"/>
              <a:t> hash são </a:t>
            </a:r>
            <a:r>
              <a:rPr lang="en-US" dirty="0" err="1"/>
              <a:t>funções</a:t>
            </a:r>
            <a:r>
              <a:rPr lang="en-US" dirty="0"/>
              <a:t> </a:t>
            </a:r>
            <a:r>
              <a:rPr lang="en-US" dirty="0" err="1"/>
              <a:t>matemáticas</a:t>
            </a:r>
            <a:r>
              <a:rPr lang="en-US" dirty="0"/>
              <a:t> </a:t>
            </a:r>
            <a:r>
              <a:rPr lang="en-US" dirty="0" err="1"/>
              <a:t>unidirecionais</a:t>
            </a:r>
            <a:r>
              <a:rPr lang="en-US" dirty="0"/>
              <a:t> </a:t>
            </a:r>
            <a:r>
              <a:rPr lang="en-US" dirty="0" err="1"/>
              <a:t>usadas</a:t>
            </a:r>
            <a:r>
              <a:rPr lang="en-US" dirty="0"/>
              <a:t> </a:t>
            </a:r>
            <a:r>
              <a:rPr lang="en-US" dirty="0" err="1"/>
              <a:t>como</a:t>
            </a:r>
            <a:r>
              <a:rPr lang="en-US" dirty="0"/>
              <a:t> um </a:t>
            </a:r>
            <a:r>
              <a:rPr lang="en-US" dirty="0" err="1"/>
              <a:t>meio</a:t>
            </a:r>
            <a:r>
              <a:rPr lang="en-US" dirty="0"/>
              <a:t> </a:t>
            </a:r>
            <a:r>
              <a:rPr lang="en-US" dirty="0" err="1"/>
              <a:t>para</a:t>
            </a:r>
            <a:r>
              <a:rPr lang="en-US" dirty="0"/>
              <a:t> </a:t>
            </a:r>
            <a:r>
              <a:rPr lang="en-US" dirty="0" err="1"/>
              <a:t>verificar</a:t>
            </a:r>
            <a:r>
              <a:rPr lang="en-US" dirty="0"/>
              <a:t> dados </a:t>
            </a:r>
            <a:r>
              <a:rPr lang="en-US" dirty="0" err="1"/>
              <a:t>em</a:t>
            </a:r>
            <a:r>
              <a:rPr lang="en-US" dirty="0"/>
              <a:t> </a:t>
            </a:r>
            <a:r>
              <a:rPr lang="en-US" dirty="0" err="1"/>
              <a:t>blockchains</a:t>
            </a:r>
            <a:r>
              <a:rPr lang="en-US" dirty="0"/>
              <a:t> </a:t>
            </a:r>
            <a:r>
              <a:rPr lang="en-US" dirty="0" err="1"/>
              <a:t>em</a:t>
            </a:r>
            <a:r>
              <a:rPr lang="en-US" dirty="0"/>
              <a:t> </a:t>
            </a:r>
            <a:r>
              <a:rPr lang="en-US" dirty="0" err="1"/>
              <a:t>diferentes</a:t>
            </a:r>
            <a:r>
              <a:rPr lang="en-US" dirty="0"/>
              <a:t> </a:t>
            </a:r>
            <a:r>
              <a:rPr lang="en-US" dirty="0" err="1"/>
              <a:t>estágios</a:t>
            </a:r>
            <a:r>
              <a:rPr lang="en-US" dirty="0"/>
              <a:t> de </a:t>
            </a:r>
            <a:r>
              <a:rPr lang="en-US" dirty="0" err="1"/>
              <a:t>uma</a:t>
            </a:r>
            <a:r>
              <a:rPr lang="en-US" dirty="0"/>
              <a:t> </a:t>
            </a:r>
            <a:r>
              <a:rPr lang="en-US" dirty="0" err="1"/>
              <a:t>verificação</a:t>
            </a:r>
            <a:r>
              <a:rPr lang="en-US" dirty="0"/>
              <a:t> de dados (</a:t>
            </a:r>
            <a:r>
              <a:rPr lang="en-US" dirty="0" err="1"/>
              <a:t>ou</a:t>
            </a:r>
            <a:r>
              <a:rPr lang="en-US" dirty="0"/>
              <a:t> </a:t>
            </a:r>
            <a:r>
              <a:rPr lang="en-US" dirty="0" err="1"/>
              <a:t>seja</a:t>
            </a:r>
            <a:r>
              <a:rPr lang="en-US" dirty="0"/>
              <a:t>, </a:t>
            </a:r>
            <a:r>
              <a:rPr lang="en-US" dirty="0" err="1"/>
              <a:t>ao</a:t>
            </a:r>
            <a:r>
              <a:rPr lang="en-US" dirty="0"/>
              <a:t> </a:t>
            </a:r>
            <a:r>
              <a:rPr lang="en-US" dirty="0" err="1"/>
              <a:t>criar</a:t>
            </a:r>
            <a:r>
              <a:rPr lang="en-US" dirty="0"/>
              <a:t> um </a:t>
            </a:r>
            <a:r>
              <a:rPr lang="en-US" dirty="0" err="1"/>
              <a:t>endereço</a:t>
            </a:r>
            <a:r>
              <a:rPr lang="en-US" dirty="0"/>
              <a:t>, </a:t>
            </a:r>
            <a:r>
              <a:rPr lang="en-US" dirty="0" err="1"/>
              <a:t>provar</a:t>
            </a:r>
            <a:r>
              <a:rPr lang="en-US" dirty="0"/>
              <a:t> a </a:t>
            </a:r>
            <a:r>
              <a:rPr lang="en-US" dirty="0" err="1"/>
              <a:t>propriedade</a:t>
            </a:r>
            <a:r>
              <a:rPr lang="en-US" dirty="0"/>
              <a:t>, </a:t>
            </a:r>
            <a:r>
              <a:rPr lang="en-US" dirty="0" err="1"/>
              <a:t>provar</a:t>
            </a:r>
            <a:r>
              <a:rPr lang="en-US" dirty="0"/>
              <a:t> a </a:t>
            </a:r>
            <a:r>
              <a:rPr lang="en-US" dirty="0" err="1"/>
              <a:t>integridade</a:t>
            </a:r>
            <a:r>
              <a:rPr lang="en-US" dirty="0"/>
              <a:t> do </a:t>
            </a:r>
            <a:r>
              <a:rPr lang="en-US" dirty="0" err="1"/>
              <a:t>próprio</a:t>
            </a:r>
            <a:r>
              <a:rPr lang="en-US" dirty="0"/>
              <a:t> </a:t>
            </a:r>
            <a:r>
              <a:rPr lang="en-US" dirty="0" err="1"/>
              <a:t>blockchain</a:t>
            </a:r>
            <a:r>
              <a:rPr lang="en-US" dirty="0"/>
              <a:t>).</a:t>
            </a:r>
          </a:p>
          <a:p>
            <a:pPr>
              <a:tabLst>
                <a:tab pos="0" algn="l"/>
              </a:tabLst>
            </a:pPr>
            <a:endParaRPr lang="en-US" dirty="0"/>
          </a:p>
          <a:p>
            <a:pPr>
              <a:tabLst>
                <a:tab pos="0" algn="l"/>
              </a:tabLst>
            </a:pPr>
            <a:r>
              <a:rPr lang="en-US" dirty="0" err="1"/>
              <a:t>Todas</a:t>
            </a:r>
            <a:r>
              <a:rPr lang="en-US" dirty="0"/>
              <a:t> as </a:t>
            </a:r>
            <a:r>
              <a:rPr lang="en-US" dirty="0" err="1"/>
              <a:t>funções</a:t>
            </a:r>
            <a:r>
              <a:rPr lang="en-US" dirty="0"/>
              <a:t> de hash </a:t>
            </a:r>
            <a:r>
              <a:rPr lang="en-US" dirty="0" err="1"/>
              <a:t>recebem</a:t>
            </a:r>
            <a:r>
              <a:rPr lang="en-US" dirty="0"/>
              <a:t> </a:t>
            </a:r>
            <a:r>
              <a:rPr lang="en-US" dirty="0" err="1"/>
              <a:t>entradas</a:t>
            </a:r>
            <a:r>
              <a:rPr lang="en-US" dirty="0"/>
              <a:t> de </a:t>
            </a:r>
            <a:r>
              <a:rPr lang="en-US" dirty="0" err="1"/>
              <a:t>comprimento</a:t>
            </a:r>
            <a:r>
              <a:rPr lang="en-US" dirty="0"/>
              <a:t> </a:t>
            </a:r>
            <a:r>
              <a:rPr lang="en-US" dirty="0" err="1"/>
              <a:t>variável</a:t>
            </a:r>
            <a:r>
              <a:rPr lang="en-US" dirty="0"/>
              <a:t> e </a:t>
            </a:r>
            <a:r>
              <a:rPr lang="en-US" dirty="0" err="1"/>
              <a:t>produzem</a:t>
            </a:r>
            <a:r>
              <a:rPr lang="en-US" dirty="0"/>
              <a:t> </a:t>
            </a:r>
            <a:r>
              <a:rPr lang="en-US" dirty="0" err="1"/>
              <a:t>uma</a:t>
            </a:r>
            <a:r>
              <a:rPr lang="en-US" dirty="0"/>
              <a:t> </a:t>
            </a:r>
            <a:r>
              <a:rPr lang="en-US" dirty="0" err="1"/>
              <a:t>saída</a:t>
            </a:r>
            <a:r>
              <a:rPr lang="en-US" dirty="0"/>
              <a:t> de </a:t>
            </a:r>
            <a:r>
              <a:rPr lang="en-US" dirty="0" err="1"/>
              <a:t>comprimento</a:t>
            </a:r>
            <a:r>
              <a:rPr lang="en-US" dirty="0"/>
              <a:t> </a:t>
            </a:r>
            <a:r>
              <a:rPr lang="en-US" dirty="0" err="1"/>
              <a:t>fixo</a:t>
            </a:r>
            <a:r>
              <a:rPr lang="en-US" dirty="0"/>
              <a:t> </a:t>
            </a:r>
            <a:r>
              <a:rPr lang="en-US" dirty="0" err="1"/>
              <a:t>chamada</a:t>
            </a:r>
            <a:r>
              <a:rPr lang="en-US" dirty="0"/>
              <a:t> de valor de hash. </a:t>
            </a:r>
            <a:r>
              <a:rPr lang="en-US" dirty="0" err="1"/>
              <a:t>Funções</a:t>
            </a:r>
            <a:r>
              <a:rPr lang="en-US" dirty="0"/>
              <a:t> Hash são </a:t>
            </a:r>
            <a:r>
              <a:rPr lang="en-US" dirty="0" err="1"/>
              <a:t>funções</a:t>
            </a:r>
            <a:r>
              <a:rPr lang="en-US" dirty="0"/>
              <a:t> </a:t>
            </a:r>
            <a:r>
              <a:rPr lang="en-US" dirty="0" err="1"/>
              <a:t>unidirecionais</a:t>
            </a:r>
            <a:r>
              <a:rPr lang="en-US" dirty="0"/>
              <a:t> </a:t>
            </a:r>
            <a:r>
              <a:rPr lang="en-US" dirty="0" err="1"/>
              <a:t>irreversíveis</a:t>
            </a:r>
            <a:r>
              <a:rPr lang="en-US" dirty="0"/>
              <a:t>. </a:t>
            </a:r>
            <a:r>
              <a:rPr lang="en-US" dirty="0" err="1"/>
              <a:t>Você</a:t>
            </a:r>
            <a:r>
              <a:rPr lang="en-US" dirty="0"/>
              <a:t> </a:t>
            </a:r>
            <a:r>
              <a:rPr lang="en-US" dirty="0" err="1"/>
              <a:t>não</a:t>
            </a:r>
            <a:r>
              <a:rPr lang="en-US" dirty="0"/>
              <a:t> </a:t>
            </a:r>
            <a:r>
              <a:rPr lang="en-US" dirty="0" err="1"/>
              <a:t>pode</a:t>
            </a:r>
            <a:r>
              <a:rPr lang="en-US" dirty="0"/>
              <a:t> converter o hash de </a:t>
            </a:r>
            <a:r>
              <a:rPr lang="en-US" dirty="0" err="1"/>
              <a:t>volta</a:t>
            </a:r>
            <a:r>
              <a:rPr lang="en-US" dirty="0"/>
              <a:t> </a:t>
            </a:r>
            <a:r>
              <a:rPr lang="en-US" dirty="0" err="1"/>
              <a:t>nos</a:t>
            </a:r>
            <a:r>
              <a:rPr lang="en-US" dirty="0"/>
              <a:t> dados </a:t>
            </a:r>
            <a:r>
              <a:rPr lang="en-US" dirty="0" err="1"/>
              <a:t>que</a:t>
            </a:r>
            <a:r>
              <a:rPr lang="en-US" dirty="0"/>
              <a:t> </a:t>
            </a:r>
            <a:r>
              <a:rPr lang="en-US" dirty="0" err="1"/>
              <a:t>inseriu</a:t>
            </a:r>
            <a:r>
              <a:rPr lang="en-US" dirty="0"/>
              <a:t> </a:t>
            </a:r>
            <a:r>
              <a:rPr lang="en-US" dirty="0" err="1"/>
              <a:t>para</a:t>
            </a:r>
            <a:r>
              <a:rPr lang="en-US" dirty="0"/>
              <a:t> </a:t>
            </a:r>
            <a:r>
              <a:rPr lang="en-US" dirty="0" err="1"/>
              <a:t>receber</a:t>
            </a:r>
            <a:r>
              <a:rPr lang="en-US" dirty="0"/>
              <a:t> o valor do hash, </a:t>
            </a:r>
            <a:r>
              <a:rPr lang="en-US" dirty="0" err="1"/>
              <a:t>conforme</a:t>
            </a:r>
            <a:r>
              <a:rPr lang="en-US" dirty="0"/>
              <a:t> </a:t>
            </a:r>
            <a:r>
              <a:rPr lang="en-US" dirty="0" err="1"/>
              <a:t>mostrado</a:t>
            </a:r>
            <a:r>
              <a:rPr lang="en-US" dirty="0"/>
              <a:t> no </a:t>
            </a:r>
            <a:r>
              <a:rPr lang="en-US" dirty="0" err="1"/>
              <a:t>vídeo</a:t>
            </a:r>
            <a:r>
              <a:rPr lang="en-US" dirty="0"/>
              <a:t> de </a:t>
            </a:r>
            <a:r>
              <a:rPr lang="en-US" dirty="0" err="1"/>
              <a:t>demonstração</a:t>
            </a:r>
            <a:r>
              <a:rPr lang="en-US" dirty="0"/>
              <a:t> do </a:t>
            </a:r>
            <a:r>
              <a:rPr lang="en-US" dirty="0" err="1"/>
              <a:t>blockchain</a:t>
            </a:r>
            <a:r>
              <a:rPr lang="en-US" dirty="0"/>
              <a:t>. As </a:t>
            </a:r>
            <a:r>
              <a:rPr lang="en-US" dirty="0" err="1"/>
              <a:t>funções</a:t>
            </a:r>
            <a:r>
              <a:rPr lang="en-US" dirty="0"/>
              <a:t> hash são pseudo-</a:t>
            </a:r>
            <a:r>
              <a:rPr lang="en-US" dirty="0" err="1"/>
              <a:t>aleatórias</a:t>
            </a:r>
            <a:r>
              <a:rPr lang="en-US" dirty="0"/>
              <a:t> (</a:t>
            </a:r>
            <a:r>
              <a:rPr lang="en-US" dirty="0" err="1"/>
              <a:t>ou</a:t>
            </a:r>
            <a:r>
              <a:rPr lang="en-US" dirty="0"/>
              <a:t> </a:t>
            </a:r>
            <a:r>
              <a:rPr lang="en-US" dirty="0" err="1"/>
              <a:t>seja</a:t>
            </a:r>
            <a:r>
              <a:rPr lang="en-US" dirty="0"/>
              <a:t>, </a:t>
            </a:r>
            <a:r>
              <a:rPr lang="en-US" dirty="0" err="1"/>
              <a:t>produzem</a:t>
            </a:r>
            <a:r>
              <a:rPr lang="en-US" dirty="0"/>
              <a:t> </a:t>
            </a:r>
            <a:r>
              <a:rPr lang="en-US" dirty="0" err="1"/>
              <a:t>saídas</a:t>
            </a:r>
            <a:r>
              <a:rPr lang="en-US" dirty="0"/>
              <a:t> </a:t>
            </a:r>
            <a:r>
              <a:rPr lang="en-US" dirty="0" err="1"/>
              <a:t>aparentemente</a:t>
            </a:r>
            <a:r>
              <a:rPr lang="en-US" dirty="0"/>
              <a:t> </a:t>
            </a:r>
            <a:r>
              <a:rPr lang="en-US" dirty="0" err="1"/>
              <a:t>aleatórias</a:t>
            </a:r>
            <a:r>
              <a:rPr lang="en-US" dirty="0"/>
              <a:t> de </a:t>
            </a:r>
            <a:r>
              <a:rPr lang="en-US" dirty="0" err="1"/>
              <a:t>duas</a:t>
            </a:r>
            <a:r>
              <a:rPr lang="en-US" dirty="0"/>
              <a:t> </a:t>
            </a:r>
            <a:r>
              <a:rPr lang="en-US" dirty="0" err="1"/>
              <a:t>entradas</a:t>
            </a:r>
            <a:r>
              <a:rPr lang="en-US" dirty="0"/>
              <a:t> </a:t>
            </a:r>
            <a:r>
              <a:rPr lang="en-US" dirty="0" err="1"/>
              <a:t>semelhantes</a:t>
            </a:r>
            <a:r>
              <a:rPr lang="en-US" dirty="0"/>
              <a:t>). A </a:t>
            </a:r>
            <a:r>
              <a:rPr lang="en-US" dirty="0" err="1"/>
              <a:t>probabilidade</a:t>
            </a:r>
            <a:r>
              <a:rPr lang="en-US" dirty="0"/>
              <a:t> de </a:t>
            </a:r>
            <a:r>
              <a:rPr lang="en-US" dirty="0" err="1"/>
              <a:t>uma</a:t>
            </a:r>
            <a:r>
              <a:rPr lang="en-US" dirty="0"/>
              <a:t> </a:t>
            </a:r>
            <a:r>
              <a:rPr lang="en-US" dirty="0" err="1"/>
              <a:t>função</a:t>
            </a:r>
            <a:r>
              <a:rPr lang="en-US" dirty="0"/>
              <a:t> hash </a:t>
            </a:r>
            <a:r>
              <a:rPr lang="en-US" dirty="0" err="1"/>
              <a:t>produzir</a:t>
            </a:r>
            <a:r>
              <a:rPr lang="en-US" dirty="0"/>
              <a:t> a </a:t>
            </a:r>
            <a:r>
              <a:rPr lang="en-US" dirty="0" err="1"/>
              <a:t>mesma</a:t>
            </a:r>
            <a:r>
              <a:rPr lang="en-US" dirty="0"/>
              <a:t> </a:t>
            </a:r>
            <a:r>
              <a:rPr lang="en-US" dirty="0" err="1"/>
              <a:t>saída</a:t>
            </a:r>
            <a:r>
              <a:rPr lang="en-US" dirty="0"/>
              <a:t> </a:t>
            </a:r>
            <a:r>
              <a:rPr lang="en-US" dirty="0" err="1"/>
              <a:t>para</a:t>
            </a:r>
            <a:r>
              <a:rPr lang="en-US" dirty="0"/>
              <a:t> </a:t>
            </a:r>
            <a:r>
              <a:rPr lang="en-US" dirty="0" err="1"/>
              <a:t>duas</a:t>
            </a:r>
            <a:r>
              <a:rPr lang="en-US" dirty="0"/>
              <a:t> </a:t>
            </a:r>
            <a:r>
              <a:rPr lang="en-US" dirty="0" err="1"/>
              <a:t>ou</a:t>
            </a:r>
            <a:r>
              <a:rPr lang="en-US" dirty="0"/>
              <a:t> </a:t>
            </a:r>
            <a:r>
              <a:rPr lang="en-US" dirty="0" err="1"/>
              <a:t>mais</a:t>
            </a:r>
            <a:r>
              <a:rPr lang="en-US" dirty="0"/>
              <a:t> </a:t>
            </a:r>
            <a:r>
              <a:rPr lang="en-US" dirty="0" err="1"/>
              <a:t>entradas</a:t>
            </a:r>
            <a:r>
              <a:rPr lang="en-US" dirty="0"/>
              <a:t> </a:t>
            </a:r>
            <a:r>
              <a:rPr lang="en-US" dirty="0" err="1"/>
              <a:t>diferentes</a:t>
            </a:r>
            <a:r>
              <a:rPr lang="en-US" dirty="0"/>
              <a:t> </a:t>
            </a:r>
            <a:r>
              <a:rPr lang="en-US" dirty="0" err="1"/>
              <a:t>é</a:t>
            </a:r>
            <a:r>
              <a:rPr lang="en-US" dirty="0"/>
              <a:t> </a:t>
            </a:r>
            <a:r>
              <a:rPr lang="en-US" dirty="0" err="1"/>
              <a:t>altamente</a:t>
            </a:r>
            <a:r>
              <a:rPr lang="en-US" dirty="0"/>
              <a:t> </a:t>
            </a:r>
            <a:r>
              <a:rPr lang="en-US" dirty="0" err="1"/>
              <a:t>improvável</a:t>
            </a:r>
            <a:r>
              <a:rPr lang="en-US" dirty="0"/>
              <a:t>. No </a:t>
            </a:r>
            <a:r>
              <a:rPr lang="en-US" dirty="0" err="1"/>
              <a:t>entanto</a:t>
            </a:r>
            <a:r>
              <a:rPr lang="en-US" dirty="0"/>
              <a:t>, </a:t>
            </a:r>
            <a:r>
              <a:rPr lang="en-US" dirty="0" err="1"/>
              <a:t>eles</a:t>
            </a:r>
            <a:r>
              <a:rPr lang="en-US" dirty="0"/>
              <a:t> são </a:t>
            </a:r>
            <a:r>
              <a:rPr lang="en-US" dirty="0" err="1"/>
              <a:t>determinísticos</a:t>
            </a:r>
            <a:r>
              <a:rPr lang="en-US" dirty="0"/>
              <a:t>, o </a:t>
            </a:r>
            <a:r>
              <a:rPr lang="en-US" dirty="0" err="1"/>
              <a:t>que</a:t>
            </a:r>
            <a:r>
              <a:rPr lang="en-US" dirty="0"/>
              <a:t> </a:t>
            </a:r>
            <a:r>
              <a:rPr lang="en-US" dirty="0" err="1"/>
              <a:t>significa</a:t>
            </a:r>
            <a:r>
              <a:rPr lang="en-US" dirty="0"/>
              <a:t> </a:t>
            </a:r>
            <a:r>
              <a:rPr lang="en-US" dirty="0" err="1"/>
              <a:t>que</a:t>
            </a:r>
            <a:r>
              <a:rPr lang="en-US" dirty="0"/>
              <a:t> </a:t>
            </a:r>
            <a:r>
              <a:rPr lang="en-US" dirty="0" err="1"/>
              <a:t>sempre</a:t>
            </a:r>
            <a:r>
              <a:rPr lang="en-US" dirty="0"/>
              <a:t> </a:t>
            </a:r>
            <a:r>
              <a:rPr lang="en-US" dirty="0" err="1"/>
              <a:t>produzem</a:t>
            </a:r>
            <a:r>
              <a:rPr lang="en-US" dirty="0"/>
              <a:t> a </a:t>
            </a:r>
            <a:r>
              <a:rPr lang="en-US" dirty="0" err="1"/>
              <a:t>mesma</a:t>
            </a:r>
            <a:r>
              <a:rPr lang="en-US" dirty="0"/>
              <a:t> </a:t>
            </a:r>
            <a:r>
              <a:rPr lang="en-US" dirty="0" err="1"/>
              <a:t>saída</a:t>
            </a:r>
            <a:r>
              <a:rPr lang="en-US" dirty="0"/>
              <a:t> de </a:t>
            </a:r>
            <a:r>
              <a:rPr lang="en-US" dirty="0" err="1"/>
              <a:t>uma</a:t>
            </a:r>
            <a:r>
              <a:rPr lang="en-US" dirty="0"/>
              <a:t> </a:t>
            </a:r>
            <a:r>
              <a:rPr lang="en-US" dirty="0" err="1"/>
              <a:t>entrada</a:t>
            </a:r>
            <a:r>
              <a:rPr lang="en-US" dirty="0"/>
              <a:t> </a:t>
            </a:r>
            <a:r>
              <a:rPr lang="en-US" dirty="0" err="1"/>
              <a:t>específica</a:t>
            </a:r>
            <a:r>
              <a:rPr lang="en-US" dirty="0"/>
              <a:t>. </a:t>
            </a:r>
            <a:r>
              <a:rPr lang="en-US" dirty="0" err="1"/>
              <a:t>Nesse</a:t>
            </a:r>
            <a:r>
              <a:rPr lang="en-US" dirty="0"/>
              <a:t> </a:t>
            </a:r>
            <a:r>
              <a:rPr lang="en-US" dirty="0" err="1"/>
              <a:t>sentido</a:t>
            </a:r>
            <a:r>
              <a:rPr lang="en-US" dirty="0"/>
              <a:t>, um valor de hash </a:t>
            </a:r>
            <a:r>
              <a:rPr lang="en-US" dirty="0" err="1"/>
              <a:t>é</a:t>
            </a:r>
            <a:r>
              <a:rPr lang="en-US" dirty="0"/>
              <a:t> </a:t>
            </a:r>
            <a:r>
              <a:rPr lang="en-US" dirty="0" err="1"/>
              <a:t>semelhante</a:t>
            </a:r>
            <a:r>
              <a:rPr lang="en-US" dirty="0"/>
              <a:t> a </a:t>
            </a:r>
            <a:r>
              <a:rPr lang="en-US" dirty="0" err="1"/>
              <a:t>uma</a:t>
            </a:r>
            <a:r>
              <a:rPr lang="en-US" dirty="0"/>
              <a:t> </a:t>
            </a:r>
            <a:r>
              <a:rPr lang="en-US" dirty="0" err="1"/>
              <a:t>impressão</a:t>
            </a:r>
            <a:r>
              <a:rPr lang="en-US" dirty="0"/>
              <a:t> digital de dados. </a:t>
            </a:r>
            <a:r>
              <a:rPr lang="en-US" dirty="0" err="1"/>
              <a:t>Pode</a:t>
            </a:r>
            <a:r>
              <a:rPr lang="en-US" dirty="0"/>
              <a:t>-se </a:t>
            </a:r>
            <a:r>
              <a:rPr lang="en-US" dirty="0" err="1"/>
              <a:t>verificar</a:t>
            </a:r>
            <a:r>
              <a:rPr lang="en-US" dirty="0"/>
              <a:t> a </a:t>
            </a:r>
            <a:r>
              <a:rPr lang="en-US" dirty="0" err="1"/>
              <a:t>integridade</a:t>
            </a:r>
            <a:r>
              <a:rPr lang="en-US" dirty="0"/>
              <a:t> dos </a:t>
            </a:r>
            <a:r>
              <a:rPr lang="en-US" dirty="0" err="1"/>
              <a:t>arquivos</a:t>
            </a:r>
            <a:r>
              <a:rPr lang="en-US" dirty="0"/>
              <a:t> e </a:t>
            </a:r>
            <a:r>
              <a:rPr lang="en-US" dirty="0" err="1"/>
              <a:t>detectar</a:t>
            </a:r>
            <a:r>
              <a:rPr lang="en-US" dirty="0"/>
              <a:t> </a:t>
            </a:r>
            <a:r>
              <a:rPr lang="en-US" dirty="0" err="1"/>
              <a:t>alterações</a:t>
            </a:r>
            <a:r>
              <a:rPr lang="en-US" dirty="0"/>
              <a:t> </a:t>
            </a:r>
            <a:r>
              <a:rPr lang="en-US" dirty="0" err="1"/>
              <a:t>comparando</a:t>
            </a:r>
            <a:r>
              <a:rPr lang="en-US" dirty="0"/>
              <a:t> </a:t>
            </a:r>
            <a:r>
              <a:rPr lang="en-US" dirty="0" err="1"/>
              <a:t>os</a:t>
            </a:r>
            <a:r>
              <a:rPr lang="en-US" dirty="0"/>
              <a:t> </a:t>
            </a:r>
            <a:r>
              <a:rPr lang="en-US" dirty="0" err="1"/>
              <a:t>seus</a:t>
            </a:r>
            <a:r>
              <a:rPr lang="en-US" dirty="0"/>
              <a:t> hashes. A </a:t>
            </a:r>
            <a:r>
              <a:rPr lang="en-US" dirty="0" err="1"/>
              <a:t>entrada</a:t>
            </a:r>
            <a:r>
              <a:rPr lang="en-US" dirty="0"/>
              <a:t> </a:t>
            </a:r>
            <a:r>
              <a:rPr lang="en-US" dirty="0" err="1"/>
              <a:t>pode</a:t>
            </a:r>
            <a:r>
              <a:rPr lang="en-US" dirty="0"/>
              <a:t> </a:t>
            </a:r>
            <a:r>
              <a:rPr lang="en-US" dirty="0" err="1"/>
              <a:t>ser</a:t>
            </a:r>
            <a:r>
              <a:rPr lang="en-US" dirty="0"/>
              <a:t> </a:t>
            </a:r>
            <a:r>
              <a:rPr lang="en-US" dirty="0" err="1"/>
              <a:t>qualquer</a:t>
            </a:r>
            <a:r>
              <a:rPr lang="en-US" dirty="0"/>
              <a:t> </a:t>
            </a:r>
            <a:r>
              <a:rPr lang="en-US" dirty="0" err="1"/>
              <a:t>tipo</a:t>
            </a:r>
            <a:r>
              <a:rPr lang="en-US" dirty="0"/>
              <a:t> de dado (</a:t>
            </a:r>
            <a:r>
              <a:rPr lang="en-US" dirty="0" err="1"/>
              <a:t>ou</a:t>
            </a:r>
            <a:r>
              <a:rPr lang="en-US" dirty="0"/>
              <a:t> </a:t>
            </a:r>
            <a:r>
              <a:rPr lang="en-US" dirty="0" err="1"/>
              <a:t>seja</a:t>
            </a:r>
            <a:r>
              <a:rPr lang="en-US" dirty="0"/>
              <a:t>, </a:t>
            </a:r>
            <a:r>
              <a:rPr lang="en-US" dirty="0" err="1"/>
              <a:t>áudio</a:t>
            </a:r>
            <a:r>
              <a:rPr lang="en-US" dirty="0"/>
              <a:t>, </a:t>
            </a:r>
            <a:r>
              <a:rPr lang="en-US" dirty="0" err="1"/>
              <a:t>vídeo</a:t>
            </a:r>
            <a:r>
              <a:rPr lang="en-US" dirty="0"/>
              <a:t>, </a:t>
            </a:r>
            <a:r>
              <a:rPr lang="en-US" dirty="0" err="1"/>
              <a:t>imagem</a:t>
            </a:r>
            <a:r>
              <a:rPr lang="en-US" dirty="0"/>
              <a:t>) e </a:t>
            </a:r>
            <a:r>
              <a:rPr lang="en-US" dirty="0" err="1"/>
              <a:t>não</a:t>
            </a:r>
            <a:r>
              <a:rPr lang="en-US" dirty="0"/>
              <a:t> </a:t>
            </a:r>
            <a:r>
              <a:rPr lang="en-US" dirty="0" err="1"/>
              <a:t>está</a:t>
            </a:r>
            <a:r>
              <a:rPr lang="en-US" dirty="0"/>
              <a:t> </a:t>
            </a:r>
            <a:r>
              <a:rPr lang="en-US" dirty="0" err="1"/>
              <a:t>restrita</a:t>
            </a:r>
            <a:r>
              <a:rPr lang="en-US" dirty="0"/>
              <a:t> a </a:t>
            </a:r>
            <a:r>
              <a:rPr lang="en-US" dirty="0" err="1"/>
              <a:t>números</a:t>
            </a:r>
            <a:r>
              <a:rPr lang="en-US"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27</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a typeface="Times New Roman" panose="02020603050405020304" pitchFamily="18" charset="0"/>
              </a:rPr>
              <a:t>5.4 </a:t>
            </a:r>
            <a:r>
              <a:rPr lang="en-US" sz="1800" b="0" dirty="0" err="1">
                <a:ea typeface="Times New Roman" panose="02020603050405020304" pitchFamily="18" charset="0"/>
              </a:rPr>
              <a:t>Funções</a:t>
            </a:r>
            <a:r>
              <a:rPr lang="en-US" sz="1800" b="0" dirty="0">
                <a:ea typeface="Times New Roman" panose="02020603050405020304" pitchFamily="18" charset="0"/>
              </a:rPr>
              <a:t> Hash</a:t>
            </a:r>
            <a:endParaRPr lang="x-none" sz="1800" b="0" dirty="0">
              <a:effectLst/>
              <a:latin typeface="Times New Roman" panose="02020603050405020304" pitchFamily="18" charset="0"/>
              <a:ea typeface="Times New Roman" panose="02020603050405020304" pitchFamily="18"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83197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Figura 5: Tipos de </a:t>
            </a:r>
            <a:r>
              <a:rPr lang="pt-PT"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hash</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genéricos (Fonte: </a:t>
            </a:r>
            <a:r>
              <a:rPr lang="pt-PT" sz="1100" dirty="0">
                <a:solidFill>
                  <a:srgbClr val="5C9A45"/>
                </a:solidFill>
                <a:latin typeface="Calibri" panose="020F0502020204030204" pitchFamily="34" charset="0"/>
                <a:ea typeface="Times New Roman" panose="02020603050405020304" pitchFamily="18" charset="0"/>
                <a:cs typeface="Calibri" panose="020F0502020204030204" pitchFamily="34" charset="0"/>
                <a:hlinkClick r:id="rId2"/>
              </a:rPr>
              <a:t>Hashcat</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pt-PT"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acessado</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em 15.11.2022)</a:t>
            </a:r>
            <a:endParaRPr lang="pt-PT"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761417"/>
            <a:ext cx="6051578" cy="83787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Como </a:t>
            </a:r>
            <a:r>
              <a:rPr lang="en-US" dirty="0" err="1">
                <a:solidFill>
                  <a:srgbClr val="000000"/>
                </a:solidFill>
              </a:rPr>
              <a:t>mostra</a:t>
            </a:r>
            <a:r>
              <a:rPr lang="en-US" dirty="0">
                <a:solidFill>
                  <a:srgbClr val="000000"/>
                </a:solidFill>
              </a:rPr>
              <a:t> a </a:t>
            </a:r>
            <a:r>
              <a:rPr lang="en-US" dirty="0" err="1">
                <a:solidFill>
                  <a:srgbClr val="000000"/>
                </a:solidFill>
              </a:rPr>
              <a:t>figura</a:t>
            </a:r>
            <a:r>
              <a:rPr lang="en-US" dirty="0">
                <a:solidFill>
                  <a:srgbClr val="000000"/>
                </a:solidFill>
              </a:rPr>
              <a:t>, </a:t>
            </a:r>
            <a:r>
              <a:rPr lang="en-US" dirty="0" err="1">
                <a:solidFill>
                  <a:srgbClr val="000000"/>
                </a:solidFill>
              </a:rPr>
              <a:t>existem</a:t>
            </a:r>
            <a:r>
              <a:rPr lang="en-US" dirty="0">
                <a:solidFill>
                  <a:srgbClr val="000000"/>
                </a:solidFill>
              </a:rPr>
              <a:t> </a:t>
            </a:r>
            <a:r>
              <a:rPr lang="en-US" dirty="0" err="1">
                <a:solidFill>
                  <a:srgbClr val="000000"/>
                </a:solidFill>
              </a:rPr>
              <a:t>diferentes</a:t>
            </a:r>
            <a:r>
              <a:rPr lang="en-US" dirty="0">
                <a:solidFill>
                  <a:srgbClr val="000000"/>
                </a:solidFill>
              </a:rPr>
              <a:t> </a:t>
            </a:r>
            <a:r>
              <a:rPr lang="en-US" dirty="0" err="1">
                <a:solidFill>
                  <a:srgbClr val="000000"/>
                </a:solidFill>
              </a:rPr>
              <a:t>funções</a:t>
            </a:r>
            <a:r>
              <a:rPr lang="en-US" dirty="0">
                <a:solidFill>
                  <a:srgbClr val="000000"/>
                </a:solidFill>
              </a:rPr>
              <a:t> de hash </a:t>
            </a:r>
            <a:r>
              <a:rPr lang="en-US" dirty="0" err="1">
                <a:solidFill>
                  <a:srgbClr val="000000"/>
                </a:solidFill>
              </a:rPr>
              <a:t>que</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diferentes</a:t>
            </a:r>
            <a:r>
              <a:rPr lang="en-US" dirty="0">
                <a:solidFill>
                  <a:srgbClr val="000000"/>
                </a:solidFill>
              </a:rPr>
              <a:t> </a:t>
            </a:r>
            <a:r>
              <a:rPr lang="en-US" dirty="0" err="1">
                <a:solidFill>
                  <a:srgbClr val="000000"/>
                </a:solidFill>
              </a:rPr>
              <a:t>resultados</a:t>
            </a:r>
            <a:r>
              <a:rPr lang="en-US" dirty="0">
                <a:solidFill>
                  <a:srgbClr val="000000"/>
                </a:solidFill>
              </a:rPr>
              <a:t> de </a:t>
            </a:r>
            <a:r>
              <a:rPr lang="en-US" dirty="0" err="1">
                <a:solidFill>
                  <a:srgbClr val="000000"/>
                </a:solidFill>
              </a:rPr>
              <a:t>comprimento</a:t>
            </a:r>
            <a:r>
              <a:rPr lang="en-US" dirty="0">
                <a:solidFill>
                  <a:srgbClr val="000000"/>
                </a:solidFill>
              </a:rPr>
              <a:t> </a:t>
            </a:r>
            <a:r>
              <a:rPr lang="en-US" dirty="0" err="1">
                <a:solidFill>
                  <a:srgbClr val="000000"/>
                </a:solidFill>
              </a:rPr>
              <a:t>fixo</a:t>
            </a:r>
            <a:r>
              <a:rPr lang="en-US" dirty="0">
                <a:solidFill>
                  <a:srgbClr val="000000"/>
                </a:solidFill>
              </a:rPr>
              <a:t> e são </a:t>
            </a:r>
            <a:r>
              <a:rPr lang="en-US" dirty="0" err="1">
                <a:solidFill>
                  <a:srgbClr val="000000"/>
                </a:solidFill>
              </a:rPr>
              <a:t>usadas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diferentes</a:t>
            </a:r>
            <a:r>
              <a:rPr lang="en-US" dirty="0">
                <a:solidFill>
                  <a:srgbClr val="000000"/>
                </a:solidFill>
              </a:rPr>
              <a:t> </a:t>
            </a:r>
            <a:r>
              <a:rPr lang="en-US" dirty="0" err="1">
                <a:solidFill>
                  <a:srgbClr val="000000"/>
                </a:solidFill>
              </a:rPr>
              <a:t>blockchains</a:t>
            </a:r>
            <a:r>
              <a:rPr lang="en-US" dirty="0">
                <a:solidFill>
                  <a:srgbClr val="000000"/>
                </a:solidFill>
              </a:rPr>
              <a:t>. Uma das </a:t>
            </a:r>
            <a:r>
              <a:rPr lang="en-US" dirty="0" err="1">
                <a:solidFill>
                  <a:srgbClr val="000000"/>
                </a:solidFill>
              </a:rPr>
              <a:t>funções</a:t>
            </a:r>
            <a:r>
              <a:rPr lang="en-US" dirty="0">
                <a:solidFill>
                  <a:srgbClr val="000000"/>
                </a:solidFill>
              </a:rPr>
              <a:t> de hash </a:t>
            </a:r>
            <a:r>
              <a:rPr lang="en-US" dirty="0" err="1">
                <a:solidFill>
                  <a:srgbClr val="000000"/>
                </a:solidFill>
              </a:rPr>
              <a:t>mais</a:t>
            </a:r>
            <a:r>
              <a:rPr lang="en-US" dirty="0">
                <a:solidFill>
                  <a:srgbClr val="000000"/>
                </a:solidFill>
              </a:rPr>
              <a:t> </a:t>
            </a:r>
            <a:r>
              <a:rPr lang="en-US" dirty="0" err="1">
                <a:solidFill>
                  <a:srgbClr val="000000"/>
                </a:solidFill>
              </a:rPr>
              <a:t>usadas</a:t>
            </a:r>
            <a:r>
              <a:rPr lang="en-US" dirty="0">
                <a:solidFill>
                  <a:srgbClr val="000000"/>
                </a:solidFill>
              </a:rPr>
              <a:t> </a:t>
            </a:r>
            <a:r>
              <a:rPr lang="en-US" dirty="0" err="1">
                <a:solidFill>
                  <a:srgbClr val="000000"/>
                </a:solidFill>
              </a:rPr>
              <a:t>é</a:t>
            </a:r>
            <a:r>
              <a:rPr lang="en-US" dirty="0">
                <a:solidFill>
                  <a:srgbClr val="000000"/>
                </a:solidFill>
              </a:rPr>
              <a:t> a </a:t>
            </a:r>
            <a:r>
              <a:rPr lang="en-US" dirty="0" err="1">
                <a:solidFill>
                  <a:srgbClr val="000000"/>
                </a:solidFill>
              </a:rPr>
              <a:t>chamada</a:t>
            </a:r>
            <a:r>
              <a:rPr lang="en-US" dirty="0">
                <a:solidFill>
                  <a:srgbClr val="000000"/>
                </a:solidFill>
              </a:rPr>
              <a:t> SHA256 (Secure Hash Algorithm 256 bit). O 256 </a:t>
            </a:r>
            <a:r>
              <a:rPr lang="en-US" dirty="0" err="1">
                <a:solidFill>
                  <a:srgbClr val="000000"/>
                </a:solidFill>
              </a:rPr>
              <a:t>representa</a:t>
            </a:r>
            <a:r>
              <a:rPr lang="en-US" dirty="0">
                <a:solidFill>
                  <a:srgbClr val="000000"/>
                </a:solidFill>
              </a:rPr>
              <a:t> o </a:t>
            </a:r>
            <a:r>
              <a:rPr lang="en-US" dirty="0" err="1">
                <a:solidFill>
                  <a:srgbClr val="000000"/>
                </a:solidFill>
              </a:rPr>
              <a:t>comprimento</a:t>
            </a:r>
            <a:r>
              <a:rPr lang="en-US" dirty="0">
                <a:solidFill>
                  <a:srgbClr val="000000"/>
                </a:solidFill>
              </a:rPr>
              <a:t> </a:t>
            </a:r>
            <a:r>
              <a:rPr lang="en-US" dirty="0" err="1">
                <a:solidFill>
                  <a:srgbClr val="000000"/>
                </a:solidFill>
              </a:rPr>
              <a:t>fixo</a:t>
            </a:r>
            <a:r>
              <a:rPr lang="en-US" dirty="0">
                <a:solidFill>
                  <a:srgbClr val="000000"/>
                </a:solidFill>
              </a:rPr>
              <a:t> do valor de hash. </a:t>
            </a:r>
            <a:r>
              <a:rPr lang="en-US" dirty="0" err="1">
                <a:solidFill>
                  <a:srgbClr val="000000"/>
                </a:solidFill>
              </a:rPr>
              <a:t>Existem</a:t>
            </a:r>
            <a:r>
              <a:rPr lang="en-US" dirty="0">
                <a:solidFill>
                  <a:srgbClr val="000000"/>
                </a:solidFill>
              </a:rPr>
              <a:t> </a:t>
            </a:r>
            <a:r>
              <a:rPr lang="en-US" dirty="0" err="1">
                <a:solidFill>
                  <a:srgbClr val="000000"/>
                </a:solidFill>
              </a:rPr>
              <a:t>muitas</a:t>
            </a:r>
            <a:r>
              <a:rPr lang="en-US" dirty="0">
                <a:solidFill>
                  <a:srgbClr val="000000"/>
                </a:solidFill>
              </a:rPr>
              <a:t> </a:t>
            </a:r>
            <a:r>
              <a:rPr lang="en-US" dirty="0" err="1">
                <a:solidFill>
                  <a:srgbClr val="000000"/>
                </a:solidFill>
              </a:rPr>
              <a:t>funções</a:t>
            </a:r>
            <a:r>
              <a:rPr lang="en-US" dirty="0">
                <a:solidFill>
                  <a:srgbClr val="000000"/>
                </a:solidFill>
              </a:rPr>
              <a:t> de hash, a </a:t>
            </a:r>
            <a:r>
              <a:rPr lang="en-US" dirty="0" err="1">
                <a:solidFill>
                  <a:srgbClr val="000000"/>
                </a:solidFill>
              </a:rPr>
              <a:t>maioria</a:t>
            </a:r>
            <a:r>
              <a:rPr lang="en-US" dirty="0">
                <a:solidFill>
                  <a:srgbClr val="000000"/>
                </a:solidFill>
              </a:rPr>
              <a:t> das </a:t>
            </a:r>
            <a:r>
              <a:rPr lang="en-US" dirty="0" err="1">
                <a:solidFill>
                  <a:srgbClr val="000000"/>
                </a:solidFill>
              </a:rPr>
              <a:t>quais</a:t>
            </a:r>
            <a:r>
              <a:rPr lang="en-US" dirty="0">
                <a:solidFill>
                  <a:srgbClr val="000000"/>
                </a:solidFill>
              </a:rPr>
              <a:t> </a:t>
            </a:r>
            <a:r>
              <a:rPr lang="en-US" dirty="0" err="1">
                <a:solidFill>
                  <a:srgbClr val="000000"/>
                </a:solidFill>
              </a:rPr>
              <a:t>indica</a:t>
            </a:r>
            <a:r>
              <a:rPr lang="en-US" dirty="0">
                <a:solidFill>
                  <a:srgbClr val="000000"/>
                </a:solidFill>
              </a:rPr>
              <a:t> o </a:t>
            </a:r>
            <a:r>
              <a:rPr lang="en-US" dirty="0" err="1">
                <a:solidFill>
                  <a:srgbClr val="000000"/>
                </a:solidFill>
              </a:rPr>
              <a:t>comprimento</a:t>
            </a:r>
            <a:r>
              <a:rPr lang="en-US" dirty="0">
                <a:solidFill>
                  <a:srgbClr val="000000"/>
                </a:solidFill>
              </a:rPr>
              <a:t> </a:t>
            </a:r>
            <a:r>
              <a:rPr lang="en-US" dirty="0" err="1">
                <a:solidFill>
                  <a:srgbClr val="000000"/>
                </a:solidFill>
              </a:rPr>
              <a:t>fixo</a:t>
            </a:r>
            <a:r>
              <a:rPr lang="en-US" dirty="0">
                <a:solidFill>
                  <a:srgbClr val="000000"/>
                </a:solidFill>
              </a:rPr>
              <a:t> no </a:t>
            </a:r>
            <a:r>
              <a:rPr lang="en-US" dirty="0" err="1">
                <a:solidFill>
                  <a:srgbClr val="000000"/>
                </a:solidFill>
              </a:rPr>
              <a:t>nome</a:t>
            </a:r>
            <a:r>
              <a:rPr lang="en-US" dirty="0">
                <a:solidFill>
                  <a:srgbClr val="000000"/>
                </a:solidFill>
              </a:rPr>
              <a:t>.</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507" y="5115352"/>
            <a:ext cx="6616700" cy="2946400"/>
          </a:xfrm>
          <a:prstGeom prst="rect">
            <a:avLst/>
          </a:prstGeom>
        </p:spPr>
      </p:pic>
    </p:spTree>
    <p:extLst>
      <p:ext uri="{BB962C8B-B14F-4D97-AF65-F5344CB8AC3E}">
        <p14:creationId xmlns:p14="http://schemas.microsoft.com/office/powerpoint/2010/main" val="3656162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429580" y="820853"/>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100"/>
              </a:spcBef>
            </a:pPr>
            <a:r>
              <a:rPr lang="en-US" sz="1800" b="0" dirty="0"/>
              <a:t>5.5 </a:t>
            </a:r>
            <a:r>
              <a:rPr lang="en-US" sz="1800" b="0" dirty="0" err="1"/>
              <a:t>Criptografia</a:t>
            </a:r>
            <a:r>
              <a:rPr lang="en-US" sz="1800" b="0" dirty="0"/>
              <a:t> de </a:t>
            </a:r>
            <a:r>
              <a:rPr lang="en-US" sz="1800" b="0" dirty="0" err="1"/>
              <a:t>chave</a:t>
            </a:r>
            <a:r>
              <a:rPr lang="en-US" sz="1800" b="0" dirty="0"/>
              <a:t> </a:t>
            </a:r>
            <a:r>
              <a:rPr lang="en-US" sz="1800" b="0" dirty="0" err="1"/>
              <a:t>pública</a:t>
            </a: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429579" y="1302363"/>
            <a:ext cx="6835925"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en-US" sz="1100" dirty="0" err="1">
                <a:solidFill>
                  <a:srgbClr val="000000"/>
                </a:solidFill>
                <a:latin typeface="Calibri" panose="020F0502020204030204" pitchFamily="34" charset="0"/>
                <a:ea typeface="Times New Roman" panose="02020603050405020304" pitchFamily="18" charset="0"/>
              </a:rPr>
              <a:t>Criptografia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pública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conhecida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criptografia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assimétrica</a:t>
            </a:r>
            <a:r>
              <a:rPr lang="en-US" sz="1100" dirty="0">
                <a:solidFill>
                  <a:srgbClr val="000000"/>
                </a:solidFill>
                <a:latin typeface="Calibri" panose="020F0502020204030204" pitchFamily="34" charset="0"/>
                <a:ea typeface="Times New Roman" panose="02020603050405020304" pitchFamily="18" charset="0"/>
              </a:rPr>
              <a:t>) concede </a:t>
            </a:r>
            <a:r>
              <a:rPr lang="en-US" sz="1100" dirty="0" err="1">
                <a:solidFill>
                  <a:srgbClr val="000000"/>
                </a:solidFill>
                <a:latin typeface="Calibri" panose="020F0502020204030204" pitchFamily="34" charset="0"/>
                <a:ea typeface="Times New Roman" panose="02020603050405020304" pitchFamily="18" charset="0"/>
              </a:rPr>
              <a:t>aos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detentores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criptomoeda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acesso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seus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fundos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oferece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maneira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provar</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propriedade</a:t>
            </a:r>
            <a:r>
              <a:rPr lang="en-US" sz="1100" dirty="0">
                <a:solidFill>
                  <a:srgbClr val="000000"/>
                </a:solidFill>
                <a:latin typeface="Calibri" panose="020F0502020204030204" pitchFamily="34" charset="0"/>
                <a:ea typeface="Times New Roman" panose="02020603050405020304" pitchFamily="18" charset="0"/>
              </a:rPr>
              <a:t>. Na </a:t>
            </a:r>
            <a:r>
              <a:rPr lang="en-US" sz="1100" dirty="0" err="1">
                <a:solidFill>
                  <a:srgbClr val="000000"/>
                </a:solidFill>
                <a:latin typeface="Calibri" panose="020F0502020204030204" pitchFamily="34" charset="0"/>
                <a:ea typeface="Times New Roman" panose="02020603050405020304" pitchFamily="18" charset="0"/>
              </a:rPr>
              <a:t>criptografia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simétrica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indivíduo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criptografa</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descriptografa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mensagem</a:t>
            </a:r>
            <a:r>
              <a:rPr lang="en-US" sz="1100" dirty="0">
                <a:solidFill>
                  <a:srgbClr val="000000"/>
                </a:solidFill>
                <a:latin typeface="Calibri" panose="020F0502020204030204" pitchFamily="34" charset="0"/>
                <a:ea typeface="Times New Roman" panose="02020603050405020304" pitchFamily="18" charset="0"/>
              </a:rPr>
              <a:t> com a </a:t>
            </a:r>
            <a:r>
              <a:rPr lang="en-US" sz="1100" dirty="0" err="1">
                <a:solidFill>
                  <a:srgbClr val="000000"/>
                </a:solidFill>
                <a:latin typeface="Calibri" panose="020F0502020204030204" pitchFamily="34" charset="0"/>
                <a:ea typeface="Times New Roman" panose="02020603050405020304" pitchFamily="18" charset="0"/>
              </a:rPr>
              <a:t>mesma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ambas</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extremidades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funciona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maneira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semelhante</a:t>
            </a:r>
            <a:r>
              <a:rPr lang="en-US" sz="1100" dirty="0">
                <a:solidFill>
                  <a:srgbClr val="000000"/>
                </a:solidFill>
                <a:latin typeface="Calibri" panose="020F0502020204030204" pitchFamily="34" charset="0"/>
                <a:ea typeface="Times New Roman" panose="02020603050405020304" pitchFamily="18" charset="0"/>
              </a:rPr>
              <a:t> a um </a:t>
            </a:r>
            <a:r>
              <a:rPr lang="en-US" sz="1100" dirty="0" err="1">
                <a:solidFill>
                  <a:srgbClr val="000000"/>
                </a:solidFill>
                <a:latin typeface="Calibri" panose="020F0502020204030204" pitchFamily="34" charset="0"/>
                <a:ea typeface="Times New Roman" panose="02020603050405020304" pitchFamily="18" charset="0"/>
              </a:rPr>
              <a:t>cadeado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se </a:t>
            </a:r>
            <a:r>
              <a:rPr lang="en-US" sz="1100" dirty="0" err="1">
                <a:solidFill>
                  <a:srgbClr val="000000"/>
                </a:solidFill>
                <a:latin typeface="Calibri" panose="020F0502020204030204" pitchFamily="34" charset="0"/>
                <a:ea typeface="Times New Roman" panose="02020603050405020304" pitchFamily="18" charset="0"/>
              </a:rPr>
              <a:t>usa</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mesma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abrir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descriptografar</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fechar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criptografar</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cadeado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criptografia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assimétrica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decorre</a:t>
            </a:r>
            <a:r>
              <a:rPr lang="en-US" sz="1100" dirty="0">
                <a:solidFill>
                  <a:srgbClr val="000000"/>
                </a:solidFill>
                <a:latin typeface="Calibri" panose="020F0502020204030204" pitchFamily="34" charset="0"/>
                <a:ea typeface="Times New Roman" panose="02020603050405020304" pitchFamily="18" charset="0"/>
              </a:rPr>
              <a:t> da </a:t>
            </a:r>
            <a:r>
              <a:rPr lang="en-US" sz="1100" dirty="0" err="1">
                <a:solidFill>
                  <a:srgbClr val="000000"/>
                </a:solidFill>
                <a:latin typeface="Calibri" panose="020F0502020204030204" pitchFamily="34" charset="0"/>
                <a:ea typeface="Times New Roman" panose="02020603050405020304" pitchFamily="18" charset="0"/>
              </a:rPr>
              <a:t>propriedade</a:t>
            </a:r>
            <a:r>
              <a:rPr lang="en-US" sz="1100" dirty="0">
                <a:solidFill>
                  <a:srgbClr val="000000"/>
                </a:solidFill>
                <a:latin typeface="Calibri" panose="020F0502020204030204" pitchFamily="34" charset="0"/>
                <a:ea typeface="Times New Roman" panose="02020603050405020304" pitchFamily="18" charset="0"/>
              </a:rPr>
              <a:t> das </a:t>
            </a:r>
            <a:r>
              <a:rPr lang="en-US" sz="1100" dirty="0" err="1">
                <a:solidFill>
                  <a:srgbClr val="000000"/>
                </a:solidFill>
                <a:latin typeface="Calibri" panose="020F0502020204030204" pitchFamily="34" charset="0"/>
                <a:ea typeface="Times New Roman" panose="02020603050405020304" pitchFamily="18" charset="0"/>
              </a:rPr>
              <a:t>chaves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virem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sempre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pares e </a:t>
            </a:r>
            <a:r>
              <a:rPr lang="en-US" sz="1100" dirty="0" err="1">
                <a:solidFill>
                  <a:srgbClr val="000000"/>
                </a:solidFill>
                <a:latin typeface="Calibri" panose="020F0502020204030204" pitchFamily="34" charset="0"/>
                <a:ea typeface="Times New Roman" panose="02020603050405020304" pitchFamily="18" charset="0"/>
              </a:rPr>
              <a:t>serem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usadas</a:t>
            </a:r>
            <a:r>
              <a:rPr lang="en-US" sz="1100" dirty="0">
                <a:solidFill>
                  <a:srgbClr val="000000"/>
                </a:solidFill>
                <a:latin typeface="Calibri" panose="020F0502020204030204" pitchFamily="34" charset="0"/>
                <a:ea typeface="Times New Roman" panose="02020603050405020304" pitchFamily="18" charset="0"/>
              </a:rPr>
              <a:t> de forma </a:t>
            </a:r>
            <a:r>
              <a:rPr lang="en-US" sz="1100" dirty="0" err="1">
                <a:solidFill>
                  <a:srgbClr val="000000"/>
                </a:solidFill>
                <a:latin typeface="Calibri" panose="020F0502020204030204" pitchFamily="34" charset="0"/>
                <a:ea typeface="Times New Roman" panose="02020603050405020304" pitchFamily="18" charset="0"/>
              </a:rPr>
              <a:t>complementar</a:t>
            </a:r>
            <a:r>
              <a:rPr lang="en-US" sz="1100" dirty="0">
                <a:solidFill>
                  <a:srgbClr val="000000"/>
                </a:solidFill>
                <a:latin typeface="Calibri" panose="020F0502020204030204" pitchFamily="34" charset="0"/>
                <a:ea typeface="Times New Roman" panose="02020603050405020304" pitchFamily="18" charset="0"/>
              </a:rPr>
              <a:t>. Uma das </a:t>
            </a:r>
            <a:r>
              <a:rPr lang="en-US" sz="1100" dirty="0" err="1">
                <a:solidFill>
                  <a:srgbClr val="000000"/>
                </a:solidFill>
                <a:latin typeface="Calibri" panose="020F0502020204030204" pitchFamily="34" charset="0"/>
                <a:ea typeface="Times New Roman" panose="02020603050405020304" pitchFamily="18" charset="0"/>
              </a:rPr>
              <a:t>chaves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criptografa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algo</a:t>
            </a:r>
            <a:r>
              <a:rPr lang="en-US" sz="1100" dirty="0">
                <a:solidFill>
                  <a:srgbClr val="000000"/>
                </a:solidFill>
                <a:latin typeface="Calibri" panose="020F0502020204030204" pitchFamily="34" charset="0"/>
                <a:ea typeface="Times New Roman" panose="02020603050405020304" pitchFamily="18" charset="0"/>
              </a:rPr>
              <a:t> e a </a:t>
            </a:r>
            <a:r>
              <a:rPr lang="en-US" sz="1100" dirty="0" err="1">
                <a:solidFill>
                  <a:srgbClr val="000000"/>
                </a:solidFill>
                <a:latin typeface="Calibri" panose="020F0502020204030204" pitchFamily="34" charset="0"/>
                <a:ea typeface="Times New Roman" panose="02020603050405020304" pitchFamily="18" charset="0"/>
              </a:rPr>
              <a:t>outra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descriptografa</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chaves</a:t>
            </a:r>
            <a:r>
              <a:rPr lang="en-US" sz="1100" dirty="0">
                <a:solidFill>
                  <a:srgbClr val="000000"/>
                </a:solidFill>
                <a:latin typeface="Calibri" panose="020F0502020204030204" pitchFamily="34" charset="0"/>
                <a:ea typeface="Times New Roman" panose="02020603050405020304" pitchFamily="18" charset="0"/>
              </a:rPr>
              <a:t> são </a:t>
            </a:r>
            <a:r>
              <a:rPr lang="en-US" sz="1100" dirty="0" err="1">
                <a:solidFill>
                  <a:srgbClr val="000000"/>
                </a:solidFill>
                <a:latin typeface="Calibri" panose="020F0502020204030204" pitchFamily="34" charset="0"/>
                <a:ea typeface="Times New Roman" panose="02020603050405020304" pitchFamily="18" charset="0"/>
              </a:rPr>
              <a:t>chamadas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pública</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privada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gastante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secreta</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chaves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traduzem</a:t>
            </a:r>
            <a:r>
              <a:rPr lang="en-US" sz="1100" dirty="0">
                <a:solidFill>
                  <a:srgbClr val="000000"/>
                </a:solidFill>
                <a:latin typeface="Calibri" panose="020F0502020204030204" pitchFamily="34" charset="0"/>
                <a:ea typeface="Times New Roman" panose="02020603050405020304" pitchFamily="18" charset="0"/>
              </a:rPr>
              <a:t>-se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sua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identidade</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Você</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recebe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fundos</a:t>
            </a:r>
            <a:r>
              <a:rPr lang="en-US" sz="1100" dirty="0">
                <a:solidFill>
                  <a:srgbClr val="000000"/>
                </a:solidFill>
                <a:latin typeface="Calibri" panose="020F0502020204030204" pitchFamily="34" charset="0"/>
                <a:ea typeface="Times New Roman" panose="02020603050405020304" pitchFamily="18" charset="0"/>
              </a:rPr>
              <a:t> com a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pública</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envia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fundos</a:t>
            </a:r>
            <a:r>
              <a:rPr lang="en-US" sz="1100" dirty="0">
                <a:solidFill>
                  <a:srgbClr val="000000"/>
                </a:solidFill>
                <a:latin typeface="Calibri" panose="020F0502020204030204" pitchFamily="34" charset="0"/>
                <a:ea typeface="Times New Roman" panose="02020603050405020304" pitchFamily="18" charset="0"/>
              </a:rPr>
              <a:t> com a </a:t>
            </a:r>
            <a:r>
              <a:rPr lang="en-US" sz="1100" dirty="0" err="1">
                <a:solidFill>
                  <a:srgbClr val="000000"/>
                </a:solidFill>
                <a:latin typeface="Calibri" panose="020F0502020204030204" pitchFamily="34" charset="0"/>
                <a:ea typeface="Times New Roman" panose="02020603050405020304" pitchFamily="18" charset="0"/>
              </a:rPr>
              <a:t>chave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privada</a:t>
            </a:r>
            <a:r>
              <a:rPr lang="en-US" sz="1100" dirty="0">
                <a:solidFill>
                  <a:srgbClr val="000000"/>
                </a:solidFill>
                <a:latin typeface="Calibri" panose="020F0502020204030204" pitchFamily="34" charset="0"/>
                <a:ea typeface="Times New Roman" panose="02020603050405020304" pitchFamily="18" charset="0"/>
              </a:rPr>
              <a:t>.</a:t>
            </a:r>
            <a:endParaRPr lang="en-US" sz="1100" dirty="0">
              <a:solidFill>
                <a:srgbClr val="000000"/>
              </a:solidFill>
              <a:effectLst/>
              <a:latin typeface="Calibri" panose="020F0502020204030204" pitchFamily="34"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429580" y="3062807"/>
            <a:ext cx="6835926" cy="49490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Chaves e </a:t>
            </a:r>
            <a:r>
              <a:rPr lang="en-US" b="1" dirty="0" err="1">
                <a:solidFill>
                  <a:srgbClr val="F79037"/>
                </a:solidFill>
              </a:rPr>
              <a:t>Identidade</a:t>
            </a:r>
            <a:endParaRPr lang="en-US" b="1" dirty="0">
              <a:solidFill>
                <a:srgbClr val="F79037"/>
              </a:solidFill>
            </a:endParaRPr>
          </a:p>
          <a:p>
            <a:r>
              <a:rPr lang="en-US" dirty="0">
                <a:solidFill>
                  <a:srgbClr val="000000"/>
                </a:solidFill>
              </a:rPr>
              <a:t>A </a:t>
            </a:r>
            <a:r>
              <a:rPr lang="en-US" dirty="0" err="1">
                <a:solidFill>
                  <a:srgbClr val="000000"/>
                </a:solidFill>
              </a:rPr>
              <a:t>ideia</a:t>
            </a:r>
            <a:r>
              <a:rPr lang="en-US" dirty="0">
                <a:solidFill>
                  <a:srgbClr val="000000"/>
                </a:solidFill>
              </a:rPr>
              <a:t> </a:t>
            </a:r>
            <a:r>
              <a:rPr lang="en-US" dirty="0" err="1">
                <a:solidFill>
                  <a:srgbClr val="000000"/>
                </a:solidFill>
              </a:rPr>
              <a:t>nas</a:t>
            </a:r>
            <a:r>
              <a:rPr lang="en-US" dirty="0">
                <a:solidFill>
                  <a:srgbClr val="000000"/>
                </a:solidFill>
              </a:rPr>
              <a:t> </a:t>
            </a:r>
            <a:r>
              <a:rPr lang="en-US" dirty="0" err="1">
                <a:solidFill>
                  <a:srgbClr val="000000"/>
                </a:solidFill>
              </a:rPr>
              <a:t>criptomoedas</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que</a:t>
            </a:r>
            <a:r>
              <a:rPr lang="en-US" dirty="0">
                <a:solidFill>
                  <a:srgbClr val="000000"/>
                </a:solidFill>
              </a:rPr>
              <a:t> se </a:t>
            </a:r>
            <a:r>
              <a:rPr lang="en-US" dirty="0" err="1">
                <a:solidFill>
                  <a:srgbClr val="000000"/>
                </a:solidFill>
              </a:rPr>
              <a:t>receba</a:t>
            </a:r>
            <a:r>
              <a:rPr lang="en-US" dirty="0">
                <a:solidFill>
                  <a:srgbClr val="000000"/>
                </a:solidFill>
              </a:rPr>
              <a:t> </a:t>
            </a:r>
            <a:r>
              <a:rPr lang="en-US" dirty="0" err="1">
                <a:solidFill>
                  <a:srgbClr val="000000"/>
                </a:solidFill>
              </a:rPr>
              <a:t>fundos</a:t>
            </a:r>
            <a:r>
              <a:rPr lang="en-US" dirty="0">
                <a:solidFill>
                  <a:srgbClr val="000000"/>
                </a:solidFill>
              </a:rPr>
              <a:t> com a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e </a:t>
            </a:r>
            <a:r>
              <a:rPr lang="en-US" dirty="0" err="1">
                <a:solidFill>
                  <a:srgbClr val="000000"/>
                </a:solidFill>
              </a:rPr>
              <a:t>os</a:t>
            </a:r>
            <a:r>
              <a:rPr lang="en-US" dirty="0">
                <a:solidFill>
                  <a:srgbClr val="000000"/>
                </a:solidFill>
              </a:rPr>
              <a:t> </a:t>
            </a:r>
            <a:r>
              <a:rPr lang="en-US" dirty="0" err="1">
                <a:solidFill>
                  <a:srgbClr val="000000"/>
                </a:solidFill>
              </a:rPr>
              <a:t>gaste</a:t>
            </a:r>
            <a:r>
              <a:rPr lang="en-US" dirty="0">
                <a:solidFill>
                  <a:srgbClr val="000000"/>
                </a:solidFill>
              </a:rPr>
              <a:t> com 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As </a:t>
            </a:r>
            <a:r>
              <a:rPr lang="en-US" dirty="0" err="1">
                <a:solidFill>
                  <a:srgbClr val="000000"/>
                </a:solidFill>
              </a:rPr>
              <a:t>chaves</a:t>
            </a:r>
            <a:r>
              <a:rPr lang="en-US" dirty="0">
                <a:solidFill>
                  <a:srgbClr val="000000"/>
                </a:solidFill>
              </a:rPr>
              <a:t> são </a:t>
            </a:r>
            <a:r>
              <a:rPr lang="en-US" dirty="0" err="1">
                <a:solidFill>
                  <a:srgbClr val="000000"/>
                </a:solidFill>
              </a:rPr>
              <a:t>denominadas</a:t>
            </a:r>
            <a:r>
              <a:rPr lang="en-US" dirty="0">
                <a:solidFill>
                  <a:srgbClr val="000000"/>
                </a:solidFill>
              </a:rPr>
              <a:t> </a:t>
            </a:r>
            <a:r>
              <a:rPr lang="en-US" dirty="0" err="1">
                <a:solidFill>
                  <a:srgbClr val="000000"/>
                </a:solidFill>
              </a:rPr>
              <a:t>públicas</a:t>
            </a:r>
            <a:r>
              <a:rPr lang="en-US" dirty="0">
                <a:solidFill>
                  <a:srgbClr val="000000"/>
                </a:solidFill>
              </a:rPr>
              <a:t> e </a:t>
            </a:r>
            <a:r>
              <a:rPr lang="en-US" dirty="0" err="1">
                <a:solidFill>
                  <a:srgbClr val="000000"/>
                </a:solidFill>
              </a:rPr>
              <a:t>privadas</a:t>
            </a:r>
            <a:r>
              <a:rPr lang="en-US" dirty="0">
                <a:solidFill>
                  <a:srgbClr val="000000"/>
                </a:solidFill>
              </a:rPr>
              <a:t> de </a:t>
            </a:r>
            <a:r>
              <a:rPr lang="en-US" dirty="0" err="1">
                <a:solidFill>
                  <a:srgbClr val="000000"/>
                </a:solidFill>
              </a:rPr>
              <a:t>propósito</a:t>
            </a:r>
            <a:r>
              <a:rPr lang="en-US" dirty="0">
                <a:solidFill>
                  <a:srgbClr val="000000"/>
                </a:solidFill>
              </a:rPr>
              <a:t>, </a:t>
            </a:r>
            <a:r>
              <a:rPr lang="en-US" dirty="0" err="1">
                <a:solidFill>
                  <a:srgbClr val="000000"/>
                </a:solidFill>
              </a:rPr>
              <a:t>pois</a:t>
            </a:r>
            <a:r>
              <a:rPr lang="en-US" dirty="0">
                <a:solidFill>
                  <a:srgbClr val="000000"/>
                </a:solidFill>
              </a:rPr>
              <a:t> </a:t>
            </a:r>
            <a:r>
              <a:rPr lang="en-US" dirty="0" err="1">
                <a:solidFill>
                  <a:srgbClr val="000000"/>
                </a:solidFill>
              </a:rPr>
              <a:t>pode</a:t>
            </a:r>
            <a:r>
              <a:rPr lang="en-US" dirty="0">
                <a:solidFill>
                  <a:srgbClr val="000000"/>
                </a:solidFill>
              </a:rPr>
              <a:t>-se </a:t>
            </a:r>
            <a:r>
              <a:rPr lang="en-US" dirty="0" err="1">
                <a:solidFill>
                  <a:srgbClr val="000000"/>
                </a:solidFill>
              </a:rPr>
              <a:t>compartilhar</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com </a:t>
            </a:r>
            <a:r>
              <a:rPr lang="en-US" dirty="0" err="1">
                <a:solidFill>
                  <a:srgbClr val="000000"/>
                </a:solidFill>
              </a:rPr>
              <a:t>todos</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necessária</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gastar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fundos</a:t>
            </a:r>
            <a:r>
              <a:rPr lang="en-US" dirty="0">
                <a:solidFill>
                  <a:srgbClr val="000000"/>
                </a:solidFill>
              </a:rPr>
              <a:t>. </a:t>
            </a:r>
            <a:r>
              <a:rPr lang="en-US" dirty="0" err="1">
                <a:solidFill>
                  <a:srgbClr val="000000"/>
                </a:solidFill>
              </a:rPr>
              <a:t>Quem</a:t>
            </a:r>
            <a:r>
              <a:rPr lang="en-US" dirty="0">
                <a:solidFill>
                  <a:srgbClr val="000000"/>
                </a:solidFill>
              </a:rPr>
              <a:t> </a:t>
            </a:r>
            <a:r>
              <a:rPr lang="en-US" dirty="0" err="1">
                <a:solidFill>
                  <a:srgbClr val="000000"/>
                </a:solidFill>
              </a:rPr>
              <a:t>tiver</a:t>
            </a:r>
            <a:r>
              <a:rPr lang="en-US" dirty="0">
                <a:solidFill>
                  <a:srgbClr val="000000"/>
                </a:solidFill>
              </a:rPr>
              <a:t> </a:t>
            </a:r>
            <a:r>
              <a:rPr lang="en-US" dirty="0" err="1">
                <a:solidFill>
                  <a:srgbClr val="000000"/>
                </a:solidFill>
              </a:rPr>
              <a:t>acesso</a:t>
            </a:r>
            <a:r>
              <a:rPr lang="en-US" dirty="0">
                <a:solidFill>
                  <a:srgbClr val="000000"/>
                </a:solidFill>
              </a:rPr>
              <a:t> </a:t>
            </a:r>
            <a:r>
              <a:rPr lang="en-US" dirty="0" err="1">
                <a:solidFill>
                  <a:srgbClr val="000000"/>
                </a:solidFill>
              </a:rPr>
              <a:t>às</a:t>
            </a:r>
            <a:r>
              <a:rPr lang="en-US" dirty="0">
                <a:solidFill>
                  <a:srgbClr val="000000"/>
                </a:solidFill>
              </a:rPr>
              <a:t> </a:t>
            </a:r>
            <a:r>
              <a:rPr lang="en-US" dirty="0" err="1">
                <a:solidFill>
                  <a:srgbClr val="000000"/>
                </a:solidFill>
              </a:rPr>
              <a:t>chaves</a:t>
            </a:r>
            <a:r>
              <a:rPr lang="en-US" dirty="0">
                <a:solidFill>
                  <a:srgbClr val="000000"/>
                </a:solidFill>
              </a:rPr>
              <a:t>, </a:t>
            </a:r>
            <a:r>
              <a:rPr lang="en-US" dirty="0" err="1">
                <a:solidFill>
                  <a:srgbClr val="000000"/>
                </a:solidFill>
              </a:rPr>
              <a:t>poderá</a:t>
            </a:r>
            <a:r>
              <a:rPr lang="en-US" dirty="0">
                <a:solidFill>
                  <a:srgbClr val="000000"/>
                </a:solidFill>
              </a:rPr>
              <a:t> </a:t>
            </a:r>
            <a:r>
              <a:rPr lang="en-US" dirty="0" err="1">
                <a:solidFill>
                  <a:srgbClr val="000000"/>
                </a:solidFill>
              </a:rPr>
              <a:t>ter</a:t>
            </a:r>
            <a:r>
              <a:rPr lang="en-US" dirty="0">
                <a:solidFill>
                  <a:srgbClr val="000000"/>
                </a:solidFill>
              </a:rPr>
              <a:t> </a:t>
            </a:r>
            <a:r>
              <a:rPr lang="en-US" dirty="0" err="1">
                <a:solidFill>
                  <a:srgbClr val="000000"/>
                </a:solidFill>
              </a:rPr>
              <a:t>acesso</a:t>
            </a:r>
            <a:r>
              <a:rPr lang="en-US" dirty="0">
                <a:solidFill>
                  <a:srgbClr val="000000"/>
                </a:solidFill>
              </a:rPr>
              <a:t> </a:t>
            </a:r>
            <a:r>
              <a:rPr lang="en-US" dirty="0" err="1">
                <a:solidFill>
                  <a:srgbClr val="000000"/>
                </a:solidFill>
              </a:rPr>
              <a:t>aos</a:t>
            </a:r>
            <a:r>
              <a:rPr lang="en-US" dirty="0">
                <a:solidFill>
                  <a:srgbClr val="000000"/>
                </a:solidFill>
              </a:rPr>
              <a:t> </a:t>
            </a:r>
            <a:r>
              <a:rPr lang="en-US" dirty="0" err="1">
                <a:solidFill>
                  <a:srgbClr val="000000"/>
                </a:solidFill>
              </a:rPr>
              <a:t>fundos</a:t>
            </a:r>
            <a:r>
              <a:rPr lang="en-US" dirty="0">
                <a:solidFill>
                  <a:srgbClr val="000000"/>
                </a:solidFill>
              </a:rPr>
              <a:t>. Uma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semelhante</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endereço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entregá</a:t>
            </a:r>
            <a:r>
              <a:rPr lang="en-US" dirty="0">
                <a:solidFill>
                  <a:srgbClr val="000000"/>
                </a:solidFill>
              </a:rPr>
              <a:t>-lo a </a:t>
            </a:r>
            <a:r>
              <a:rPr lang="en-US" dirty="0" err="1">
                <a:solidFill>
                  <a:srgbClr val="000000"/>
                </a:solidFill>
              </a:rPr>
              <a:t>pessoas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desejam</a:t>
            </a:r>
            <a:r>
              <a:rPr lang="en-US" dirty="0">
                <a:solidFill>
                  <a:srgbClr val="000000"/>
                </a:solidFill>
              </a:rPr>
              <a:t> </a:t>
            </a:r>
            <a:r>
              <a:rPr lang="en-US" dirty="0" err="1">
                <a:solidFill>
                  <a:srgbClr val="000000"/>
                </a:solidFill>
              </a:rPr>
              <a:t>enviar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carta</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pacote</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como</a:t>
            </a:r>
            <a:r>
              <a:rPr lang="en-US" dirty="0">
                <a:solidFill>
                  <a:srgbClr val="000000"/>
                </a:solidFill>
              </a:rPr>
              <a:t> a </a:t>
            </a:r>
            <a:r>
              <a:rPr lang="en-US" dirty="0" err="1">
                <a:solidFill>
                  <a:srgbClr val="000000"/>
                </a:solidFill>
              </a:rPr>
              <a:t>chave</a:t>
            </a:r>
            <a:r>
              <a:rPr lang="en-US" dirty="0">
                <a:solidFill>
                  <a:srgbClr val="000000"/>
                </a:solidFill>
              </a:rPr>
              <a:t> da </a:t>
            </a:r>
            <a:r>
              <a:rPr lang="en-US" dirty="0" err="1">
                <a:solidFill>
                  <a:srgbClr val="000000"/>
                </a:solidFill>
              </a:rPr>
              <a:t>caixa</a:t>
            </a:r>
            <a:r>
              <a:rPr lang="en-US" dirty="0">
                <a:solidFill>
                  <a:srgbClr val="000000"/>
                </a:solidFill>
              </a:rPr>
              <a:t> postal. </a:t>
            </a:r>
            <a:r>
              <a:rPr lang="en-US" dirty="0" err="1">
                <a:solidFill>
                  <a:srgbClr val="000000"/>
                </a:solidFill>
              </a:rPr>
              <a:t>Somente</a:t>
            </a:r>
            <a:r>
              <a:rPr lang="en-US" dirty="0">
                <a:solidFill>
                  <a:srgbClr val="000000"/>
                </a:solidFill>
              </a:rPr>
              <a:t> </a:t>
            </a:r>
            <a:r>
              <a:rPr lang="en-US" dirty="0" err="1">
                <a:solidFill>
                  <a:srgbClr val="000000"/>
                </a:solidFill>
              </a:rPr>
              <a:t>esta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permite</a:t>
            </a:r>
            <a:r>
              <a:rPr lang="en-US" dirty="0">
                <a:solidFill>
                  <a:srgbClr val="000000"/>
                </a:solidFill>
              </a:rPr>
              <a:t> </a:t>
            </a:r>
            <a:r>
              <a:rPr lang="en-US" dirty="0" err="1">
                <a:solidFill>
                  <a:srgbClr val="000000"/>
                </a:solidFill>
              </a:rPr>
              <a:t>que</a:t>
            </a:r>
            <a:r>
              <a:rPr lang="en-US" dirty="0">
                <a:solidFill>
                  <a:srgbClr val="000000"/>
                </a:solidFill>
              </a:rPr>
              <a:t> o </a:t>
            </a:r>
            <a:r>
              <a:rPr lang="en-US" dirty="0" err="1">
                <a:solidFill>
                  <a:srgbClr val="000000"/>
                </a:solidFill>
              </a:rPr>
              <a:t>acesso</a:t>
            </a:r>
            <a:r>
              <a:rPr lang="en-US" dirty="0">
                <a:solidFill>
                  <a:srgbClr val="000000"/>
                </a:solidFill>
              </a:rPr>
              <a:t> </a:t>
            </a:r>
            <a:r>
              <a:rPr lang="en-US" dirty="0" err="1">
                <a:solidFill>
                  <a:srgbClr val="000000"/>
                </a:solidFill>
              </a:rPr>
              <a:t>ao</a:t>
            </a:r>
            <a:r>
              <a:rPr lang="en-US" dirty="0">
                <a:solidFill>
                  <a:srgbClr val="000000"/>
                </a:solidFill>
              </a:rPr>
              <a:t> e-mail e, </a:t>
            </a:r>
            <a:r>
              <a:rPr lang="en-US" dirty="0" err="1">
                <a:solidFill>
                  <a:srgbClr val="000000"/>
                </a:solidFill>
              </a:rPr>
              <a:t>normalmente</a:t>
            </a:r>
            <a:r>
              <a:rPr lang="en-US" dirty="0">
                <a:solidFill>
                  <a:srgbClr val="000000"/>
                </a:solidFill>
              </a:rPr>
              <a:t>, </a:t>
            </a:r>
            <a:r>
              <a:rPr lang="en-US" dirty="0" err="1">
                <a:solidFill>
                  <a:srgbClr val="000000"/>
                </a:solidFill>
              </a:rPr>
              <a:t>somente</a:t>
            </a:r>
            <a:r>
              <a:rPr lang="en-US" dirty="0">
                <a:solidFill>
                  <a:srgbClr val="000000"/>
                </a:solidFill>
              </a:rPr>
              <a:t> </a:t>
            </a:r>
            <a:r>
              <a:rPr lang="en-US" dirty="0" err="1">
                <a:solidFill>
                  <a:srgbClr val="000000"/>
                </a:solidFill>
              </a:rPr>
              <a:t>você</a:t>
            </a:r>
            <a:r>
              <a:rPr lang="en-US" dirty="0">
                <a:solidFill>
                  <a:srgbClr val="000000"/>
                </a:solidFill>
              </a:rPr>
              <a:t> tem </a:t>
            </a:r>
            <a:r>
              <a:rPr lang="en-US" dirty="0" err="1">
                <a:solidFill>
                  <a:srgbClr val="000000"/>
                </a:solidFill>
              </a:rPr>
              <a:t>acesso</a:t>
            </a:r>
            <a:r>
              <a:rPr lang="en-US" dirty="0">
                <a:solidFill>
                  <a:srgbClr val="000000"/>
                </a:solidFill>
              </a:rPr>
              <a:t> a </a:t>
            </a:r>
            <a:r>
              <a:rPr lang="en-US" dirty="0" err="1">
                <a:solidFill>
                  <a:srgbClr val="000000"/>
                </a:solidFill>
              </a:rPr>
              <a:t>ela</a:t>
            </a:r>
            <a:r>
              <a:rPr lang="en-US" dirty="0">
                <a:solidFill>
                  <a:srgbClr val="000000"/>
                </a:solidFill>
              </a:rPr>
              <a:t>. As </a:t>
            </a:r>
            <a:r>
              <a:rPr lang="en-US" dirty="0" err="1">
                <a:solidFill>
                  <a:srgbClr val="000000"/>
                </a:solidFill>
              </a:rPr>
              <a:t>chaves</a:t>
            </a:r>
            <a:r>
              <a:rPr lang="en-US" dirty="0">
                <a:solidFill>
                  <a:srgbClr val="000000"/>
                </a:solidFill>
              </a:rPr>
              <a:t> são </a:t>
            </a:r>
            <a:r>
              <a:rPr lang="en-US" dirty="0" err="1">
                <a:solidFill>
                  <a:srgbClr val="000000"/>
                </a:solidFill>
              </a:rPr>
              <a:t>necessárias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enviar</a:t>
            </a:r>
            <a:r>
              <a:rPr lang="en-US" dirty="0">
                <a:solidFill>
                  <a:srgbClr val="000000"/>
                </a:solidFill>
              </a:rPr>
              <a:t> e </a:t>
            </a:r>
            <a:r>
              <a:rPr lang="en-US" dirty="0" err="1">
                <a:solidFill>
                  <a:srgbClr val="000000"/>
                </a:solidFill>
              </a:rPr>
              <a:t>receber</a:t>
            </a:r>
            <a:r>
              <a:rPr lang="en-US" dirty="0">
                <a:solidFill>
                  <a:srgbClr val="000000"/>
                </a:solidFill>
              </a:rPr>
              <a:t> </a:t>
            </a:r>
            <a:r>
              <a:rPr lang="en-US" dirty="0" err="1">
                <a:solidFill>
                  <a:srgbClr val="000000"/>
                </a:solidFill>
              </a:rPr>
              <a:t>transações</a:t>
            </a:r>
            <a:r>
              <a:rPr lang="en-US" dirty="0">
                <a:solidFill>
                  <a:srgbClr val="000000"/>
                </a:solidFill>
              </a:rPr>
              <a:t>. Uma </a:t>
            </a:r>
            <a:r>
              <a:rPr lang="en-US" dirty="0" err="1">
                <a:solidFill>
                  <a:srgbClr val="000000"/>
                </a:solidFill>
              </a:rPr>
              <a:t>transação</a:t>
            </a:r>
            <a:r>
              <a:rPr lang="en-US" dirty="0">
                <a:solidFill>
                  <a:srgbClr val="000000"/>
                </a:solidFill>
              </a:rPr>
              <a:t> </a:t>
            </a:r>
            <a:r>
              <a:rPr lang="en-US" dirty="0" err="1">
                <a:solidFill>
                  <a:srgbClr val="000000"/>
                </a:solidFill>
              </a:rPr>
              <a:t>é</a:t>
            </a:r>
            <a:r>
              <a:rPr lang="en-US" dirty="0">
                <a:solidFill>
                  <a:srgbClr val="000000"/>
                </a:solidFill>
              </a:rPr>
              <a:t>, a </a:t>
            </a:r>
            <a:r>
              <a:rPr lang="en-US" dirty="0" err="1">
                <a:solidFill>
                  <a:srgbClr val="000000"/>
                </a:solidFill>
              </a:rPr>
              <a:t>nível</a:t>
            </a:r>
            <a:r>
              <a:rPr lang="en-US" dirty="0">
                <a:solidFill>
                  <a:srgbClr val="000000"/>
                </a:solidFill>
              </a:rPr>
              <a:t> </a:t>
            </a:r>
            <a:r>
              <a:rPr lang="en-US" dirty="0" err="1">
                <a:solidFill>
                  <a:srgbClr val="000000"/>
                </a:solidFill>
              </a:rPr>
              <a:t>técnico</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mensagem</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nós</a:t>
            </a:r>
            <a:r>
              <a:rPr lang="en-US" dirty="0">
                <a:solidFill>
                  <a:srgbClr val="000000"/>
                </a:solidFill>
              </a:rPr>
              <a:t> da </a:t>
            </a:r>
            <a:r>
              <a:rPr lang="en-US" dirty="0" err="1">
                <a:solidFill>
                  <a:srgbClr val="000000"/>
                </a:solidFill>
              </a:rPr>
              <a:t>rede</a:t>
            </a:r>
            <a:r>
              <a:rPr lang="en-US" dirty="0">
                <a:solidFill>
                  <a:srgbClr val="000000"/>
                </a:solidFill>
              </a:rPr>
              <a:t>. As </a:t>
            </a:r>
            <a:r>
              <a:rPr lang="en-US" dirty="0" err="1">
                <a:solidFill>
                  <a:srgbClr val="000000"/>
                </a:solidFill>
              </a:rPr>
              <a:t>informações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mensagem</a:t>
            </a:r>
            <a:r>
              <a:rPr lang="en-US" dirty="0">
                <a:solidFill>
                  <a:srgbClr val="000000"/>
                </a:solidFill>
              </a:rPr>
              <a:t> são </a:t>
            </a:r>
            <a:r>
              <a:rPr lang="en-US" dirty="0" err="1">
                <a:solidFill>
                  <a:srgbClr val="000000"/>
                </a:solidFill>
              </a:rPr>
              <a:t>então</a:t>
            </a:r>
            <a:r>
              <a:rPr lang="en-US" dirty="0">
                <a:solidFill>
                  <a:srgbClr val="000000"/>
                </a:solidFill>
              </a:rPr>
              <a:t> </a:t>
            </a:r>
            <a:r>
              <a:rPr lang="en-US" dirty="0" err="1">
                <a:solidFill>
                  <a:srgbClr val="000000"/>
                </a:solidFill>
              </a:rPr>
              <a:t>criptografadas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meio</a:t>
            </a:r>
            <a:r>
              <a:rPr lang="en-US" dirty="0">
                <a:solidFill>
                  <a:srgbClr val="000000"/>
                </a:solidFill>
              </a:rPr>
              <a:t> de </a:t>
            </a:r>
            <a:r>
              <a:rPr lang="en-US" dirty="0" err="1">
                <a:solidFill>
                  <a:srgbClr val="000000"/>
                </a:solidFill>
              </a:rPr>
              <a:t>chaves</a:t>
            </a:r>
            <a:r>
              <a:rPr lang="en-US" dirty="0">
                <a:solidFill>
                  <a:srgbClr val="000000"/>
                </a:solidFill>
              </a:rPr>
              <a:t> </a:t>
            </a:r>
            <a:r>
              <a:rPr lang="en-US" dirty="0" err="1">
                <a:solidFill>
                  <a:srgbClr val="000000"/>
                </a:solidFill>
              </a:rPr>
              <a:t>privadas</a:t>
            </a:r>
            <a:r>
              <a:rPr lang="en-US" dirty="0">
                <a:solidFill>
                  <a:srgbClr val="000000"/>
                </a:solidFill>
              </a:rPr>
              <a:t>, </a:t>
            </a:r>
            <a:r>
              <a:rPr lang="en-US" dirty="0" err="1">
                <a:solidFill>
                  <a:srgbClr val="000000"/>
                </a:solidFill>
              </a:rPr>
              <a:t>que</a:t>
            </a:r>
            <a:r>
              <a:rPr lang="en-US" dirty="0">
                <a:solidFill>
                  <a:srgbClr val="000000"/>
                </a:solidFill>
              </a:rPr>
              <a:t> são </a:t>
            </a:r>
            <a:r>
              <a:rPr lang="en-US" dirty="0" err="1">
                <a:solidFill>
                  <a:srgbClr val="000000"/>
                </a:solidFill>
              </a:rPr>
              <a:t>chamadas</a:t>
            </a:r>
            <a:r>
              <a:rPr lang="en-US" dirty="0">
                <a:solidFill>
                  <a:srgbClr val="000000"/>
                </a:solidFill>
              </a:rPr>
              <a:t> de </a:t>
            </a:r>
            <a:r>
              <a:rPr lang="en-US" dirty="0" err="1">
                <a:solidFill>
                  <a:srgbClr val="000000"/>
                </a:solidFill>
              </a:rPr>
              <a:t>assinatura</a:t>
            </a:r>
            <a:r>
              <a:rPr lang="en-US" dirty="0">
                <a:solidFill>
                  <a:srgbClr val="000000"/>
                </a:solidFill>
              </a:rPr>
              <a:t> digital de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Este </a:t>
            </a:r>
            <a:r>
              <a:rPr lang="en-US" dirty="0" err="1">
                <a:solidFill>
                  <a:srgbClr val="000000"/>
                </a:solidFill>
              </a:rPr>
              <a:t>processo</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feito</a:t>
            </a:r>
            <a:r>
              <a:rPr lang="en-US" dirty="0">
                <a:solidFill>
                  <a:srgbClr val="000000"/>
                </a:solidFill>
              </a:rPr>
              <a:t> </a:t>
            </a:r>
            <a:r>
              <a:rPr lang="en-US" dirty="0" err="1">
                <a:solidFill>
                  <a:srgbClr val="000000"/>
                </a:solidFill>
              </a:rPr>
              <a:t>manualmenteexistem</a:t>
            </a:r>
            <a:r>
              <a:rPr lang="en-US" dirty="0">
                <a:solidFill>
                  <a:srgbClr val="000000"/>
                </a:solidFill>
              </a:rPr>
              <a:t> </a:t>
            </a:r>
            <a:r>
              <a:rPr lang="en-US" dirty="0" err="1">
                <a:solidFill>
                  <a:srgbClr val="000000"/>
                </a:solidFill>
              </a:rPr>
              <a:t>carteiras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fazem</a:t>
            </a:r>
            <a:r>
              <a:rPr lang="en-US" dirty="0">
                <a:solidFill>
                  <a:srgbClr val="000000"/>
                </a:solidFill>
              </a:rPr>
              <a:t> </a:t>
            </a:r>
            <a:r>
              <a:rPr lang="en-US" dirty="0" err="1">
                <a:solidFill>
                  <a:srgbClr val="000000"/>
                </a:solidFill>
              </a:rPr>
              <a:t>essas</a:t>
            </a:r>
            <a:r>
              <a:rPr lang="en-US" dirty="0">
                <a:solidFill>
                  <a:srgbClr val="000000"/>
                </a:solidFill>
              </a:rPr>
              <a:t> </a:t>
            </a:r>
            <a:r>
              <a:rPr lang="en-US" dirty="0" err="1">
                <a:solidFill>
                  <a:srgbClr val="000000"/>
                </a:solidFill>
              </a:rPr>
              <a:t>etapas</a:t>
            </a:r>
            <a:r>
              <a:rPr lang="en-US" dirty="0">
                <a:solidFill>
                  <a:srgbClr val="000000"/>
                </a:solidFill>
              </a:rPr>
              <a:t> </a:t>
            </a:r>
            <a:r>
              <a:rPr lang="en-US" dirty="0" err="1">
                <a:solidFill>
                  <a:srgbClr val="000000"/>
                </a:solidFill>
              </a:rPr>
              <a:t>para</a:t>
            </a:r>
            <a:r>
              <a:rPr lang="en-US" dirty="0">
                <a:solidFill>
                  <a:srgbClr val="000000"/>
                </a:solidFill>
              </a:rPr>
              <a:t> o </a:t>
            </a:r>
            <a:r>
              <a:rPr lang="en-US" dirty="0" err="1">
                <a:solidFill>
                  <a:srgbClr val="000000"/>
                </a:solidFill>
              </a:rPr>
              <a:t>usuário</a:t>
            </a:r>
            <a:r>
              <a:rPr lang="en-US" dirty="0">
                <a:solidFill>
                  <a:srgbClr val="000000"/>
                </a:solidFill>
              </a:rPr>
              <a:t>. As </a:t>
            </a:r>
            <a:r>
              <a:rPr lang="en-US" dirty="0" err="1">
                <a:solidFill>
                  <a:srgbClr val="000000"/>
                </a:solidFill>
              </a:rPr>
              <a:t>carteiras</a:t>
            </a:r>
            <a:r>
              <a:rPr lang="en-US" dirty="0">
                <a:solidFill>
                  <a:srgbClr val="000000"/>
                </a:solidFill>
              </a:rPr>
              <a:t> são </a:t>
            </a:r>
            <a:r>
              <a:rPr lang="en-US" dirty="0" err="1">
                <a:solidFill>
                  <a:srgbClr val="000000"/>
                </a:solidFill>
              </a:rPr>
              <a:t>capazes</a:t>
            </a:r>
            <a:r>
              <a:rPr lang="en-US" dirty="0">
                <a:solidFill>
                  <a:srgbClr val="000000"/>
                </a:solidFill>
              </a:rPr>
              <a:t> </a:t>
            </a:r>
            <a:r>
              <a:rPr lang="en-US" dirty="0" err="1">
                <a:solidFill>
                  <a:srgbClr val="000000"/>
                </a:solidFill>
              </a:rPr>
              <a:t>degerar</a:t>
            </a:r>
            <a:r>
              <a:rPr lang="en-US" dirty="0">
                <a:solidFill>
                  <a:srgbClr val="000000"/>
                </a:solidFill>
              </a:rPr>
              <a:t> e </a:t>
            </a:r>
            <a:r>
              <a:rPr lang="en-US" dirty="0" err="1">
                <a:solidFill>
                  <a:srgbClr val="000000"/>
                </a:solidFill>
              </a:rPr>
              <a:t>gerenciar</a:t>
            </a:r>
            <a:r>
              <a:rPr lang="en-US" dirty="0">
                <a:solidFill>
                  <a:srgbClr val="000000"/>
                </a:solidFill>
              </a:rPr>
              <a:t> </a:t>
            </a:r>
            <a:r>
              <a:rPr lang="en-US" dirty="0" err="1">
                <a:solidFill>
                  <a:srgbClr val="000000"/>
                </a:solidFill>
              </a:rPr>
              <a:t>chaves</a:t>
            </a:r>
            <a:r>
              <a:rPr lang="en-US" dirty="0">
                <a:solidFill>
                  <a:srgbClr val="000000"/>
                </a:solidFill>
              </a:rPr>
              <a:t> e </a:t>
            </a:r>
            <a:r>
              <a:rPr lang="en-US" dirty="0" err="1">
                <a:solidFill>
                  <a:srgbClr val="000000"/>
                </a:solidFill>
              </a:rPr>
              <a:t>criptografar</a:t>
            </a:r>
            <a:r>
              <a:rPr lang="en-US" dirty="0">
                <a:solidFill>
                  <a:srgbClr val="000000"/>
                </a:solidFill>
              </a:rPr>
              <a:t> e </a:t>
            </a:r>
            <a:r>
              <a:rPr lang="en-US" dirty="0" err="1">
                <a:solidFill>
                  <a:srgbClr val="000000"/>
                </a:solidFill>
              </a:rPr>
              <a:t>descriptografar</a:t>
            </a:r>
            <a:r>
              <a:rPr lang="en-US" dirty="0">
                <a:solidFill>
                  <a:srgbClr val="000000"/>
                </a:solidFill>
              </a:rPr>
              <a:t>.</a:t>
            </a:r>
          </a:p>
          <a:p>
            <a:endParaRPr lang="en-US" dirty="0">
              <a:solidFill>
                <a:srgbClr val="000000"/>
              </a:solidFill>
            </a:endParaRPr>
          </a:p>
          <a:p>
            <a:r>
              <a:rPr lang="en-US" b="1" dirty="0" err="1">
                <a:solidFill>
                  <a:srgbClr val="F79037"/>
                </a:solidFill>
              </a:rPr>
              <a:t>Gerar</a:t>
            </a:r>
            <a:r>
              <a:rPr lang="en-US" b="1" dirty="0">
                <a:solidFill>
                  <a:srgbClr val="F79037"/>
                </a:solidFill>
              </a:rPr>
              <a:t> Chaves e </a:t>
            </a:r>
            <a:r>
              <a:rPr lang="en-US" b="1" dirty="0" err="1">
                <a:solidFill>
                  <a:srgbClr val="F79037"/>
                </a:solidFill>
              </a:rPr>
              <a:t>Endereços</a:t>
            </a:r>
            <a:endParaRPr lang="en-US" b="1" dirty="0">
              <a:solidFill>
                <a:srgbClr val="F79037"/>
              </a:solidFill>
            </a:endParaRPr>
          </a:p>
          <a:p>
            <a:r>
              <a:rPr lang="en-US" dirty="0" err="1">
                <a:solidFill>
                  <a:srgbClr val="000000"/>
                </a:solidFill>
              </a:rPr>
              <a:t>Fundos</a:t>
            </a:r>
            <a:r>
              <a:rPr lang="en-US" dirty="0">
                <a:solidFill>
                  <a:srgbClr val="000000"/>
                </a:solidFill>
              </a:rPr>
              <a:t> </a:t>
            </a:r>
            <a:r>
              <a:rPr lang="en-US" dirty="0" err="1">
                <a:solidFill>
                  <a:srgbClr val="000000"/>
                </a:solidFill>
              </a:rPr>
              <a:t>ou</a:t>
            </a:r>
            <a:r>
              <a:rPr lang="en-US" dirty="0">
                <a:solidFill>
                  <a:srgbClr val="000000"/>
                </a:solidFill>
              </a:rPr>
              <a:t> dados </a:t>
            </a:r>
            <a:r>
              <a:rPr lang="en-US" dirty="0" err="1">
                <a:solidFill>
                  <a:srgbClr val="000000"/>
                </a:solidFill>
              </a:rPr>
              <a:t>enviados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só</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acessados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aqueles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possuem</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correspondente</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derivada</a:t>
            </a:r>
            <a:r>
              <a:rPr lang="en-US" dirty="0">
                <a:solidFill>
                  <a:srgbClr val="000000"/>
                </a:solidFill>
              </a:rPr>
              <a:t> da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meio</a:t>
            </a:r>
            <a:r>
              <a:rPr lang="en-US" dirty="0">
                <a:solidFill>
                  <a:srgbClr val="000000"/>
                </a:solidFill>
              </a:rPr>
              <a:t> da </a:t>
            </a:r>
            <a:r>
              <a:rPr lang="en-US" dirty="0" err="1">
                <a:solidFill>
                  <a:srgbClr val="000000"/>
                </a:solidFill>
              </a:rPr>
              <a:t>criptografia</a:t>
            </a:r>
            <a:r>
              <a:rPr lang="en-US" dirty="0">
                <a:solidFill>
                  <a:srgbClr val="000000"/>
                </a:solidFill>
              </a:rPr>
              <a:t> de </a:t>
            </a:r>
            <a:r>
              <a:rPr lang="en-US" dirty="0" err="1">
                <a:solidFill>
                  <a:srgbClr val="000000"/>
                </a:solidFill>
              </a:rPr>
              <a:t>curva</a:t>
            </a:r>
            <a:r>
              <a:rPr lang="en-US" dirty="0">
                <a:solidFill>
                  <a:srgbClr val="000000"/>
                </a:solidFill>
              </a:rPr>
              <a:t> </a:t>
            </a:r>
            <a:r>
              <a:rPr lang="en-US" dirty="0" err="1">
                <a:solidFill>
                  <a:srgbClr val="000000"/>
                </a:solidFill>
              </a:rPr>
              <a:t>elíptica</a:t>
            </a:r>
            <a:r>
              <a:rPr lang="en-US" dirty="0">
                <a:solidFill>
                  <a:srgbClr val="000000"/>
                </a:solidFill>
              </a:rPr>
              <a:t> (ECC). ECC </a:t>
            </a:r>
            <a:r>
              <a:rPr lang="en-US" dirty="0" err="1">
                <a:solidFill>
                  <a:srgbClr val="000000"/>
                </a:solidFill>
              </a:rPr>
              <a:t>é</a:t>
            </a:r>
            <a:r>
              <a:rPr lang="en-US" dirty="0">
                <a:solidFill>
                  <a:srgbClr val="000000"/>
                </a:solidFill>
              </a:rPr>
              <a:t> o </a:t>
            </a:r>
            <a:r>
              <a:rPr lang="en-US" dirty="0" err="1">
                <a:solidFill>
                  <a:srgbClr val="000000"/>
                </a:solidFill>
              </a:rPr>
              <a:t>esquema</a:t>
            </a:r>
            <a:r>
              <a:rPr lang="en-US" dirty="0">
                <a:solidFill>
                  <a:srgbClr val="000000"/>
                </a:solidFill>
              </a:rPr>
              <a:t> de </a:t>
            </a:r>
            <a:r>
              <a:rPr lang="en-US" dirty="0" err="1">
                <a:solidFill>
                  <a:srgbClr val="000000"/>
                </a:solidFill>
              </a:rPr>
              <a:t>criptografia</a:t>
            </a:r>
            <a:r>
              <a:rPr lang="en-US" dirty="0">
                <a:solidFill>
                  <a:srgbClr val="000000"/>
                </a:solidFill>
              </a:rPr>
              <a:t> de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comumente</a:t>
            </a:r>
            <a:r>
              <a:rPr lang="en-US" dirty="0">
                <a:solidFill>
                  <a:srgbClr val="000000"/>
                </a:solidFill>
              </a:rPr>
              <a:t> </a:t>
            </a:r>
            <a:r>
              <a:rPr lang="en-US" dirty="0" err="1">
                <a:solidFill>
                  <a:srgbClr val="000000"/>
                </a:solidFill>
              </a:rPr>
              <a:t>usado</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criptomoedas</a:t>
            </a:r>
            <a:r>
              <a:rPr lang="en-US" dirty="0">
                <a:solidFill>
                  <a:srgbClr val="000000"/>
                </a:solidFill>
              </a:rPr>
              <a:t>, </a:t>
            </a:r>
            <a:r>
              <a:rPr lang="en-US" dirty="0" err="1">
                <a:solidFill>
                  <a:srgbClr val="000000"/>
                </a:solidFill>
              </a:rPr>
              <a:t>embora</a:t>
            </a:r>
            <a:r>
              <a:rPr lang="en-US" dirty="0">
                <a:solidFill>
                  <a:srgbClr val="000000"/>
                </a:solidFill>
              </a:rPr>
              <a:t> </a:t>
            </a:r>
            <a:r>
              <a:rPr lang="en-US" dirty="0" err="1">
                <a:solidFill>
                  <a:srgbClr val="000000"/>
                </a:solidFill>
              </a:rPr>
              <a:t>existam</a:t>
            </a:r>
            <a:r>
              <a:rPr lang="en-US" dirty="0">
                <a:solidFill>
                  <a:srgbClr val="000000"/>
                </a:solidFill>
              </a:rPr>
              <a:t> outros </a:t>
            </a:r>
            <a:r>
              <a:rPr lang="en-US" dirty="0" err="1">
                <a:solidFill>
                  <a:srgbClr val="000000"/>
                </a:solidFill>
              </a:rPr>
              <a:t>esquemas</a:t>
            </a:r>
            <a:r>
              <a:rPr lang="en-US" dirty="0">
                <a:solidFill>
                  <a:srgbClr val="000000"/>
                </a:solidFill>
              </a:rPr>
              <a:t> </a:t>
            </a:r>
            <a:r>
              <a:rPr lang="en-US" dirty="0" err="1">
                <a:solidFill>
                  <a:srgbClr val="000000"/>
                </a:solidFill>
              </a:rPr>
              <a:t>criptográficos</a:t>
            </a:r>
            <a:r>
              <a:rPr lang="en-US" dirty="0">
                <a:solidFill>
                  <a:srgbClr val="000000"/>
                </a:solidFill>
              </a:rPr>
              <a:t>. A </a:t>
            </a:r>
            <a:r>
              <a:rPr lang="en-US" dirty="0" err="1">
                <a:solidFill>
                  <a:srgbClr val="000000"/>
                </a:solidFill>
              </a:rPr>
              <a:t>criptografia</a:t>
            </a:r>
            <a:r>
              <a:rPr lang="en-US" dirty="0">
                <a:solidFill>
                  <a:srgbClr val="000000"/>
                </a:solidFill>
              </a:rPr>
              <a:t> </a:t>
            </a:r>
            <a:r>
              <a:rPr lang="en-US" dirty="0" err="1">
                <a:solidFill>
                  <a:srgbClr val="000000"/>
                </a:solidFill>
              </a:rPr>
              <a:t>usa</a:t>
            </a:r>
            <a:r>
              <a:rPr lang="en-US" dirty="0">
                <a:solidFill>
                  <a:srgbClr val="000000"/>
                </a:solidFill>
              </a:rPr>
              <a:t> </a:t>
            </a:r>
            <a:r>
              <a:rPr lang="en-US" dirty="0" err="1">
                <a:solidFill>
                  <a:srgbClr val="000000"/>
                </a:solidFill>
              </a:rPr>
              <a:t>funções</a:t>
            </a:r>
            <a:r>
              <a:rPr lang="en-US" dirty="0">
                <a:solidFill>
                  <a:srgbClr val="000000"/>
                </a:solidFill>
              </a:rPr>
              <a:t> </a:t>
            </a:r>
            <a:r>
              <a:rPr lang="en-US" dirty="0" err="1">
                <a:solidFill>
                  <a:srgbClr val="000000"/>
                </a:solidFill>
              </a:rPr>
              <a:t>unidirecionais</a:t>
            </a:r>
            <a:r>
              <a:rPr lang="en-US" dirty="0">
                <a:solidFill>
                  <a:srgbClr val="000000"/>
                </a:solidFill>
              </a:rPr>
              <a:t>, e a </a:t>
            </a:r>
            <a:r>
              <a:rPr lang="en-US" dirty="0" err="1">
                <a:solidFill>
                  <a:srgbClr val="000000"/>
                </a:solidFill>
              </a:rPr>
              <a:t>multiplicação</a:t>
            </a:r>
            <a:r>
              <a:rPr lang="en-US" dirty="0">
                <a:solidFill>
                  <a:srgbClr val="000000"/>
                </a:solidFill>
              </a:rPr>
              <a:t> </a:t>
            </a:r>
            <a:r>
              <a:rPr lang="en-US" dirty="0" err="1">
                <a:solidFill>
                  <a:srgbClr val="000000"/>
                </a:solidFill>
              </a:rPr>
              <a:t>numa</a:t>
            </a:r>
            <a:r>
              <a:rPr lang="en-US" dirty="0">
                <a:solidFill>
                  <a:srgbClr val="000000"/>
                </a:solidFill>
              </a:rPr>
              <a:t> </a:t>
            </a:r>
            <a:r>
              <a:rPr lang="en-US" dirty="0" err="1">
                <a:solidFill>
                  <a:srgbClr val="000000"/>
                </a:solidFill>
              </a:rPr>
              <a:t>curva</a:t>
            </a:r>
            <a:r>
              <a:rPr lang="en-US" dirty="0">
                <a:solidFill>
                  <a:srgbClr val="000000"/>
                </a:solidFill>
              </a:rPr>
              <a:t> </a:t>
            </a:r>
            <a:r>
              <a:rPr lang="en-US" dirty="0" err="1">
                <a:solidFill>
                  <a:srgbClr val="000000"/>
                </a:solidFill>
              </a:rPr>
              <a:t>elíptica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outra</a:t>
            </a:r>
            <a:r>
              <a:rPr lang="en-US" dirty="0">
                <a:solidFill>
                  <a:srgbClr val="000000"/>
                </a:solidFill>
              </a:rPr>
              <a:t> </a:t>
            </a:r>
            <a:r>
              <a:rPr lang="en-US" dirty="0" err="1">
                <a:solidFill>
                  <a:srgbClr val="000000"/>
                </a:solidFill>
              </a:rPr>
              <a:t>função</a:t>
            </a:r>
            <a:r>
              <a:rPr lang="en-US" dirty="0">
                <a:solidFill>
                  <a:srgbClr val="000000"/>
                </a:solidFill>
              </a:rPr>
              <a:t> </a:t>
            </a:r>
            <a:r>
              <a:rPr lang="en-US" dirty="0" err="1">
                <a:solidFill>
                  <a:srgbClr val="000000"/>
                </a:solidFill>
              </a:rPr>
              <a:t>unidirecional</a:t>
            </a:r>
            <a:r>
              <a:rPr lang="en-US" dirty="0">
                <a:solidFill>
                  <a:srgbClr val="000000"/>
                </a:solidFill>
              </a:rPr>
              <a:t> </a:t>
            </a:r>
            <a:r>
              <a:rPr lang="en-US" dirty="0" err="1">
                <a:solidFill>
                  <a:srgbClr val="000000"/>
                </a:solidFill>
              </a:rPr>
              <a:t>digna</a:t>
            </a:r>
            <a:r>
              <a:rPr lang="en-US" dirty="0">
                <a:solidFill>
                  <a:srgbClr val="000000"/>
                </a:solidFill>
              </a:rPr>
              <a:t> de nota. </a:t>
            </a:r>
            <a:r>
              <a:rPr lang="en-US" dirty="0" err="1">
                <a:solidFill>
                  <a:srgbClr val="000000"/>
                </a:solidFill>
              </a:rPr>
              <a:t>Assim</a:t>
            </a:r>
            <a:r>
              <a:rPr lang="en-US" dirty="0">
                <a:solidFill>
                  <a:srgbClr val="000000"/>
                </a:solidFill>
              </a:rPr>
              <a:t>, a </a:t>
            </a:r>
            <a:r>
              <a:rPr lang="en-US" dirty="0" err="1">
                <a:solidFill>
                  <a:srgbClr val="000000"/>
                </a:solidFill>
              </a:rPr>
              <a:t>derivação</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revertida</a:t>
            </a:r>
            <a:r>
              <a:rPr lang="en-US" dirty="0">
                <a:solidFill>
                  <a:srgbClr val="000000"/>
                </a:solidFill>
              </a:rPr>
              <a:t>.</a:t>
            </a:r>
          </a:p>
          <a:p>
            <a:endParaRPr lang="en-US" b="1" dirty="0">
              <a:solidFill>
                <a:srgbClr val="000000"/>
              </a:solidFill>
            </a:endParaRPr>
          </a:p>
          <a:p>
            <a:r>
              <a:rPr lang="en-US" b="1" dirty="0" err="1">
                <a:solidFill>
                  <a:srgbClr val="F79037"/>
                </a:solidFill>
              </a:rPr>
              <a:t>Assinaturas</a:t>
            </a:r>
            <a:r>
              <a:rPr lang="en-US" b="1" dirty="0">
                <a:solidFill>
                  <a:srgbClr val="F79037"/>
                </a:solidFill>
              </a:rPr>
              <a:t> </a:t>
            </a:r>
            <a:r>
              <a:rPr lang="en-US" b="1" dirty="0" err="1">
                <a:solidFill>
                  <a:srgbClr val="F79037"/>
                </a:solidFill>
              </a:rPr>
              <a:t>Digitais</a:t>
            </a:r>
            <a:endParaRPr lang="en-US" b="1" dirty="0">
              <a:solidFill>
                <a:srgbClr val="F79037"/>
              </a:solidFill>
            </a:endParaRPr>
          </a:p>
          <a:p>
            <a:r>
              <a:rPr lang="en-US" dirty="0">
                <a:solidFill>
                  <a:srgbClr val="000000"/>
                </a:solidFill>
              </a:rPr>
              <a:t>Uma </a:t>
            </a:r>
            <a:r>
              <a:rPr lang="en-US" dirty="0" err="1">
                <a:solidFill>
                  <a:srgbClr val="000000"/>
                </a:solidFill>
              </a:rPr>
              <a:t>transação</a:t>
            </a:r>
            <a:r>
              <a:rPr lang="en-US" dirty="0">
                <a:solidFill>
                  <a:srgbClr val="000000"/>
                </a:solidFill>
              </a:rPr>
              <a:t> </a:t>
            </a:r>
            <a:r>
              <a:rPr lang="en-US" dirty="0" err="1">
                <a:solidFill>
                  <a:srgbClr val="000000"/>
                </a:solidFill>
              </a:rPr>
              <a:t>só</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validada</a:t>
            </a:r>
            <a:r>
              <a:rPr lang="en-US" dirty="0">
                <a:solidFill>
                  <a:srgbClr val="000000"/>
                </a:solidFill>
              </a:rPr>
              <a:t> se </a:t>
            </a:r>
            <a:r>
              <a:rPr lang="en-US" dirty="0" err="1">
                <a:solidFill>
                  <a:srgbClr val="000000"/>
                </a:solidFill>
              </a:rPr>
              <a:t>tiver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assinatura</a:t>
            </a:r>
            <a:r>
              <a:rPr lang="en-US" dirty="0">
                <a:solidFill>
                  <a:srgbClr val="000000"/>
                </a:solidFill>
              </a:rPr>
              <a:t> digital </a:t>
            </a:r>
            <a:r>
              <a:rPr lang="en-US" dirty="0" err="1">
                <a:solidFill>
                  <a:srgbClr val="000000"/>
                </a:solidFill>
              </a:rPr>
              <a:t>válida</a:t>
            </a:r>
            <a:r>
              <a:rPr lang="en-US" dirty="0">
                <a:solidFill>
                  <a:srgbClr val="000000"/>
                </a:solidFill>
              </a:rPr>
              <a:t>. A </a:t>
            </a:r>
            <a:r>
              <a:rPr lang="en-US" dirty="0" err="1">
                <a:solidFill>
                  <a:srgbClr val="000000"/>
                </a:solidFill>
              </a:rPr>
              <a:t>chave</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associada</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endereço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armazena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fundos</a:t>
            </a:r>
            <a:r>
              <a:rPr lang="en-US" dirty="0">
                <a:solidFill>
                  <a:srgbClr val="000000"/>
                </a:solidFill>
              </a:rPr>
              <a:t> </a:t>
            </a:r>
            <a:r>
              <a:rPr lang="en-US" dirty="0" err="1">
                <a:solidFill>
                  <a:srgbClr val="000000"/>
                </a:solidFill>
              </a:rPr>
              <a:t>deve</a:t>
            </a:r>
            <a:r>
              <a:rPr lang="en-US" dirty="0">
                <a:solidFill>
                  <a:srgbClr val="000000"/>
                </a:solidFill>
              </a:rPr>
              <a:t> </a:t>
            </a:r>
            <a:r>
              <a:rPr lang="en-US" dirty="0" err="1">
                <a:solidFill>
                  <a:srgbClr val="000000"/>
                </a:solidFill>
              </a:rPr>
              <a:t>assinar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Quando</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transmitida</a:t>
            </a:r>
            <a:r>
              <a:rPr lang="en-US" dirty="0">
                <a:solidFill>
                  <a:srgbClr val="000000"/>
                </a:solidFill>
              </a:rPr>
              <a:t> </a:t>
            </a:r>
            <a:r>
              <a:rPr lang="en-US" dirty="0" err="1">
                <a:solidFill>
                  <a:srgbClr val="000000"/>
                </a:solidFill>
              </a:rPr>
              <a:t>para</a:t>
            </a:r>
            <a:r>
              <a:rPr lang="en-US" dirty="0">
                <a:solidFill>
                  <a:srgbClr val="000000"/>
                </a:solidFill>
              </a:rPr>
              <a:t> a </a:t>
            </a:r>
            <a:r>
              <a:rPr lang="en-US" dirty="0" err="1">
                <a:solidFill>
                  <a:srgbClr val="000000"/>
                </a:solidFill>
              </a:rPr>
              <a:t>rede</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nós</a:t>
            </a:r>
            <a:r>
              <a:rPr lang="en-US" dirty="0">
                <a:solidFill>
                  <a:srgbClr val="000000"/>
                </a:solidFill>
              </a:rPr>
              <a:t> </a:t>
            </a:r>
            <a:r>
              <a:rPr lang="en-US" dirty="0" err="1">
                <a:solidFill>
                  <a:srgbClr val="000000"/>
                </a:solidFill>
              </a:rPr>
              <a:t>completos</a:t>
            </a:r>
            <a:r>
              <a:rPr lang="en-US" dirty="0">
                <a:solidFill>
                  <a:srgbClr val="000000"/>
                </a:solidFill>
              </a:rPr>
              <a:t> e </a:t>
            </a:r>
            <a:r>
              <a:rPr lang="en-US" dirty="0" err="1">
                <a:solidFill>
                  <a:srgbClr val="000000"/>
                </a:solidFill>
              </a:rPr>
              <a:t>mineradores</a:t>
            </a:r>
            <a:r>
              <a:rPr lang="en-US" dirty="0">
                <a:solidFill>
                  <a:srgbClr val="000000"/>
                </a:solidFill>
              </a:rPr>
              <a:t> a </a:t>
            </a:r>
            <a:r>
              <a:rPr lang="en-US" dirty="0" err="1">
                <a:solidFill>
                  <a:srgbClr val="000000"/>
                </a:solidFill>
              </a:rPr>
              <a:t>verificam</a:t>
            </a:r>
            <a:r>
              <a:rPr lang="en-US" dirty="0">
                <a:solidFill>
                  <a:srgbClr val="000000"/>
                </a:solidFill>
              </a:rPr>
              <a:t> com base </a:t>
            </a:r>
            <a:r>
              <a:rPr lang="en-US" dirty="0" err="1">
                <a:solidFill>
                  <a:srgbClr val="000000"/>
                </a:solidFill>
              </a:rPr>
              <a:t>na</a:t>
            </a:r>
            <a:r>
              <a:rPr lang="en-US" dirty="0">
                <a:solidFill>
                  <a:srgbClr val="000000"/>
                </a:solidFill>
              </a:rPr>
              <a:t> </a:t>
            </a:r>
            <a:r>
              <a:rPr lang="en-US" dirty="0" err="1">
                <a:solidFill>
                  <a:srgbClr val="000000"/>
                </a:solidFill>
              </a:rPr>
              <a:t>mensagem</a:t>
            </a:r>
            <a:r>
              <a:rPr lang="en-US" dirty="0">
                <a:solidFill>
                  <a:srgbClr val="000000"/>
                </a:solidFill>
              </a:rPr>
              <a:t>, </a:t>
            </a:r>
            <a:r>
              <a:rPr lang="en-US" dirty="0" err="1">
                <a:solidFill>
                  <a:srgbClr val="000000"/>
                </a:solidFill>
              </a:rPr>
              <a:t>chave</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endereço</a:t>
            </a:r>
            <a:r>
              <a:rPr lang="en-US" dirty="0">
                <a:solidFill>
                  <a:srgbClr val="000000"/>
                </a:solidFill>
              </a:rPr>
              <a:t> e </a:t>
            </a:r>
            <a:r>
              <a:rPr lang="en-US" dirty="0" err="1">
                <a:solidFill>
                  <a:srgbClr val="000000"/>
                </a:solidFill>
              </a:rPr>
              <a:t>assinatura</a:t>
            </a:r>
            <a:r>
              <a:rPr lang="en-US" dirty="0">
                <a:solidFill>
                  <a:srgbClr val="000000"/>
                </a:solidFill>
              </a:rPr>
              <a:t>. Uma </a:t>
            </a:r>
            <a:r>
              <a:rPr lang="en-US" dirty="0" err="1">
                <a:solidFill>
                  <a:srgbClr val="000000"/>
                </a:solidFill>
              </a:rPr>
              <a:t>assinatura</a:t>
            </a:r>
            <a:r>
              <a:rPr lang="en-US" dirty="0">
                <a:solidFill>
                  <a:srgbClr val="000000"/>
                </a:solidFill>
              </a:rPr>
              <a:t> </a:t>
            </a:r>
            <a:r>
              <a:rPr lang="en-US" dirty="0" err="1">
                <a:solidFill>
                  <a:srgbClr val="000000"/>
                </a:solidFill>
              </a:rPr>
              <a:t>só</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válida</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inválida</a:t>
            </a:r>
            <a:r>
              <a:rPr lang="en-US" dirty="0">
                <a:solidFill>
                  <a:srgbClr val="000000"/>
                </a:solidFill>
              </a:rPr>
              <a:t> no final da </a:t>
            </a:r>
            <a:r>
              <a:rPr lang="en-US" dirty="0" err="1">
                <a:solidFill>
                  <a:srgbClr val="000000"/>
                </a:solidFill>
              </a:rPr>
              <a:t>verificação</a:t>
            </a:r>
            <a:r>
              <a:rPr lang="en-US" dirty="0">
                <a:solidFill>
                  <a:srgbClr val="000000"/>
                </a:solidFill>
              </a:rPr>
              <a:t>. </a:t>
            </a:r>
          </a:p>
          <a:p>
            <a:endParaRPr lang="en-US" dirty="0">
              <a:solidFill>
                <a:srgbClr val="000000"/>
              </a:solidFill>
            </a:endParaRPr>
          </a:p>
          <a:p>
            <a:r>
              <a:rPr lang="en-US" b="1" dirty="0" err="1">
                <a:solidFill>
                  <a:srgbClr val="F79037"/>
                </a:solidFill>
              </a:rPr>
              <a:t>Rede</a:t>
            </a:r>
            <a:r>
              <a:rPr lang="en-US" b="1" dirty="0">
                <a:solidFill>
                  <a:srgbClr val="F79037"/>
                </a:solidFill>
              </a:rPr>
              <a:t> Peer-to-Peer</a:t>
            </a:r>
          </a:p>
          <a:p>
            <a:r>
              <a:rPr lang="en-US" dirty="0" err="1">
                <a:solidFill>
                  <a:srgbClr val="000000"/>
                </a:solidFill>
              </a:rPr>
              <a:t>Numa</a:t>
            </a:r>
            <a:r>
              <a:rPr lang="en-US" dirty="0">
                <a:solidFill>
                  <a:srgbClr val="000000"/>
                </a:solidFill>
              </a:rPr>
              <a:t> </a:t>
            </a:r>
            <a:r>
              <a:rPr lang="en-US" dirty="0" err="1">
                <a:solidFill>
                  <a:srgbClr val="000000"/>
                </a:solidFill>
              </a:rPr>
              <a:t>rede</a:t>
            </a:r>
            <a:r>
              <a:rPr lang="en-US" dirty="0">
                <a:solidFill>
                  <a:srgbClr val="000000"/>
                </a:solidFill>
              </a:rPr>
              <a:t> P2P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participantes</a:t>
            </a:r>
            <a:r>
              <a:rPr lang="en-US" dirty="0">
                <a:solidFill>
                  <a:srgbClr val="000000"/>
                </a:solidFill>
              </a:rPr>
              <a:t> </a:t>
            </a:r>
            <a:r>
              <a:rPr lang="en-US" dirty="0" err="1">
                <a:solidFill>
                  <a:srgbClr val="000000"/>
                </a:solidFill>
              </a:rPr>
              <a:t>têm</a:t>
            </a:r>
            <a:r>
              <a:rPr lang="en-US" dirty="0">
                <a:solidFill>
                  <a:srgbClr val="000000"/>
                </a:solidFill>
              </a:rPr>
              <a:t> o </a:t>
            </a:r>
            <a:r>
              <a:rPr lang="en-US" dirty="0" err="1">
                <a:solidFill>
                  <a:srgbClr val="000000"/>
                </a:solidFill>
              </a:rPr>
              <a:t>mesmo</a:t>
            </a:r>
            <a:r>
              <a:rPr lang="en-US" dirty="0">
                <a:solidFill>
                  <a:srgbClr val="000000"/>
                </a:solidFill>
              </a:rPr>
              <a:t> </a:t>
            </a:r>
            <a:r>
              <a:rPr lang="en-US" dirty="0" err="1">
                <a:solidFill>
                  <a:srgbClr val="000000"/>
                </a:solidFill>
              </a:rPr>
              <a:t>papel</a:t>
            </a:r>
            <a:r>
              <a:rPr lang="en-US" dirty="0">
                <a:solidFill>
                  <a:srgbClr val="000000"/>
                </a:solidFill>
              </a:rPr>
              <a:t>. </a:t>
            </a:r>
            <a:r>
              <a:rPr lang="en-US" dirty="0" err="1">
                <a:solidFill>
                  <a:srgbClr val="000000"/>
                </a:solidFill>
              </a:rPr>
              <a:t>Cada</a:t>
            </a:r>
            <a:r>
              <a:rPr lang="en-US" dirty="0">
                <a:solidFill>
                  <a:srgbClr val="000000"/>
                </a:solidFill>
              </a:rPr>
              <a:t> um deles </a:t>
            </a:r>
            <a:r>
              <a:rPr lang="en-US" dirty="0" err="1">
                <a:solidFill>
                  <a:srgbClr val="000000"/>
                </a:solidFill>
              </a:rPr>
              <a:t>atua</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cliente</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seja</a:t>
            </a:r>
            <a:r>
              <a:rPr lang="en-US" dirty="0">
                <a:solidFill>
                  <a:srgbClr val="000000"/>
                </a:solidFill>
              </a:rPr>
              <a:t>, </a:t>
            </a:r>
            <a:r>
              <a:rPr lang="en-US" dirty="0" err="1">
                <a:solidFill>
                  <a:srgbClr val="000000"/>
                </a:solidFill>
              </a:rPr>
              <a:t>solicitando</a:t>
            </a:r>
            <a:r>
              <a:rPr lang="en-US" dirty="0">
                <a:solidFill>
                  <a:srgbClr val="000000"/>
                </a:solidFill>
              </a:rPr>
              <a:t> dados) e </a:t>
            </a:r>
            <a:r>
              <a:rPr lang="en-US" dirty="0" err="1">
                <a:solidFill>
                  <a:srgbClr val="000000"/>
                </a:solidFill>
              </a:rPr>
              <a:t>como</a:t>
            </a:r>
            <a:r>
              <a:rPr lang="en-US" dirty="0">
                <a:solidFill>
                  <a:srgbClr val="000000"/>
                </a:solidFill>
              </a:rPr>
              <a:t> </a:t>
            </a:r>
            <a:r>
              <a:rPr lang="en-US" dirty="0" err="1">
                <a:solidFill>
                  <a:srgbClr val="000000"/>
                </a:solidFill>
              </a:rPr>
              <a:t>servidor</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seja</a:t>
            </a:r>
            <a:r>
              <a:rPr lang="en-US" dirty="0">
                <a:solidFill>
                  <a:srgbClr val="000000"/>
                </a:solidFill>
              </a:rPr>
              <a:t>, </a:t>
            </a:r>
            <a:r>
              <a:rPr lang="en-US" dirty="0" err="1">
                <a:solidFill>
                  <a:srgbClr val="000000"/>
                </a:solidFill>
              </a:rPr>
              <a:t>fornecendo</a:t>
            </a:r>
            <a:r>
              <a:rPr lang="en-US" dirty="0">
                <a:solidFill>
                  <a:srgbClr val="000000"/>
                </a:solidFill>
              </a:rPr>
              <a:t> dados). A </a:t>
            </a:r>
            <a:r>
              <a:rPr lang="en-US" dirty="0" err="1">
                <a:solidFill>
                  <a:srgbClr val="000000"/>
                </a:solidFill>
              </a:rPr>
              <a:t>vantagem</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rede</a:t>
            </a:r>
            <a:r>
              <a:rPr lang="en-US" dirty="0">
                <a:solidFill>
                  <a:srgbClr val="000000"/>
                </a:solidFill>
              </a:rPr>
              <a:t> P2P </a:t>
            </a:r>
            <a:r>
              <a:rPr lang="en-US" dirty="0" err="1">
                <a:solidFill>
                  <a:srgbClr val="000000"/>
                </a:solidFill>
              </a:rPr>
              <a:t>é</a:t>
            </a:r>
            <a:r>
              <a:rPr lang="en-US" dirty="0">
                <a:solidFill>
                  <a:srgbClr val="000000"/>
                </a:solidFill>
              </a:rPr>
              <a:t> </a:t>
            </a:r>
            <a:r>
              <a:rPr lang="en-US" dirty="0" err="1">
                <a:solidFill>
                  <a:srgbClr val="000000"/>
                </a:solidFill>
              </a:rPr>
              <a:t>que</a:t>
            </a:r>
            <a:r>
              <a:rPr lang="en-US" dirty="0">
                <a:solidFill>
                  <a:srgbClr val="000000"/>
                </a:solidFill>
              </a:rPr>
              <a:t>, se </a:t>
            </a:r>
            <a:r>
              <a:rPr lang="en-US" dirty="0" err="1">
                <a:solidFill>
                  <a:srgbClr val="000000"/>
                </a:solidFill>
              </a:rPr>
              <a:t>uma</a:t>
            </a:r>
            <a:r>
              <a:rPr lang="en-US" dirty="0">
                <a:solidFill>
                  <a:srgbClr val="000000"/>
                </a:solidFill>
              </a:rPr>
              <a:t> </a:t>
            </a:r>
            <a:r>
              <a:rPr lang="en-US" dirty="0" err="1">
                <a:solidFill>
                  <a:srgbClr val="000000"/>
                </a:solidFill>
              </a:rPr>
              <a:t>máquina</a:t>
            </a:r>
            <a:r>
              <a:rPr lang="en-US" dirty="0">
                <a:solidFill>
                  <a:srgbClr val="000000"/>
                </a:solidFill>
              </a:rPr>
              <a:t> </a:t>
            </a:r>
            <a:r>
              <a:rPr lang="en-US" dirty="0" err="1">
                <a:solidFill>
                  <a:srgbClr val="000000"/>
                </a:solidFill>
              </a:rPr>
              <a:t>ficar</a:t>
            </a:r>
            <a:r>
              <a:rPr lang="en-US" dirty="0">
                <a:solidFill>
                  <a:srgbClr val="000000"/>
                </a:solidFill>
              </a:rPr>
              <a:t> </a:t>
            </a:r>
            <a:r>
              <a:rPr lang="en-US" dirty="0" err="1">
                <a:solidFill>
                  <a:srgbClr val="000000"/>
                </a:solidFill>
              </a:rPr>
              <a:t>indisponível</a:t>
            </a:r>
            <a:r>
              <a:rPr lang="en-US" dirty="0">
                <a:solidFill>
                  <a:srgbClr val="000000"/>
                </a:solidFill>
              </a:rPr>
              <a:t>, as </a:t>
            </a:r>
            <a:r>
              <a:rPr lang="en-US" dirty="0" err="1">
                <a:solidFill>
                  <a:srgbClr val="000000"/>
                </a:solidFill>
              </a:rPr>
              <a:t>máquinas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ainda</a:t>
            </a:r>
            <a:r>
              <a:rPr lang="en-US" dirty="0">
                <a:solidFill>
                  <a:srgbClr val="000000"/>
                </a:solidFill>
              </a:rPr>
              <a:t> </a:t>
            </a:r>
            <a:r>
              <a:rPr lang="en-US" dirty="0" err="1">
                <a:solidFill>
                  <a:srgbClr val="000000"/>
                </a:solidFill>
              </a:rPr>
              <a:t>estiverem</a:t>
            </a:r>
            <a:r>
              <a:rPr lang="en-US" dirty="0">
                <a:solidFill>
                  <a:srgbClr val="000000"/>
                </a:solidFill>
              </a:rPr>
              <a:t> </a:t>
            </a:r>
            <a:r>
              <a:rPr lang="en-US" dirty="0" err="1">
                <a:solidFill>
                  <a:srgbClr val="000000"/>
                </a:solidFill>
              </a:rPr>
              <a:t>conectadas</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continuarão</a:t>
            </a:r>
            <a:r>
              <a:rPr lang="en-US" dirty="0">
                <a:solidFill>
                  <a:srgbClr val="000000"/>
                </a:solidFill>
              </a:rPr>
              <a:t> a </a:t>
            </a:r>
            <a:r>
              <a:rPr lang="en-US" dirty="0" err="1">
                <a:solidFill>
                  <a:srgbClr val="000000"/>
                </a:solidFill>
              </a:rPr>
              <a:t>fornecer</a:t>
            </a:r>
            <a:r>
              <a:rPr lang="en-US" dirty="0">
                <a:solidFill>
                  <a:srgbClr val="000000"/>
                </a:solidFill>
              </a:rPr>
              <a:t> </a:t>
            </a:r>
            <a:r>
              <a:rPr lang="en-US" dirty="0" err="1">
                <a:solidFill>
                  <a:srgbClr val="000000"/>
                </a:solidFill>
              </a:rPr>
              <a:t>serviços</a:t>
            </a:r>
            <a:r>
              <a:rPr lang="en-US" dirty="0">
                <a:solidFill>
                  <a:srgbClr val="000000"/>
                </a:solidFill>
              </a:rPr>
              <a:t>. </a:t>
            </a:r>
            <a:r>
              <a:rPr lang="en-US" dirty="0" err="1">
                <a:solidFill>
                  <a:srgbClr val="000000"/>
                </a:solidFill>
              </a:rPr>
              <a:t>Essa</a:t>
            </a:r>
            <a:r>
              <a:rPr lang="en-US" dirty="0">
                <a:solidFill>
                  <a:srgbClr val="000000"/>
                </a:solidFill>
              </a:rPr>
              <a:t> </a:t>
            </a:r>
            <a:r>
              <a:rPr lang="en-US" dirty="0" err="1">
                <a:solidFill>
                  <a:srgbClr val="000000"/>
                </a:solidFill>
              </a:rPr>
              <a:t>arquitetura</a:t>
            </a:r>
            <a:r>
              <a:rPr lang="en-US" dirty="0">
                <a:solidFill>
                  <a:srgbClr val="000000"/>
                </a:solidFill>
              </a:rPr>
              <a:t> de </a:t>
            </a:r>
            <a:r>
              <a:rPr lang="en-US" dirty="0" err="1">
                <a:solidFill>
                  <a:srgbClr val="000000"/>
                </a:solidFill>
              </a:rPr>
              <a:t>sistema</a:t>
            </a:r>
            <a:r>
              <a:rPr lang="en-US" dirty="0">
                <a:solidFill>
                  <a:srgbClr val="000000"/>
                </a:solidFill>
              </a:rPr>
              <a:t> </a:t>
            </a:r>
            <a:r>
              <a:rPr lang="en-US" dirty="0" err="1">
                <a:solidFill>
                  <a:srgbClr val="000000"/>
                </a:solidFill>
              </a:rPr>
              <a:t>torna</a:t>
            </a:r>
            <a:r>
              <a:rPr lang="en-US" dirty="0">
                <a:solidFill>
                  <a:srgbClr val="000000"/>
                </a:solidFill>
              </a:rPr>
              <a:t> as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resilientes</a:t>
            </a:r>
            <a:r>
              <a:rPr lang="en-US" dirty="0">
                <a:solidFill>
                  <a:srgbClr val="000000"/>
                </a:solidFill>
              </a:rPr>
              <a:t> a </a:t>
            </a:r>
            <a:r>
              <a:rPr lang="en-US" dirty="0" err="1">
                <a:solidFill>
                  <a:srgbClr val="000000"/>
                </a:solidFill>
              </a:rPr>
              <a:t>pontos</a:t>
            </a:r>
            <a:r>
              <a:rPr lang="en-US" dirty="0">
                <a:solidFill>
                  <a:srgbClr val="000000"/>
                </a:solidFill>
              </a:rPr>
              <a:t> </a:t>
            </a:r>
            <a:r>
              <a:rPr lang="en-US" dirty="0" err="1">
                <a:solidFill>
                  <a:srgbClr val="000000"/>
                </a:solidFill>
              </a:rPr>
              <a:t>únicos</a:t>
            </a:r>
            <a:r>
              <a:rPr lang="en-US" dirty="0">
                <a:solidFill>
                  <a:srgbClr val="000000"/>
                </a:solidFill>
              </a:rPr>
              <a:t> de </a:t>
            </a:r>
            <a:r>
              <a:rPr lang="en-US" dirty="0" err="1">
                <a:solidFill>
                  <a:srgbClr val="000000"/>
                </a:solidFill>
              </a:rPr>
              <a:t>falha</a:t>
            </a:r>
            <a:r>
              <a:rPr lang="en-US" dirty="0">
                <a:solidFill>
                  <a:srgbClr val="000000"/>
                </a:solidFill>
              </a:rPr>
              <a:t>.</a:t>
            </a:r>
          </a:p>
          <a:p>
            <a:endParaRPr lang="en-US" dirty="0">
              <a:solidFill>
                <a:srgbClr val="000000"/>
              </a:solidFill>
            </a:endParaRPr>
          </a:p>
          <a:p>
            <a:endParaRPr lang="en-US" dirty="0">
              <a:solidFill>
                <a:srgbClr val="000000"/>
              </a:solidFill>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423089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a:xfrm>
            <a:off x="715877" y="592124"/>
            <a:ext cx="3019602" cy="879667"/>
          </a:xfrm>
        </p:spPr>
        <p:txBody>
          <a:bodyPr/>
          <a:lstStyle/>
          <a:p>
            <a:r>
              <a:rPr lang="en-US" sz="1800" b="0" dirty="0"/>
              <a:t>5.6 </a:t>
            </a:r>
            <a:r>
              <a:rPr lang="en-US" sz="1800" b="0" dirty="0" err="1"/>
              <a:t>Mecanismos</a:t>
            </a:r>
            <a:r>
              <a:rPr lang="en-US" sz="1800" b="0" dirty="0"/>
              <a:t> de </a:t>
            </a:r>
            <a:r>
              <a:rPr lang="en-US" sz="1800" b="0" dirty="0" err="1"/>
              <a:t>Consenso</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213918"/>
            <a:ext cx="2870182" cy="7944455"/>
          </a:xfrm>
        </p:spPr>
        <p:txBody>
          <a:bodyPr/>
          <a:lstStyle/>
          <a:p>
            <a:pPr algn="just">
              <a:spcBef>
                <a:spcPts val="200"/>
              </a:spcBef>
            </a:pPr>
            <a:r>
              <a:rPr lang="en-US" b="1" dirty="0" err="1">
                <a:solidFill>
                  <a:srgbClr val="F79037"/>
                </a:solidFill>
              </a:rPr>
              <a:t>Mineração</a:t>
            </a:r>
            <a:r>
              <a:rPr lang="en-US" b="1" dirty="0">
                <a:solidFill>
                  <a:srgbClr val="F79037"/>
                </a:solidFill>
              </a:rPr>
              <a:t> e </a:t>
            </a:r>
            <a:r>
              <a:rPr lang="en-US" b="1" dirty="0" err="1">
                <a:solidFill>
                  <a:srgbClr val="F79037"/>
                </a:solidFill>
              </a:rPr>
              <a:t>Consenso</a:t>
            </a:r>
            <a:endParaRPr lang="en-US" b="1" dirty="0">
              <a:solidFill>
                <a:srgbClr val="F79037"/>
              </a:solidFill>
            </a:endParaRPr>
          </a:p>
          <a:p>
            <a:pPr algn="just">
              <a:spcBef>
                <a:spcPts val="200"/>
              </a:spcBef>
            </a:pPr>
            <a:r>
              <a:rPr lang="en-US" dirty="0" err="1"/>
              <a:t>Cada</a:t>
            </a:r>
            <a:r>
              <a:rPr lang="en-US" dirty="0"/>
              <a:t> </a:t>
            </a:r>
            <a:r>
              <a:rPr lang="en-US" dirty="0" err="1"/>
              <a:t>blockchain</a:t>
            </a:r>
            <a:r>
              <a:rPr lang="en-US" dirty="0"/>
              <a:t> </a:t>
            </a:r>
            <a:r>
              <a:rPr lang="en-US" dirty="0" err="1"/>
              <a:t>deve</a:t>
            </a:r>
            <a:r>
              <a:rPr lang="en-US" dirty="0"/>
              <a:t> </a:t>
            </a:r>
            <a:r>
              <a:rPr lang="en-US" dirty="0" err="1"/>
              <a:t>escolher</a:t>
            </a:r>
            <a:r>
              <a:rPr lang="en-US" dirty="0"/>
              <a:t> um </a:t>
            </a:r>
            <a:r>
              <a:rPr lang="en-US" dirty="0" err="1"/>
              <a:t>mecanismo</a:t>
            </a:r>
            <a:r>
              <a:rPr lang="en-US" dirty="0"/>
              <a:t> </a:t>
            </a:r>
            <a:r>
              <a:rPr lang="en-US" dirty="0" err="1"/>
              <a:t>que</a:t>
            </a:r>
            <a:r>
              <a:rPr lang="en-US" dirty="0"/>
              <a:t> </a:t>
            </a:r>
            <a:r>
              <a:rPr lang="en-US" dirty="0" err="1"/>
              <a:t>garanta</a:t>
            </a:r>
            <a:r>
              <a:rPr lang="en-US" dirty="0"/>
              <a:t> </a:t>
            </a:r>
            <a:r>
              <a:rPr lang="en-US" dirty="0" err="1"/>
              <a:t>que</a:t>
            </a:r>
            <a:r>
              <a:rPr lang="en-US" dirty="0"/>
              <a:t> </a:t>
            </a:r>
            <a:r>
              <a:rPr lang="en-US" dirty="0" err="1"/>
              <a:t>todos</a:t>
            </a:r>
            <a:r>
              <a:rPr lang="en-US" dirty="0"/>
              <a:t> </a:t>
            </a:r>
            <a:r>
              <a:rPr lang="en-US" dirty="0" err="1"/>
              <a:t>os</a:t>
            </a:r>
            <a:r>
              <a:rPr lang="en-US" dirty="0"/>
              <a:t> </a:t>
            </a:r>
            <a:r>
              <a:rPr lang="en-US" dirty="0" err="1"/>
              <a:t>participantes</a:t>
            </a:r>
            <a:r>
              <a:rPr lang="en-US" dirty="0"/>
              <a:t> </a:t>
            </a:r>
            <a:r>
              <a:rPr lang="en-US" dirty="0" err="1"/>
              <a:t>concordem</a:t>
            </a:r>
            <a:r>
              <a:rPr lang="en-US" dirty="0"/>
              <a:t> com </a:t>
            </a:r>
            <a:r>
              <a:rPr lang="en-US" dirty="0" err="1"/>
              <a:t>uma</a:t>
            </a:r>
            <a:r>
              <a:rPr lang="en-US" dirty="0"/>
              <a:t> </a:t>
            </a:r>
            <a:r>
              <a:rPr lang="en-US" dirty="0" err="1"/>
              <a:t>única</a:t>
            </a:r>
            <a:r>
              <a:rPr lang="en-US" dirty="0"/>
              <a:t> </a:t>
            </a:r>
            <a:r>
              <a:rPr lang="en-US" dirty="0" err="1"/>
              <a:t>verdade</a:t>
            </a:r>
            <a:r>
              <a:rPr lang="en-US" dirty="0"/>
              <a:t> </a:t>
            </a:r>
            <a:r>
              <a:rPr lang="en-US" dirty="0" err="1"/>
              <a:t>sobre</a:t>
            </a:r>
            <a:r>
              <a:rPr lang="en-US" dirty="0"/>
              <a:t> </a:t>
            </a:r>
            <a:r>
              <a:rPr lang="en-US" dirty="0" err="1"/>
              <a:t>os</a:t>
            </a:r>
            <a:r>
              <a:rPr lang="en-US" dirty="0"/>
              <a:t> dados. </a:t>
            </a:r>
            <a:r>
              <a:rPr lang="en-US" dirty="0" err="1"/>
              <a:t>Pense</a:t>
            </a:r>
            <a:r>
              <a:rPr lang="en-US" dirty="0"/>
              <a:t> </a:t>
            </a:r>
            <a:r>
              <a:rPr lang="en-US" dirty="0" err="1"/>
              <a:t>nisso</a:t>
            </a:r>
            <a:r>
              <a:rPr lang="en-US" dirty="0"/>
              <a:t> </a:t>
            </a:r>
            <a:r>
              <a:rPr lang="en-US" dirty="0" err="1"/>
              <a:t>como</a:t>
            </a:r>
            <a:r>
              <a:rPr lang="en-US" dirty="0"/>
              <a:t> </a:t>
            </a:r>
            <a:r>
              <a:rPr lang="en-US" dirty="0" err="1"/>
              <a:t>uma</a:t>
            </a:r>
            <a:r>
              <a:rPr lang="en-US" dirty="0"/>
              <a:t> forma </a:t>
            </a:r>
            <a:r>
              <a:rPr lang="en-US" dirty="0" err="1"/>
              <a:t>padronizada</a:t>
            </a:r>
            <a:r>
              <a:rPr lang="en-US" dirty="0"/>
              <a:t> de </a:t>
            </a:r>
            <a:r>
              <a:rPr lang="en-US" dirty="0" err="1"/>
              <a:t>fazer</a:t>
            </a:r>
            <a:r>
              <a:rPr lang="en-US" dirty="0"/>
              <a:t> com </a:t>
            </a:r>
            <a:r>
              <a:rPr lang="en-US" dirty="0" err="1"/>
              <a:t>que</a:t>
            </a:r>
            <a:r>
              <a:rPr lang="en-US" dirty="0"/>
              <a:t> </a:t>
            </a:r>
            <a:r>
              <a:rPr lang="en-US" dirty="0" err="1"/>
              <a:t>todos</a:t>
            </a:r>
            <a:r>
              <a:rPr lang="en-US" dirty="0"/>
              <a:t> </a:t>
            </a:r>
            <a:r>
              <a:rPr lang="en-US" dirty="0" err="1"/>
              <a:t>os</a:t>
            </a:r>
            <a:r>
              <a:rPr lang="en-US" dirty="0"/>
              <a:t> </a:t>
            </a:r>
            <a:r>
              <a:rPr lang="en-US" dirty="0" err="1"/>
              <a:t>políticos</a:t>
            </a:r>
            <a:r>
              <a:rPr lang="en-US" dirty="0"/>
              <a:t> </a:t>
            </a:r>
            <a:r>
              <a:rPr lang="en-US" dirty="0" err="1"/>
              <a:t>num</a:t>
            </a:r>
            <a:r>
              <a:rPr lang="en-US" dirty="0"/>
              <a:t> </a:t>
            </a:r>
            <a:r>
              <a:rPr lang="en-US" dirty="0" err="1"/>
              <a:t>parlamento</a:t>
            </a:r>
            <a:r>
              <a:rPr lang="en-US" dirty="0"/>
              <a:t> </a:t>
            </a:r>
            <a:r>
              <a:rPr lang="en-US" dirty="0" err="1"/>
              <a:t>cheguem</a:t>
            </a:r>
            <a:r>
              <a:rPr lang="en-US" dirty="0"/>
              <a:t> a um </a:t>
            </a:r>
            <a:r>
              <a:rPr lang="en-US" dirty="0" err="1"/>
              <a:t>acordo</a:t>
            </a:r>
            <a:r>
              <a:rPr lang="en-US" dirty="0"/>
              <a:t> </a:t>
            </a:r>
            <a:r>
              <a:rPr lang="en-US" dirty="0" err="1"/>
              <a:t>sobre</a:t>
            </a:r>
            <a:r>
              <a:rPr lang="en-US" dirty="0"/>
              <a:t> </a:t>
            </a:r>
            <a:r>
              <a:rPr lang="en-US" dirty="0" err="1"/>
              <a:t>uma</a:t>
            </a:r>
            <a:r>
              <a:rPr lang="en-US" dirty="0"/>
              <a:t> </a:t>
            </a:r>
            <a:r>
              <a:rPr lang="en-US" dirty="0" err="1"/>
              <a:t>opinião</a:t>
            </a:r>
            <a:r>
              <a:rPr lang="en-US" dirty="0"/>
              <a:t> o </a:t>
            </a:r>
            <a:r>
              <a:rPr lang="en-US" dirty="0" err="1"/>
              <a:t>mais</a:t>
            </a:r>
            <a:r>
              <a:rPr lang="en-US" dirty="0"/>
              <a:t> </a:t>
            </a:r>
            <a:r>
              <a:rPr lang="en-US" dirty="0" err="1"/>
              <a:t>rápido</a:t>
            </a:r>
            <a:r>
              <a:rPr lang="en-US" dirty="0"/>
              <a:t> </a:t>
            </a:r>
            <a:r>
              <a:rPr lang="en-US" dirty="0" err="1"/>
              <a:t>possível</a:t>
            </a:r>
            <a:r>
              <a:rPr lang="en-US" dirty="0"/>
              <a:t>. Como </a:t>
            </a:r>
            <a:r>
              <a:rPr lang="en-US" dirty="0" err="1"/>
              <a:t>os</a:t>
            </a:r>
            <a:r>
              <a:rPr lang="en-US" dirty="0"/>
              <a:t> </a:t>
            </a:r>
            <a:r>
              <a:rPr lang="en-US" dirty="0" err="1"/>
              <a:t>políticos</a:t>
            </a:r>
            <a:r>
              <a:rPr lang="en-US" dirty="0"/>
              <a:t> </a:t>
            </a:r>
            <a:r>
              <a:rPr lang="en-US" dirty="0" err="1"/>
              <a:t>provavelmente</a:t>
            </a:r>
            <a:r>
              <a:rPr lang="en-US" dirty="0"/>
              <a:t> </a:t>
            </a:r>
            <a:r>
              <a:rPr lang="en-US" dirty="0" err="1"/>
              <a:t>precisam</a:t>
            </a:r>
            <a:r>
              <a:rPr lang="en-US" dirty="0"/>
              <a:t> </a:t>
            </a:r>
            <a:r>
              <a:rPr lang="en-US" dirty="0" err="1"/>
              <a:t>discuti</a:t>
            </a:r>
            <a:r>
              <a:rPr lang="en-US" dirty="0"/>
              <a:t>-lo, </a:t>
            </a:r>
            <a:r>
              <a:rPr lang="en-US" dirty="0" err="1"/>
              <a:t>todos</a:t>
            </a:r>
            <a:r>
              <a:rPr lang="en-US" dirty="0"/>
              <a:t> </a:t>
            </a:r>
            <a:r>
              <a:rPr lang="en-US" dirty="0" err="1"/>
              <a:t>os</a:t>
            </a:r>
            <a:r>
              <a:rPr lang="en-US" dirty="0"/>
              <a:t> </a:t>
            </a:r>
            <a:r>
              <a:rPr lang="en-US" dirty="0" err="1"/>
              <a:t>participantes</a:t>
            </a:r>
            <a:r>
              <a:rPr lang="en-US" dirty="0"/>
              <a:t> de </a:t>
            </a:r>
            <a:r>
              <a:rPr lang="en-US" dirty="0" err="1"/>
              <a:t>uma</a:t>
            </a:r>
            <a:r>
              <a:rPr lang="en-US" dirty="0"/>
              <a:t> </a:t>
            </a:r>
            <a:r>
              <a:rPr lang="en-US" dirty="0" err="1"/>
              <a:t>rede</a:t>
            </a:r>
            <a:r>
              <a:rPr lang="en-US" dirty="0"/>
              <a:t> </a:t>
            </a:r>
            <a:r>
              <a:rPr lang="en-US" dirty="0" err="1"/>
              <a:t>blockchain</a:t>
            </a:r>
            <a:r>
              <a:rPr lang="en-US" dirty="0"/>
              <a:t> </a:t>
            </a:r>
            <a:r>
              <a:rPr lang="en-US" dirty="0" err="1"/>
              <a:t>também</a:t>
            </a:r>
            <a:r>
              <a:rPr lang="en-US" dirty="0"/>
              <a:t> o </a:t>
            </a:r>
            <a:r>
              <a:rPr lang="en-US" dirty="0" err="1"/>
              <a:t>fazem</a:t>
            </a:r>
            <a:r>
              <a:rPr lang="en-US" dirty="0"/>
              <a:t> </a:t>
            </a:r>
            <a:r>
              <a:rPr lang="en-US" dirty="0" err="1"/>
              <a:t>comunicando</a:t>
            </a:r>
            <a:r>
              <a:rPr lang="en-US" dirty="0"/>
              <a:t> entre </a:t>
            </a:r>
            <a:r>
              <a:rPr lang="en-US" dirty="0" err="1"/>
              <a:t>si</a:t>
            </a:r>
            <a:r>
              <a:rPr lang="en-US" dirty="0"/>
              <a:t> </a:t>
            </a:r>
            <a:r>
              <a:rPr lang="en-US" dirty="0" err="1"/>
              <a:t>por</a:t>
            </a:r>
            <a:r>
              <a:rPr lang="en-US" dirty="0"/>
              <a:t> </a:t>
            </a:r>
            <a:r>
              <a:rPr lang="en-US" dirty="0" err="1"/>
              <a:t>meio</a:t>
            </a:r>
            <a:r>
              <a:rPr lang="en-US" dirty="0"/>
              <a:t> da </a:t>
            </a:r>
            <a:r>
              <a:rPr lang="en-US" dirty="0" err="1"/>
              <a:t>rede</a:t>
            </a:r>
            <a:r>
              <a:rPr lang="en-US" dirty="0"/>
              <a:t>. </a:t>
            </a:r>
            <a:r>
              <a:rPr lang="en-US" dirty="0" err="1"/>
              <a:t>Os</a:t>
            </a:r>
            <a:r>
              <a:rPr lang="en-US" dirty="0"/>
              <a:t> </a:t>
            </a:r>
            <a:r>
              <a:rPr lang="en-US" dirty="0" err="1"/>
              <a:t>protocolos</a:t>
            </a:r>
            <a:r>
              <a:rPr lang="en-US" dirty="0"/>
              <a:t> de </a:t>
            </a:r>
            <a:r>
              <a:rPr lang="en-US" dirty="0" err="1"/>
              <a:t>comunicação</a:t>
            </a:r>
            <a:r>
              <a:rPr lang="en-US" dirty="0"/>
              <a:t> são </a:t>
            </a:r>
            <a:r>
              <a:rPr lang="en-US" dirty="0" err="1"/>
              <a:t>implementados</a:t>
            </a:r>
            <a:r>
              <a:rPr lang="en-US" dirty="0"/>
              <a:t> no software </a:t>
            </a:r>
            <a:r>
              <a:rPr lang="en-US" dirty="0" err="1"/>
              <a:t>que</a:t>
            </a:r>
            <a:r>
              <a:rPr lang="en-US" dirty="0"/>
              <a:t> </a:t>
            </a:r>
            <a:r>
              <a:rPr lang="en-US" dirty="0" err="1"/>
              <a:t>é</a:t>
            </a:r>
            <a:r>
              <a:rPr lang="en-US" dirty="0"/>
              <a:t> </a:t>
            </a:r>
            <a:r>
              <a:rPr lang="en-US" dirty="0" err="1"/>
              <a:t>executado</a:t>
            </a:r>
            <a:r>
              <a:rPr lang="en-US" dirty="0"/>
              <a:t> </a:t>
            </a:r>
            <a:r>
              <a:rPr lang="en-US" dirty="0" err="1"/>
              <a:t>em</a:t>
            </a:r>
            <a:r>
              <a:rPr lang="en-US" dirty="0"/>
              <a:t> </a:t>
            </a:r>
            <a:r>
              <a:rPr lang="en-US" dirty="0" err="1"/>
              <a:t>todos</a:t>
            </a:r>
            <a:r>
              <a:rPr lang="en-US" dirty="0"/>
              <a:t> </a:t>
            </a:r>
            <a:r>
              <a:rPr lang="en-US" dirty="0" err="1"/>
              <a:t>os</a:t>
            </a:r>
            <a:r>
              <a:rPr lang="en-US" dirty="0"/>
              <a:t> </a:t>
            </a:r>
            <a:r>
              <a:rPr lang="en-US" dirty="0" err="1"/>
              <a:t>dispositivos</a:t>
            </a:r>
            <a:r>
              <a:rPr lang="en-US" dirty="0"/>
              <a:t> </a:t>
            </a:r>
            <a:r>
              <a:rPr lang="en-US" dirty="0" err="1"/>
              <a:t>participantes</a:t>
            </a:r>
            <a:r>
              <a:rPr lang="en-US" dirty="0"/>
              <a:t>. No </a:t>
            </a:r>
            <a:r>
              <a:rPr lang="en-US" dirty="0" err="1"/>
              <a:t>entanto</a:t>
            </a:r>
            <a:r>
              <a:rPr lang="en-US" dirty="0"/>
              <a:t>, a </a:t>
            </a:r>
            <a:r>
              <a:rPr lang="en-US" dirty="0" err="1"/>
              <a:t>comunicação</a:t>
            </a:r>
            <a:r>
              <a:rPr lang="en-US" dirty="0"/>
              <a:t> </a:t>
            </a:r>
            <a:r>
              <a:rPr lang="en-US" dirty="0" err="1"/>
              <a:t>não</a:t>
            </a:r>
            <a:r>
              <a:rPr lang="en-US" dirty="0"/>
              <a:t> </a:t>
            </a:r>
            <a:r>
              <a:rPr lang="en-US" dirty="0" err="1"/>
              <a:t>é</a:t>
            </a:r>
            <a:r>
              <a:rPr lang="en-US" dirty="0"/>
              <a:t> </a:t>
            </a:r>
            <a:r>
              <a:rPr lang="en-US" dirty="0" err="1"/>
              <a:t>sobre</a:t>
            </a:r>
            <a:r>
              <a:rPr lang="en-US" dirty="0"/>
              <a:t> </a:t>
            </a:r>
            <a:r>
              <a:rPr lang="en-US" dirty="0" err="1"/>
              <a:t>uma</a:t>
            </a:r>
            <a:r>
              <a:rPr lang="en-US" dirty="0"/>
              <a:t> </a:t>
            </a:r>
            <a:r>
              <a:rPr lang="en-US" dirty="0" err="1"/>
              <a:t>opinião</a:t>
            </a:r>
            <a:r>
              <a:rPr lang="en-US" dirty="0"/>
              <a:t> </a:t>
            </a:r>
            <a:r>
              <a:rPr lang="en-US" dirty="0" err="1"/>
              <a:t>política</a:t>
            </a:r>
            <a:r>
              <a:rPr lang="en-US" dirty="0"/>
              <a:t>, mas </a:t>
            </a:r>
            <a:r>
              <a:rPr lang="en-US" dirty="0" err="1"/>
              <a:t>sobre</a:t>
            </a:r>
            <a:r>
              <a:rPr lang="en-US" dirty="0"/>
              <a:t> o status dos dados do </a:t>
            </a:r>
            <a:r>
              <a:rPr lang="en-US" dirty="0" err="1"/>
              <a:t>blockchain</a:t>
            </a:r>
            <a:r>
              <a:rPr lang="en-US" dirty="0"/>
              <a:t>, </a:t>
            </a:r>
            <a:r>
              <a:rPr lang="en-US" dirty="0" err="1"/>
              <a:t>como</a:t>
            </a:r>
            <a:r>
              <a:rPr lang="en-US" dirty="0"/>
              <a:t> o </a:t>
            </a:r>
            <a:r>
              <a:rPr lang="en-US" dirty="0" err="1"/>
              <a:t>histórico</a:t>
            </a:r>
            <a:r>
              <a:rPr lang="en-US" dirty="0"/>
              <a:t> de </a:t>
            </a:r>
            <a:r>
              <a:rPr lang="en-US" dirty="0" err="1"/>
              <a:t>transações</a:t>
            </a:r>
            <a:r>
              <a:rPr lang="en-US" dirty="0"/>
              <a:t> de </a:t>
            </a:r>
            <a:r>
              <a:rPr lang="en-US" dirty="0" err="1"/>
              <a:t>uma</a:t>
            </a:r>
            <a:r>
              <a:rPr lang="en-US" dirty="0"/>
              <a:t> </a:t>
            </a:r>
            <a:r>
              <a:rPr lang="en-US" dirty="0" err="1"/>
              <a:t>moeda</a:t>
            </a:r>
            <a:r>
              <a:rPr lang="en-US" dirty="0"/>
              <a:t> </a:t>
            </a:r>
            <a:r>
              <a:rPr lang="en-US" dirty="0" err="1"/>
              <a:t>como</a:t>
            </a:r>
            <a:r>
              <a:rPr lang="en-US" dirty="0"/>
              <a:t> o </a:t>
            </a:r>
            <a:r>
              <a:rPr lang="en-US" dirty="0" err="1"/>
              <a:t>Bitcoin</a:t>
            </a:r>
            <a:r>
              <a:rPr lang="en-US" dirty="0"/>
              <a:t>. Para resolver </a:t>
            </a:r>
            <a:r>
              <a:rPr lang="en-US" dirty="0" err="1"/>
              <a:t>esse</a:t>
            </a:r>
            <a:r>
              <a:rPr lang="en-US" dirty="0"/>
              <a:t> </a:t>
            </a:r>
            <a:r>
              <a:rPr lang="en-US" dirty="0" err="1"/>
              <a:t>problema</a:t>
            </a:r>
            <a:r>
              <a:rPr lang="en-US" dirty="0"/>
              <a:t> </a:t>
            </a:r>
            <a:r>
              <a:rPr lang="en-US" dirty="0" err="1"/>
              <a:t>nas</a:t>
            </a:r>
            <a:r>
              <a:rPr lang="en-US" dirty="0"/>
              <a:t> </a:t>
            </a:r>
            <a:r>
              <a:rPr lang="en-US" dirty="0" err="1"/>
              <a:t>redes</a:t>
            </a:r>
            <a:r>
              <a:rPr lang="en-US" dirty="0"/>
              <a:t> </a:t>
            </a:r>
            <a:r>
              <a:rPr lang="en-US" dirty="0" err="1"/>
              <a:t>blockchain</a:t>
            </a:r>
            <a:r>
              <a:rPr lang="en-US" dirty="0"/>
              <a:t>, um </a:t>
            </a:r>
            <a:r>
              <a:rPr lang="en-US" dirty="0" err="1"/>
              <a:t>mecanismo</a:t>
            </a:r>
            <a:r>
              <a:rPr lang="en-US" dirty="0"/>
              <a:t> de </a:t>
            </a:r>
            <a:r>
              <a:rPr lang="en-US" dirty="0" err="1"/>
              <a:t>consenso</a:t>
            </a:r>
            <a:r>
              <a:rPr lang="en-US" dirty="0"/>
              <a:t> </a:t>
            </a:r>
            <a:r>
              <a:rPr lang="en-US" dirty="0" err="1"/>
              <a:t>é</a:t>
            </a:r>
            <a:r>
              <a:rPr lang="en-US" dirty="0"/>
              <a:t> </a:t>
            </a:r>
            <a:r>
              <a:rPr lang="en-US" dirty="0" err="1"/>
              <a:t>usado</a:t>
            </a:r>
            <a:r>
              <a:rPr lang="en-US" dirty="0"/>
              <a:t>.</a:t>
            </a:r>
          </a:p>
          <a:p>
            <a:pPr algn="just">
              <a:spcBef>
                <a:spcPts val="200"/>
              </a:spcBef>
            </a:pPr>
            <a:endParaRPr lang="en-US" dirty="0"/>
          </a:p>
          <a:p>
            <a:pPr algn="just"/>
            <a:r>
              <a:rPr lang="en-US" b="1" dirty="0">
                <a:solidFill>
                  <a:srgbClr val="F79037"/>
                </a:solidFill>
              </a:rPr>
              <a:t>O </a:t>
            </a:r>
            <a:r>
              <a:rPr lang="en-US" b="1" dirty="0" err="1">
                <a:solidFill>
                  <a:srgbClr val="F79037"/>
                </a:solidFill>
              </a:rPr>
              <a:t>problema</a:t>
            </a:r>
            <a:r>
              <a:rPr lang="en-US" b="1" dirty="0">
                <a:solidFill>
                  <a:srgbClr val="F79037"/>
                </a:solidFill>
              </a:rPr>
              <a:t> dos </a:t>
            </a:r>
            <a:r>
              <a:rPr lang="en-US" b="1" dirty="0" err="1">
                <a:solidFill>
                  <a:srgbClr val="F79037"/>
                </a:solidFill>
              </a:rPr>
              <a:t>generais</a:t>
            </a:r>
            <a:r>
              <a:rPr lang="en-US" b="1" dirty="0">
                <a:solidFill>
                  <a:srgbClr val="F79037"/>
                </a:solidFill>
              </a:rPr>
              <a:t> </a:t>
            </a:r>
            <a:r>
              <a:rPr lang="en-US" b="1" dirty="0" err="1">
                <a:solidFill>
                  <a:srgbClr val="F79037"/>
                </a:solidFill>
              </a:rPr>
              <a:t>bizantinos</a:t>
            </a:r>
            <a:endParaRPr lang="en-US" b="1" dirty="0">
              <a:solidFill>
                <a:srgbClr val="F79037"/>
              </a:solidFill>
            </a:endParaRPr>
          </a:p>
          <a:p>
            <a:pPr algn="just"/>
            <a:r>
              <a:rPr lang="en-US" dirty="0" err="1"/>
              <a:t>Os</a:t>
            </a:r>
            <a:r>
              <a:rPr lang="en-US" dirty="0"/>
              <a:t> </a:t>
            </a:r>
            <a:r>
              <a:rPr lang="en-US" dirty="0" err="1"/>
              <a:t>vários</a:t>
            </a:r>
            <a:r>
              <a:rPr lang="en-US" dirty="0"/>
              <a:t> </a:t>
            </a:r>
            <a:r>
              <a:rPr lang="en-US" dirty="0" err="1"/>
              <a:t>mecanismos</a:t>
            </a:r>
            <a:r>
              <a:rPr lang="en-US" dirty="0"/>
              <a:t> de </a:t>
            </a:r>
            <a:r>
              <a:rPr lang="en-US" dirty="0" err="1"/>
              <a:t>consenso</a:t>
            </a:r>
            <a:r>
              <a:rPr lang="en-US" dirty="0"/>
              <a:t> </a:t>
            </a:r>
            <a:r>
              <a:rPr lang="en-US" dirty="0" err="1"/>
              <a:t>resolvem</a:t>
            </a:r>
            <a:r>
              <a:rPr lang="en-US" dirty="0"/>
              <a:t> um </a:t>
            </a:r>
            <a:r>
              <a:rPr lang="en-US" dirty="0" err="1"/>
              <a:t>problema</a:t>
            </a:r>
            <a:r>
              <a:rPr lang="en-US" dirty="0"/>
              <a:t> </a:t>
            </a:r>
            <a:r>
              <a:rPr lang="en-US" dirty="0" err="1"/>
              <a:t>antigo</a:t>
            </a:r>
            <a:r>
              <a:rPr lang="en-US" dirty="0"/>
              <a:t>, </a:t>
            </a:r>
            <a:r>
              <a:rPr lang="en-US" dirty="0" err="1"/>
              <a:t>conhecido</a:t>
            </a:r>
            <a:r>
              <a:rPr lang="en-US" dirty="0"/>
              <a:t> </a:t>
            </a:r>
            <a:r>
              <a:rPr lang="en-US" dirty="0" err="1"/>
              <a:t>como</a:t>
            </a:r>
            <a:r>
              <a:rPr lang="en-US" dirty="0"/>
              <a:t> o </a:t>
            </a:r>
            <a:r>
              <a:rPr lang="en-US" dirty="0" err="1"/>
              <a:t>problema</a:t>
            </a:r>
            <a:r>
              <a:rPr lang="en-US" dirty="0"/>
              <a:t> dos </a:t>
            </a:r>
            <a:r>
              <a:rPr lang="en-US" dirty="0" err="1"/>
              <a:t>generais</a:t>
            </a:r>
            <a:r>
              <a:rPr lang="en-US" dirty="0"/>
              <a:t> </a:t>
            </a:r>
            <a:r>
              <a:rPr lang="en-US" dirty="0" err="1"/>
              <a:t>bizantinos</a:t>
            </a:r>
            <a:r>
              <a:rPr lang="en-US" dirty="0"/>
              <a:t>. O </a:t>
            </a:r>
            <a:r>
              <a:rPr lang="en-US" dirty="0" err="1"/>
              <a:t>dilema</a:t>
            </a:r>
            <a:r>
              <a:rPr lang="en-US" dirty="0"/>
              <a:t> </a:t>
            </a:r>
            <a:r>
              <a:rPr lang="en-US" dirty="0" err="1"/>
              <a:t>inicial</a:t>
            </a:r>
            <a:r>
              <a:rPr lang="en-US" dirty="0"/>
              <a:t> </a:t>
            </a:r>
            <a:r>
              <a:rPr lang="en-US" dirty="0" err="1"/>
              <a:t>é</a:t>
            </a:r>
            <a:r>
              <a:rPr lang="en-US" dirty="0"/>
              <a:t> o </a:t>
            </a:r>
            <a:r>
              <a:rPr lang="en-US" dirty="0" err="1"/>
              <a:t>seguinte</a:t>
            </a:r>
            <a:r>
              <a:rPr lang="en-US" dirty="0"/>
              <a:t>:</a:t>
            </a:r>
          </a:p>
          <a:p>
            <a:pPr algn="just"/>
            <a:endParaRPr lang="en-US" dirty="0"/>
          </a:p>
          <a:p>
            <a:pPr algn="just"/>
            <a:r>
              <a:rPr lang="en-US" dirty="0"/>
              <a:t>Uma </a:t>
            </a:r>
            <a:r>
              <a:rPr lang="en-US" dirty="0" err="1"/>
              <a:t>rainha</a:t>
            </a:r>
            <a:r>
              <a:rPr lang="en-US" dirty="0"/>
              <a:t> </a:t>
            </a:r>
            <a:r>
              <a:rPr lang="en-US" dirty="0" err="1"/>
              <a:t>está</a:t>
            </a:r>
            <a:r>
              <a:rPr lang="en-US" dirty="0"/>
              <a:t> </a:t>
            </a:r>
            <a:r>
              <a:rPr lang="en-US" dirty="0" err="1"/>
              <a:t>presa</a:t>
            </a:r>
            <a:r>
              <a:rPr lang="en-US" dirty="0"/>
              <a:t> no </a:t>
            </a:r>
            <a:r>
              <a:rPr lang="en-US" dirty="0" err="1"/>
              <a:t>seu</a:t>
            </a:r>
            <a:r>
              <a:rPr lang="en-US" dirty="0"/>
              <a:t> </a:t>
            </a:r>
            <a:r>
              <a:rPr lang="en-US" dirty="0" err="1"/>
              <a:t>castelo</a:t>
            </a:r>
            <a:r>
              <a:rPr lang="en-US" dirty="0"/>
              <a:t> com </a:t>
            </a:r>
            <a:r>
              <a:rPr lang="en-US" dirty="0" err="1"/>
              <a:t>os</a:t>
            </a:r>
            <a:r>
              <a:rPr lang="en-US" dirty="0"/>
              <a:t> </a:t>
            </a:r>
            <a:r>
              <a:rPr lang="en-US" dirty="0" err="1"/>
              <a:t>seus</a:t>
            </a:r>
            <a:r>
              <a:rPr lang="en-US" dirty="0"/>
              <a:t> 500 </a:t>
            </a:r>
            <a:r>
              <a:rPr lang="en-US" dirty="0" err="1"/>
              <a:t>soldados</a:t>
            </a:r>
            <a:r>
              <a:rPr lang="en-US" dirty="0"/>
              <a:t> </a:t>
            </a:r>
            <a:r>
              <a:rPr lang="en-US" dirty="0" err="1"/>
              <a:t>porque</a:t>
            </a:r>
            <a:r>
              <a:rPr lang="en-US" dirty="0"/>
              <a:t> o </a:t>
            </a:r>
            <a:r>
              <a:rPr lang="en-US" dirty="0" err="1"/>
              <a:t>castelo</a:t>
            </a:r>
            <a:r>
              <a:rPr lang="en-US" dirty="0"/>
              <a:t> </a:t>
            </a:r>
            <a:r>
              <a:rPr lang="en-US" dirty="0" err="1"/>
              <a:t>está</a:t>
            </a:r>
            <a:r>
              <a:rPr lang="en-US" dirty="0"/>
              <a:t> </a:t>
            </a:r>
            <a:r>
              <a:rPr lang="en-US" dirty="0" err="1"/>
              <a:t>cercado</a:t>
            </a:r>
            <a:r>
              <a:rPr lang="en-US" dirty="0"/>
              <a:t> </a:t>
            </a:r>
            <a:r>
              <a:rPr lang="en-US" dirty="0" err="1"/>
              <a:t>por</a:t>
            </a:r>
            <a:r>
              <a:rPr lang="en-US" dirty="0"/>
              <a:t> </a:t>
            </a:r>
            <a:r>
              <a:rPr lang="en-US" dirty="0" err="1"/>
              <a:t>cinco</a:t>
            </a:r>
            <a:r>
              <a:rPr lang="en-US" dirty="0"/>
              <a:t> </a:t>
            </a:r>
            <a:r>
              <a:rPr lang="en-US" dirty="0" err="1"/>
              <a:t>exércitos</a:t>
            </a:r>
            <a:r>
              <a:rPr lang="en-US" dirty="0"/>
              <a:t>, </a:t>
            </a:r>
            <a:r>
              <a:rPr lang="en-US" dirty="0" err="1"/>
              <a:t>cada</a:t>
            </a:r>
            <a:r>
              <a:rPr lang="en-US" dirty="0"/>
              <a:t> um com 100 </a:t>
            </a:r>
            <a:r>
              <a:rPr lang="en-US" dirty="0" err="1"/>
              <a:t>soldados</a:t>
            </a:r>
            <a:r>
              <a:rPr lang="en-US" dirty="0"/>
              <a:t>. </a:t>
            </a:r>
            <a:r>
              <a:rPr lang="en-US" dirty="0" err="1"/>
              <a:t>Cada</a:t>
            </a:r>
            <a:r>
              <a:rPr lang="en-US" dirty="0"/>
              <a:t> </a:t>
            </a:r>
            <a:r>
              <a:rPr lang="en-US" dirty="0" err="1"/>
              <a:t>exército</a:t>
            </a:r>
            <a:r>
              <a:rPr lang="en-US" dirty="0"/>
              <a:t> </a:t>
            </a:r>
            <a:r>
              <a:rPr lang="en-US" dirty="0" err="1"/>
              <a:t>montou</a:t>
            </a:r>
            <a:r>
              <a:rPr lang="en-US" dirty="0"/>
              <a:t> </a:t>
            </a:r>
            <a:r>
              <a:rPr lang="en-US" dirty="0" err="1"/>
              <a:t>acampamento</a:t>
            </a:r>
            <a:r>
              <a:rPr lang="en-US" dirty="0"/>
              <a:t> </a:t>
            </a:r>
            <a:r>
              <a:rPr lang="en-US" dirty="0" err="1"/>
              <a:t>perto</a:t>
            </a:r>
            <a:r>
              <a:rPr lang="en-US" dirty="0"/>
              <a:t> do </a:t>
            </a:r>
            <a:r>
              <a:rPr lang="en-US" dirty="0" err="1"/>
              <a:t>castelo</a:t>
            </a:r>
            <a:r>
              <a:rPr lang="en-US" dirty="0"/>
              <a:t> e </a:t>
            </a:r>
            <a:r>
              <a:rPr lang="en-US" dirty="0" err="1"/>
              <a:t>está</a:t>
            </a:r>
            <a:r>
              <a:rPr lang="en-US" dirty="0"/>
              <a:t> sob o </a:t>
            </a:r>
            <a:r>
              <a:rPr lang="en-US" dirty="0" err="1"/>
              <a:t>comando</a:t>
            </a:r>
            <a:r>
              <a:rPr lang="en-US" dirty="0"/>
              <a:t> </a:t>
            </a:r>
            <a:r>
              <a:rPr lang="en-US" dirty="0" err="1"/>
              <a:t>independente</a:t>
            </a:r>
            <a:r>
              <a:rPr lang="en-US" dirty="0"/>
              <a:t> de um general de </a:t>
            </a:r>
            <a:r>
              <a:rPr lang="en-US" dirty="0" err="1"/>
              <a:t>cada</a:t>
            </a:r>
            <a:r>
              <a:rPr lang="en-US" dirty="0"/>
              <a:t> </a:t>
            </a:r>
            <a:r>
              <a:rPr lang="en-US" dirty="0" err="1"/>
              <a:t>exército</a:t>
            </a:r>
            <a:r>
              <a:rPr lang="en-US" dirty="0"/>
              <a:t>. </a:t>
            </a:r>
            <a:r>
              <a:rPr lang="en-US" dirty="0" err="1"/>
              <a:t>Os</a:t>
            </a:r>
            <a:r>
              <a:rPr lang="en-US" dirty="0"/>
              <a:t> </a:t>
            </a:r>
            <a:r>
              <a:rPr lang="en-US" dirty="0" err="1"/>
              <a:t>generais</a:t>
            </a:r>
            <a:r>
              <a:rPr lang="en-US" dirty="0"/>
              <a:t> </a:t>
            </a:r>
            <a:r>
              <a:rPr lang="en-US" dirty="0" err="1"/>
              <a:t>devem</a:t>
            </a:r>
            <a:r>
              <a:rPr lang="en-US" dirty="0"/>
              <a:t> </a:t>
            </a:r>
            <a:r>
              <a:rPr lang="en-US" dirty="0" err="1"/>
              <a:t>comunicar</a:t>
            </a:r>
            <a:r>
              <a:rPr lang="en-US" dirty="0"/>
              <a:t> entre </a:t>
            </a:r>
            <a:r>
              <a:rPr lang="en-US" dirty="0" err="1"/>
              <a:t>si</a:t>
            </a:r>
            <a:r>
              <a:rPr lang="en-US" dirty="0"/>
              <a:t> </a:t>
            </a:r>
            <a:r>
              <a:rPr lang="en-US" dirty="0" err="1"/>
              <a:t>para</a:t>
            </a:r>
            <a:r>
              <a:rPr lang="en-US" dirty="0"/>
              <a:t> </a:t>
            </a:r>
            <a:r>
              <a:rPr lang="en-US" dirty="0" err="1"/>
              <a:t>chegar</a:t>
            </a:r>
            <a:r>
              <a:rPr lang="en-US" dirty="0"/>
              <a:t> a um </a:t>
            </a:r>
            <a:r>
              <a:rPr lang="en-US" dirty="0" err="1"/>
              <a:t>acordo</a:t>
            </a:r>
            <a:r>
              <a:rPr lang="en-US" dirty="0"/>
              <a:t> </a:t>
            </a:r>
            <a:r>
              <a:rPr lang="en-US" dirty="0" err="1"/>
              <a:t>sobre</a:t>
            </a:r>
            <a:r>
              <a:rPr lang="en-US" dirty="0"/>
              <a:t> </a:t>
            </a:r>
            <a:r>
              <a:rPr lang="en-US" dirty="0" err="1"/>
              <a:t>uma</a:t>
            </a:r>
            <a:r>
              <a:rPr lang="en-US" dirty="0"/>
              <a:t> </a:t>
            </a:r>
            <a:r>
              <a:rPr lang="en-US" dirty="0" err="1"/>
              <a:t>estratégia</a:t>
            </a:r>
            <a:r>
              <a:rPr lang="en-US" dirty="0"/>
              <a:t> de </a:t>
            </a:r>
            <a:r>
              <a:rPr lang="en-US" dirty="0" err="1"/>
              <a:t>ataque</a:t>
            </a:r>
            <a:r>
              <a:rPr lang="en-US" dirty="0"/>
              <a:t>. No </a:t>
            </a:r>
            <a:r>
              <a:rPr lang="en-US" dirty="0" err="1"/>
              <a:t>entanto</a:t>
            </a:r>
            <a:r>
              <a:rPr lang="en-US" dirty="0"/>
              <a:t>, a </a:t>
            </a:r>
            <a:r>
              <a:rPr lang="en-US" dirty="0" err="1"/>
              <a:t>confiança</a:t>
            </a:r>
            <a:r>
              <a:rPr lang="en-US" dirty="0"/>
              <a:t> </a:t>
            </a:r>
            <a:r>
              <a:rPr lang="en-US" dirty="0" err="1"/>
              <a:t>mútua</a:t>
            </a:r>
            <a:r>
              <a:rPr lang="en-US" dirty="0"/>
              <a:t> </a:t>
            </a:r>
            <a:r>
              <a:rPr lang="en-US" dirty="0" err="1"/>
              <a:t>é</a:t>
            </a:r>
            <a:r>
              <a:rPr lang="en-US" dirty="0"/>
              <a:t> </a:t>
            </a:r>
            <a:r>
              <a:rPr lang="en-US" dirty="0" err="1"/>
              <a:t>limitada</a:t>
            </a:r>
            <a:r>
              <a:rPr lang="en-US" dirty="0"/>
              <a:t> </a:t>
            </a:r>
            <a:r>
              <a:rPr lang="en-US" dirty="0" err="1"/>
              <a:t>porque</a:t>
            </a:r>
            <a:r>
              <a:rPr lang="en-US" dirty="0"/>
              <a:t> </a:t>
            </a:r>
            <a:r>
              <a:rPr lang="en-US" dirty="0" err="1"/>
              <a:t>eles</a:t>
            </a:r>
            <a:r>
              <a:rPr lang="en-US" dirty="0"/>
              <a:t> </a:t>
            </a:r>
            <a:r>
              <a:rPr lang="en-US" dirty="0" err="1"/>
              <a:t>suspeitam</a:t>
            </a:r>
            <a:r>
              <a:rPr lang="en-US" dirty="0"/>
              <a:t> </a:t>
            </a:r>
            <a:r>
              <a:rPr lang="en-US" dirty="0" err="1"/>
              <a:t>que</a:t>
            </a:r>
            <a:r>
              <a:rPr lang="en-US" dirty="0"/>
              <a:t> </a:t>
            </a:r>
            <a:r>
              <a:rPr lang="en-US" dirty="0" err="1"/>
              <a:t>alguns</a:t>
            </a:r>
            <a:r>
              <a:rPr lang="en-US" dirty="0"/>
              <a:t> deles </a:t>
            </a:r>
            <a:r>
              <a:rPr lang="en-US" dirty="0" err="1"/>
              <a:t>sejam</a:t>
            </a:r>
            <a:r>
              <a:rPr lang="en-US" dirty="0"/>
              <a:t> </a:t>
            </a:r>
            <a:r>
              <a:rPr lang="en-US" dirty="0" err="1"/>
              <a:t>traidores</a:t>
            </a:r>
            <a:r>
              <a:rPr lang="en-US" dirty="0"/>
              <a:t>. Se </a:t>
            </a:r>
            <a:r>
              <a:rPr lang="en-US" dirty="0" err="1"/>
              <a:t>os</a:t>
            </a:r>
            <a:r>
              <a:rPr lang="en-US" dirty="0"/>
              <a:t> </a:t>
            </a:r>
            <a:r>
              <a:rPr lang="en-US" dirty="0" err="1"/>
              <a:t>generais</a:t>
            </a:r>
            <a:r>
              <a:rPr lang="en-US" dirty="0"/>
              <a:t> </a:t>
            </a:r>
            <a:r>
              <a:rPr lang="en-US" dirty="0" err="1"/>
              <a:t>enviassem</a:t>
            </a:r>
            <a:r>
              <a:rPr lang="en-US" dirty="0"/>
              <a:t> </a:t>
            </a:r>
            <a:r>
              <a:rPr lang="en-US" dirty="0" err="1"/>
              <a:t>uma</a:t>
            </a:r>
            <a:r>
              <a:rPr lang="en-US" dirty="0"/>
              <a:t> </a:t>
            </a:r>
            <a:r>
              <a:rPr lang="en-US" dirty="0" err="1"/>
              <a:t>mensagem</a:t>
            </a:r>
            <a:r>
              <a:rPr lang="en-US" dirty="0"/>
              <a:t> a </a:t>
            </a:r>
            <a:r>
              <a:rPr lang="en-US" dirty="0" err="1"/>
              <a:t>estabelecer</a:t>
            </a:r>
            <a:r>
              <a:rPr lang="en-US" dirty="0"/>
              <a:t> as </a:t>
            </a:r>
            <a:r>
              <a:rPr lang="en-US" dirty="0" err="1"/>
              <a:t>táticas</a:t>
            </a:r>
            <a:r>
              <a:rPr lang="en-US" dirty="0"/>
              <a:t> e o </a:t>
            </a:r>
            <a:r>
              <a:rPr lang="en-US" dirty="0" err="1"/>
              <a:t>momento</a:t>
            </a:r>
            <a:r>
              <a:rPr lang="en-US" dirty="0"/>
              <a:t> do </a:t>
            </a:r>
            <a:r>
              <a:rPr lang="en-US" dirty="0" err="1"/>
              <a:t>ataque</a:t>
            </a:r>
            <a:r>
              <a:rPr lang="en-US" dirty="0"/>
              <a:t> </a:t>
            </a:r>
            <a:r>
              <a:rPr lang="en-US" dirty="0" err="1"/>
              <a:t>por</a:t>
            </a:r>
            <a:r>
              <a:rPr lang="en-US" dirty="0"/>
              <a:t> um </a:t>
            </a:r>
            <a:r>
              <a:rPr lang="en-US" dirty="0" err="1"/>
              <a:t>mensageiro</a:t>
            </a:r>
            <a:r>
              <a:rPr lang="en-US" dirty="0"/>
              <a:t> de </a:t>
            </a:r>
            <a:r>
              <a:rPr lang="en-US" dirty="0" err="1"/>
              <a:t>acampamento</a:t>
            </a:r>
            <a:r>
              <a:rPr lang="en-US" dirty="0"/>
              <a:t> </a:t>
            </a:r>
            <a:r>
              <a:rPr lang="en-US" dirty="0" err="1"/>
              <a:t>em</a:t>
            </a:r>
            <a:r>
              <a:rPr lang="en-US" dirty="0"/>
              <a:t> </a:t>
            </a:r>
            <a:r>
              <a:rPr lang="en-US" dirty="0" err="1"/>
              <a:t>acampamento</a:t>
            </a:r>
            <a:r>
              <a:rPr lang="en-US" dirty="0"/>
              <a:t>, </a:t>
            </a:r>
            <a:r>
              <a:rPr lang="en-US" dirty="0" err="1"/>
              <a:t>os</a:t>
            </a:r>
            <a:r>
              <a:rPr lang="en-US" dirty="0"/>
              <a:t> </a:t>
            </a:r>
            <a:r>
              <a:rPr lang="en-US" dirty="0" err="1"/>
              <a:t>generais</a:t>
            </a:r>
            <a:r>
              <a:rPr lang="en-US" dirty="0"/>
              <a:t> </a:t>
            </a:r>
            <a:r>
              <a:rPr lang="en-US" dirty="0" err="1"/>
              <a:t>leais</a:t>
            </a:r>
            <a:r>
              <a:rPr lang="en-US" dirty="0"/>
              <a:t> </a:t>
            </a:r>
            <a:r>
              <a:rPr lang="en-US" dirty="0" err="1"/>
              <a:t>à</a:t>
            </a:r>
            <a:r>
              <a:rPr lang="en-US" dirty="0"/>
              <a:t> </a:t>
            </a:r>
            <a:r>
              <a:rPr lang="en-US" dirty="0" err="1"/>
              <a:t>rainha</a:t>
            </a:r>
            <a:r>
              <a:rPr lang="en-US" dirty="0"/>
              <a:t> </a:t>
            </a:r>
            <a:r>
              <a:rPr lang="en-US" dirty="0" err="1"/>
              <a:t>poderiam</a:t>
            </a:r>
            <a:r>
              <a:rPr lang="en-US" dirty="0"/>
              <a:t> </a:t>
            </a:r>
            <a:r>
              <a:rPr lang="en-US" dirty="0" err="1"/>
              <a:t>facilmente</a:t>
            </a:r>
            <a:r>
              <a:rPr lang="en-US" dirty="0"/>
              <a:t> </a:t>
            </a:r>
            <a:r>
              <a:rPr lang="en-US" dirty="0" err="1"/>
              <a:t>fazer</a:t>
            </a:r>
            <a:r>
              <a:rPr lang="en-US" dirty="0"/>
              <a:t> </a:t>
            </a:r>
            <a:r>
              <a:rPr lang="en-US" dirty="0" err="1"/>
              <a:t>alterações</a:t>
            </a:r>
            <a:r>
              <a:rPr lang="en-US" dirty="0"/>
              <a:t> </a:t>
            </a:r>
            <a:r>
              <a:rPr lang="en-US" dirty="0" err="1"/>
              <a:t>na</a:t>
            </a:r>
            <a:r>
              <a:rPr lang="en-US" dirty="0"/>
              <a:t> </a:t>
            </a:r>
            <a:r>
              <a:rPr lang="en-US" dirty="0" err="1"/>
              <a:t>mensagem</a:t>
            </a:r>
            <a:r>
              <a:rPr lang="en-US" dirty="0"/>
              <a:t> e, </a:t>
            </a:r>
            <a:r>
              <a:rPr lang="en-US" dirty="0" err="1"/>
              <a:t>assim</a:t>
            </a:r>
            <a:r>
              <a:rPr lang="en-US" dirty="0"/>
              <a:t>, </a:t>
            </a:r>
            <a:r>
              <a:rPr lang="en-US" dirty="0" err="1"/>
              <a:t>passar</a:t>
            </a:r>
            <a:r>
              <a:rPr lang="en-US" dirty="0"/>
              <a:t> </a:t>
            </a:r>
            <a:r>
              <a:rPr lang="en-US" dirty="0" err="1"/>
              <a:t>informações</a:t>
            </a:r>
            <a:r>
              <a:rPr lang="en-US" dirty="0"/>
              <a:t> </a:t>
            </a:r>
            <a:r>
              <a:rPr lang="en-US" dirty="0" err="1"/>
              <a:t>falsas</a:t>
            </a:r>
            <a:r>
              <a:rPr lang="en-US" dirty="0"/>
              <a:t> </a:t>
            </a:r>
            <a:r>
              <a:rPr lang="en-US" dirty="0" err="1"/>
              <a:t>para</a:t>
            </a:r>
            <a:r>
              <a:rPr lang="en-US" dirty="0"/>
              <a:t> o </a:t>
            </a:r>
            <a:r>
              <a:rPr lang="en-US" dirty="0" err="1"/>
              <a:t>próximo</a:t>
            </a:r>
            <a:r>
              <a:rPr lang="en-US" dirty="0"/>
              <a:t> </a:t>
            </a:r>
            <a:r>
              <a:rPr lang="en-US" dirty="0" err="1"/>
              <a:t>acampamento</a:t>
            </a:r>
            <a:r>
              <a:rPr lang="en-US" dirty="0"/>
              <a:t>.</a:t>
            </a:r>
            <a:endParaRPr lang="x-none"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611630"/>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err="1">
                <a:solidFill>
                  <a:srgbClr val="000000"/>
                </a:solidFill>
                <a:ea typeface="Times New Roman" panose="02020603050405020304" pitchFamily="18" charset="0"/>
              </a:rPr>
              <a:t>Consequentemente</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alteração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mensagens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escritas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um </a:t>
            </a:r>
            <a:r>
              <a:rPr lang="en-US" dirty="0" err="1">
                <a:solidFill>
                  <a:srgbClr val="000000"/>
                </a:solidFill>
                <a:ea typeface="Times New Roman" panose="02020603050405020304" pitchFamily="18" charset="0"/>
              </a:rPr>
              <a:t>meio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comunicação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seguro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disseminação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desinformação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levar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à</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vitória</a:t>
            </a:r>
            <a:r>
              <a:rPr lang="en-US" dirty="0">
                <a:solidFill>
                  <a:srgbClr val="000000"/>
                </a:solidFill>
                <a:ea typeface="Times New Roman" panose="02020603050405020304" pitchFamily="18" charset="0"/>
              </a:rPr>
              <a:t> dos </a:t>
            </a:r>
            <a:r>
              <a:rPr lang="en-US" dirty="0" err="1">
                <a:solidFill>
                  <a:srgbClr val="000000"/>
                </a:solidFill>
                <a:ea typeface="Times New Roman" panose="02020603050405020304" pitchFamily="18" charset="0"/>
              </a:rPr>
              <a:t>generais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maliciosos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vez</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diferentes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campos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atacariam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simultaneamente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atacariam</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século</a:t>
            </a:r>
            <a:r>
              <a:rPr lang="en-US" dirty="0">
                <a:solidFill>
                  <a:srgbClr val="000000"/>
                </a:solidFill>
                <a:ea typeface="Times New Roman" panose="02020603050405020304" pitchFamily="18" charset="0"/>
              </a:rPr>
              <a:t> 21, o </a:t>
            </a:r>
            <a:r>
              <a:rPr lang="en-US" dirty="0" err="1">
                <a:solidFill>
                  <a:srgbClr val="000000"/>
                </a:solidFill>
                <a:ea typeface="Times New Roman" panose="02020603050405020304" pitchFamily="18" charset="0"/>
              </a:rPr>
              <a:t>problema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básico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ainda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permanece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alguém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certeza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mensagem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autêntica</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está</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sujeita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alterações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atividades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maliciosas</a:t>
            </a:r>
            <a:r>
              <a:rPr lang="en-US" dirty="0">
                <a:solidFill>
                  <a:srgbClr val="000000"/>
                </a:solidFill>
                <a:ea typeface="Times New Roman" panose="02020603050405020304" pitchFamily="18" charset="0"/>
              </a:rPr>
              <a:t>?</a:t>
            </a:r>
          </a:p>
          <a:p>
            <a:pPr algn="just"/>
            <a:endParaRPr lang="en-US" dirty="0">
              <a:solidFill>
                <a:srgbClr val="000000"/>
              </a:solidFill>
              <a:ea typeface="Times New Roman" panose="02020603050405020304" pitchFamily="18" charset="0"/>
            </a:endParaRPr>
          </a:p>
          <a:p>
            <a:pPr algn="just"/>
            <a:r>
              <a:rPr lang="en-US" dirty="0" err="1">
                <a:solidFill>
                  <a:srgbClr val="000000"/>
                </a:solidFill>
                <a:ea typeface="Times New Roman" panose="02020603050405020304" pitchFamily="18" charset="0"/>
              </a:rPr>
              <a:t>Autenticidade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refere</a:t>
            </a:r>
            <a:r>
              <a:rPr lang="en-US" dirty="0">
                <a:solidFill>
                  <a:srgbClr val="000000"/>
                </a:solidFill>
                <a:ea typeface="Times New Roman" panose="02020603050405020304" pitchFamily="18" charset="0"/>
              </a:rPr>
              <a:t>-se </a:t>
            </a:r>
            <a:r>
              <a:rPr lang="en-US" dirty="0" err="1">
                <a:solidFill>
                  <a:srgbClr val="000000"/>
                </a:solidFill>
                <a:ea typeface="Times New Roman" panose="02020603050405020304" pitchFamily="18" charset="0"/>
              </a:rPr>
              <a:t>à</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certeza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contrapartes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falsificaram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ligações</a:t>
            </a:r>
            <a:r>
              <a:rPr lang="en-US" dirty="0">
                <a:solidFill>
                  <a:srgbClr val="000000"/>
                </a:solidFill>
                <a:ea typeface="Times New Roman" panose="02020603050405020304" pitchFamily="18" charset="0"/>
              </a:rPr>
              <a:t> e e-mails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fingiram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outra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pessoa</a:t>
            </a:r>
            <a:r>
              <a:rPr lang="en-US" dirty="0">
                <a:solidFill>
                  <a:srgbClr val="000000"/>
                </a:solidFill>
                <a:ea typeface="Times New Roman" panose="02020603050405020304" pitchFamily="18" charset="0"/>
              </a:rPr>
              <a:t>. Tampering </a:t>
            </a:r>
            <a:r>
              <a:rPr lang="en-US" dirty="0" err="1">
                <a:solidFill>
                  <a:srgbClr val="000000"/>
                </a:solidFill>
                <a:ea typeface="Times New Roman" panose="02020603050405020304" pitchFamily="18" charset="0"/>
              </a:rPr>
              <a:t>significa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distorção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exclusão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visualização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mensagem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partes</a:t>
            </a:r>
            <a:r>
              <a:rPr lang="en-US" dirty="0">
                <a:solidFill>
                  <a:srgbClr val="000000"/>
                </a:solidFill>
                <a:ea typeface="Times New Roman" panose="02020603050405020304" pitchFamily="18" charset="0"/>
              </a:rPr>
              <a:t> mal-</a:t>
            </a:r>
            <a:r>
              <a:rPr lang="en-US" dirty="0" err="1">
                <a:solidFill>
                  <a:srgbClr val="000000"/>
                </a:solidFill>
                <a:ea typeface="Times New Roman" panose="02020603050405020304" pitchFamily="18" charset="0"/>
              </a:rPr>
              <a:t>intencionadas</a:t>
            </a:r>
            <a:r>
              <a:rPr lang="en-US" dirty="0">
                <a:solidFill>
                  <a:srgbClr val="000000"/>
                </a:solidFill>
                <a:ea typeface="Times New Roman" panose="02020603050405020304" pitchFamily="18" charset="0"/>
              </a:rPr>
              <a:t>.</a:t>
            </a:r>
            <a:r>
              <a:rPr lang="en-US" dirty="0">
                <a:solidFill>
                  <a:srgbClr val="000000"/>
                </a:solidFill>
                <a:effectLst/>
                <a:ea typeface="Times New Roman" panose="02020603050405020304" pitchFamily="18" charset="0"/>
              </a:rPr>
              <a:t> </a:t>
            </a:r>
            <a:endParaRPr lang="x-none" dirty="0">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111646"/>
            <a:ext cx="3555848" cy="5580167"/>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329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3</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8"/>
            <a:ext cx="6832572" cy="357978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559675" cy="3105011"/>
          </a:xfrm>
          <a:prstGeom prst="rect">
            <a:avLst/>
          </a:prstGeom>
        </p:spPr>
      </p:pic>
      <p:sp>
        <p:nvSpPr>
          <p:cNvPr id="28" name="Text Placeholder 16">
            <a:extLst>
              <a:ext uri="{FF2B5EF4-FFF2-40B4-BE49-F238E27FC236}">
                <a16:creationId xmlns:a16="http://schemas.microsoft.com/office/drawing/2014/main" id="{A38D377D-12BE-DC45-84C1-4F97A60561AB}"/>
              </a:ext>
            </a:extLst>
          </p:cNvPr>
          <p:cNvSpPr>
            <a:spLocks noGrp="1"/>
          </p:cNvSpPr>
          <p:nvPr/>
        </p:nvSpPr>
        <p:spPr>
          <a:xfrm>
            <a:off x="742427" y="3384973"/>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48043"/>
                </a:solidFill>
                <a:effectLst/>
                <a:latin typeface="Calibri" panose="020F0502020204030204" pitchFamily="34" charset="0"/>
                <a:ea typeface="Calibri" panose="020F0502020204030204" pitchFamily="34" charset="0"/>
                <a:cs typeface="Times New Roman" panose="02020603050405020304" pitchFamily="18" charset="0"/>
              </a:rPr>
              <a:t>01 | </a:t>
            </a:r>
            <a:r>
              <a:rPr lang="en-US" dirty="0">
                <a:solidFill>
                  <a:srgbClr val="8E2F91"/>
                </a:solidFill>
                <a:ea typeface="Calibri" panose="020F0502020204030204" pitchFamily="34" charset="0"/>
                <a:cs typeface="Times New Roman" panose="02020603050405020304" pitchFamily="18" charset="0"/>
              </a:rPr>
              <a:t>INTRODUÇÃO AO CURSO</a:t>
            </a:r>
            <a:endParaRPr lang="x-none" b="1" dirty="0">
              <a:solidFill>
                <a:srgbClr val="8E2F9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7705284"/>
            <a:ext cx="6143488" cy="23407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9050"/>
            <a:r>
              <a:rPr lang="en-US" dirty="0"/>
              <a:t>O </a:t>
            </a:r>
            <a:r>
              <a:rPr lang="en-US" dirty="0" err="1"/>
              <a:t>projeto</a:t>
            </a:r>
            <a:r>
              <a:rPr lang="en-US" dirty="0"/>
              <a:t> ERASMUS+ “Generation </a:t>
            </a:r>
            <a:r>
              <a:rPr lang="en-US" dirty="0" err="1"/>
              <a:t>Blockchain</a:t>
            </a:r>
            <a:r>
              <a:rPr lang="en-US" dirty="0"/>
              <a:t>” visa </a:t>
            </a:r>
            <a:r>
              <a:rPr lang="en-US" dirty="0" err="1"/>
              <a:t>contribuir</a:t>
            </a:r>
            <a:r>
              <a:rPr lang="en-US" dirty="0"/>
              <a:t> </a:t>
            </a:r>
            <a:r>
              <a:rPr lang="en-US" dirty="0" err="1"/>
              <a:t>para</a:t>
            </a:r>
            <a:r>
              <a:rPr lang="en-US" dirty="0"/>
              <a:t> a </a:t>
            </a:r>
            <a:r>
              <a:rPr lang="en-US" dirty="0" err="1"/>
              <a:t>valorização</a:t>
            </a:r>
            <a:r>
              <a:rPr lang="en-US" dirty="0"/>
              <a:t> da </a:t>
            </a:r>
            <a:r>
              <a:rPr lang="en-US" dirty="0" err="1"/>
              <a:t>aprendizagem</a:t>
            </a:r>
            <a:r>
              <a:rPr lang="en-US" dirty="0"/>
              <a:t> e do </a:t>
            </a:r>
            <a:r>
              <a:rPr lang="en-US" dirty="0" err="1"/>
              <a:t>ensino</a:t>
            </a:r>
            <a:r>
              <a:rPr lang="en-US" dirty="0"/>
              <a:t> digital </a:t>
            </a:r>
            <a:r>
              <a:rPr lang="en-US" dirty="0" err="1"/>
              <a:t>nas</a:t>
            </a:r>
            <a:r>
              <a:rPr lang="en-US" dirty="0"/>
              <a:t> </a:t>
            </a:r>
            <a:r>
              <a:rPr lang="en-US" dirty="0" err="1"/>
              <a:t>instituições</a:t>
            </a:r>
            <a:r>
              <a:rPr lang="en-US" dirty="0"/>
              <a:t> de </a:t>
            </a:r>
            <a:r>
              <a:rPr lang="en-US" dirty="0" err="1"/>
              <a:t>ensino</a:t>
            </a:r>
            <a:r>
              <a:rPr lang="en-US" dirty="0"/>
              <a:t> superior e </a:t>
            </a:r>
            <a:r>
              <a:rPr lang="en-US" dirty="0" err="1"/>
              <a:t>para</a:t>
            </a:r>
            <a:r>
              <a:rPr lang="en-US" dirty="0"/>
              <a:t> o </a:t>
            </a:r>
            <a:r>
              <a:rPr lang="en-US" dirty="0" err="1"/>
              <a:t>desenvolvimento</a:t>
            </a:r>
            <a:r>
              <a:rPr lang="en-US" dirty="0"/>
              <a:t> de </a:t>
            </a:r>
            <a:r>
              <a:rPr lang="en-US" dirty="0" err="1"/>
              <a:t>competências</a:t>
            </a:r>
            <a:r>
              <a:rPr lang="en-US" dirty="0"/>
              <a:t> </a:t>
            </a:r>
            <a:r>
              <a:rPr lang="en-US" dirty="0" err="1"/>
              <a:t>avançadas</a:t>
            </a:r>
            <a:r>
              <a:rPr lang="en-US" dirty="0"/>
              <a:t> dos </a:t>
            </a:r>
            <a:r>
              <a:rPr lang="en-US" dirty="0" err="1"/>
              <a:t>alunos</a:t>
            </a:r>
            <a:r>
              <a:rPr lang="en-US" dirty="0"/>
              <a:t> de </a:t>
            </a:r>
            <a:r>
              <a:rPr lang="en-US" dirty="0" err="1"/>
              <a:t>modo</a:t>
            </a:r>
            <a:r>
              <a:rPr lang="en-US" dirty="0"/>
              <a:t> a </a:t>
            </a:r>
            <a:r>
              <a:rPr lang="en-US" dirty="0" err="1"/>
              <a:t>que</a:t>
            </a:r>
            <a:r>
              <a:rPr lang="en-US" dirty="0"/>
              <a:t> </a:t>
            </a:r>
            <a:r>
              <a:rPr lang="en-US" dirty="0" err="1"/>
              <a:t>estejam</a:t>
            </a:r>
            <a:r>
              <a:rPr lang="en-US" dirty="0"/>
              <a:t> </a:t>
            </a:r>
            <a:r>
              <a:rPr lang="en-US" dirty="0" err="1"/>
              <a:t>melhor</a:t>
            </a:r>
            <a:r>
              <a:rPr lang="en-US" dirty="0"/>
              <a:t> </a:t>
            </a:r>
            <a:r>
              <a:rPr lang="en-US" dirty="0" err="1"/>
              <a:t>preparados</a:t>
            </a:r>
            <a:r>
              <a:rPr lang="en-US" dirty="0"/>
              <a:t> </a:t>
            </a:r>
            <a:r>
              <a:rPr lang="en-US" dirty="0" err="1"/>
              <a:t>para</a:t>
            </a:r>
            <a:r>
              <a:rPr lang="en-US" dirty="0"/>
              <a:t> </a:t>
            </a:r>
            <a:r>
              <a:rPr lang="en-US" dirty="0" err="1"/>
              <a:t>contribuir</a:t>
            </a:r>
            <a:r>
              <a:rPr lang="en-US" dirty="0"/>
              <a:t> </a:t>
            </a:r>
            <a:r>
              <a:rPr lang="en-US" dirty="0" err="1"/>
              <a:t>para</a:t>
            </a:r>
            <a:r>
              <a:rPr lang="en-US" dirty="0"/>
              <a:t> a </a:t>
            </a:r>
            <a:r>
              <a:rPr lang="en-US" dirty="0" err="1"/>
              <a:t>transformação</a:t>
            </a:r>
            <a:r>
              <a:rPr lang="en-US" dirty="0"/>
              <a:t> digital da </a:t>
            </a:r>
            <a:r>
              <a:rPr lang="en-US" dirty="0" err="1"/>
              <a:t>sociedade</a:t>
            </a:r>
            <a:r>
              <a:rPr lang="en-US" dirty="0"/>
              <a:t>. Este </a:t>
            </a:r>
            <a:r>
              <a:rPr lang="en-US" dirty="0" err="1"/>
              <a:t>projeto</a:t>
            </a:r>
            <a:r>
              <a:rPr lang="en-US" dirty="0"/>
              <a:t> </a:t>
            </a:r>
            <a:r>
              <a:rPr lang="en-US" dirty="0" err="1"/>
              <a:t>é</a:t>
            </a:r>
            <a:r>
              <a:rPr lang="en-US" dirty="0"/>
              <a:t> </a:t>
            </a:r>
            <a:r>
              <a:rPr lang="en-US" dirty="0" err="1"/>
              <a:t>uma</a:t>
            </a:r>
            <a:r>
              <a:rPr lang="en-US" dirty="0"/>
              <a:t> </a:t>
            </a:r>
            <a:r>
              <a:rPr lang="en-US" dirty="0" err="1"/>
              <a:t>colaboração</a:t>
            </a:r>
            <a:r>
              <a:rPr lang="en-US" dirty="0"/>
              <a:t> entre a </a:t>
            </a:r>
            <a:r>
              <a:rPr lang="en-US" dirty="0" err="1"/>
              <a:t>Universidade</a:t>
            </a:r>
            <a:r>
              <a:rPr lang="en-US" dirty="0"/>
              <a:t> de Szczecin </a:t>
            </a:r>
            <a:r>
              <a:rPr lang="en-US" dirty="0" err="1"/>
              <a:t>na</a:t>
            </a:r>
            <a:r>
              <a:rPr lang="en-US" dirty="0"/>
              <a:t> </a:t>
            </a:r>
            <a:r>
              <a:rPr lang="en-US" dirty="0" err="1"/>
              <a:t>Polónia</a:t>
            </a:r>
            <a:r>
              <a:rPr lang="en-US" dirty="0"/>
              <a:t>, Frankfurt School Blockchain Center </a:t>
            </a:r>
            <a:r>
              <a:rPr lang="en-US" dirty="0" err="1"/>
              <a:t>na</a:t>
            </a:r>
            <a:r>
              <a:rPr lang="en-US" dirty="0"/>
              <a:t> </a:t>
            </a:r>
            <a:r>
              <a:rPr lang="en-US" dirty="0" err="1"/>
              <a:t>Alemanha</a:t>
            </a:r>
            <a:r>
              <a:rPr lang="en-US" dirty="0"/>
              <a:t>, Momentum </a:t>
            </a:r>
            <a:r>
              <a:rPr lang="en-US" dirty="0" err="1"/>
              <a:t>Educate+Innovate</a:t>
            </a:r>
            <a:r>
              <a:rPr lang="en-US" dirty="0"/>
              <a:t> </a:t>
            </a:r>
            <a:r>
              <a:rPr lang="en-US" dirty="0" err="1"/>
              <a:t>na</a:t>
            </a:r>
            <a:r>
              <a:rPr lang="en-US" dirty="0"/>
              <a:t> </a:t>
            </a:r>
            <a:r>
              <a:rPr lang="en-US" dirty="0" err="1"/>
              <a:t>Irlanda</a:t>
            </a:r>
            <a:r>
              <a:rPr lang="en-US" dirty="0"/>
              <a:t>, Amsterdam University of Applied Sciences </a:t>
            </a:r>
            <a:r>
              <a:rPr lang="en-US" dirty="0" err="1"/>
              <a:t>nos</a:t>
            </a:r>
            <a:r>
              <a:rPr lang="en-US" dirty="0"/>
              <a:t> </a:t>
            </a:r>
            <a:r>
              <a:rPr lang="en-US" dirty="0" err="1"/>
              <a:t>Países</a:t>
            </a:r>
            <a:r>
              <a:rPr lang="en-US" dirty="0"/>
              <a:t> </a:t>
            </a:r>
            <a:r>
              <a:rPr lang="en-US" dirty="0" err="1"/>
              <a:t>Baixos</a:t>
            </a:r>
            <a:r>
              <a:rPr lang="en-US" dirty="0"/>
              <a:t>, European E-Learning Institute </a:t>
            </a:r>
            <a:r>
              <a:rPr lang="en-US" dirty="0" err="1"/>
              <a:t>na</a:t>
            </a:r>
            <a:r>
              <a:rPr lang="en-US" dirty="0"/>
              <a:t> </a:t>
            </a:r>
            <a:r>
              <a:rPr lang="en-US" dirty="0" err="1"/>
              <a:t>Dinamarca</a:t>
            </a:r>
            <a:r>
              <a:rPr lang="en-US" dirty="0"/>
              <a:t> e </a:t>
            </a:r>
            <a:r>
              <a:rPr lang="en-US" dirty="0" err="1"/>
              <a:t>Faculdade</a:t>
            </a:r>
            <a:r>
              <a:rPr lang="en-US" dirty="0"/>
              <a:t> de Economia da </a:t>
            </a:r>
            <a:r>
              <a:rPr lang="en-US" dirty="0" err="1"/>
              <a:t>Universidade</a:t>
            </a:r>
            <a:r>
              <a:rPr lang="en-US" dirty="0"/>
              <a:t> do Porto </a:t>
            </a:r>
            <a:r>
              <a:rPr lang="en-US" dirty="0" err="1"/>
              <a:t>em</a:t>
            </a:r>
            <a:r>
              <a:rPr lang="en-US" dirty="0"/>
              <a:t> Portugal.</a:t>
            </a:r>
          </a:p>
          <a:p>
            <a:pPr marL="19050"/>
            <a:endParaRPr lang="en-US" dirty="0"/>
          </a:p>
          <a:p>
            <a:pPr marL="19050"/>
            <a:r>
              <a:rPr lang="en-US" dirty="0"/>
              <a:t>Este </a:t>
            </a:r>
            <a:r>
              <a:rPr lang="en-US" dirty="0" err="1"/>
              <a:t>curso</a:t>
            </a:r>
            <a:r>
              <a:rPr lang="en-US" dirty="0"/>
              <a:t> </a:t>
            </a:r>
            <a:r>
              <a:rPr lang="en-US" dirty="0" err="1"/>
              <a:t>foi</a:t>
            </a:r>
            <a:r>
              <a:rPr lang="en-US" dirty="0"/>
              <a:t> </a:t>
            </a:r>
            <a:r>
              <a:rPr lang="en-US" dirty="0" err="1"/>
              <a:t>financiado</a:t>
            </a:r>
            <a:r>
              <a:rPr lang="en-US" dirty="0"/>
              <a:t> com o </a:t>
            </a:r>
            <a:r>
              <a:rPr lang="en-US" dirty="0" err="1"/>
              <a:t>apoio</a:t>
            </a:r>
            <a:r>
              <a:rPr lang="en-US" dirty="0"/>
              <a:t> da </a:t>
            </a:r>
            <a:r>
              <a:rPr lang="en-US" dirty="0" err="1"/>
              <a:t>Comissão</a:t>
            </a:r>
            <a:r>
              <a:rPr lang="en-US" dirty="0"/>
              <a:t> </a:t>
            </a:r>
            <a:r>
              <a:rPr lang="en-US" dirty="0" err="1"/>
              <a:t>Europeia</a:t>
            </a:r>
            <a:r>
              <a:rPr lang="en-US" dirty="0"/>
              <a:t> no </a:t>
            </a:r>
            <a:r>
              <a:rPr lang="en-US" dirty="0" err="1"/>
              <a:t>âmbito</a:t>
            </a:r>
            <a:r>
              <a:rPr lang="en-US" dirty="0"/>
              <a:t> do </a:t>
            </a:r>
            <a:r>
              <a:rPr lang="en-US" dirty="0" err="1"/>
              <a:t>programa</a:t>
            </a:r>
            <a:r>
              <a:rPr lang="en-US" dirty="0"/>
              <a:t> Erasmus+. Este </a:t>
            </a:r>
            <a:r>
              <a:rPr lang="en-US" dirty="0" err="1"/>
              <a:t>curso</a:t>
            </a:r>
            <a:r>
              <a:rPr lang="en-US" dirty="0"/>
              <a:t> </a:t>
            </a:r>
            <a:r>
              <a:rPr lang="en-US" dirty="0" err="1"/>
              <a:t>reflete</a:t>
            </a:r>
            <a:r>
              <a:rPr lang="en-US" dirty="0"/>
              <a:t> </a:t>
            </a:r>
            <a:r>
              <a:rPr lang="en-US" dirty="0" err="1"/>
              <a:t>apenas</a:t>
            </a:r>
            <a:r>
              <a:rPr lang="en-US" dirty="0"/>
              <a:t> as </a:t>
            </a:r>
            <a:r>
              <a:rPr lang="en-US" dirty="0" err="1"/>
              <a:t>opiniões</a:t>
            </a:r>
            <a:r>
              <a:rPr lang="en-US" dirty="0"/>
              <a:t> dos </a:t>
            </a:r>
            <a:r>
              <a:rPr lang="en-US" dirty="0" err="1"/>
              <a:t>parceiros</a:t>
            </a:r>
            <a:r>
              <a:rPr lang="en-US" dirty="0"/>
              <a:t> do </a:t>
            </a:r>
            <a:r>
              <a:rPr lang="en-US" dirty="0" err="1"/>
              <a:t>projeto</a:t>
            </a:r>
            <a:r>
              <a:rPr lang="en-US" dirty="0"/>
              <a:t>, </a:t>
            </a:r>
            <a:r>
              <a:rPr lang="en-US" dirty="0" err="1"/>
              <a:t>não</a:t>
            </a:r>
            <a:r>
              <a:rPr lang="en-US" dirty="0"/>
              <a:t> </a:t>
            </a:r>
            <a:r>
              <a:rPr lang="en-US" dirty="0" err="1"/>
              <a:t>podendo</a:t>
            </a:r>
            <a:r>
              <a:rPr lang="en-US" dirty="0"/>
              <a:t> a </a:t>
            </a:r>
            <a:r>
              <a:rPr lang="en-US" dirty="0" err="1"/>
              <a:t>Comissão</a:t>
            </a:r>
            <a:r>
              <a:rPr lang="en-US" dirty="0"/>
              <a:t> e </a:t>
            </a:r>
            <a:r>
              <a:rPr lang="en-US" dirty="0" err="1"/>
              <a:t>Agência</a:t>
            </a:r>
            <a:r>
              <a:rPr lang="en-US" dirty="0"/>
              <a:t> </a:t>
            </a:r>
            <a:r>
              <a:rPr lang="en-US" dirty="0" err="1"/>
              <a:t>Nacional</a:t>
            </a:r>
            <a:r>
              <a:rPr lang="en-US" dirty="0"/>
              <a:t> do </a:t>
            </a:r>
            <a:r>
              <a:rPr lang="en-US" dirty="0" err="1"/>
              <a:t>programa</a:t>
            </a:r>
            <a:r>
              <a:rPr lang="en-US" dirty="0"/>
              <a:t> Erasmus+ </a:t>
            </a:r>
            <a:r>
              <a:rPr lang="en-US" dirty="0" err="1"/>
              <a:t>ser</a:t>
            </a:r>
            <a:r>
              <a:rPr lang="en-US" dirty="0"/>
              <a:t> </a:t>
            </a:r>
            <a:r>
              <a:rPr lang="en-US" dirty="0" err="1"/>
              <a:t>responsabilizada</a:t>
            </a:r>
            <a:r>
              <a:rPr lang="en-US" dirty="0"/>
              <a:t> </a:t>
            </a:r>
            <a:r>
              <a:rPr lang="en-US" dirty="0" err="1"/>
              <a:t>por</a:t>
            </a:r>
            <a:r>
              <a:rPr lang="en-US" dirty="0"/>
              <a:t> </a:t>
            </a:r>
            <a:r>
              <a:rPr lang="en-US" dirty="0" err="1"/>
              <a:t>qualquer</a:t>
            </a:r>
            <a:r>
              <a:rPr lang="en-US" dirty="0"/>
              <a:t> </a:t>
            </a:r>
            <a:r>
              <a:rPr lang="en-US" dirty="0" err="1"/>
              <a:t>uso</a:t>
            </a:r>
            <a:r>
              <a:rPr lang="en-US" dirty="0"/>
              <a:t> </a:t>
            </a:r>
            <a:r>
              <a:rPr lang="en-US" dirty="0" err="1"/>
              <a:t>que</a:t>
            </a:r>
            <a:r>
              <a:rPr lang="en-US" dirty="0"/>
              <a:t> </a:t>
            </a:r>
            <a:r>
              <a:rPr lang="en-US" dirty="0" err="1"/>
              <a:t>possa</a:t>
            </a:r>
            <a:r>
              <a:rPr lang="en-US" dirty="0"/>
              <a:t> </a:t>
            </a:r>
            <a:r>
              <a:rPr lang="en-US" dirty="0" err="1"/>
              <a:t>ser</a:t>
            </a:r>
            <a:r>
              <a:rPr lang="en-US" dirty="0"/>
              <a:t> </a:t>
            </a:r>
            <a:r>
              <a:rPr lang="en-US" dirty="0" err="1"/>
              <a:t>feito</a:t>
            </a:r>
            <a:r>
              <a:rPr lang="en-US" dirty="0"/>
              <a:t> da </a:t>
            </a:r>
            <a:r>
              <a:rPr lang="en-US" dirty="0" err="1"/>
              <a:t>informação</a:t>
            </a:r>
            <a:r>
              <a:rPr lang="en-US" dirty="0"/>
              <a:t> </a:t>
            </a:r>
            <a:r>
              <a:rPr lang="en-US" dirty="0" err="1"/>
              <a:t>nele</a:t>
            </a:r>
            <a:r>
              <a:rPr lang="en-US" dirty="0"/>
              <a:t> </a:t>
            </a:r>
            <a:r>
              <a:rPr lang="en-US" dirty="0" err="1"/>
              <a:t>contida</a:t>
            </a:r>
            <a:r>
              <a:rPr lang="en-US" dirty="0"/>
              <a:t>.</a:t>
            </a:r>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4745708"/>
            <a:ext cx="6036131"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latin typeface="Calibri" panose="020F0502020204030204" pitchFamily="34" charset="0"/>
                <a:cs typeface="Calibri" panose="020F0502020204030204" pitchFamily="34" charset="0"/>
              </a:rPr>
              <a:t>Antes de </a:t>
            </a:r>
            <a:r>
              <a:rPr lang="en-US" sz="1100" dirty="0" err="1">
                <a:latin typeface="Calibri" panose="020F0502020204030204" pitchFamily="34" charset="0"/>
                <a:cs typeface="Calibri" panose="020F0502020204030204" pitchFamily="34" charset="0"/>
              </a:rPr>
              <a:t>entrar</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conteúdo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recomendável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você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reveja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programa</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Você</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encontrar</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importantes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relacionadas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curso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programa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incluindo</a:t>
            </a:r>
            <a:r>
              <a:rPr lang="en-US" sz="1100" dirty="0">
                <a:latin typeface="Calibri" panose="020F0502020204030204" pitchFamily="34" charset="0"/>
                <a:cs typeface="Calibri" panose="020F0502020204030204" pitchFamily="34" charset="0"/>
              </a:rPr>
              <a:t>:</a:t>
            </a:r>
          </a:p>
          <a:p>
            <a:pPr marL="171450" indent="-171450">
              <a:buClr>
                <a:schemeClr val="accent1"/>
              </a:buClr>
              <a:buFont typeface="Wingdings" charset="2"/>
              <a:buChar char="§"/>
            </a:pPr>
            <a:endParaRPr lang="en-US" sz="1100" dirty="0">
              <a:latin typeface="Calibri" panose="020F0502020204030204" pitchFamily="34" charset="0"/>
              <a:cs typeface="Calibri" panose="020F0502020204030204" pitchFamily="34" charset="0"/>
            </a:endParaRPr>
          </a:p>
          <a:p>
            <a:pPr marL="171450" indent="-171450">
              <a:buClr>
                <a:schemeClr val="accent1"/>
              </a:buClr>
              <a:buFont typeface="Wingdings" charset="2"/>
              <a:buChar char="§"/>
            </a:pPr>
            <a:r>
              <a:rPr lang="en-US" sz="1100" dirty="0" err="1">
                <a:latin typeface="Calibri" panose="020F0502020204030204" pitchFamily="34" charset="0"/>
                <a:cs typeface="Calibri" panose="020F0502020204030204" pitchFamily="34" charset="0"/>
              </a:rPr>
              <a:t>Visão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curso</a:t>
            </a:r>
            <a:endParaRPr lang="en-US" sz="1100" dirty="0">
              <a:latin typeface="Calibri" panose="020F0502020204030204" pitchFamily="34" charset="0"/>
              <a:cs typeface="Calibri" panose="020F0502020204030204" pitchFamily="34" charset="0"/>
            </a:endParaRPr>
          </a:p>
          <a:p>
            <a:pPr marL="171450" indent="-171450">
              <a:buClr>
                <a:schemeClr val="accent1"/>
              </a:buClr>
              <a:buFont typeface="Wingdings" charset="2"/>
              <a:buChar char="§"/>
            </a:pPr>
            <a:r>
              <a:rPr lang="en-US" sz="1100" dirty="0" err="1">
                <a:latin typeface="Calibri" panose="020F0502020204030204" pitchFamily="34" charset="0"/>
                <a:cs typeface="Calibri" panose="020F0502020204030204" pitchFamily="34" charset="0"/>
              </a:rPr>
              <a:t>Pré-requisitos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duração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curso</a:t>
            </a:r>
            <a:endParaRPr lang="en-US" sz="1100" dirty="0">
              <a:latin typeface="Calibri" panose="020F0502020204030204" pitchFamily="34" charset="0"/>
              <a:cs typeface="Calibri" panose="020F0502020204030204" pitchFamily="34" charset="0"/>
            </a:endParaRPr>
          </a:p>
          <a:p>
            <a:pPr marL="171450" indent="-171450">
              <a:buClr>
                <a:schemeClr val="accent1"/>
              </a:buClr>
              <a:buFont typeface="Wingdings" charset="2"/>
              <a:buChar char="§"/>
            </a:pPr>
            <a:r>
              <a:rPr lang="en-US" sz="1100" dirty="0" err="1">
                <a:latin typeface="Calibri" panose="020F0502020204030204" pitchFamily="34" charset="0"/>
                <a:cs typeface="Calibri" panose="020F0502020204030204" pitchFamily="34" charset="0"/>
              </a:rPr>
              <a:t>Objetivos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aprendizado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curso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esboço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currículo</a:t>
            </a:r>
            <a:endParaRPr lang="en-US" sz="1100" dirty="0">
              <a:latin typeface="Calibri" panose="020F0502020204030204" pitchFamily="34" charset="0"/>
              <a:cs typeface="Calibri" panose="020F0502020204030204" pitchFamily="34" charset="0"/>
            </a:endParaRPr>
          </a:p>
          <a:p>
            <a:pPr marL="171450" indent="-171450">
              <a:buClr>
                <a:schemeClr val="accent1"/>
              </a:buClr>
              <a:buFont typeface="Wingdings" charset="2"/>
              <a:buChar char="§"/>
            </a:pPr>
            <a:r>
              <a:rPr lang="en-US" sz="1100" dirty="0" err="1">
                <a:latin typeface="Calibri" panose="020F0502020204030204" pitchFamily="34" charset="0"/>
                <a:cs typeface="Calibri" panose="020F0502020204030204" pitchFamily="34" charset="0"/>
              </a:rPr>
              <a:t>Horário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curso</a:t>
            </a:r>
            <a:endParaRPr lang="en-US" sz="1100" dirty="0">
              <a:latin typeface="Calibri" panose="020F0502020204030204" pitchFamily="34" charset="0"/>
              <a:cs typeface="Calibri" panose="020F0502020204030204" pitchFamily="34" charset="0"/>
            </a:endParaRPr>
          </a:p>
          <a:p>
            <a:pPr marL="171450" indent="-171450">
              <a:buClr>
                <a:schemeClr val="accent1"/>
              </a:buClr>
              <a:buFont typeface="Wingdings" charset="2"/>
              <a:buChar char="§"/>
            </a:pPr>
            <a:r>
              <a:rPr lang="en-US" sz="1100" dirty="0" err="1">
                <a:latin typeface="Calibri" panose="020F0502020204030204" pitchFamily="34" charset="0"/>
                <a:cs typeface="Calibri" panose="020F0502020204030204" pitchFamily="34" charset="0"/>
              </a:rPr>
              <a:t>Avaliação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conclusão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curso</a:t>
            </a:r>
            <a:endParaRPr lang="en-US" sz="1100" dirty="0">
              <a:latin typeface="Calibri" panose="020F0502020204030204" pitchFamily="34" charset="0"/>
              <a:cs typeface="Calibri" panose="020F0502020204030204" pitchFamily="34" charset="0"/>
            </a:endParaRPr>
          </a:p>
          <a:p>
            <a:pPr marL="171450" indent="-171450">
              <a:buClr>
                <a:schemeClr val="accent1"/>
              </a:buClr>
              <a:buFont typeface="Wingdings" charset="2"/>
              <a:buChar char="§"/>
            </a:pP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projeto</a:t>
            </a:r>
            <a:r>
              <a:rPr lang="en-US" sz="1100" dirty="0">
                <a:latin typeface="Calibri" panose="020F0502020204030204" pitchFamily="34" charset="0"/>
                <a:cs typeface="Calibri" panose="020F0502020204030204" pitchFamily="34" charset="0"/>
              </a:rPr>
              <a:t> ERASMUS+ “Generation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a:t>
            </a:r>
            <a:endParaRPr lang="en-US" dirty="0">
              <a:solidFill>
                <a:schemeClr val="tx1"/>
              </a:solidFill>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6872748"/>
            <a:ext cx="5825260" cy="80058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err="1"/>
              <a:t>Sobre</a:t>
            </a:r>
            <a:r>
              <a:rPr lang="en-US" sz="1800" b="0" dirty="0"/>
              <a:t> o </a:t>
            </a:r>
            <a:r>
              <a:rPr lang="en-US" sz="1800" b="0" dirty="0" err="1"/>
              <a:t>Projeto</a:t>
            </a:r>
            <a:r>
              <a:rPr lang="en-US" sz="1800" b="0" dirty="0"/>
              <a:t> ERASMUS</a:t>
            </a:r>
          </a:p>
          <a:p>
            <a:pPr>
              <a:spcBef>
                <a:spcPts val="0"/>
              </a:spcBef>
            </a:pPr>
            <a:r>
              <a:rPr lang="en-US" sz="1800" b="0" dirty="0"/>
              <a:t>“</a:t>
            </a:r>
            <a:r>
              <a:rPr lang="en-US" sz="1800" b="0" dirty="0" err="1"/>
              <a:t>Geração</a:t>
            </a:r>
            <a:r>
              <a:rPr lang="en-US" sz="1800" b="0" dirty="0"/>
              <a:t> </a:t>
            </a:r>
            <a:r>
              <a:rPr lang="en-US" sz="1800" b="0" dirty="0" err="1"/>
              <a:t>Blockchain</a:t>
            </a:r>
            <a:r>
              <a:rPr lang="en-US" sz="1800" b="0" dirty="0"/>
              <a:t>”</a:t>
            </a:r>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4" y="3929305"/>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err="1"/>
              <a:t>Bem</a:t>
            </a:r>
            <a:r>
              <a:rPr lang="en-US" sz="1800" b="0" dirty="0"/>
              <a:t> </a:t>
            </a:r>
            <a:r>
              <a:rPr lang="en-US" sz="1800" b="0" dirty="0" err="1"/>
              <a:t>vindo</a:t>
            </a:r>
            <a:r>
              <a:rPr lang="en-US" sz="1800" b="0" dirty="0"/>
              <a:t> </a:t>
            </a:r>
            <a:r>
              <a:rPr lang="en-US" sz="1800" b="0" dirty="0" err="1"/>
              <a:t>ao</a:t>
            </a:r>
            <a:r>
              <a:rPr lang="en-US" sz="1800" b="0" dirty="0"/>
              <a:t> </a:t>
            </a:r>
            <a:r>
              <a:rPr lang="en-US" sz="1800" b="0" dirty="0" err="1"/>
              <a:t>Curso</a:t>
            </a:r>
            <a:endParaRPr lang="en-US" sz="1800" b="0" dirty="0"/>
          </a:p>
          <a:p>
            <a:pPr>
              <a:spcBef>
                <a:spcPts val="0"/>
              </a:spcBef>
            </a:pPr>
            <a:r>
              <a:rPr lang="en-US" sz="1800" b="0" dirty="0" err="1"/>
              <a:t>Tecnologia</a:t>
            </a:r>
            <a:r>
              <a:rPr lang="en-US" sz="1800" b="0" dirty="0"/>
              <a:t> </a:t>
            </a:r>
            <a:r>
              <a:rPr lang="en-US" sz="1800" b="0" dirty="0" err="1"/>
              <a:t>Blockchain</a:t>
            </a:r>
            <a:r>
              <a:rPr lang="en-US" sz="1800" b="0" dirty="0"/>
              <a:t> e </a:t>
            </a:r>
            <a:r>
              <a:rPr lang="en-US" sz="1800" b="0" dirty="0" err="1"/>
              <a:t>Criptomoedas</a:t>
            </a:r>
            <a:endParaRPr lang="en-US" sz="1800" b="0" dirty="0"/>
          </a:p>
        </p:txBody>
      </p:sp>
    </p:spTree>
    <p:extLst>
      <p:ext uri="{BB962C8B-B14F-4D97-AF65-F5344CB8AC3E}">
        <p14:creationId xmlns:p14="http://schemas.microsoft.com/office/powerpoint/2010/main" val="4033543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spcAft>
                <a:spcPts val="1200"/>
              </a:spcAft>
            </a:pPr>
            <a:r>
              <a:rPr lang="en-US" dirty="0"/>
              <a:t>Para resolver o </a:t>
            </a:r>
            <a:r>
              <a:rPr lang="en-US" dirty="0" err="1"/>
              <a:t>problema</a:t>
            </a:r>
            <a:r>
              <a:rPr lang="en-US" dirty="0"/>
              <a:t> dos </a:t>
            </a:r>
            <a:r>
              <a:rPr lang="en-US" dirty="0" err="1"/>
              <a:t>generais</a:t>
            </a:r>
            <a:r>
              <a:rPr lang="en-US" dirty="0"/>
              <a:t> </a:t>
            </a:r>
            <a:r>
              <a:rPr lang="en-US" dirty="0" err="1"/>
              <a:t>bizantinos</a:t>
            </a:r>
            <a:r>
              <a:rPr lang="en-US" dirty="0"/>
              <a:t>, </a:t>
            </a:r>
            <a:r>
              <a:rPr lang="en-US" dirty="0" err="1"/>
              <a:t>os</a:t>
            </a:r>
            <a:r>
              <a:rPr lang="en-US" dirty="0"/>
              <a:t> </a:t>
            </a:r>
            <a:r>
              <a:rPr lang="en-US" dirty="0" err="1"/>
              <a:t>mecanismos</a:t>
            </a:r>
            <a:r>
              <a:rPr lang="en-US" dirty="0"/>
              <a:t> de </a:t>
            </a:r>
            <a:r>
              <a:rPr lang="en-US" dirty="0" err="1"/>
              <a:t>consenso</a:t>
            </a:r>
            <a:r>
              <a:rPr lang="en-US" dirty="0"/>
              <a:t> são </a:t>
            </a:r>
            <a:r>
              <a:rPr lang="en-US" dirty="0" err="1"/>
              <a:t>baseados</a:t>
            </a:r>
            <a:r>
              <a:rPr lang="en-US" dirty="0"/>
              <a:t> </a:t>
            </a:r>
            <a:r>
              <a:rPr lang="en-US" dirty="0" err="1"/>
              <a:t>em</a:t>
            </a:r>
            <a:r>
              <a:rPr lang="en-US" dirty="0"/>
              <a:t> </a:t>
            </a:r>
            <a:r>
              <a:rPr lang="en-US" dirty="0" err="1"/>
              <a:t>dois</a:t>
            </a:r>
            <a:r>
              <a:rPr lang="en-US" dirty="0"/>
              <a:t> </a:t>
            </a:r>
            <a:r>
              <a:rPr lang="en-US" dirty="0" err="1"/>
              <a:t>conceitos</a:t>
            </a:r>
            <a:r>
              <a:rPr lang="en-US" dirty="0"/>
              <a:t>:</a:t>
            </a:r>
            <a:endParaRPr lang="x-none" dirty="0"/>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30</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142835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Todos</a:t>
            </a:r>
            <a:r>
              <a:rPr lang="en-US" dirty="0"/>
              <a:t> </a:t>
            </a:r>
            <a:r>
              <a:rPr lang="en-US" dirty="0" err="1"/>
              <a:t>os</a:t>
            </a:r>
            <a:r>
              <a:rPr lang="en-US" dirty="0"/>
              <a:t> </a:t>
            </a:r>
            <a:r>
              <a:rPr lang="en-US" dirty="0" err="1"/>
              <a:t>generais</a:t>
            </a:r>
            <a:r>
              <a:rPr lang="en-US" dirty="0"/>
              <a:t> </a:t>
            </a:r>
            <a:r>
              <a:rPr lang="en-US" dirty="0" err="1"/>
              <a:t>devem</a:t>
            </a:r>
            <a:r>
              <a:rPr lang="en-US" dirty="0"/>
              <a:t> </a:t>
            </a:r>
            <a:r>
              <a:rPr lang="en-US" dirty="0" err="1"/>
              <a:t>primeiro</a:t>
            </a:r>
            <a:r>
              <a:rPr lang="en-US" dirty="0"/>
              <a:t> </a:t>
            </a:r>
            <a:r>
              <a:rPr lang="en-US" dirty="0" err="1"/>
              <a:t>ter</a:t>
            </a:r>
            <a:r>
              <a:rPr lang="en-US" dirty="0"/>
              <a:t> a </a:t>
            </a:r>
            <a:r>
              <a:rPr lang="en-US" dirty="0" err="1"/>
              <a:t>pele</a:t>
            </a:r>
            <a:r>
              <a:rPr lang="en-US" dirty="0"/>
              <a:t> no </a:t>
            </a:r>
            <a:r>
              <a:rPr lang="en-US" dirty="0" err="1"/>
              <a:t>jogo</a:t>
            </a:r>
            <a:r>
              <a:rPr lang="en-US" dirty="0"/>
              <a:t>, </a:t>
            </a:r>
            <a:r>
              <a:rPr lang="en-US" dirty="0" err="1"/>
              <a:t>contribuindo</a:t>
            </a:r>
            <a:r>
              <a:rPr lang="en-US" dirty="0"/>
              <a:t> com </a:t>
            </a:r>
            <a:r>
              <a:rPr lang="en-US" dirty="0" err="1"/>
              <a:t>algo</a:t>
            </a:r>
            <a:r>
              <a:rPr lang="en-US" dirty="0"/>
              <a:t> </a:t>
            </a:r>
            <a:r>
              <a:rPr lang="en-US" dirty="0" err="1"/>
              <a:t>para</a:t>
            </a:r>
            <a:r>
              <a:rPr lang="en-US" dirty="0"/>
              <a:t> a </a:t>
            </a:r>
            <a:r>
              <a:rPr lang="en-US" dirty="0" err="1"/>
              <a:t>rede</a:t>
            </a:r>
            <a:r>
              <a:rPr lang="en-US" dirty="0"/>
              <a:t> </a:t>
            </a:r>
            <a:r>
              <a:rPr lang="en-US" dirty="0" err="1"/>
              <a:t>que</a:t>
            </a:r>
            <a:r>
              <a:rPr lang="en-US" dirty="0"/>
              <a:t> </a:t>
            </a:r>
            <a:r>
              <a:rPr lang="en-US" dirty="0" err="1"/>
              <a:t>não</a:t>
            </a:r>
            <a:r>
              <a:rPr lang="en-US" dirty="0"/>
              <a:t> </a:t>
            </a:r>
            <a:r>
              <a:rPr lang="en-US" dirty="0" err="1"/>
              <a:t>receberiam</a:t>
            </a:r>
            <a:r>
              <a:rPr lang="en-US" dirty="0"/>
              <a:t> de </a:t>
            </a:r>
            <a:r>
              <a:rPr lang="en-US" dirty="0" err="1"/>
              <a:t>volta</a:t>
            </a:r>
            <a:r>
              <a:rPr lang="en-US" dirty="0"/>
              <a:t> </a:t>
            </a:r>
            <a:r>
              <a:rPr lang="en-US" dirty="0" err="1"/>
              <a:t>caso</a:t>
            </a:r>
            <a:r>
              <a:rPr lang="en-US" dirty="0"/>
              <a:t> se </a:t>
            </a:r>
            <a:r>
              <a:rPr lang="en-US" dirty="0" err="1"/>
              <a:t>comportassem</a:t>
            </a:r>
            <a:r>
              <a:rPr lang="en-US" dirty="0"/>
              <a:t> contra as </a:t>
            </a:r>
            <a:r>
              <a:rPr lang="en-US" dirty="0" err="1"/>
              <a:t>regras</a:t>
            </a:r>
            <a:r>
              <a:rPr lang="en-US" dirty="0"/>
              <a:t>. </a:t>
            </a:r>
            <a:r>
              <a:rPr lang="en-US" dirty="0" err="1"/>
              <a:t>Por</a:t>
            </a:r>
            <a:r>
              <a:rPr lang="en-US" dirty="0"/>
              <a:t> </a:t>
            </a:r>
            <a:r>
              <a:rPr lang="en-US" dirty="0" err="1"/>
              <a:t>exemplo</a:t>
            </a:r>
            <a:r>
              <a:rPr lang="en-US" dirty="0"/>
              <a:t>, </a:t>
            </a:r>
            <a:r>
              <a:rPr lang="en-US" dirty="0" err="1"/>
              <a:t>dois</a:t>
            </a:r>
            <a:r>
              <a:rPr lang="en-US" dirty="0"/>
              <a:t> </a:t>
            </a:r>
            <a:r>
              <a:rPr lang="en-US" dirty="0" err="1"/>
              <a:t>empresários</a:t>
            </a:r>
            <a:r>
              <a:rPr lang="en-US" dirty="0"/>
              <a:t> </a:t>
            </a:r>
            <a:r>
              <a:rPr lang="en-US" dirty="0" err="1"/>
              <a:t>que</a:t>
            </a:r>
            <a:r>
              <a:rPr lang="en-US" dirty="0"/>
              <a:t> </a:t>
            </a:r>
            <a:r>
              <a:rPr lang="en-US" dirty="0" err="1"/>
              <a:t>desejam</a:t>
            </a:r>
            <a:r>
              <a:rPr lang="en-US" dirty="0"/>
              <a:t> </a:t>
            </a:r>
            <a:r>
              <a:rPr lang="en-US" dirty="0" err="1"/>
              <a:t>iniciar</a:t>
            </a:r>
            <a:r>
              <a:rPr lang="en-US" dirty="0"/>
              <a:t> </a:t>
            </a:r>
            <a:r>
              <a:rPr lang="en-US" dirty="0" err="1"/>
              <a:t>uma</a:t>
            </a:r>
            <a:r>
              <a:rPr lang="en-US" dirty="0"/>
              <a:t> joint venture, mas um deles </a:t>
            </a:r>
            <a:r>
              <a:rPr lang="en-US" dirty="0" err="1"/>
              <a:t>recusa</a:t>
            </a:r>
            <a:r>
              <a:rPr lang="en-US" dirty="0"/>
              <a:t>-se a </a:t>
            </a:r>
            <a:r>
              <a:rPr lang="en-US" dirty="0" err="1"/>
              <a:t>investir</a:t>
            </a:r>
            <a:r>
              <a:rPr lang="en-US" dirty="0"/>
              <a:t> tempo </a:t>
            </a:r>
            <a:r>
              <a:rPr lang="en-US" dirty="0" err="1"/>
              <a:t>ou</a:t>
            </a:r>
            <a:r>
              <a:rPr lang="en-US" dirty="0"/>
              <a:t> capital. O outro </a:t>
            </a:r>
            <a:r>
              <a:rPr lang="en-US" dirty="0" err="1"/>
              <a:t>empresário</a:t>
            </a:r>
            <a:r>
              <a:rPr lang="en-US" dirty="0"/>
              <a:t> </a:t>
            </a:r>
            <a:r>
              <a:rPr lang="en-US" dirty="0" err="1"/>
              <a:t>que</a:t>
            </a:r>
            <a:r>
              <a:rPr lang="en-US" dirty="0"/>
              <a:t> tem </a:t>
            </a:r>
            <a:r>
              <a:rPr lang="en-US" dirty="0" err="1"/>
              <a:t>pele</a:t>
            </a:r>
            <a:r>
              <a:rPr lang="en-US" dirty="0"/>
              <a:t> no </a:t>
            </a:r>
            <a:r>
              <a:rPr lang="en-US" dirty="0" err="1"/>
              <a:t>jogo</a:t>
            </a:r>
            <a:r>
              <a:rPr lang="en-US" dirty="0"/>
              <a:t> </a:t>
            </a:r>
            <a:r>
              <a:rPr lang="en-US" dirty="0" err="1"/>
              <a:t>questionaria</a:t>
            </a:r>
            <a:r>
              <a:rPr lang="en-US" dirty="0"/>
              <a:t> a </a:t>
            </a:r>
            <a:r>
              <a:rPr lang="en-US" dirty="0" err="1"/>
              <a:t>lealdade</a:t>
            </a:r>
            <a:r>
              <a:rPr lang="en-US" dirty="0"/>
              <a:t> do outro. </a:t>
            </a:r>
            <a:r>
              <a:rPr lang="en-US" dirty="0" err="1"/>
              <a:t>Isso</a:t>
            </a:r>
            <a:r>
              <a:rPr lang="en-US" dirty="0"/>
              <a:t> </a:t>
            </a:r>
            <a:r>
              <a:rPr lang="en-US" dirty="0" err="1"/>
              <a:t>pode</a:t>
            </a:r>
            <a:r>
              <a:rPr lang="en-US" dirty="0"/>
              <a:t> </a:t>
            </a:r>
            <a:r>
              <a:rPr lang="en-US" dirty="0" err="1"/>
              <a:t>ser</a:t>
            </a:r>
            <a:r>
              <a:rPr lang="en-US" dirty="0"/>
              <a:t> </a:t>
            </a:r>
            <a:r>
              <a:rPr lang="en-US" dirty="0" err="1"/>
              <a:t>aplicado</a:t>
            </a:r>
            <a:r>
              <a:rPr lang="en-US" dirty="0"/>
              <a:t> a </a:t>
            </a:r>
            <a:r>
              <a:rPr lang="en-US" dirty="0" err="1"/>
              <a:t>redes</a:t>
            </a:r>
            <a:r>
              <a:rPr lang="en-US" dirty="0"/>
              <a:t> </a:t>
            </a:r>
            <a:r>
              <a:rPr lang="en-US" dirty="0" err="1"/>
              <a:t>descentralizadas</a:t>
            </a:r>
            <a:r>
              <a:rPr lang="en-US" dirty="0"/>
              <a:t>.</a:t>
            </a:r>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73012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3" name="Text Placeholder 17">
            <a:extLst>
              <a:ext uri="{FF2B5EF4-FFF2-40B4-BE49-F238E27FC236}">
                <a16:creationId xmlns:a16="http://schemas.microsoft.com/office/drawing/2014/main" id="{26F3EA27-BA72-784E-B470-F47DB0DB6A04}"/>
              </a:ext>
            </a:extLst>
          </p:cNvPr>
          <p:cNvSpPr txBox="1">
            <a:spLocks/>
          </p:cNvSpPr>
          <p:nvPr/>
        </p:nvSpPr>
        <p:spPr>
          <a:xfrm>
            <a:off x="1005879" y="2905656"/>
            <a:ext cx="3502031" cy="137000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lvl="0" indent="-11113" fontAlgn="base">
              <a:spcAft>
                <a:spcPts val="1200"/>
              </a:spcAft>
              <a:tabLst>
                <a:tab pos="457200" algn="l"/>
              </a:tabLst>
            </a:pPr>
            <a:r>
              <a:rPr lang="en-US" dirty="0" err="1"/>
              <a:t>Em</a:t>
            </a:r>
            <a:r>
              <a:rPr lang="en-US" dirty="0"/>
              <a:t> </a:t>
            </a:r>
            <a:r>
              <a:rPr lang="en-US" dirty="0" err="1"/>
              <a:t>segundo</a:t>
            </a:r>
            <a:r>
              <a:rPr lang="en-US" dirty="0"/>
              <a:t> </a:t>
            </a:r>
            <a:r>
              <a:rPr lang="en-US" dirty="0" err="1"/>
              <a:t>lugar</a:t>
            </a:r>
            <a:r>
              <a:rPr lang="en-US" dirty="0"/>
              <a:t>, o </a:t>
            </a:r>
            <a:r>
              <a:rPr lang="en-US" dirty="0" err="1"/>
              <a:t>livro</a:t>
            </a:r>
            <a:r>
              <a:rPr lang="en-US" dirty="0"/>
              <a:t> </a:t>
            </a:r>
            <a:r>
              <a:rPr lang="en-US" dirty="0" err="1"/>
              <a:t>razão</a:t>
            </a:r>
            <a:r>
              <a:rPr lang="en-US" dirty="0"/>
              <a:t> </a:t>
            </a:r>
            <a:r>
              <a:rPr lang="en-US" dirty="0" err="1"/>
              <a:t>deve</a:t>
            </a:r>
            <a:r>
              <a:rPr lang="en-US" dirty="0"/>
              <a:t> </a:t>
            </a:r>
            <a:r>
              <a:rPr lang="en-US" dirty="0" err="1"/>
              <a:t>ser</a:t>
            </a:r>
            <a:r>
              <a:rPr lang="en-US" dirty="0"/>
              <a:t> </a:t>
            </a:r>
            <a:r>
              <a:rPr lang="en-US" dirty="0" err="1"/>
              <a:t>livre</a:t>
            </a:r>
            <a:r>
              <a:rPr lang="en-US" dirty="0"/>
              <a:t> de </a:t>
            </a:r>
            <a:r>
              <a:rPr lang="en-US" dirty="0" err="1"/>
              <a:t>manipulação</a:t>
            </a:r>
            <a:r>
              <a:rPr lang="en-US" dirty="0"/>
              <a:t> (</a:t>
            </a:r>
            <a:r>
              <a:rPr lang="en-US" dirty="0" err="1"/>
              <a:t>referente</a:t>
            </a:r>
            <a:r>
              <a:rPr lang="en-US" dirty="0"/>
              <a:t> a </a:t>
            </a:r>
            <a:r>
              <a:rPr lang="en-US" dirty="0" err="1"/>
              <a:t>transações</a:t>
            </a:r>
            <a:r>
              <a:rPr lang="en-US" dirty="0"/>
              <a:t> </a:t>
            </a:r>
            <a:r>
              <a:rPr lang="en-US" dirty="0" err="1"/>
              <a:t>passadas</a:t>
            </a:r>
            <a:r>
              <a:rPr lang="en-US" dirty="0"/>
              <a:t> e </a:t>
            </a:r>
            <a:r>
              <a:rPr lang="en-US" dirty="0" err="1"/>
              <a:t>presentes</a:t>
            </a:r>
            <a:r>
              <a:rPr lang="en-US" dirty="0"/>
              <a:t>). Um </a:t>
            </a:r>
            <a:r>
              <a:rPr lang="en-US" dirty="0" err="1"/>
              <a:t>sistema</a:t>
            </a:r>
            <a:r>
              <a:rPr lang="en-US" dirty="0"/>
              <a:t> </a:t>
            </a:r>
            <a:r>
              <a:rPr lang="en-US" dirty="0" err="1"/>
              <a:t>é</a:t>
            </a:r>
            <a:r>
              <a:rPr lang="en-US" dirty="0"/>
              <a:t> </a:t>
            </a:r>
            <a:r>
              <a:rPr lang="en-US" dirty="0" err="1"/>
              <a:t>inviolável</a:t>
            </a:r>
            <a:r>
              <a:rPr lang="en-US" dirty="0"/>
              <a:t> se </a:t>
            </a:r>
            <a:r>
              <a:rPr lang="en-US" dirty="0" err="1"/>
              <a:t>os</a:t>
            </a:r>
            <a:r>
              <a:rPr lang="en-US" dirty="0"/>
              <a:t> </a:t>
            </a:r>
            <a:r>
              <a:rPr lang="en-US" dirty="0" err="1"/>
              <a:t>nós</a:t>
            </a:r>
            <a:r>
              <a:rPr lang="en-US" dirty="0"/>
              <a:t> da </a:t>
            </a:r>
            <a:r>
              <a:rPr lang="en-US" dirty="0" err="1"/>
              <a:t>rede</a:t>
            </a:r>
            <a:r>
              <a:rPr lang="en-US" dirty="0"/>
              <a:t> </a:t>
            </a:r>
            <a:r>
              <a:rPr lang="en-US" dirty="0" err="1"/>
              <a:t>detectarem</a:t>
            </a:r>
            <a:r>
              <a:rPr lang="en-US" dirty="0"/>
              <a:t> </a:t>
            </a:r>
            <a:r>
              <a:rPr lang="en-US" dirty="0" err="1"/>
              <a:t>imediatamente</a:t>
            </a:r>
            <a:r>
              <a:rPr lang="en-US" dirty="0"/>
              <a:t> </a:t>
            </a:r>
            <a:r>
              <a:rPr lang="en-US" dirty="0" err="1"/>
              <a:t>qualquer</a:t>
            </a:r>
            <a:r>
              <a:rPr lang="en-US" dirty="0"/>
              <a:t> </a:t>
            </a:r>
            <a:r>
              <a:rPr lang="en-US" dirty="0" err="1"/>
              <a:t>alteração</a:t>
            </a:r>
            <a:r>
              <a:rPr lang="en-US" dirty="0"/>
              <a:t> </a:t>
            </a:r>
            <a:r>
              <a:rPr lang="en-US" dirty="0" err="1"/>
              <a:t>ou</a:t>
            </a:r>
            <a:r>
              <a:rPr lang="en-US" dirty="0"/>
              <a:t> </a:t>
            </a:r>
            <a:r>
              <a:rPr lang="en-US" dirty="0" err="1"/>
              <a:t>exclusão</a:t>
            </a:r>
            <a:r>
              <a:rPr lang="en-US" dirty="0"/>
              <a:t> de </a:t>
            </a:r>
            <a:r>
              <a:rPr lang="en-US" dirty="0" err="1"/>
              <a:t>transações</a:t>
            </a:r>
            <a:r>
              <a:rPr lang="en-US" dirty="0"/>
              <a:t> e dados </a:t>
            </a:r>
            <a:r>
              <a:rPr lang="en-US" dirty="0" err="1"/>
              <a:t>anteriores</a:t>
            </a:r>
            <a:r>
              <a:rPr lang="en-US" dirty="0"/>
              <a:t>. </a:t>
            </a:r>
            <a:r>
              <a:rPr lang="en-US" dirty="0" err="1"/>
              <a:t>Todas</a:t>
            </a:r>
            <a:r>
              <a:rPr lang="en-US" dirty="0"/>
              <a:t> as </a:t>
            </a:r>
            <a:r>
              <a:rPr lang="en-US" dirty="0" err="1"/>
              <a:t>transações</a:t>
            </a:r>
            <a:r>
              <a:rPr lang="en-US" dirty="0"/>
              <a:t> do </a:t>
            </a:r>
            <a:r>
              <a:rPr lang="en-US" dirty="0" err="1"/>
              <a:t>usuário</a:t>
            </a:r>
            <a:r>
              <a:rPr lang="en-US" dirty="0"/>
              <a:t> são </a:t>
            </a:r>
            <a:r>
              <a:rPr lang="en-US" dirty="0" err="1"/>
              <a:t>registadas</a:t>
            </a:r>
            <a:r>
              <a:rPr lang="en-US" dirty="0"/>
              <a:t>, </a:t>
            </a:r>
            <a:r>
              <a:rPr lang="en-US" dirty="0" err="1"/>
              <a:t>verificadas</a:t>
            </a:r>
            <a:r>
              <a:rPr lang="en-US" dirty="0"/>
              <a:t> e </a:t>
            </a:r>
            <a:r>
              <a:rPr lang="en-US" dirty="0" err="1"/>
              <a:t>armazenadas</a:t>
            </a:r>
            <a:r>
              <a:rPr lang="en-US" dirty="0"/>
              <a:t> </a:t>
            </a:r>
            <a:r>
              <a:rPr lang="en-US" dirty="0" err="1"/>
              <a:t>num</a:t>
            </a:r>
            <a:r>
              <a:rPr lang="en-US" dirty="0"/>
              <a:t> </a:t>
            </a:r>
            <a:r>
              <a:rPr lang="en-US" dirty="0" err="1"/>
              <a:t>blockchain</a:t>
            </a:r>
            <a:r>
              <a:rPr lang="en-US" dirty="0"/>
              <a:t>.</a:t>
            </a:r>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2" y="4381590"/>
            <a:ext cx="6225175" cy="5537110"/>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No </a:t>
            </a:r>
            <a:r>
              <a:rPr lang="en-US" dirty="0" err="1">
                <a:solidFill>
                  <a:srgbClr val="000000"/>
                </a:solidFill>
              </a:rPr>
              <a:t>caso</a:t>
            </a:r>
            <a:r>
              <a:rPr lang="en-US" dirty="0">
                <a:solidFill>
                  <a:srgbClr val="000000"/>
                </a:solidFill>
              </a:rPr>
              <a:t> dos </a:t>
            </a:r>
            <a:r>
              <a:rPr lang="en-US" dirty="0" err="1">
                <a:solidFill>
                  <a:srgbClr val="000000"/>
                </a:solidFill>
              </a:rPr>
              <a:t>generais</a:t>
            </a:r>
            <a:r>
              <a:rPr lang="en-US" dirty="0">
                <a:solidFill>
                  <a:srgbClr val="000000"/>
                </a:solidFill>
              </a:rPr>
              <a:t> </a:t>
            </a:r>
            <a:r>
              <a:rPr lang="en-US" dirty="0" err="1">
                <a:solidFill>
                  <a:srgbClr val="000000"/>
                </a:solidFill>
              </a:rPr>
              <a:t>bizantinos</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solução</a:t>
            </a:r>
            <a:r>
              <a:rPr lang="en-US" dirty="0">
                <a:solidFill>
                  <a:srgbClr val="000000"/>
                </a:solidFill>
              </a:rPr>
              <a:t> </a:t>
            </a:r>
            <a:r>
              <a:rPr lang="en-US" dirty="0" err="1">
                <a:solidFill>
                  <a:srgbClr val="000000"/>
                </a:solidFill>
              </a:rPr>
              <a:t>poderia</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permitir</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generais</a:t>
            </a:r>
            <a:r>
              <a:rPr lang="en-US" dirty="0">
                <a:solidFill>
                  <a:srgbClr val="000000"/>
                </a:solidFill>
              </a:rPr>
              <a:t> </a:t>
            </a:r>
            <a:r>
              <a:rPr lang="en-US" dirty="0" err="1">
                <a:solidFill>
                  <a:srgbClr val="000000"/>
                </a:solidFill>
              </a:rPr>
              <a:t>pagassem</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quantia</a:t>
            </a:r>
            <a:r>
              <a:rPr lang="en-US" dirty="0">
                <a:solidFill>
                  <a:srgbClr val="000000"/>
                </a:solidFill>
              </a:rPr>
              <a:t> </a:t>
            </a:r>
            <a:r>
              <a:rPr lang="en-US" dirty="0" err="1">
                <a:solidFill>
                  <a:srgbClr val="000000"/>
                </a:solidFill>
              </a:rPr>
              <a:t>alta</a:t>
            </a:r>
            <a:r>
              <a:rPr lang="en-US" dirty="0">
                <a:solidFill>
                  <a:srgbClr val="000000"/>
                </a:solidFill>
              </a:rPr>
              <a:t> </a:t>
            </a:r>
            <a:r>
              <a:rPr lang="en-US" dirty="0" err="1">
                <a:solidFill>
                  <a:srgbClr val="000000"/>
                </a:solidFill>
              </a:rPr>
              <a:t>antecipadamente</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símbolo</a:t>
            </a:r>
            <a:r>
              <a:rPr lang="en-US" dirty="0">
                <a:solidFill>
                  <a:srgbClr val="000000"/>
                </a:solidFill>
              </a:rPr>
              <a:t> da </a:t>
            </a:r>
            <a:r>
              <a:rPr lang="en-US" dirty="0" err="1">
                <a:solidFill>
                  <a:srgbClr val="000000"/>
                </a:solidFill>
              </a:rPr>
              <a:t>sua</a:t>
            </a:r>
            <a:r>
              <a:rPr lang="en-US" dirty="0">
                <a:solidFill>
                  <a:srgbClr val="000000"/>
                </a:solidFill>
              </a:rPr>
              <a:t> </a:t>
            </a:r>
            <a:r>
              <a:rPr lang="en-US" dirty="0" err="1">
                <a:solidFill>
                  <a:srgbClr val="000000"/>
                </a:solidFill>
              </a:rPr>
              <a:t>lealdade</a:t>
            </a:r>
            <a:r>
              <a:rPr lang="en-US" dirty="0">
                <a:solidFill>
                  <a:srgbClr val="000000"/>
                </a:solidFill>
              </a:rPr>
              <a:t>. Antes </a:t>
            </a:r>
            <a:r>
              <a:rPr lang="en-US" dirty="0" err="1">
                <a:solidFill>
                  <a:srgbClr val="000000"/>
                </a:solidFill>
              </a:rPr>
              <a:t>que</a:t>
            </a:r>
            <a:r>
              <a:rPr lang="en-US" dirty="0">
                <a:solidFill>
                  <a:srgbClr val="000000"/>
                </a:solidFill>
              </a:rPr>
              <a:t> um general </a:t>
            </a:r>
            <a:r>
              <a:rPr lang="en-US" dirty="0" err="1">
                <a:solidFill>
                  <a:srgbClr val="000000"/>
                </a:solidFill>
              </a:rPr>
              <a:t>possa</a:t>
            </a:r>
            <a:r>
              <a:rPr lang="en-US" dirty="0">
                <a:solidFill>
                  <a:srgbClr val="000000"/>
                </a:solidFill>
              </a:rPr>
              <a:t> </a:t>
            </a:r>
            <a:r>
              <a:rPr lang="en-US" dirty="0" err="1">
                <a:solidFill>
                  <a:srgbClr val="000000"/>
                </a:solidFill>
              </a:rPr>
              <a:t>transmitir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mensagem</a:t>
            </a:r>
            <a:r>
              <a:rPr lang="en-US" dirty="0">
                <a:solidFill>
                  <a:srgbClr val="000000"/>
                </a:solidFill>
              </a:rPr>
              <a:t>, a </a:t>
            </a:r>
            <a:r>
              <a:rPr lang="en-US" dirty="0" err="1">
                <a:solidFill>
                  <a:srgbClr val="000000"/>
                </a:solidFill>
              </a:rPr>
              <a:t>sua</a:t>
            </a:r>
            <a:r>
              <a:rPr lang="en-US" dirty="0">
                <a:solidFill>
                  <a:srgbClr val="000000"/>
                </a:solidFill>
              </a:rPr>
              <a:t> </a:t>
            </a:r>
            <a:r>
              <a:rPr lang="en-US" dirty="0" err="1">
                <a:solidFill>
                  <a:srgbClr val="000000"/>
                </a:solidFill>
              </a:rPr>
              <a:t>identidade</a:t>
            </a:r>
            <a:r>
              <a:rPr lang="en-US" dirty="0">
                <a:solidFill>
                  <a:srgbClr val="000000"/>
                </a:solidFill>
              </a:rPr>
              <a:t> </a:t>
            </a:r>
            <a:r>
              <a:rPr lang="en-US" dirty="0" err="1">
                <a:solidFill>
                  <a:srgbClr val="000000"/>
                </a:solidFill>
              </a:rPr>
              <a:t>precisaria</a:t>
            </a:r>
            <a:r>
              <a:rPr lang="en-US" dirty="0">
                <a:solidFill>
                  <a:srgbClr val="000000"/>
                </a:solidFill>
              </a:rPr>
              <a:t> de </a:t>
            </a:r>
            <a:r>
              <a:rPr lang="en-US" dirty="0" err="1">
                <a:solidFill>
                  <a:srgbClr val="000000"/>
                </a:solidFill>
              </a:rPr>
              <a:t>ser</a:t>
            </a:r>
            <a:r>
              <a:rPr lang="en-US" dirty="0">
                <a:solidFill>
                  <a:srgbClr val="000000"/>
                </a:solidFill>
              </a:rPr>
              <a:t> </a:t>
            </a:r>
            <a:r>
              <a:rPr lang="en-US" dirty="0" err="1">
                <a:solidFill>
                  <a:srgbClr val="000000"/>
                </a:solidFill>
              </a:rPr>
              <a:t>comprovada</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assinatura</a:t>
            </a:r>
            <a:r>
              <a:rPr lang="en-US" dirty="0">
                <a:solidFill>
                  <a:srgbClr val="000000"/>
                </a:solidFill>
              </a:rPr>
              <a:t> </a:t>
            </a:r>
            <a:r>
              <a:rPr lang="en-US" dirty="0" err="1">
                <a:solidFill>
                  <a:srgbClr val="000000"/>
                </a:solidFill>
              </a:rPr>
              <a:t>criptografada</a:t>
            </a:r>
            <a:r>
              <a:rPr lang="en-US" dirty="0">
                <a:solidFill>
                  <a:srgbClr val="000000"/>
                </a:solidFill>
              </a:rPr>
              <a:t> e </a:t>
            </a:r>
            <a:r>
              <a:rPr lang="en-US" dirty="0" err="1">
                <a:solidFill>
                  <a:srgbClr val="000000"/>
                </a:solidFill>
              </a:rPr>
              <a:t>exclusiva</a:t>
            </a:r>
            <a:r>
              <a:rPr lang="en-US" dirty="0">
                <a:solidFill>
                  <a:srgbClr val="000000"/>
                </a:solidFill>
              </a:rPr>
              <a:t>. Se um general </a:t>
            </a:r>
            <a:r>
              <a:rPr lang="en-US" dirty="0" err="1">
                <a:solidFill>
                  <a:srgbClr val="000000"/>
                </a:solidFill>
              </a:rPr>
              <a:t>estiver</a:t>
            </a:r>
            <a:r>
              <a:rPr lang="en-US" dirty="0">
                <a:solidFill>
                  <a:srgbClr val="000000"/>
                </a:solidFill>
              </a:rPr>
              <a:t> a </a:t>
            </a:r>
            <a:r>
              <a:rPr lang="en-US" dirty="0" err="1">
                <a:solidFill>
                  <a:srgbClr val="000000"/>
                </a:solidFill>
              </a:rPr>
              <a:t>sabotar</a:t>
            </a:r>
            <a:r>
              <a:rPr lang="en-US" dirty="0">
                <a:solidFill>
                  <a:srgbClr val="000000"/>
                </a:solidFill>
              </a:rPr>
              <a:t> o </a:t>
            </a:r>
            <a:r>
              <a:rPr lang="en-US" dirty="0" err="1">
                <a:solidFill>
                  <a:srgbClr val="000000"/>
                </a:solidFill>
              </a:rPr>
              <a:t>ataque</a:t>
            </a:r>
            <a:r>
              <a:rPr lang="en-US" dirty="0">
                <a:solidFill>
                  <a:srgbClr val="000000"/>
                </a:solidFill>
              </a:rPr>
              <a:t>, o </a:t>
            </a:r>
            <a:r>
              <a:rPr lang="en-US" dirty="0" err="1">
                <a:solidFill>
                  <a:srgbClr val="000000"/>
                </a:solidFill>
              </a:rPr>
              <a:t>histórico</a:t>
            </a:r>
            <a:r>
              <a:rPr lang="en-US" dirty="0">
                <a:solidFill>
                  <a:srgbClr val="000000"/>
                </a:solidFill>
              </a:rPr>
              <a:t> de </a:t>
            </a:r>
            <a:r>
              <a:rPr lang="en-US" dirty="0" err="1">
                <a:solidFill>
                  <a:srgbClr val="000000"/>
                </a:solidFill>
              </a:rPr>
              <a:t>transações</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fornecer</a:t>
            </a:r>
            <a:r>
              <a:rPr lang="en-US" dirty="0">
                <a:solidFill>
                  <a:srgbClr val="000000"/>
                </a:solidFill>
              </a:rPr>
              <a:t> </a:t>
            </a:r>
            <a:r>
              <a:rPr lang="en-US" dirty="0" err="1">
                <a:solidFill>
                  <a:srgbClr val="000000"/>
                </a:solidFill>
              </a:rPr>
              <a:t>informações</a:t>
            </a:r>
            <a:r>
              <a:rPr lang="en-US" dirty="0">
                <a:solidFill>
                  <a:srgbClr val="000000"/>
                </a:solidFill>
              </a:rPr>
              <a:t> </a:t>
            </a:r>
            <a:r>
              <a:rPr lang="en-US" dirty="0" err="1">
                <a:solidFill>
                  <a:srgbClr val="000000"/>
                </a:solidFill>
              </a:rPr>
              <a:t>sobre</a:t>
            </a:r>
            <a:r>
              <a:rPr lang="en-US" dirty="0">
                <a:solidFill>
                  <a:srgbClr val="000000"/>
                </a:solidFill>
              </a:rPr>
              <a:t> a </a:t>
            </a:r>
            <a:r>
              <a:rPr lang="en-US" dirty="0" err="1">
                <a:solidFill>
                  <a:srgbClr val="000000"/>
                </a:solidFill>
              </a:rPr>
              <a:t>identidade</a:t>
            </a:r>
            <a:r>
              <a:rPr lang="en-US" dirty="0">
                <a:solidFill>
                  <a:srgbClr val="000000"/>
                </a:solidFill>
              </a:rPr>
              <a:t> do </a:t>
            </a:r>
            <a:r>
              <a:rPr lang="en-US" dirty="0" err="1">
                <a:solidFill>
                  <a:srgbClr val="000000"/>
                </a:solidFill>
              </a:rPr>
              <a:t>indivíduo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deu</a:t>
            </a:r>
            <a:r>
              <a:rPr lang="en-US" dirty="0">
                <a:solidFill>
                  <a:srgbClr val="000000"/>
                </a:solidFill>
              </a:rPr>
              <a:t> a </a:t>
            </a:r>
            <a:r>
              <a:rPr lang="en-US" dirty="0" err="1">
                <a:solidFill>
                  <a:srgbClr val="000000"/>
                </a:solidFill>
              </a:rPr>
              <a:t>assinatura</a:t>
            </a:r>
            <a:r>
              <a:rPr lang="en-US" dirty="0">
                <a:solidFill>
                  <a:srgbClr val="000000"/>
                </a:solidFill>
              </a:rPr>
              <a:t>. A </a:t>
            </a:r>
            <a:r>
              <a:rPr lang="en-US" dirty="0" err="1">
                <a:solidFill>
                  <a:srgbClr val="000000"/>
                </a:solidFill>
              </a:rPr>
              <a:t>punição</a:t>
            </a:r>
            <a:r>
              <a:rPr lang="en-US" dirty="0">
                <a:solidFill>
                  <a:srgbClr val="000000"/>
                </a:solidFill>
              </a:rPr>
              <a:t> </a:t>
            </a:r>
            <a:r>
              <a:rPr lang="en-US" dirty="0" err="1">
                <a:solidFill>
                  <a:srgbClr val="000000"/>
                </a:solidFill>
              </a:rPr>
              <a:t>pela</a:t>
            </a:r>
            <a:r>
              <a:rPr lang="en-US" dirty="0">
                <a:solidFill>
                  <a:srgbClr val="000000"/>
                </a:solidFill>
              </a:rPr>
              <a:t> </a:t>
            </a:r>
            <a:r>
              <a:rPr lang="en-US" dirty="0" err="1">
                <a:solidFill>
                  <a:srgbClr val="000000"/>
                </a:solidFill>
              </a:rPr>
              <a:t>malícia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prejuízo</a:t>
            </a:r>
            <a:r>
              <a:rPr lang="en-US" dirty="0">
                <a:solidFill>
                  <a:srgbClr val="000000"/>
                </a:solidFill>
              </a:rPr>
              <a:t> </a:t>
            </a:r>
            <a:r>
              <a:rPr lang="en-US" dirty="0" err="1">
                <a:solidFill>
                  <a:srgbClr val="000000"/>
                </a:solidFill>
              </a:rPr>
              <a:t>financeiro</a:t>
            </a:r>
            <a:r>
              <a:rPr lang="en-US" dirty="0">
                <a:solidFill>
                  <a:srgbClr val="000000"/>
                </a:solidFill>
              </a:rPr>
              <a:t> </a:t>
            </a:r>
            <a:r>
              <a:rPr lang="en-US" dirty="0" err="1">
                <a:solidFill>
                  <a:srgbClr val="000000"/>
                </a:solidFill>
              </a:rPr>
              <a:t>para</a:t>
            </a:r>
            <a:r>
              <a:rPr lang="en-US" dirty="0">
                <a:solidFill>
                  <a:srgbClr val="000000"/>
                </a:solidFill>
              </a:rPr>
              <a:t> o general, </a:t>
            </a:r>
            <a:r>
              <a:rPr lang="en-US" dirty="0" err="1">
                <a:solidFill>
                  <a:srgbClr val="000000"/>
                </a:solidFill>
              </a:rPr>
              <a:t>uma</a:t>
            </a:r>
            <a:r>
              <a:rPr lang="en-US" dirty="0">
                <a:solidFill>
                  <a:srgbClr val="000000"/>
                </a:solidFill>
              </a:rPr>
              <a:t> </a:t>
            </a:r>
            <a:r>
              <a:rPr lang="en-US" dirty="0" err="1">
                <a:solidFill>
                  <a:srgbClr val="000000"/>
                </a:solidFill>
              </a:rPr>
              <a:t>vez</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reembolsado</a:t>
            </a:r>
            <a:r>
              <a:rPr lang="en-US" dirty="0">
                <a:solidFill>
                  <a:srgbClr val="000000"/>
                </a:solidFill>
              </a:rPr>
              <a:t> </a:t>
            </a:r>
            <a:r>
              <a:rPr lang="en-US" dirty="0" err="1">
                <a:solidFill>
                  <a:srgbClr val="000000"/>
                </a:solidFill>
              </a:rPr>
              <a:t>pelo</a:t>
            </a:r>
            <a:r>
              <a:rPr lang="en-US" dirty="0">
                <a:solidFill>
                  <a:srgbClr val="000000"/>
                </a:solidFill>
              </a:rPr>
              <a:t> </a:t>
            </a:r>
            <a:r>
              <a:rPr lang="en-US" dirty="0" err="1">
                <a:solidFill>
                  <a:srgbClr val="000000"/>
                </a:solidFill>
              </a:rPr>
              <a:t>depósito</a:t>
            </a:r>
            <a:r>
              <a:rPr lang="en-US" dirty="0">
                <a:solidFill>
                  <a:srgbClr val="000000"/>
                </a:solidFill>
              </a:rPr>
              <a:t> </a:t>
            </a:r>
            <a:r>
              <a:rPr lang="en-US" dirty="0" err="1">
                <a:solidFill>
                  <a:srgbClr val="000000"/>
                </a:solidFill>
              </a:rPr>
              <a:t>feito</a:t>
            </a:r>
            <a:r>
              <a:rPr lang="en-US" dirty="0">
                <a:solidFill>
                  <a:srgbClr val="000000"/>
                </a:solidFill>
              </a:rPr>
              <a:t> </a:t>
            </a:r>
            <a:r>
              <a:rPr lang="en-US" dirty="0" err="1">
                <a:solidFill>
                  <a:srgbClr val="000000"/>
                </a:solidFill>
              </a:rPr>
              <a:t>antecipadamente</a:t>
            </a:r>
            <a:r>
              <a:rPr lang="en-US" dirty="0">
                <a:solidFill>
                  <a:srgbClr val="000000"/>
                </a:solidFill>
              </a:rPr>
              <a:t>. </a:t>
            </a:r>
            <a:r>
              <a:rPr lang="en-US" dirty="0" err="1">
                <a:solidFill>
                  <a:srgbClr val="000000"/>
                </a:solidFill>
              </a:rPr>
              <a:t>Chegar</a:t>
            </a:r>
            <a:r>
              <a:rPr lang="en-US" dirty="0">
                <a:solidFill>
                  <a:srgbClr val="000000"/>
                </a:solidFill>
              </a:rPr>
              <a:t> a um </a:t>
            </a:r>
            <a:r>
              <a:rPr lang="en-US" dirty="0" err="1">
                <a:solidFill>
                  <a:srgbClr val="000000"/>
                </a:solidFill>
              </a:rPr>
              <a:t>consenso</a:t>
            </a:r>
            <a:r>
              <a:rPr lang="en-US" dirty="0">
                <a:solidFill>
                  <a:srgbClr val="000000"/>
                </a:solidFill>
              </a:rPr>
              <a:t> </a:t>
            </a:r>
            <a:r>
              <a:rPr lang="en-US" dirty="0" err="1">
                <a:solidFill>
                  <a:srgbClr val="000000"/>
                </a:solidFill>
              </a:rPr>
              <a:t>dessa</a:t>
            </a:r>
            <a:r>
              <a:rPr lang="en-US" dirty="0">
                <a:solidFill>
                  <a:srgbClr val="000000"/>
                </a:solidFill>
              </a:rPr>
              <a:t> </a:t>
            </a:r>
            <a:r>
              <a:rPr lang="en-US" dirty="0" err="1">
                <a:solidFill>
                  <a:srgbClr val="000000"/>
                </a:solidFill>
              </a:rPr>
              <a:t>maneira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chamado</a:t>
            </a:r>
            <a:r>
              <a:rPr lang="en-US" dirty="0">
                <a:solidFill>
                  <a:srgbClr val="000000"/>
                </a:solidFill>
              </a:rPr>
              <a:t> de '</a:t>
            </a:r>
            <a:r>
              <a:rPr lang="en-US" dirty="0" err="1">
                <a:solidFill>
                  <a:srgbClr val="000000"/>
                </a:solidFill>
              </a:rPr>
              <a:t>prova</a:t>
            </a:r>
            <a:r>
              <a:rPr lang="en-US" dirty="0">
                <a:solidFill>
                  <a:srgbClr val="000000"/>
                </a:solidFill>
              </a:rPr>
              <a:t> de </a:t>
            </a:r>
            <a:r>
              <a:rPr lang="en-US" dirty="0" err="1">
                <a:solidFill>
                  <a:srgbClr val="000000"/>
                </a:solidFill>
              </a:rPr>
              <a:t>participação</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generais</a:t>
            </a:r>
            <a:r>
              <a:rPr lang="en-US" dirty="0">
                <a:solidFill>
                  <a:srgbClr val="000000"/>
                </a:solidFill>
              </a:rPr>
              <a:t> </a:t>
            </a:r>
            <a:r>
              <a:rPr lang="en-US" dirty="0" err="1">
                <a:solidFill>
                  <a:srgbClr val="000000"/>
                </a:solidFill>
              </a:rPr>
              <a:t>investiram</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manter</a:t>
            </a:r>
            <a:r>
              <a:rPr lang="en-US" dirty="0">
                <a:solidFill>
                  <a:srgbClr val="000000"/>
                </a:solidFill>
              </a:rPr>
              <a:t> a </a:t>
            </a:r>
            <a:r>
              <a:rPr lang="en-US" dirty="0" err="1">
                <a:solidFill>
                  <a:srgbClr val="000000"/>
                </a:solidFill>
              </a:rPr>
              <a:t>rede</a:t>
            </a:r>
            <a:r>
              <a:rPr lang="en-US" dirty="0">
                <a:solidFill>
                  <a:srgbClr val="000000"/>
                </a:solidFill>
              </a:rPr>
              <a:t> </a:t>
            </a:r>
            <a:r>
              <a:rPr lang="en-US" dirty="0" err="1">
                <a:solidFill>
                  <a:srgbClr val="000000"/>
                </a:solidFill>
              </a:rPr>
              <a:t>antecipadamente</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participar</a:t>
            </a:r>
            <a:r>
              <a:rPr lang="en-US" dirty="0">
                <a:solidFill>
                  <a:srgbClr val="000000"/>
                </a:solidFill>
              </a:rPr>
              <a:t>. </a:t>
            </a:r>
            <a:r>
              <a:rPr lang="en-US" dirty="0" err="1">
                <a:solidFill>
                  <a:srgbClr val="000000"/>
                </a:solidFill>
              </a:rPr>
              <a:t>Outra</a:t>
            </a:r>
            <a:r>
              <a:rPr lang="en-US" dirty="0">
                <a:solidFill>
                  <a:srgbClr val="000000"/>
                </a:solidFill>
              </a:rPr>
              <a:t> </a:t>
            </a:r>
            <a:r>
              <a:rPr lang="en-US" dirty="0" err="1">
                <a:solidFill>
                  <a:srgbClr val="000000"/>
                </a:solidFill>
              </a:rPr>
              <a:t>alternativa</a:t>
            </a:r>
            <a:r>
              <a:rPr lang="en-US" dirty="0">
                <a:solidFill>
                  <a:srgbClr val="000000"/>
                </a:solidFill>
              </a:rPr>
              <a:t> </a:t>
            </a:r>
            <a:r>
              <a:rPr lang="en-US" dirty="0" err="1">
                <a:solidFill>
                  <a:srgbClr val="000000"/>
                </a:solidFill>
              </a:rPr>
              <a:t>seria</a:t>
            </a:r>
            <a:r>
              <a:rPr lang="en-US" dirty="0">
                <a:solidFill>
                  <a:srgbClr val="000000"/>
                </a:solidFill>
              </a:rPr>
              <a:t> </a:t>
            </a:r>
            <a:r>
              <a:rPr lang="en-US" dirty="0" err="1">
                <a:solidFill>
                  <a:srgbClr val="000000"/>
                </a:solidFill>
              </a:rPr>
              <a:t>cada</a:t>
            </a:r>
            <a:r>
              <a:rPr lang="en-US" dirty="0">
                <a:solidFill>
                  <a:srgbClr val="000000"/>
                </a:solidFill>
              </a:rPr>
              <a:t> general resolver um </a:t>
            </a:r>
            <a:r>
              <a:rPr lang="en-US" dirty="0" err="1">
                <a:solidFill>
                  <a:srgbClr val="000000"/>
                </a:solidFill>
              </a:rPr>
              <a:t>problema</a:t>
            </a:r>
            <a:r>
              <a:rPr lang="en-US" dirty="0">
                <a:solidFill>
                  <a:srgbClr val="000000"/>
                </a:solidFill>
              </a:rPr>
              <a:t> </a:t>
            </a:r>
            <a:r>
              <a:rPr lang="en-US" dirty="0" err="1">
                <a:solidFill>
                  <a:srgbClr val="000000"/>
                </a:solidFill>
              </a:rPr>
              <a:t>matemático</a:t>
            </a:r>
            <a:r>
              <a:rPr lang="en-US" dirty="0">
                <a:solidFill>
                  <a:srgbClr val="000000"/>
                </a:solidFill>
              </a:rPr>
              <a:t> </a:t>
            </a:r>
            <a:r>
              <a:rPr lang="en-US" dirty="0" err="1">
                <a:solidFill>
                  <a:srgbClr val="000000"/>
                </a:solidFill>
              </a:rPr>
              <a:t>complexo</a:t>
            </a:r>
            <a:r>
              <a:rPr lang="en-US" dirty="0">
                <a:solidFill>
                  <a:srgbClr val="000000"/>
                </a:solidFill>
              </a:rPr>
              <a:t> antes de </a:t>
            </a:r>
            <a:r>
              <a:rPr lang="en-US" dirty="0" err="1">
                <a:solidFill>
                  <a:srgbClr val="000000"/>
                </a:solidFill>
              </a:rPr>
              <a:t>assinar</a:t>
            </a:r>
            <a:r>
              <a:rPr lang="en-US" dirty="0">
                <a:solidFill>
                  <a:srgbClr val="000000"/>
                </a:solidFill>
              </a:rPr>
              <a:t> e </a:t>
            </a:r>
            <a:r>
              <a:rPr lang="en-US" dirty="0" err="1">
                <a:solidFill>
                  <a:srgbClr val="000000"/>
                </a:solidFill>
              </a:rPr>
              <a:t>enviar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mensagem</a:t>
            </a:r>
            <a:r>
              <a:rPr lang="en-US" dirty="0">
                <a:solidFill>
                  <a:srgbClr val="000000"/>
                </a:solidFill>
              </a:rPr>
              <a:t>. O general </a:t>
            </a:r>
            <a:r>
              <a:rPr lang="en-US" dirty="0" err="1">
                <a:solidFill>
                  <a:srgbClr val="000000"/>
                </a:solidFill>
              </a:rPr>
              <a:t>precisaria</a:t>
            </a:r>
            <a:r>
              <a:rPr lang="en-US" dirty="0">
                <a:solidFill>
                  <a:srgbClr val="000000"/>
                </a:solidFill>
              </a:rPr>
              <a:t> </a:t>
            </a:r>
            <a:r>
              <a:rPr lang="en-US" dirty="0" err="1">
                <a:solidFill>
                  <a:srgbClr val="000000"/>
                </a:solidFill>
              </a:rPr>
              <a:t>pagar</a:t>
            </a:r>
            <a:r>
              <a:rPr lang="en-US" dirty="0">
                <a:solidFill>
                  <a:srgbClr val="000000"/>
                </a:solidFill>
              </a:rPr>
              <a:t> </a:t>
            </a:r>
            <a:r>
              <a:rPr lang="en-US" dirty="0" err="1">
                <a:solidFill>
                  <a:srgbClr val="000000"/>
                </a:solidFill>
              </a:rPr>
              <a:t>muito</a:t>
            </a:r>
            <a:r>
              <a:rPr lang="en-US" dirty="0">
                <a:solidFill>
                  <a:srgbClr val="000000"/>
                </a:solidFill>
              </a:rPr>
              <a:t> </a:t>
            </a:r>
            <a:r>
              <a:rPr lang="en-US" dirty="0" err="1">
                <a:solidFill>
                  <a:srgbClr val="000000"/>
                </a:solidFill>
              </a:rPr>
              <a:t>dinheiro</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trabalhadores</a:t>
            </a:r>
            <a:r>
              <a:rPr lang="en-US" dirty="0">
                <a:solidFill>
                  <a:srgbClr val="000000"/>
                </a:solidFill>
              </a:rPr>
              <a:t> </a:t>
            </a:r>
            <a:r>
              <a:rPr lang="en-US" dirty="0" err="1">
                <a:solidFill>
                  <a:srgbClr val="000000"/>
                </a:solidFill>
              </a:rPr>
              <a:t>resolverem</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problemas</a:t>
            </a:r>
            <a:r>
              <a:rPr lang="en-US" dirty="0">
                <a:solidFill>
                  <a:srgbClr val="000000"/>
                </a:solidFill>
              </a:rPr>
              <a:t> de </a:t>
            </a:r>
            <a:r>
              <a:rPr lang="en-US" dirty="0" err="1">
                <a:solidFill>
                  <a:srgbClr val="000000"/>
                </a:solidFill>
              </a:rPr>
              <a:t>matemática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eles</a:t>
            </a:r>
            <a:r>
              <a:rPr lang="en-US" dirty="0">
                <a:solidFill>
                  <a:srgbClr val="000000"/>
                </a:solidFill>
              </a:rPr>
              <a:t>. </a:t>
            </a:r>
            <a:r>
              <a:rPr lang="en-US" dirty="0" err="1">
                <a:solidFill>
                  <a:srgbClr val="000000"/>
                </a:solidFill>
              </a:rPr>
              <a:t>Esse</a:t>
            </a:r>
            <a:r>
              <a:rPr lang="en-US" dirty="0">
                <a:solidFill>
                  <a:srgbClr val="000000"/>
                </a:solidFill>
              </a:rPr>
              <a:t> </a:t>
            </a:r>
            <a:r>
              <a:rPr lang="en-US" dirty="0" err="1">
                <a:solidFill>
                  <a:srgbClr val="000000"/>
                </a:solidFill>
              </a:rPr>
              <a:t>método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conhecido</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Prova</a:t>
            </a:r>
            <a:r>
              <a:rPr lang="en-US" dirty="0">
                <a:solidFill>
                  <a:srgbClr val="000000"/>
                </a:solidFill>
              </a:rPr>
              <a:t> de </a:t>
            </a:r>
            <a:r>
              <a:rPr lang="en-US" dirty="0" err="1">
                <a:solidFill>
                  <a:srgbClr val="000000"/>
                </a:solidFill>
              </a:rPr>
              <a:t>trabalho</a:t>
            </a:r>
            <a:r>
              <a:rPr lang="en-US" dirty="0">
                <a:solidFill>
                  <a:srgbClr val="000000"/>
                </a:solidFill>
              </a:rPr>
              <a:t> (</a:t>
            </a:r>
            <a:r>
              <a:rPr lang="en-US" dirty="0" err="1">
                <a:solidFill>
                  <a:srgbClr val="000000"/>
                </a:solidFill>
              </a:rPr>
              <a:t>PoW</a:t>
            </a:r>
            <a:r>
              <a:rPr lang="en-US" dirty="0">
                <a:solidFill>
                  <a:srgbClr val="000000"/>
                </a:solidFill>
              </a:rPr>
              <a:t>). </a:t>
            </a:r>
            <a:r>
              <a:rPr lang="en-US" dirty="0" err="1">
                <a:solidFill>
                  <a:srgbClr val="000000"/>
                </a:solidFill>
              </a:rPr>
              <a:t>Cada</a:t>
            </a:r>
            <a:r>
              <a:rPr lang="en-US" dirty="0">
                <a:solidFill>
                  <a:srgbClr val="000000"/>
                </a:solidFill>
              </a:rPr>
              <a:t> general </a:t>
            </a:r>
            <a:r>
              <a:rPr lang="en-US" dirty="0" err="1">
                <a:solidFill>
                  <a:srgbClr val="000000"/>
                </a:solidFill>
              </a:rPr>
              <a:t>prova</a:t>
            </a:r>
            <a:r>
              <a:rPr lang="en-US" dirty="0">
                <a:solidFill>
                  <a:srgbClr val="000000"/>
                </a:solidFill>
              </a:rPr>
              <a:t> a </a:t>
            </a:r>
            <a:r>
              <a:rPr lang="en-US" dirty="0" err="1">
                <a:solidFill>
                  <a:srgbClr val="000000"/>
                </a:solidFill>
              </a:rPr>
              <a:t>sua</a:t>
            </a:r>
            <a:r>
              <a:rPr lang="en-US" dirty="0">
                <a:solidFill>
                  <a:srgbClr val="000000"/>
                </a:solidFill>
              </a:rPr>
              <a:t> </a:t>
            </a:r>
            <a:r>
              <a:rPr lang="en-US" dirty="0" err="1">
                <a:solidFill>
                  <a:srgbClr val="000000"/>
                </a:solidFill>
              </a:rPr>
              <a:t>lealdade</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consumir</a:t>
            </a:r>
            <a:r>
              <a:rPr lang="en-US" dirty="0">
                <a:solidFill>
                  <a:srgbClr val="000000"/>
                </a:solidFill>
              </a:rPr>
              <a:t> </a:t>
            </a:r>
            <a:r>
              <a:rPr lang="en-US" dirty="0" err="1">
                <a:solidFill>
                  <a:srgbClr val="000000"/>
                </a:solidFill>
              </a:rPr>
              <a:t>recursos</a:t>
            </a:r>
            <a:r>
              <a:rPr lang="en-US" dirty="0">
                <a:solidFill>
                  <a:srgbClr val="000000"/>
                </a:solidFill>
              </a:rPr>
              <a:t> </a:t>
            </a:r>
            <a:r>
              <a:rPr lang="en-US" dirty="0" err="1">
                <a:solidFill>
                  <a:srgbClr val="000000"/>
                </a:solidFill>
              </a:rPr>
              <a:t>caros</a:t>
            </a:r>
            <a:r>
              <a:rPr lang="en-US" dirty="0">
                <a:solidFill>
                  <a:srgbClr val="000000"/>
                </a:solidFill>
              </a:rPr>
              <a:t> e </a:t>
            </a:r>
            <a:r>
              <a:rPr lang="en-US" dirty="0" err="1">
                <a:solidFill>
                  <a:srgbClr val="000000"/>
                </a:solidFill>
              </a:rPr>
              <a:t>demorados</a:t>
            </a:r>
            <a:r>
              <a:rPr lang="en-US" dirty="0">
                <a:solidFill>
                  <a:srgbClr val="000000"/>
                </a:solidFill>
              </a:rPr>
              <a:t>.</a:t>
            </a:r>
          </a:p>
          <a:p>
            <a:endParaRPr lang="en-US" dirty="0">
              <a:solidFill>
                <a:srgbClr val="000000"/>
              </a:solidFill>
            </a:endParaRPr>
          </a:p>
          <a:p>
            <a:r>
              <a:rPr lang="en-US" b="1" dirty="0" err="1">
                <a:solidFill>
                  <a:srgbClr val="F79037"/>
                </a:solidFill>
              </a:rPr>
              <a:t>Consenso</a:t>
            </a:r>
            <a:r>
              <a:rPr lang="en-US" b="1" dirty="0">
                <a:solidFill>
                  <a:srgbClr val="F79037"/>
                </a:solidFill>
              </a:rPr>
              <a:t> </a:t>
            </a:r>
            <a:r>
              <a:rPr lang="en-US" b="1" dirty="0" err="1">
                <a:solidFill>
                  <a:srgbClr val="F79037"/>
                </a:solidFill>
              </a:rPr>
              <a:t>em</a:t>
            </a:r>
            <a:r>
              <a:rPr lang="en-US" b="1" dirty="0">
                <a:solidFill>
                  <a:srgbClr val="F79037"/>
                </a:solidFill>
              </a:rPr>
              <a:t> </a:t>
            </a:r>
            <a:r>
              <a:rPr lang="en-US" b="1" dirty="0" err="1">
                <a:solidFill>
                  <a:srgbClr val="F79037"/>
                </a:solidFill>
              </a:rPr>
              <a:t>Sistemas</a:t>
            </a:r>
            <a:r>
              <a:rPr lang="en-US" b="1" dirty="0">
                <a:solidFill>
                  <a:srgbClr val="F79037"/>
                </a:solidFill>
              </a:rPr>
              <a:t> </a:t>
            </a:r>
            <a:r>
              <a:rPr lang="en-US" b="1" dirty="0" err="1">
                <a:solidFill>
                  <a:srgbClr val="F79037"/>
                </a:solidFill>
              </a:rPr>
              <a:t>Distribuídos</a:t>
            </a:r>
            <a:endParaRPr lang="en-US" b="1" dirty="0">
              <a:solidFill>
                <a:srgbClr val="F79037"/>
              </a:solidFill>
            </a:endParaRPr>
          </a:p>
          <a:p>
            <a:r>
              <a:rPr lang="en-US" dirty="0">
                <a:solidFill>
                  <a:srgbClr val="000000"/>
                </a:solidFill>
              </a:rPr>
              <a:t>O </a:t>
            </a:r>
            <a:r>
              <a:rPr lang="en-US" dirty="0" err="1">
                <a:solidFill>
                  <a:srgbClr val="000000"/>
                </a:solidFill>
              </a:rPr>
              <a:t>histórico</a:t>
            </a:r>
            <a:r>
              <a:rPr lang="en-US" dirty="0">
                <a:solidFill>
                  <a:srgbClr val="000000"/>
                </a:solidFill>
              </a:rPr>
              <a:t> das </a:t>
            </a:r>
            <a:r>
              <a:rPr lang="en-US" dirty="0" err="1">
                <a:solidFill>
                  <a:srgbClr val="000000"/>
                </a:solidFill>
              </a:rPr>
              <a:t>criptomoedas</a:t>
            </a:r>
            <a:r>
              <a:rPr lang="en-US" dirty="0">
                <a:solidFill>
                  <a:srgbClr val="000000"/>
                </a:solidFill>
              </a:rPr>
              <a:t>, a </a:t>
            </a:r>
            <a:r>
              <a:rPr lang="en-US" dirty="0" err="1">
                <a:solidFill>
                  <a:srgbClr val="000000"/>
                </a:solidFill>
              </a:rPr>
              <a:t>ordem</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transações</a:t>
            </a:r>
            <a:r>
              <a:rPr lang="en-US" dirty="0">
                <a:solidFill>
                  <a:srgbClr val="000000"/>
                </a:solidFill>
              </a:rPr>
              <a:t> </a:t>
            </a:r>
            <a:r>
              <a:rPr lang="en-US" dirty="0" err="1">
                <a:solidFill>
                  <a:srgbClr val="000000"/>
                </a:solidFill>
              </a:rPr>
              <a:t>foram</a:t>
            </a:r>
            <a:r>
              <a:rPr lang="en-US" dirty="0">
                <a:solidFill>
                  <a:srgbClr val="000000"/>
                </a:solidFill>
              </a:rPr>
              <a:t> </a:t>
            </a:r>
            <a:r>
              <a:rPr lang="en-US" dirty="0" err="1">
                <a:solidFill>
                  <a:srgbClr val="000000"/>
                </a:solidFill>
              </a:rPr>
              <a:t>validadas</a:t>
            </a:r>
            <a:r>
              <a:rPr lang="en-US" dirty="0">
                <a:solidFill>
                  <a:srgbClr val="000000"/>
                </a:solidFill>
              </a:rPr>
              <a:t> </a:t>
            </a:r>
            <a:r>
              <a:rPr lang="en-US" dirty="0" err="1">
                <a:solidFill>
                  <a:srgbClr val="000000"/>
                </a:solidFill>
              </a:rPr>
              <a:t>é</a:t>
            </a:r>
            <a:r>
              <a:rPr lang="en-US" dirty="0">
                <a:solidFill>
                  <a:srgbClr val="000000"/>
                </a:solidFill>
              </a:rPr>
              <a:t> crucial </a:t>
            </a:r>
            <a:r>
              <a:rPr lang="en-US" dirty="0" err="1">
                <a:solidFill>
                  <a:srgbClr val="000000"/>
                </a:solidFill>
              </a:rPr>
              <a:t>para</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rastreado</a:t>
            </a:r>
            <a:r>
              <a:rPr lang="en-US" dirty="0">
                <a:solidFill>
                  <a:srgbClr val="000000"/>
                </a:solidFill>
              </a:rPr>
              <a:t>. </a:t>
            </a:r>
            <a:r>
              <a:rPr lang="en-US" dirty="0" err="1">
                <a:solidFill>
                  <a:srgbClr val="000000"/>
                </a:solidFill>
              </a:rPr>
              <a:t>Quando</a:t>
            </a:r>
            <a:r>
              <a:rPr lang="en-US" dirty="0">
                <a:solidFill>
                  <a:srgbClr val="000000"/>
                </a:solidFill>
              </a:rPr>
              <a:t> um </a:t>
            </a:r>
            <a:r>
              <a:rPr lang="en-US" dirty="0" err="1">
                <a:solidFill>
                  <a:srgbClr val="000000"/>
                </a:solidFill>
              </a:rPr>
              <a:t>participante</a:t>
            </a:r>
            <a:r>
              <a:rPr lang="en-US" dirty="0">
                <a:solidFill>
                  <a:srgbClr val="000000"/>
                </a:solidFill>
              </a:rPr>
              <a:t> da </a:t>
            </a:r>
            <a:r>
              <a:rPr lang="en-US" dirty="0" err="1">
                <a:solidFill>
                  <a:srgbClr val="000000"/>
                </a:solidFill>
              </a:rPr>
              <a:t>rede</a:t>
            </a:r>
            <a:r>
              <a:rPr lang="en-US" dirty="0">
                <a:solidFill>
                  <a:srgbClr val="000000"/>
                </a:solidFill>
              </a:rPr>
              <a:t> </a:t>
            </a:r>
            <a:r>
              <a:rPr lang="en-US" dirty="0" err="1">
                <a:solidFill>
                  <a:srgbClr val="000000"/>
                </a:solidFill>
              </a:rPr>
              <a:t>cria</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 </a:t>
            </a:r>
            <a:r>
              <a:rPr lang="en-US" dirty="0" err="1">
                <a:solidFill>
                  <a:srgbClr val="000000"/>
                </a:solidFill>
              </a:rPr>
              <a:t>transação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transmitida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toda</a:t>
            </a:r>
            <a:r>
              <a:rPr lang="en-US" dirty="0">
                <a:solidFill>
                  <a:srgbClr val="000000"/>
                </a:solidFill>
              </a:rPr>
              <a:t> a </a:t>
            </a:r>
            <a:r>
              <a:rPr lang="en-US" dirty="0" err="1">
                <a:solidFill>
                  <a:srgbClr val="000000"/>
                </a:solidFill>
              </a:rPr>
              <a:t>rede</a:t>
            </a:r>
            <a:r>
              <a:rPr lang="en-US" dirty="0">
                <a:solidFill>
                  <a:srgbClr val="000000"/>
                </a:solidFill>
              </a:rPr>
              <a:t>. </a:t>
            </a:r>
            <a:r>
              <a:rPr lang="en-US" dirty="0" err="1">
                <a:solidFill>
                  <a:srgbClr val="000000"/>
                </a:solidFill>
              </a:rPr>
              <a:t>Cada</a:t>
            </a:r>
            <a:r>
              <a:rPr lang="en-US" dirty="0">
                <a:solidFill>
                  <a:srgbClr val="000000"/>
                </a:solidFill>
              </a:rPr>
              <a:t> </a:t>
            </a:r>
            <a:r>
              <a:rPr lang="en-US" dirty="0" err="1">
                <a:solidFill>
                  <a:srgbClr val="000000"/>
                </a:solidFill>
              </a:rPr>
              <a:t>nó</a:t>
            </a:r>
            <a:r>
              <a:rPr lang="en-US" dirty="0">
                <a:solidFill>
                  <a:srgbClr val="000000"/>
                </a:solidFill>
              </a:rPr>
              <a:t> </a:t>
            </a:r>
            <a:r>
              <a:rPr lang="en-US" dirty="0" err="1">
                <a:solidFill>
                  <a:srgbClr val="000000"/>
                </a:solidFill>
              </a:rPr>
              <a:t>regista</a:t>
            </a:r>
            <a:r>
              <a:rPr lang="en-US" dirty="0">
                <a:solidFill>
                  <a:srgbClr val="000000"/>
                </a:solidFill>
              </a:rPr>
              <a:t> as </a:t>
            </a:r>
            <a:r>
              <a:rPr lang="en-US" dirty="0" err="1">
                <a:solidFill>
                  <a:srgbClr val="000000"/>
                </a:solidFill>
              </a:rPr>
              <a:t>novas</a:t>
            </a:r>
            <a:r>
              <a:rPr lang="en-US" dirty="0">
                <a:solidFill>
                  <a:srgbClr val="000000"/>
                </a:solidFill>
              </a:rPr>
              <a:t> </a:t>
            </a:r>
            <a:r>
              <a:rPr lang="en-US" dirty="0" err="1">
                <a:solidFill>
                  <a:srgbClr val="000000"/>
                </a:solidFill>
              </a:rPr>
              <a:t>transações</a:t>
            </a:r>
            <a:r>
              <a:rPr lang="en-US" dirty="0">
                <a:solidFill>
                  <a:srgbClr val="000000"/>
                </a:solidFill>
              </a:rPr>
              <a:t> e </a:t>
            </a:r>
            <a:r>
              <a:rPr lang="en-US" dirty="0" err="1">
                <a:solidFill>
                  <a:srgbClr val="000000"/>
                </a:solidFill>
              </a:rPr>
              <a:t>adiciona</a:t>
            </a:r>
            <a:r>
              <a:rPr lang="en-US" dirty="0">
                <a:solidFill>
                  <a:srgbClr val="000000"/>
                </a:solidFill>
              </a:rPr>
              <a:t>-as </a:t>
            </a:r>
            <a:r>
              <a:rPr lang="en-US" dirty="0" err="1">
                <a:solidFill>
                  <a:srgbClr val="000000"/>
                </a:solidFill>
              </a:rPr>
              <a:t>à</a:t>
            </a:r>
            <a:r>
              <a:rPr lang="en-US" dirty="0">
                <a:solidFill>
                  <a:srgbClr val="000000"/>
                </a:solidFill>
              </a:rPr>
              <a:t> </a:t>
            </a:r>
            <a:r>
              <a:rPr lang="en-US" dirty="0" err="1">
                <a:solidFill>
                  <a:srgbClr val="000000"/>
                </a:solidFill>
              </a:rPr>
              <a:t>sua</a:t>
            </a:r>
            <a:r>
              <a:rPr lang="en-US" dirty="0">
                <a:solidFill>
                  <a:srgbClr val="000000"/>
                </a:solidFill>
              </a:rPr>
              <a:t> </a:t>
            </a:r>
            <a:r>
              <a:rPr lang="en-US" dirty="0" err="1">
                <a:solidFill>
                  <a:srgbClr val="000000"/>
                </a:solidFill>
              </a:rPr>
              <a:t>versão</a:t>
            </a:r>
            <a:r>
              <a:rPr lang="en-US" dirty="0">
                <a:solidFill>
                  <a:srgbClr val="000000"/>
                </a:solidFill>
              </a:rPr>
              <a:t> do </a:t>
            </a:r>
            <a:r>
              <a:rPr lang="en-US" dirty="0" err="1">
                <a:solidFill>
                  <a:srgbClr val="000000"/>
                </a:solidFill>
              </a:rPr>
              <a:t>registo</a:t>
            </a:r>
            <a:r>
              <a:rPr lang="en-US" dirty="0">
                <a:solidFill>
                  <a:srgbClr val="000000"/>
                </a:solidFill>
              </a:rPr>
              <a:t>. As </a:t>
            </a:r>
            <a:r>
              <a:rPr lang="en-US" dirty="0" err="1">
                <a:solidFill>
                  <a:srgbClr val="000000"/>
                </a:solidFill>
              </a:rPr>
              <a:t>versões</a:t>
            </a:r>
            <a:r>
              <a:rPr lang="en-US" dirty="0">
                <a:solidFill>
                  <a:srgbClr val="000000"/>
                </a:solidFill>
              </a:rPr>
              <a:t> do </a:t>
            </a:r>
            <a:r>
              <a:rPr lang="en-US" dirty="0" err="1">
                <a:solidFill>
                  <a:srgbClr val="000000"/>
                </a:solidFill>
              </a:rPr>
              <a:t>livro-razão</a:t>
            </a:r>
            <a:r>
              <a:rPr lang="en-US" dirty="0">
                <a:solidFill>
                  <a:srgbClr val="000000"/>
                </a:solidFill>
              </a:rPr>
              <a:t> </a:t>
            </a:r>
            <a:r>
              <a:rPr lang="en-US" dirty="0" err="1">
                <a:solidFill>
                  <a:srgbClr val="000000"/>
                </a:solidFill>
              </a:rPr>
              <a:t>diferem</a:t>
            </a:r>
            <a:r>
              <a:rPr lang="en-US" dirty="0">
                <a:solidFill>
                  <a:srgbClr val="000000"/>
                </a:solidFill>
              </a:rPr>
              <a:t> </a:t>
            </a:r>
            <a:r>
              <a:rPr lang="en-US" dirty="0" err="1">
                <a:solidFill>
                  <a:srgbClr val="000000"/>
                </a:solidFill>
              </a:rPr>
              <a:t>ligeiramente</a:t>
            </a:r>
            <a:r>
              <a:rPr lang="en-US" dirty="0">
                <a:solidFill>
                  <a:srgbClr val="000000"/>
                </a:solidFill>
              </a:rPr>
              <a:t> de um para o outro. </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Se um </a:t>
            </a:r>
            <a:r>
              <a:rPr lang="en-US" dirty="0" err="1">
                <a:solidFill>
                  <a:srgbClr val="000000"/>
                </a:solidFill>
              </a:rPr>
              <a:t>nó</a:t>
            </a:r>
            <a:r>
              <a:rPr lang="en-US" dirty="0">
                <a:solidFill>
                  <a:srgbClr val="000000"/>
                </a:solidFill>
              </a:rPr>
              <a:t> </a:t>
            </a:r>
            <a:r>
              <a:rPr lang="en-US" dirty="0" err="1">
                <a:solidFill>
                  <a:srgbClr val="000000"/>
                </a:solidFill>
              </a:rPr>
              <a:t>estiver</a:t>
            </a:r>
            <a:r>
              <a:rPr lang="en-US" dirty="0">
                <a:solidFill>
                  <a:srgbClr val="000000"/>
                </a:solidFill>
              </a:rPr>
              <a:t> </a:t>
            </a:r>
            <a:r>
              <a:rPr lang="en-US" dirty="0" err="1">
                <a:solidFill>
                  <a:srgbClr val="000000"/>
                </a:solidFill>
              </a:rPr>
              <a:t>baseado</a:t>
            </a:r>
            <a:r>
              <a:rPr lang="en-US" dirty="0">
                <a:solidFill>
                  <a:srgbClr val="000000"/>
                </a:solidFill>
              </a:rPr>
              <a:t> </a:t>
            </a:r>
            <a:r>
              <a:rPr lang="en-US" dirty="0" err="1">
                <a:solidFill>
                  <a:srgbClr val="000000"/>
                </a:solidFill>
              </a:rPr>
              <a:t>na</a:t>
            </a:r>
            <a:r>
              <a:rPr lang="en-US" dirty="0">
                <a:solidFill>
                  <a:srgbClr val="000000"/>
                </a:solidFill>
              </a:rPr>
              <a:t> UE e </a:t>
            </a:r>
            <a:r>
              <a:rPr lang="en-US" dirty="0" err="1">
                <a:solidFill>
                  <a:srgbClr val="000000"/>
                </a:solidFill>
              </a:rPr>
              <a:t>transmitir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transação</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nós</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próximos</a:t>
            </a:r>
            <a:r>
              <a:rPr lang="en-US" dirty="0">
                <a:solidFill>
                  <a:srgbClr val="000000"/>
                </a:solidFill>
              </a:rPr>
              <a:t> a </a:t>
            </a:r>
            <a:r>
              <a:rPr lang="en-US" dirty="0" err="1">
                <a:solidFill>
                  <a:srgbClr val="000000"/>
                </a:solidFill>
              </a:rPr>
              <a:t>ele</a:t>
            </a:r>
            <a:r>
              <a:rPr lang="en-US" dirty="0">
                <a:solidFill>
                  <a:srgbClr val="000000"/>
                </a:solidFill>
              </a:rPr>
              <a:t> </a:t>
            </a:r>
            <a:r>
              <a:rPr lang="en-US" dirty="0" err="1">
                <a:solidFill>
                  <a:srgbClr val="000000"/>
                </a:solidFill>
              </a:rPr>
              <a:t>receberão</a:t>
            </a:r>
            <a:r>
              <a:rPr lang="en-US" dirty="0">
                <a:solidFill>
                  <a:srgbClr val="000000"/>
                </a:solidFill>
              </a:rPr>
              <a:t> antes de um </a:t>
            </a:r>
            <a:r>
              <a:rPr lang="en-US" dirty="0" err="1">
                <a:solidFill>
                  <a:srgbClr val="000000"/>
                </a:solidFill>
              </a:rPr>
              <a:t>nó</a:t>
            </a:r>
            <a:r>
              <a:rPr lang="en-US" dirty="0">
                <a:solidFill>
                  <a:srgbClr val="000000"/>
                </a:solidFill>
              </a:rPr>
              <a:t> </a:t>
            </a:r>
            <a:r>
              <a:rPr lang="en-US" dirty="0" err="1">
                <a:solidFill>
                  <a:srgbClr val="000000"/>
                </a:solidFill>
              </a:rPr>
              <a:t>baseado</a:t>
            </a:r>
            <a:r>
              <a:rPr lang="en-US" dirty="0">
                <a:solidFill>
                  <a:srgbClr val="000000"/>
                </a:solidFill>
              </a:rPr>
              <a:t> </a:t>
            </a:r>
            <a:r>
              <a:rPr lang="en-US" dirty="0" err="1">
                <a:solidFill>
                  <a:srgbClr val="000000"/>
                </a:solidFill>
              </a:rPr>
              <a:t>nos</a:t>
            </a:r>
            <a:r>
              <a:rPr lang="en-US" dirty="0">
                <a:solidFill>
                  <a:srgbClr val="000000"/>
                </a:solidFill>
              </a:rPr>
              <a:t> EUA. </a:t>
            </a:r>
            <a:r>
              <a:rPr lang="en-US" dirty="0" err="1">
                <a:solidFill>
                  <a:srgbClr val="000000"/>
                </a:solidFill>
              </a:rPr>
              <a:t>Isso</a:t>
            </a:r>
            <a:r>
              <a:rPr lang="en-US" dirty="0">
                <a:solidFill>
                  <a:srgbClr val="000000"/>
                </a:solidFill>
              </a:rPr>
              <a:t> </a:t>
            </a:r>
            <a:r>
              <a:rPr lang="en-US" dirty="0" err="1">
                <a:solidFill>
                  <a:srgbClr val="000000"/>
                </a:solidFill>
              </a:rPr>
              <a:t>resulta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versões</a:t>
            </a:r>
            <a:r>
              <a:rPr lang="en-US" dirty="0">
                <a:solidFill>
                  <a:srgbClr val="000000"/>
                </a:solidFill>
              </a:rPr>
              <a:t> </a:t>
            </a:r>
            <a:r>
              <a:rPr lang="en-US" dirty="0" err="1">
                <a:solidFill>
                  <a:srgbClr val="000000"/>
                </a:solidFill>
              </a:rPr>
              <a:t>ligeiramente</a:t>
            </a:r>
            <a:r>
              <a:rPr lang="en-US" dirty="0">
                <a:solidFill>
                  <a:srgbClr val="000000"/>
                </a:solidFill>
              </a:rPr>
              <a:t> </a:t>
            </a:r>
            <a:r>
              <a:rPr lang="en-US" dirty="0" err="1">
                <a:solidFill>
                  <a:srgbClr val="000000"/>
                </a:solidFill>
              </a:rPr>
              <a:t>diferentes</a:t>
            </a:r>
            <a:r>
              <a:rPr lang="en-US" dirty="0">
                <a:solidFill>
                  <a:srgbClr val="000000"/>
                </a:solidFill>
              </a:rPr>
              <a:t> do </a:t>
            </a:r>
            <a:r>
              <a:rPr lang="en-US" dirty="0" err="1">
                <a:solidFill>
                  <a:srgbClr val="000000"/>
                </a:solidFill>
              </a:rPr>
              <a:t>mesmo</a:t>
            </a:r>
            <a:r>
              <a:rPr lang="en-US" dirty="0">
                <a:solidFill>
                  <a:srgbClr val="000000"/>
                </a:solidFill>
              </a:rPr>
              <a:t> </a:t>
            </a:r>
            <a:r>
              <a:rPr lang="en-US" dirty="0" err="1">
                <a:solidFill>
                  <a:srgbClr val="000000"/>
                </a:solidFill>
              </a:rPr>
              <a:t>histórico</a:t>
            </a:r>
            <a:r>
              <a:rPr lang="en-US" dirty="0">
                <a:solidFill>
                  <a:srgbClr val="000000"/>
                </a:solidFill>
              </a:rPr>
              <a:t> de </a:t>
            </a:r>
            <a:r>
              <a:rPr lang="en-US" dirty="0" err="1">
                <a:solidFill>
                  <a:srgbClr val="000000"/>
                </a:solidFill>
              </a:rPr>
              <a:t>transações</a:t>
            </a:r>
            <a:r>
              <a:rPr lang="en-US" dirty="0">
                <a:solidFill>
                  <a:srgbClr val="000000"/>
                </a:solidFill>
              </a:rPr>
              <a:t>. </a:t>
            </a:r>
            <a:r>
              <a:rPr lang="en-US" dirty="0" err="1">
                <a:solidFill>
                  <a:srgbClr val="000000"/>
                </a:solidFill>
              </a:rPr>
              <a:t>Eventualmente</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nós</a:t>
            </a:r>
            <a:r>
              <a:rPr lang="en-US" dirty="0">
                <a:solidFill>
                  <a:srgbClr val="000000"/>
                </a:solidFill>
              </a:rPr>
              <a:t> da </a:t>
            </a:r>
            <a:r>
              <a:rPr lang="en-US" dirty="0" err="1">
                <a:solidFill>
                  <a:srgbClr val="000000"/>
                </a:solidFill>
              </a:rPr>
              <a:t>rede</a:t>
            </a:r>
            <a:r>
              <a:rPr lang="en-US" dirty="0">
                <a:solidFill>
                  <a:srgbClr val="000000"/>
                </a:solidFill>
              </a:rPr>
              <a:t> </a:t>
            </a:r>
            <a:r>
              <a:rPr lang="en-US" dirty="0" err="1">
                <a:solidFill>
                  <a:srgbClr val="000000"/>
                </a:solidFill>
              </a:rPr>
              <a:t>precisam</a:t>
            </a:r>
            <a:r>
              <a:rPr lang="en-US" dirty="0">
                <a:solidFill>
                  <a:srgbClr val="000000"/>
                </a:solidFill>
              </a:rPr>
              <a:t> de  </a:t>
            </a:r>
            <a:r>
              <a:rPr lang="en-US" dirty="0" err="1">
                <a:solidFill>
                  <a:srgbClr val="000000"/>
                </a:solidFill>
              </a:rPr>
              <a:t>concordar</a:t>
            </a:r>
            <a:r>
              <a:rPr lang="en-US" dirty="0">
                <a:solidFill>
                  <a:srgbClr val="000000"/>
                </a:solidFill>
              </a:rPr>
              <a:t> com </a:t>
            </a:r>
            <a:r>
              <a:rPr lang="en-US" dirty="0" err="1">
                <a:solidFill>
                  <a:srgbClr val="000000"/>
                </a:solidFill>
              </a:rPr>
              <a:t>uma</a:t>
            </a:r>
            <a:r>
              <a:rPr lang="en-US" dirty="0">
                <a:solidFill>
                  <a:srgbClr val="000000"/>
                </a:solidFill>
              </a:rPr>
              <a:t> </a:t>
            </a:r>
            <a:r>
              <a:rPr lang="en-US" dirty="0" err="1">
                <a:solidFill>
                  <a:srgbClr val="000000"/>
                </a:solidFill>
              </a:rPr>
              <a:t>determinada</a:t>
            </a:r>
            <a:r>
              <a:rPr lang="en-US" dirty="0">
                <a:solidFill>
                  <a:srgbClr val="000000"/>
                </a:solidFill>
              </a:rPr>
              <a:t> </a:t>
            </a:r>
            <a:r>
              <a:rPr lang="en-US" dirty="0" err="1">
                <a:solidFill>
                  <a:srgbClr val="000000"/>
                </a:solidFill>
              </a:rPr>
              <a:t>ordem</a:t>
            </a:r>
            <a:r>
              <a:rPr lang="en-US" dirty="0">
                <a:solidFill>
                  <a:srgbClr val="000000"/>
                </a:solidFill>
              </a:rPr>
              <a:t> e </a:t>
            </a:r>
            <a:r>
              <a:rPr lang="en-US" dirty="0" err="1">
                <a:solidFill>
                  <a:srgbClr val="000000"/>
                </a:solidFill>
              </a:rPr>
              <a:t>é</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que</a:t>
            </a:r>
            <a:r>
              <a:rPr lang="en-US" dirty="0">
                <a:solidFill>
                  <a:srgbClr val="000000"/>
                </a:solidFill>
              </a:rPr>
              <a:t> o </a:t>
            </a:r>
            <a:r>
              <a:rPr lang="en-US" dirty="0" err="1">
                <a:solidFill>
                  <a:srgbClr val="000000"/>
                </a:solidFill>
              </a:rPr>
              <a:t>mecanismo</a:t>
            </a:r>
            <a:r>
              <a:rPr lang="en-US" dirty="0">
                <a:solidFill>
                  <a:srgbClr val="000000"/>
                </a:solidFill>
              </a:rPr>
              <a:t> de </a:t>
            </a:r>
            <a:r>
              <a:rPr lang="en-US" dirty="0" err="1">
                <a:solidFill>
                  <a:srgbClr val="000000"/>
                </a:solidFill>
              </a:rPr>
              <a:t>consenso</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alcança</a:t>
            </a:r>
            <a:r>
              <a:rPr lang="en-US" dirty="0">
                <a:solidFill>
                  <a:srgbClr val="000000"/>
                </a:solidFill>
              </a:rPr>
              <a:t>. </a:t>
            </a:r>
            <a:r>
              <a:rPr lang="en-US" dirty="0" err="1">
                <a:solidFill>
                  <a:srgbClr val="000000"/>
                </a:solidFill>
              </a:rPr>
              <a:t>Existem</a:t>
            </a:r>
            <a:r>
              <a:rPr lang="en-US" dirty="0">
                <a:solidFill>
                  <a:srgbClr val="000000"/>
                </a:solidFill>
              </a:rPr>
              <a:t> </a:t>
            </a:r>
            <a:r>
              <a:rPr lang="en-US" dirty="0" err="1">
                <a:solidFill>
                  <a:srgbClr val="000000"/>
                </a:solidFill>
              </a:rPr>
              <a:t>muitas</a:t>
            </a:r>
            <a:r>
              <a:rPr lang="en-US" dirty="0">
                <a:solidFill>
                  <a:srgbClr val="000000"/>
                </a:solidFill>
              </a:rPr>
              <a:t> </a:t>
            </a:r>
            <a:r>
              <a:rPr lang="en-US" dirty="0" err="1">
                <a:solidFill>
                  <a:srgbClr val="000000"/>
                </a:solidFill>
              </a:rPr>
              <a:t>abordagens</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chegar</a:t>
            </a:r>
            <a:r>
              <a:rPr lang="en-US" dirty="0">
                <a:solidFill>
                  <a:srgbClr val="000000"/>
                </a:solidFill>
              </a:rPr>
              <a:t> a um </a:t>
            </a:r>
            <a:r>
              <a:rPr lang="en-US" dirty="0" err="1">
                <a:solidFill>
                  <a:srgbClr val="000000"/>
                </a:solidFill>
              </a:rPr>
              <a:t>consenso</a:t>
            </a:r>
            <a:r>
              <a:rPr lang="en-US" dirty="0">
                <a:solidFill>
                  <a:srgbClr val="000000"/>
                </a:solidFill>
              </a:rPr>
              <a:t> </a:t>
            </a:r>
            <a:r>
              <a:rPr lang="en-US" dirty="0" err="1">
                <a:solidFill>
                  <a:srgbClr val="000000"/>
                </a:solidFill>
              </a:rPr>
              <a:t>numa</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distribuída</a:t>
            </a:r>
            <a:r>
              <a:rPr lang="en-US" dirty="0">
                <a:solidFill>
                  <a:srgbClr val="000000"/>
                </a:solidFill>
              </a:rPr>
              <a:t>, as </a:t>
            </a:r>
            <a:r>
              <a:rPr lang="en-US" dirty="0" err="1">
                <a:solidFill>
                  <a:srgbClr val="000000"/>
                </a:solidFill>
              </a:rPr>
              <a:t>duas</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proeminentes</a:t>
            </a:r>
            <a:r>
              <a:rPr lang="en-US" dirty="0">
                <a:solidFill>
                  <a:srgbClr val="000000"/>
                </a:solidFill>
              </a:rPr>
              <a:t> são </a:t>
            </a:r>
            <a:r>
              <a:rPr lang="en-US" dirty="0" err="1">
                <a:solidFill>
                  <a:srgbClr val="000000"/>
                </a:solidFill>
              </a:rPr>
              <a:t>os</a:t>
            </a:r>
            <a:r>
              <a:rPr lang="en-US" dirty="0">
                <a:solidFill>
                  <a:srgbClr val="000000"/>
                </a:solidFill>
              </a:rPr>
              <a:t> </a:t>
            </a:r>
            <a:r>
              <a:rPr lang="en-US" dirty="0" err="1">
                <a:solidFill>
                  <a:srgbClr val="000000"/>
                </a:solidFill>
              </a:rPr>
              <a:t>algoritmos</a:t>
            </a:r>
            <a:r>
              <a:rPr lang="en-US" dirty="0">
                <a:solidFill>
                  <a:srgbClr val="000000"/>
                </a:solidFill>
              </a:rPr>
              <a:t> </a:t>
            </a:r>
            <a:r>
              <a:rPr lang="en-US" dirty="0" err="1">
                <a:solidFill>
                  <a:srgbClr val="000000"/>
                </a:solidFill>
              </a:rPr>
              <a:t>PoW</a:t>
            </a:r>
            <a:r>
              <a:rPr lang="en-US" dirty="0">
                <a:solidFill>
                  <a:srgbClr val="000000"/>
                </a:solidFill>
              </a:rPr>
              <a:t> e Proof of Stake (</a:t>
            </a:r>
            <a:r>
              <a:rPr lang="en-US" dirty="0" err="1">
                <a:solidFill>
                  <a:srgbClr val="000000"/>
                </a:solidFill>
              </a:rPr>
              <a:t>PoS</a:t>
            </a:r>
            <a:r>
              <a:rPr lang="en-US" dirty="0">
                <a:solidFill>
                  <a:srgbClr val="000000"/>
                </a:solidFill>
              </a:rPr>
              <a:t>).</a:t>
            </a:r>
          </a:p>
          <a:p>
            <a:pPr>
              <a:buFontTx/>
              <a:buChar char="•"/>
            </a:pPr>
            <a:endParaRPr lang="en-US" dirty="0">
              <a:solidFill>
                <a:srgbClr val="000000"/>
              </a:solidFill>
            </a:endParaRPr>
          </a:p>
          <a:p>
            <a:r>
              <a:rPr lang="en-US" b="1" dirty="0" err="1">
                <a:solidFill>
                  <a:srgbClr val="F79037"/>
                </a:solidFill>
              </a:rPr>
              <a:t>Prova</a:t>
            </a:r>
            <a:r>
              <a:rPr lang="en-US" b="1" dirty="0">
                <a:solidFill>
                  <a:srgbClr val="F79037"/>
                </a:solidFill>
              </a:rPr>
              <a:t> de </a:t>
            </a:r>
            <a:r>
              <a:rPr lang="en-US" b="1" dirty="0" err="1">
                <a:solidFill>
                  <a:srgbClr val="F79037"/>
                </a:solidFill>
              </a:rPr>
              <a:t>trabalho</a:t>
            </a:r>
            <a:endParaRPr lang="en-US" b="1" dirty="0">
              <a:solidFill>
                <a:srgbClr val="F79037"/>
              </a:solidFill>
            </a:endParaRPr>
          </a:p>
          <a:p>
            <a:r>
              <a:rPr lang="en-US" dirty="0">
                <a:solidFill>
                  <a:srgbClr val="000000"/>
                </a:solidFill>
              </a:rPr>
              <a:t>O </a:t>
            </a:r>
            <a:r>
              <a:rPr lang="en-US" dirty="0" err="1">
                <a:solidFill>
                  <a:srgbClr val="000000"/>
                </a:solidFill>
              </a:rPr>
              <a:t>termo</a:t>
            </a:r>
            <a:r>
              <a:rPr lang="en-US" dirty="0">
                <a:solidFill>
                  <a:srgbClr val="000000"/>
                </a:solidFill>
              </a:rPr>
              <a:t> "</a:t>
            </a:r>
            <a:r>
              <a:rPr lang="en-US" dirty="0" err="1">
                <a:solidFill>
                  <a:srgbClr val="000000"/>
                </a:solidFill>
              </a:rPr>
              <a:t>mineração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conhecido</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Bitcoin</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 </a:t>
            </a:r>
            <a:r>
              <a:rPr lang="en-US" dirty="0" err="1">
                <a:solidFill>
                  <a:srgbClr val="000000"/>
                </a:solidFill>
              </a:rPr>
              <a:t>rede</a:t>
            </a:r>
            <a:r>
              <a:rPr lang="en-US" dirty="0">
                <a:solidFill>
                  <a:srgbClr val="000000"/>
                </a:solidFill>
              </a:rPr>
              <a:t> </a:t>
            </a:r>
            <a:r>
              <a:rPr lang="en-US" dirty="0" err="1">
                <a:solidFill>
                  <a:srgbClr val="000000"/>
                </a:solidFill>
              </a:rPr>
              <a:t>Ethereum</a:t>
            </a:r>
            <a:r>
              <a:rPr lang="en-US" dirty="0">
                <a:solidFill>
                  <a:srgbClr val="000000"/>
                </a:solidFill>
              </a:rPr>
              <a:t> </a:t>
            </a:r>
            <a:r>
              <a:rPr lang="en-US" dirty="0" err="1">
                <a:solidFill>
                  <a:srgbClr val="000000"/>
                </a:solidFill>
              </a:rPr>
              <a:t>usada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rodar</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PoW</a:t>
            </a:r>
            <a:r>
              <a:rPr lang="en-US" dirty="0">
                <a:solidFill>
                  <a:srgbClr val="000000"/>
                </a:solidFill>
              </a:rPr>
              <a:t> </a:t>
            </a:r>
            <a:r>
              <a:rPr lang="en-US" dirty="0" err="1">
                <a:solidFill>
                  <a:srgbClr val="000000"/>
                </a:solidFill>
              </a:rPr>
              <a:t>como</a:t>
            </a:r>
            <a:r>
              <a:rPr lang="en-US" dirty="0">
                <a:solidFill>
                  <a:srgbClr val="000000"/>
                </a:solidFill>
              </a:rPr>
              <a:t> um </a:t>
            </a:r>
            <a:r>
              <a:rPr lang="en-US" dirty="0" err="1">
                <a:solidFill>
                  <a:srgbClr val="000000"/>
                </a:solidFill>
              </a:rPr>
              <a:t>mecanismo</a:t>
            </a:r>
            <a:r>
              <a:rPr lang="en-US" dirty="0">
                <a:solidFill>
                  <a:srgbClr val="000000"/>
                </a:solidFill>
              </a:rPr>
              <a:t> de </a:t>
            </a:r>
            <a:r>
              <a:rPr lang="en-US" dirty="0" err="1">
                <a:solidFill>
                  <a:srgbClr val="000000"/>
                </a:solidFill>
              </a:rPr>
              <a:t>consenso</a:t>
            </a:r>
            <a:r>
              <a:rPr lang="en-US" dirty="0">
                <a:solidFill>
                  <a:srgbClr val="000000"/>
                </a:solidFill>
              </a:rPr>
              <a:t>, as </a:t>
            </a:r>
            <a:r>
              <a:rPr lang="en-US" dirty="0" err="1">
                <a:solidFill>
                  <a:srgbClr val="000000"/>
                </a:solidFill>
              </a:rPr>
              <a:t>transações</a:t>
            </a:r>
            <a:r>
              <a:rPr lang="en-US" dirty="0">
                <a:solidFill>
                  <a:srgbClr val="000000"/>
                </a:solidFill>
              </a:rPr>
              <a:t> </a:t>
            </a:r>
            <a:r>
              <a:rPr lang="en-US" dirty="0" err="1">
                <a:solidFill>
                  <a:srgbClr val="000000"/>
                </a:solidFill>
              </a:rPr>
              <a:t>devem</a:t>
            </a:r>
            <a:r>
              <a:rPr lang="en-US" dirty="0">
                <a:solidFill>
                  <a:srgbClr val="000000"/>
                </a:solidFill>
              </a:rPr>
              <a:t> </a:t>
            </a:r>
            <a:r>
              <a:rPr lang="en-US" dirty="0" err="1">
                <a:solidFill>
                  <a:srgbClr val="000000"/>
                </a:solidFill>
              </a:rPr>
              <a:t>ser</a:t>
            </a:r>
            <a:r>
              <a:rPr lang="en-US" dirty="0">
                <a:solidFill>
                  <a:srgbClr val="000000"/>
                </a:solidFill>
              </a:rPr>
              <a:t> </a:t>
            </a:r>
            <a:r>
              <a:rPr lang="en-US" dirty="0" err="1">
                <a:solidFill>
                  <a:srgbClr val="000000"/>
                </a:solidFill>
              </a:rPr>
              <a:t>empacotadas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blocos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meio</a:t>
            </a:r>
            <a:r>
              <a:rPr lang="en-US" dirty="0">
                <a:solidFill>
                  <a:srgbClr val="000000"/>
                </a:solidFill>
              </a:rPr>
              <a:t> de </a:t>
            </a:r>
            <a:r>
              <a:rPr lang="en-US" dirty="0" err="1">
                <a:solidFill>
                  <a:srgbClr val="000000"/>
                </a:solidFill>
              </a:rPr>
              <a:t>mineração</a:t>
            </a:r>
            <a:r>
              <a:rPr lang="en-US" dirty="0">
                <a:solidFill>
                  <a:srgbClr val="000000"/>
                </a:solidFill>
              </a:rPr>
              <a:t> e, </a:t>
            </a:r>
            <a:r>
              <a:rPr lang="en-US" dirty="0" err="1">
                <a:solidFill>
                  <a:srgbClr val="000000"/>
                </a:solidFill>
              </a:rPr>
              <a:t>portanto</a:t>
            </a:r>
            <a:r>
              <a:rPr lang="en-US" dirty="0">
                <a:solidFill>
                  <a:srgbClr val="000000"/>
                </a:solidFill>
              </a:rPr>
              <a:t>, </a:t>
            </a:r>
            <a:r>
              <a:rPr lang="en-US" dirty="0" err="1">
                <a:solidFill>
                  <a:srgbClr val="000000"/>
                </a:solidFill>
              </a:rPr>
              <a:t>confirmadas</a:t>
            </a:r>
            <a:r>
              <a:rPr lang="en-US" dirty="0">
                <a:solidFill>
                  <a:srgbClr val="000000"/>
                </a:solidFill>
              </a:rPr>
              <a:t>. </a:t>
            </a:r>
            <a:r>
              <a:rPr lang="en-US" dirty="0" err="1">
                <a:solidFill>
                  <a:srgbClr val="000000"/>
                </a:solidFill>
              </a:rPr>
              <a:t>PoW</a:t>
            </a:r>
            <a:r>
              <a:rPr lang="en-US" dirty="0">
                <a:solidFill>
                  <a:srgbClr val="000000"/>
                </a:solidFill>
              </a:rPr>
              <a:t> </a:t>
            </a:r>
            <a:r>
              <a:rPr lang="en-US" dirty="0" err="1">
                <a:solidFill>
                  <a:srgbClr val="000000"/>
                </a:solidFill>
              </a:rPr>
              <a:t>descreve</a:t>
            </a:r>
            <a:r>
              <a:rPr lang="en-US" dirty="0">
                <a:solidFill>
                  <a:srgbClr val="000000"/>
                </a:solidFill>
              </a:rPr>
              <a:t> a </a:t>
            </a:r>
            <a:r>
              <a:rPr lang="en-US" dirty="0" err="1">
                <a:solidFill>
                  <a:srgbClr val="000000"/>
                </a:solidFill>
              </a:rPr>
              <a:t>condição</a:t>
            </a:r>
            <a:r>
              <a:rPr lang="en-US" dirty="0">
                <a:solidFill>
                  <a:srgbClr val="000000"/>
                </a:solidFill>
              </a:rPr>
              <a:t> de </a:t>
            </a:r>
            <a:r>
              <a:rPr lang="en-US" dirty="0" err="1">
                <a:solidFill>
                  <a:srgbClr val="000000"/>
                </a:solidFill>
              </a:rPr>
              <a:t>que</a:t>
            </a:r>
            <a:r>
              <a:rPr lang="en-US" dirty="0">
                <a:solidFill>
                  <a:srgbClr val="000000"/>
                </a:solidFill>
              </a:rPr>
              <a:t> um </a:t>
            </a:r>
            <a:r>
              <a:rPr lang="en-US" dirty="0" err="1">
                <a:solidFill>
                  <a:srgbClr val="000000"/>
                </a:solidFill>
              </a:rPr>
              <a:t>participante</a:t>
            </a:r>
            <a:r>
              <a:rPr lang="en-US" dirty="0">
                <a:solidFill>
                  <a:srgbClr val="000000"/>
                </a:solidFill>
              </a:rPr>
              <a:t> da </a:t>
            </a:r>
            <a:r>
              <a:rPr lang="en-US" dirty="0" err="1">
                <a:solidFill>
                  <a:srgbClr val="000000"/>
                </a:solidFill>
              </a:rPr>
              <a:t>rede</a:t>
            </a:r>
            <a:r>
              <a:rPr lang="en-US" dirty="0">
                <a:solidFill>
                  <a:srgbClr val="000000"/>
                </a:solidFill>
              </a:rPr>
              <a:t> </a:t>
            </a:r>
            <a:r>
              <a:rPr lang="en-US" dirty="0" err="1">
                <a:solidFill>
                  <a:srgbClr val="000000"/>
                </a:solidFill>
              </a:rPr>
              <a:t>deve</a:t>
            </a:r>
            <a:r>
              <a:rPr lang="en-US" dirty="0">
                <a:solidFill>
                  <a:srgbClr val="000000"/>
                </a:solidFill>
              </a:rPr>
              <a:t> </a:t>
            </a:r>
            <a:r>
              <a:rPr lang="en-US" dirty="0" err="1">
                <a:solidFill>
                  <a:srgbClr val="000000"/>
                </a:solidFill>
              </a:rPr>
              <a:t>ter</a:t>
            </a:r>
            <a:r>
              <a:rPr lang="en-US" dirty="0">
                <a:solidFill>
                  <a:srgbClr val="000000"/>
                </a:solidFill>
              </a:rPr>
              <a:t> </a:t>
            </a:r>
            <a:r>
              <a:rPr lang="en-US" dirty="0" err="1">
                <a:solidFill>
                  <a:srgbClr val="000000"/>
                </a:solidFill>
              </a:rPr>
              <a:t>realizado</a:t>
            </a:r>
            <a:r>
              <a:rPr lang="en-US" dirty="0">
                <a:solidFill>
                  <a:srgbClr val="000000"/>
                </a:solidFill>
              </a:rPr>
              <a:t> um </a:t>
            </a:r>
            <a:r>
              <a:rPr lang="en-US" dirty="0" err="1">
                <a:solidFill>
                  <a:srgbClr val="000000"/>
                </a:solidFill>
              </a:rPr>
              <a:t>trabalho</a:t>
            </a:r>
            <a:r>
              <a:rPr lang="en-US" dirty="0">
                <a:solidFill>
                  <a:srgbClr val="000000"/>
                </a:solidFill>
              </a:rPr>
              <a:t> </a:t>
            </a:r>
            <a:r>
              <a:rPr lang="en-US" dirty="0" err="1">
                <a:solidFill>
                  <a:srgbClr val="000000"/>
                </a:solidFill>
              </a:rPr>
              <a:t>honesto</a:t>
            </a:r>
            <a:r>
              <a:rPr lang="en-US" dirty="0">
                <a:solidFill>
                  <a:srgbClr val="000000"/>
                </a:solidFill>
              </a:rPr>
              <a:t> e </a:t>
            </a:r>
            <a:r>
              <a:rPr lang="en-US" dirty="0" err="1">
                <a:solidFill>
                  <a:srgbClr val="000000"/>
                </a:solidFill>
              </a:rPr>
              <a:t>comprovável</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confirmar</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série</a:t>
            </a:r>
            <a:r>
              <a:rPr lang="en-US" dirty="0">
                <a:solidFill>
                  <a:srgbClr val="000000"/>
                </a:solidFill>
              </a:rPr>
              <a:t> de </a:t>
            </a:r>
            <a:r>
              <a:rPr lang="en-US" dirty="0" err="1">
                <a:solidFill>
                  <a:srgbClr val="000000"/>
                </a:solidFill>
              </a:rPr>
              <a:t>transações</a:t>
            </a:r>
            <a:r>
              <a:rPr lang="en-US" dirty="0">
                <a:solidFill>
                  <a:srgbClr val="000000"/>
                </a:solidFill>
              </a:rPr>
              <a:t>. A </a:t>
            </a:r>
            <a:r>
              <a:rPr lang="en-US" dirty="0" err="1">
                <a:solidFill>
                  <a:srgbClr val="000000"/>
                </a:solidFill>
              </a:rPr>
              <a:t>recompensa</a:t>
            </a:r>
            <a:r>
              <a:rPr lang="en-US" dirty="0">
                <a:solidFill>
                  <a:srgbClr val="000000"/>
                </a:solidFill>
              </a:rPr>
              <a:t> de </a:t>
            </a:r>
            <a:r>
              <a:rPr lang="en-US" dirty="0" err="1">
                <a:solidFill>
                  <a:srgbClr val="000000"/>
                </a:solidFill>
              </a:rPr>
              <a:t>bloco</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mineradores</a:t>
            </a:r>
            <a:r>
              <a:rPr lang="en-US" dirty="0">
                <a:solidFill>
                  <a:srgbClr val="000000"/>
                </a:solidFill>
              </a:rPr>
              <a:t> </a:t>
            </a:r>
            <a:r>
              <a:rPr lang="en-US" dirty="0" err="1">
                <a:solidFill>
                  <a:srgbClr val="000000"/>
                </a:solidFill>
              </a:rPr>
              <a:t>recebem</a:t>
            </a:r>
            <a:r>
              <a:rPr lang="en-US" dirty="0">
                <a:solidFill>
                  <a:srgbClr val="000000"/>
                </a:solidFill>
              </a:rPr>
              <a:t> </a:t>
            </a:r>
            <a:r>
              <a:rPr lang="en-US" dirty="0" err="1">
                <a:solidFill>
                  <a:srgbClr val="000000"/>
                </a:solidFill>
              </a:rPr>
              <a:t>destina</a:t>
            </a:r>
            <a:r>
              <a:rPr lang="en-US" dirty="0">
                <a:solidFill>
                  <a:srgbClr val="000000"/>
                </a:solidFill>
              </a:rPr>
              <a:t>-se a </a:t>
            </a:r>
            <a:r>
              <a:rPr lang="en-US" dirty="0" err="1">
                <a:solidFill>
                  <a:srgbClr val="000000"/>
                </a:solidFill>
              </a:rPr>
              <a:t>compensar</a:t>
            </a:r>
            <a:r>
              <a:rPr lang="en-US" dirty="0">
                <a:solidFill>
                  <a:srgbClr val="000000"/>
                </a:solidFill>
              </a:rPr>
              <a:t> a </a:t>
            </a:r>
            <a:r>
              <a:rPr lang="en-US" dirty="0" err="1">
                <a:solidFill>
                  <a:srgbClr val="000000"/>
                </a:solidFill>
              </a:rPr>
              <a:t>energia</a:t>
            </a:r>
            <a:r>
              <a:rPr lang="en-US" dirty="0">
                <a:solidFill>
                  <a:srgbClr val="000000"/>
                </a:solidFill>
              </a:rPr>
              <a:t> </a:t>
            </a:r>
            <a:r>
              <a:rPr lang="en-US" dirty="0" err="1">
                <a:solidFill>
                  <a:srgbClr val="000000"/>
                </a:solidFill>
              </a:rPr>
              <a:t>elétrica</a:t>
            </a:r>
            <a:r>
              <a:rPr lang="en-US" dirty="0">
                <a:solidFill>
                  <a:srgbClr val="000000"/>
                </a:solidFill>
              </a:rPr>
              <a:t> </a:t>
            </a:r>
            <a:r>
              <a:rPr lang="en-US" dirty="0" err="1">
                <a:solidFill>
                  <a:srgbClr val="000000"/>
                </a:solidFill>
              </a:rPr>
              <a:t>gasta</a:t>
            </a:r>
            <a:r>
              <a:rPr lang="en-US" dirty="0">
                <a:solidFill>
                  <a:srgbClr val="000000"/>
                </a:solidFill>
              </a:rPr>
              <a:t> e o </a:t>
            </a:r>
            <a:r>
              <a:rPr lang="en-US" dirty="0" err="1">
                <a:solidFill>
                  <a:srgbClr val="000000"/>
                </a:solidFill>
              </a:rPr>
              <a:t>uso</a:t>
            </a:r>
            <a:r>
              <a:rPr lang="en-US" dirty="0">
                <a:solidFill>
                  <a:srgbClr val="000000"/>
                </a:solidFill>
              </a:rPr>
              <a:t> de hardware especial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minerador</a:t>
            </a:r>
            <a:r>
              <a:rPr lang="en-US" dirty="0">
                <a:solidFill>
                  <a:srgbClr val="000000"/>
                </a:solidFill>
              </a:rPr>
              <a:t> ASIC </a:t>
            </a:r>
            <a:r>
              <a:rPr lang="en-US" dirty="0" err="1">
                <a:solidFill>
                  <a:srgbClr val="000000"/>
                </a:solidFill>
              </a:rPr>
              <a:t>ou</a:t>
            </a:r>
            <a:r>
              <a:rPr lang="en-US" dirty="0">
                <a:solidFill>
                  <a:srgbClr val="000000"/>
                </a:solidFill>
              </a:rPr>
              <a:t> GPU) e, </a:t>
            </a:r>
            <a:r>
              <a:rPr lang="en-US" dirty="0" err="1">
                <a:solidFill>
                  <a:srgbClr val="000000"/>
                </a:solidFill>
              </a:rPr>
              <a:t>além</a:t>
            </a:r>
            <a:r>
              <a:rPr lang="en-US" dirty="0">
                <a:solidFill>
                  <a:srgbClr val="000000"/>
                </a:solidFill>
              </a:rPr>
              <a:t> disso, </a:t>
            </a:r>
            <a:r>
              <a:rPr lang="en-US" dirty="0" err="1">
                <a:solidFill>
                  <a:srgbClr val="000000"/>
                </a:solidFill>
              </a:rPr>
              <a:t>lucrar</a:t>
            </a:r>
            <a:r>
              <a:rPr lang="en-US" dirty="0">
                <a:solidFill>
                  <a:srgbClr val="000000"/>
                </a:solidFill>
              </a:rPr>
              <a:t> com a </a:t>
            </a:r>
            <a:r>
              <a:rPr lang="en-US" dirty="0" err="1">
                <a:solidFill>
                  <a:srgbClr val="000000"/>
                </a:solidFill>
              </a:rPr>
              <a:t>recompensa</a:t>
            </a:r>
            <a:r>
              <a:rPr lang="en-US" dirty="0">
                <a:solidFill>
                  <a:srgbClr val="000000"/>
                </a:solidFill>
              </a:rPr>
              <a:t> de </a:t>
            </a:r>
            <a:r>
              <a:rPr lang="en-US" dirty="0" err="1">
                <a:solidFill>
                  <a:srgbClr val="000000"/>
                </a:solidFill>
              </a:rPr>
              <a:t>bloco</a:t>
            </a:r>
            <a:r>
              <a:rPr lang="en-US" dirty="0">
                <a:solidFill>
                  <a:srgbClr val="000000"/>
                </a:solidFill>
              </a:rPr>
              <a:t> </a:t>
            </a:r>
            <a:r>
              <a:rPr lang="en-US" dirty="0" err="1">
                <a:solidFill>
                  <a:srgbClr val="000000"/>
                </a:solidFill>
              </a:rPr>
              <a:t>atual</a:t>
            </a:r>
            <a:r>
              <a:rPr lang="en-US" dirty="0">
                <a:solidFill>
                  <a:srgbClr val="000000"/>
                </a:solidFill>
              </a:rPr>
              <a:t> e as </a:t>
            </a:r>
            <a:r>
              <a:rPr lang="en-US" dirty="0" err="1">
                <a:solidFill>
                  <a:srgbClr val="000000"/>
                </a:solidFill>
              </a:rPr>
              <a:t>taxas</a:t>
            </a:r>
            <a:r>
              <a:rPr lang="en-US" dirty="0">
                <a:solidFill>
                  <a:srgbClr val="000000"/>
                </a:solidFill>
              </a:rPr>
              <a:t> de </a:t>
            </a:r>
            <a:r>
              <a:rPr lang="en-US" dirty="0" err="1">
                <a:solidFill>
                  <a:srgbClr val="000000"/>
                </a:solidFill>
              </a:rPr>
              <a:t>transação</a:t>
            </a:r>
            <a:r>
              <a:rPr lang="en-US" dirty="0">
                <a:solidFill>
                  <a:srgbClr val="000000"/>
                </a:solidFill>
              </a:rPr>
              <a:t> </a:t>
            </a:r>
            <a:r>
              <a:rPr lang="en-US" dirty="0" err="1">
                <a:solidFill>
                  <a:srgbClr val="000000"/>
                </a:solidFill>
              </a:rPr>
              <a:t>aprovadas</a:t>
            </a:r>
            <a:r>
              <a:rPr lang="en-US" dirty="0">
                <a:solidFill>
                  <a:srgbClr val="000000"/>
                </a:solidFill>
              </a:rPr>
              <a:t> </a:t>
            </a:r>
            <a:r>
              <a:rPr lang="en-US" dirty="0" err="1">
                <a:solidFill>
                  <a:srgbClr val="000000"/>
                </a:solidFill>
              </a:rPr>
              <a:t>nas</a:t>
            </a:r>
            <a:r>
              <a:rPr lang="en-US" dirty="0">
                <a:solidFill>
                  <a:srgbClr val="000000"/>
                </a:solidFill>
              </a:rPr>
              <a:t> </a:t>
            </a:r>
            <a:r>
              <a:rPr lang="en-US" dirty="0" err="1">
                <a:solidFill>
                  <a:srgbClr val="000000"/>
                </a:solidFill>
              </a:rPr>
              <a:t>transações</a:t>
            </a:r>
            <a:r>
              <a:rPr lang="en-US" dirty="0">
                <a:solidFill>
                  <a:srgbClr val="000000"/>
                </a:solidFill>
              </a:rPr>
              <a:t> . </a:t>
            </a:r>
            <a:r>
              <a:rPr lang="en-US" dirty="0" err="1">
                <a:solidFill>
                  <a:srgbClr val="000000"/>
                </a:solidFill>
              </a:rPr>
              <a:t>PoW</a:t>
            </a:r>
            <a:r>
              <a:rPr lang="en-US" dirty="0">
                <a:solidFill>
                  <a:srgbClr val="000000"/>
                </a:solidFill>
              </a:rPr>
              <a:t> </a:t>
            </a:r>
            <a:r>
              <a:rPr lang="en-US" dirty="0" err="1">
                <a:solidFill>
                  <a:srgbClr val="000000"/>
                </a:solidFill>
              </a:rPr>
              <a:t>é</a:t>
            </a:r>
            <a:r>
              <a:rPr lang="en-US" dirty="0">
                <a:solidFill>
                  <a:srgbClr val="000000"/>
                </a:solidFill>
              </a:rPr>
              <a:t> o </a:t>
            </a:r>
            <a:r>
              <a:rPr lang="en-US" dirty="0" err="1">
                <a:solidFill>
                  <a:srgbClr val="000000"/>
                </a:solidFill>
              </a:rPr>
              <a:t>método</a:t>
            </a:r>
            <a:r>
              <a:rPr lang="en-US" dirty="0">
                <a:solidFill>
                  <a:srgbClr val="000000"/>
                </a:solidFill>
              </a:rPr>
              <a:t> </a:t>
            </a:r>
            <a:r>
              <a:rPr lang="en-US" dirty="0" err="1">
                <a:solidFill>
                  <a:srgbClr val="000000"/>
                </a:solidFill>
              </a:rPr>
              <a:t>mais</a:t>
            </a:r>
            <a:r>
              <a:rPr lang="en-US" dirty="0">
                <a:solidFill>
                  <a:srgbClr val="000000"/>
                </a:solidFill>
              </a:rPr>
              <a:t> </a:t>
            </a:r>
            <a:r>
              <a:rPr lang="en-US" dirty="0" err="1">
                <a:solidFill>
                  <a:srgbClr val="000000"/>
                </a:solidFill>
              </a:rPr>
              <a:t>usado</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criptomoedas</a:t>
            </a:r>
            <a:r>
              <a:rPr lang="en-US" dirty="0">
                <a:solidFill>
                  <a:srgbClr val="000000"/>
                </a:solidFill>
              </a:rPr>
              <a:t> </a:t>
            </a:r>
            <a:r>
              <a:rPr lang="en-US" dirty="0" err="1">
                <a:solidFill>
                  <a:srgbClr val="000000"/>
                </a:solidFill>
              </a:rPr>
              <a:t>até</a:t>
            </a:r>
            <a:r>
              <a:rPr lang="en-US" dirty="0">
                <a:solidFill>
                  <a:srgbClr val="000000"/>
                </a:solidFill>
              </a:rPr>
              <a:t> agora. As </a:t>
            </a:r>
            <a:r>
              <a:rPr lang="en-US" dirty="0" err="1">
                <a:solidFill>
                  <a:srgbClr val="000000"/>
                </a:solidFill>
              </a:rPr>
              <a:t>altas</a:t>
            </a:r>
            <a:r>
              <a:rPr lang="en-US" dirty="0">
                <a:solidFill>
                  <a:srgbClr val="000000"/>
                </a:solidFill>
              </a:rPr>
              <a:t> </a:t>
            </a:r>
            <a:r>
              <a:rPr lang="en-US" dirty="0" err="1">
                <a:solidFill>
                  <a:srgbClr val="000000"/>
                </a:solidFill>
              </a:rPr>
              <a:t>apostas</a:t>
            </a:r>
            <a:r>
              <a:rPr lang="en-US" dirty="0">
                <a:solidFill>
                  <a:srgbClr val="000000"/>
                </a:solidFill>
              </a:rPr>
              <a:t> </a:t>
            </a:r>
            <a:r>
              <a:rPr lang="en-US" dirty="0" err="1">
                <a:solidFill>
                  <a:srgbClr val="000000"/>
                </a:solidFill>
              </a:rPr>
              <a:t>envolvidas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mineração</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garantem</a:t>
            </a:r>
            <a:r>
              <a:rPr lang="en-US" dirty="0">
                <a:solidFill>
                  <a:srgbClr val="000000"/>
                </a:solidFill>
              </a:rPr>
              <a:t> </a:t>
            </a:r>
            <a:r>
              <a:rPr lang="en-US" dirty="0" err="1">
                <a:solidFill>
                  <a:srgbClr val="000000"/>
                </a:solidFill>
              </a:rPr>
              <a:t>que</a:t>
            </a:r>
            <a:r>
              <a:rPr lang="en-US" dirty="0">
                <a:solidFill>
                  <a:srgbClr val="000000"/>
                </a:solidFill>
              </a:rPr>
              <a:t> as </a:t>
            </a:r>
            <a:r>
              <a:rPr lang="en-US" dirty="0" err="1">
                <a:solidFill>
                  <a:srgbClr val="000000"/>
                </a:solidFill>
              </a:rPr>
              <a:t>moedas</a:t>
            </a:r>
            <a:r>
              <a:rPr lang="en-US" dirty="0">
                <a:solidFill>
                  <a:srgbClr val="000000"/>
                </a:solidFill>
              </a:rPr>
              <a:t> </a:t>
            </a:r>
            <a:r>
              <a:rPr lang="en-US" dirty="0" err="1">
                <a:solidFill>
                  <a:srgbClr val="000000"/>
                </a:solidFill>
              </a:rPr>
              <a:t>geradas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meio</a:t>
            </a:r>
            <a:r>
              <a:rPr lang="en-US" dirty="0">
                <a:solidFill>
                  <a:srgbClr val="000000"/>
                </a:solidFill>
              </a:rPr>
              <a:t> </a:t>
            </a:r>
            <a:r>
              <a:rPr lang="en-US" dirty="0" err="1">
                <a:solidFill>
                  <a:srgbClr val="000000"/>
                </a:solidFill>
              </a:rPr>
              <a:t>dela</a:t>
            </a:r>
            <a:r>
              <a:rPr lang="en-US" dirty="0">
                <a:solidFill>
                  <a:srgbClr val="000000"/>
                </a:solidFill>
              </a:rPr>
              <a:t> </a:t>
            </a:r>
            <a:r>
              <a:rPr lang="en-US" dirty="0" err="1">
                <a:solidFill>
                  <a:srgbClr val="000000"/>
                </a:solidFill>
              </a:rPr>
              <a:t>tenham</a:t>
            </a:r>
            <a:r>
              <a:rPr lang="en-US" dirty="0">
                <a:solidFill>
                  <a:srgbClr val="000000"/>
                </a:solidFill>
              </a:rPr>
              <a:t> um valor real </a:t>
            </a:r>
            <a:r>
              <a:rPr lang="en-US" dirty="0" err="1">
                <a:solidFill>
                  <a:srgbClr val="000000"/>
                </a:solidFill>
              </a:rPr>
              <a:t>equivalente</a:t>
            </a:r>
            <a:r>
              <a:rPr lang="en-US" dirty="0">
                <a:solidFill>
                  <a:srgbClr val="000000"/>
                </a:solidFill>
              </a:rPr>
              <a:t> </a:t>
            </a:r>
            <a:r>
              <a:rPr lang="en-US" dirty="0" err="1">
                <a:solidFill>
                  <a:srgbClr val="000000"/>
                </a:solidFill>
              </a:rPr>
              <a:t>na</a:t>
            </a:r>
            <a:r>
              <a:rPr lang="en-US" dirty="0">
                <a:solidFill>
                  <a:srgbClr val="000000"/>
                </a:solidFill>
              </a:rPr>
              <a:t> forma de </a:t>
            </a:r>
            <a:r>
              <a:rPr lang="en-US" dirty="0" err="1">
                <a:solidFill>
                  <a:srgbClr val="000000"/>
                </a:solidFill>
              </a:rPr>
              <a:t>moeda</a:t>
            </a:r>
            <a:r>
              <a:rPr lang="en-US" dirty="0">
                <a:solidFill>
                  <a:srgbClr val="000000"/>
                </a:solidFill>
              </a:rPr>
              <a:t> </a:t>
            </a:r>
            <a:r>
              <a:rPr lang="en-US" dirty="0" err="1">
                <a:solidFill>
                  <a:srgbClr val="000000"/>
                </a:solidFill>
              </a:rPr>
              <a:t>fiduciária</a:t>
            </a:r>
            <a:r>
              <a:rPr lang="en-US" dirty="0">
                <a:solidFill>
                  <a:srgbClr val="000000"/>
                </a:solidFill>
              </a:rPr>
              <a:t>.</a:t>
            </a:r>
          </a:p>
          <a:p>
            <a:r>
              <a:rPr lang="en-US" dirty="0">
                <a:solidFill>
                  <a:srgbClr val="000000"/>
                </a:solidFill>
              </a:rPr>
              <a:t> </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689914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31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156681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200"/>
              </a:spcAft>
            </a:pP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robusto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comprovado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seja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processo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fortemente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criticado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desvantagem</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PoW</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uso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energia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elétrica</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às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vezes</a:t>
            </a:r>
            <a:r>
              <a:rPr lang="en-US" sz="1100" dirty="0">
                <a:solidFill>
                  <a:srgbClr val="000000"/>
                </a:solidFill>
                <a:latin typeface="Calibri" panose="020F0502020204030204" pitchFamily="34" charset="0"/>
                <a:ea typeface="Times New Roman" panose="02020603050405020304" pitchFamily="18" charset="0"/>
              </a:rPr>
              <a:t>, o hardware </a:t>
            </a:r>
            <a:r>
              <a:rPr lang="en-US" sz="1100" dirty="0" err="1">
                <a:solidFill>
                  <a:srgbClr val="000000"/>
                </a:solidFill>
                <a:latin typeface="Calibri" panose="020F0502020204030204" pitchFamily="34" charset="0"/>
                <a:ea typeface="Times New Roman" panose="02020603050405020304" pitchFamily="18" charset="0"/>
              </a:rPr>
              <a:t>especialmente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fabricado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consumido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às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custas</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meio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ambiente</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comparação</a:t>
            </a:r>
            <a:r>
              <a:rPr lang="en-US" sz="1100" dirty="0">
                <a:solidFill>
                  <a:srgbClr val="000000"/>
                </a:solidFill>
                <a:latin typeface="Calibri" panose="020F0502020204030204" pitchFamily="34" charset="0"/>
                <a:ea typeface="Times New Roman" panose="02020603050405020304" pitchFamily="18" charset="0"/>
              </a:rPr>
              <a:t> (com base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estimativas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números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aproximados</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serviços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setores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usados</a:t>
            </a:r>
            <a:r>
              <a:rPr lang="en-US" sz="1100" dirty="0">
                <a:solidFill>
                  <a:srgbClr val="000000"/>
                </a:solidFill>
                <a:latin typeface="Calibri" panose="020F0502020204030204" pitchFamily="34" charset="0"/>
                <a:ea typeface="Times New Roman" panose="02020603050405020304" pitchFamily="18" charset="0"/>
              </a:rPr>
              <a:t> com </a:t>
            </a:r>
            <a:r>
              <a:rPr lang="en-US" sz="1100" dirty="0" err="1">
                <a:solidFill>
                  <a:srgbClr val="000000"/>
                </a:solidFill>
                <a:latin typeface="Calibri" panose="020F0502020204030204" pitchFamily="34" charset="0"/>
                <a:ea typeface="Times New Roman" panose="02020603050405020304" pitchFamily="18" charset="0"/>
              </a:rPr>
              <a:t>frequência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exemplo</a:t>
            </a:r>
            <a:r>
              <a:rPr lang="en-US" sz="1100" dirty="0">
                <a:solidFill>
                  <a:srgbClr val="000000"/>
                </a:solidFill>
                <a:latin typeface="Calibri" panose="020F0502020204030204" pitchFamily="34" charset="0"/>
                <a:ea typeface="Times New Roman" panose="02020603050405020304" pitchFamily="18" charset="0"/>
              </a:rPr>
              <a:t>, Netflix, YouTube) e </a:t>
            </a:r>
            <a:r>
              <a:rPr lang="en-US" sz="1100" dirty="0" err="1">
                <a:solidFill>
                  <a:srgbClr val="000000"/>
                </a:solidFill>
                <a:latin typeface="Calibri" panose="020F0502020204030204" pitchFamily="34" charset="0"/>
                <a:ea typeface="Times New Roman" panose="02020603050405020304" pitchFamily="18" charset="0"/>
              </a:rPr>
              <a:t>níveis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consumo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energia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Bitcoin</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Ethereum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coloca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uso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energia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PoW</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PoS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perspectiva</a:t>
            </a:r>
            <a:r>
              <a:rPr lang="en-US" sz="1100" dirty="0">
                <a:solidFill>
                  <a:srgbClr val="000000"/>
                </a:solidFill>
                <a:latin typeface="Calibri" panose="020F0502020204030204" pitchFamily="34" charset="0"/>
                <a:ea typeface="Times New Roman" panose="02020603050405020304" pitchFamily="18" charset="0"/>
              </a:rPr>
              <a:t>.</a:t>
            </a:r>
            <a:endParaRPr lang="x-none" sz="1100" dirty="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761772" y="7761707"/>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Figura 6: Comparação do consumo anualizado de energia de serviços </a:t>
            </a:r>
            <a:r>
              <a:rPr lang="pt-PT" sz="1100" dirty="0">
                <a:solidFill>
                  <a:srgbClr val="F79037"/>
                </a:solidFill>
                <a:latin typeface="Calibri" panose="020F0502020204030204" pitchFamily="34" charset="0"/>
                <a:cs typeface="Calibri" panose="020F0502020204030204" pitchFamily="34" charset="0"/>
              </a:rPr>
              <a:t>e indústrias (Fonte: </a:t>
            </a:r>
            <a:r>
              <a:rPr lang="pt-PT" sz="1100" dirty="0" err="1">
                <a:solidFill>
                  <a:srgbClr val="F79037"/>
                </a:solidFill>
                <a:latin typeface="Calibri" panose="020F0502020204030204" pitchFamily="34" charset="0"/>
                <a:cs typeface="Calibri" panose="020F0502020204030204" pitchFamily="34" charset="0"/>
              </a:rPr>
              <a:t>Ethereum's</a:t>
            </a:r>
            <a:r>
              <a:rPr lang="pt-PT" sz="1100" dirty="0">
                <a:solidFill>
                  <a:srgbClr val="F79037"/>
                </a:solidFill>
                <a:latin typeface="Calibri" panose="020F0502020204030204" pitchFamily="34" charset="0"/>
                <a:cs typeface="Calibri" panose="020F0502020204030204" pitchFamily="34" charset="0"/>
              </a:rPr>
              <a:t> </a:t>
            </a:r>
            <a:r>
              <a:rPr lang="pt-PT" sz="1100" dirty="0" err="1">
                <a:solidFill>
                  <a:srgbClr val="F79037"/>
                </a:solidFill>
                <a:latin typeface="Calibri" panose="020F0502020204030204" pitchFamily="34" charset="0"/>
                <a:cs typeface="Calibri" panose="020F0502020204030204" pitchFamily="34" charset="0"/>
              </a:rPr>
              <a:t>energy</a:t>
            </a:r>
            <a:r>
              <a:rPr lang="pt-PT" sz="1100" dirty="0">
                <a:solidFill>
                  <a:srgbClr val="F79037"/>
                </a:solidFill>
                <a:latin typeface="Calibri" panose="020F0502020204030204" pitchFamily="34" charset="0"/>
                <a:cs typeface="Calibri" panose="020F0502020204030204" pitchFamily="34" charset="0"/>
              </a:rPr>
              <a:t> </a:t>
            </a:r>
            <a:r>
              <a:rPr lang="pt-PT" sz="1100" dirty="0" err="1">
                <a:solidFill>
                  <a:srgbClr val="F79037"/>
                </a:solidFill>
                <a:latin typeface="Calibri" panose="020F0502020204030204" pitchFamily="34" charset="0"/>
                <a:cs typeface="Calibri" panose="020F0502020204030204" pitchFamily="34" charset="0"/>
              </a:rPr>
              <a:t>expenditure</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pt-PT" sz="1100" dirty="0">
                <a:solidFill>
                  <a:srgbClr val="5C9A45"/>
                </a:solidFill>
                <a:latin typeface="Calibri" panose="020F0502020204030204" pitchFamily="34" charset="0"/>
                <a:ea typeface="Times New Roman" panose="02020603050405020304" pitchFamily="18" charset="0"/>
                <a:cs typeface="Calibri" panose="020F0502020204030204" pitchFamily="34" charset="0"/>
                <a:hlinkClick r:id="rId3"/>
              </a:rPr>
              <a:t>Ethereum Foundation</a:t>
            </a:r>
            <a:r>
              <a:rPr lang="pt-PT"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2022)</a:t>
            </a:r>
            <a:endParaRPr lang="pt-PT"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95864A4D-2CB1-C1CA-B699-FAD3F4425822}"/>
              </a:ext>
            </a:extLst>
          </p:cNvPr>
          <p:cNvPicPr>
            <a:picLocks noChangeAspect="1"/>
          </p:cNvPicPr>
          <p:nvPr/>
        </p:nvPicPr>
        <p:blipFill>
          <a:blip r:embed="rId4"/>
          <a:stretch>
            <a:fillRect/>
          </a:stretch>
        </p:blipFill>
        <p:spPr>
          <a:xfrm>
            <a:off x="899153" y="4651295"/>
            <a:ext cx="5761368" cy="2933889"/>
          </a:xfrm>
          <a:prstGeom prst="rect">
            <a:avLst/>
          </a:prstGeom>
        </p:spPr>
      </p:pic>
      <p:sp>
        <p:nvSpPr>
          <p:cNvPr id="11" name="Rectangle 10">
            <a:extLst>
              <a:ext uri="{FF2B5EF4-FFF2-40B4-BE49-F238E27FC236}">
                <a16:creationId xmlns:a16="http://schemas.microsoft.com/office/drawing/2014/main" id="{B92B49B9-DA89-6759-FA6E-3BEDDF8A2572}"/>
              </a:ext>
            </a:extLst>
          </p:cNvPr>
          <p:cNvSpPr/>
          <p:nvPr/>
        </p:nvSpPr>
        <p:spPr>
          <a:xfrm flipV="1">
            <a:off x="740928" y="8424301"/>
            <a:ext cx="6832572" cy="169126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 name="Text Placeholder 23">
            <a:extLst>
              <a:ext uri="{FF2B5EF4-FFF2-40B4-BE49-F238E27FC236}">
                <a16:creationId xmlns:a16="http://schemas.microsoft.com/office/drawing/2014/main" id="{B78CD311-F889-12D3-BBDA-43AC690B1A34}"/>
              </a:ext>
            </a:extLst>
          </p:cNvPr>
          <p:cNvSpPr txBox="1">
            <a:spLocks/>
          </p:cNvSpPr>
          <p:nvPr/>
        </p:nvSpPr>
        <p:spPr>
          <a:xfrm>
            <a:off x="6575171" y="9525908"/>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p>
        </p:txBody>
      </p:sp>
      <p:sp>
        <p:nvSpPr>
          <p:cNvPr id="9" name="Text Placeholder 23">
            <a:extLst>
              <a:ext uri="{FF2B5EF4-FFF2-40B4-BE49-F238E27FC236}">
                <a16:creationId xmlns:a16="http://schemas.microsoft.com/office/drawing/2014/main" id="{55E6D986-A3F8-11A8-EC90-0F2451C9EB65}"/>
              </a:ext>
            </a:extLst>
          </p:cNvPr>
          <p:cNvSpPr txBox="1">
            <a:spLocks/>
          </p:cNvSpPr>
          <p:nvPr/>
        </p:nvSpPr>
        <p:spPr>
          <a:xfrm>
            <a:off x="1710813" y="8658212"/>
            <a:ext cx="5107933" cy="1237956"/>
          </a:xfrm>
          <a:prstGeom prst="rect">
            <a:avLst/>
          </a:prstGeom>
        </p:spPr>
        <p:txBody>
          <a:bodyPr anchor="ctr">
            <a:normAutofit fontScale="92500" lnSpcReduction="20000"/>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As </a:t>
            </a:r>
            <a:r>
              <a:rPr lang="en-US" dirty="0" err="1"/>
              <a:t>estimativas</a:t>
            </a:r>
            <a:r>
              <a:rPr lang="en-US" dirty="0"/>
              <a:t> do </a:t>
            </a:r>
            <a:r>
              <a:rPr lang="en-US" dirty="0" err="1"/>
              <a:t>gasto</a:t>
            </a:r>
            <a:r>
              <a:rPr lang="en-US" dirty="0"/>
              <a:t> de </a:t>
            </a:r>
            <a:r>
              <a:rPr lang="en-US" dirty="0" err="1"/>
              <a:t>energia</a:t>
            </a:r>
            <a:r>
              <a:rPr lang="en-US" dirty="0"/>
              <a:t> do YouTube </a:t>
            </a:r>
            <a:r>
              <a:rPr lang="en-US" dirty="0" err="1"/>
              <a:t>também</a:t>
            </a:r>
            <a:r>
              <a:rPr lang="en-US" dirty="0"/>
              <a:t> </a:t>
            </a:r>
            <a:r>
              <a:rPr lang="en-US" dirty="0" err="1"/>
              <a:t>foram</a:t>
            </a:r>
            <a:r>
              <a:rPr lang="en-US" dirty="0"/>
              <a:t> </a:t>
            </a:r>
            <a:r>
              <a:rPr lang="en-US" dirty="0" err="1"/>
              <a:t>discriminadas</a:t>
            </a:r>
            <a:r>
              <a:rPr lang="en-US" dirty="0"/>
              <a:t> </a:t>
            </a:r>
            <a:r>
              <a:rPr lang="en-US" dirty="0" err="1"/>
              <a:t>por</a:t>
            </a:r>
            <a:r>
              <a:rPr lang="en-US" dirty="0"/>
              <a:t> </a:t>
            </a:r>
            <a:r>
              <a:rPr lang="en-US" dirty="0" err="1"/>
              <a:t>canais</a:t>
            </a:r>
            <a:r>
              <a:rPr lang="en-US" dirty="0"/>
              <a:t> e </a:t>
            </a:r>
            <a:r>
              <a:rPr lang="en-US" dirty="0" err="1"/>
              <a:t>vídeos</a:t>
            </a:r>
            <a:r>
              <a:rPr lang="en-US" dirty="0"/>
              <a:t> </a:t>
            </a:r>
            <a:r>
              <a:rPr lang="en-US" dirty="0" err="1"/>
              <a:t>individuais</a:t>
            </a:r>
            <a:r>
              <a:rPr lang="en-US" dirty="0"/>
              <a:t>. </a:t>
            </a:r>
            <a:r>
              <a:rPr lang="en-US" dirty="0" err="1"/>
              <a:t>Essas</a:t>
            </a:r>
            <a:r>
              <a:rPr lang="en-US" dirty="0"/>
              <a:t> </a:t>
            </a:r>
            <a:r>
              <a:rPr lang="en-US" dirty="0" err="1"/>
              <a:t>estimativas</a:t>
            </a:r>
            <a:r>
              <a:rPr lang="en-US" dirty="0"/>
              <a:t> </a:t>
            </a:r>
            <a:r>
              <a:rPr lang="en-US" dirty="0" err="1"/>
              <a:t>mostram</a:t>
            </a:r>
            <a:r>
              <a:rPr lang="en-US" dirty="0"/>
              <a:t> </a:t>
            </a:r>
            <a:r>
              <a:rPr lang="en-US" dirty="0" err="1"/>
              <a:t>que</a:t>
            </a:r>
            <a:r>
              <a:rPr lang="en-US" dirty="0"/>
              <a:t> o YouTube </a:t>
            </a:r>
            <a:r>
              <a:rPr lang="en-US" dirty="0" err="1"/>
              <a:t>usou</a:t>
            </a:r>
            <a:r>
              <a:rPr lang="en-US" dirty="0"/>
              <a:t> </a:t>
            </a:r>
            <a:r>
              <a:rPr lang="en-US" dirty="0" err="1"/>
              <a:t>mais</a:t>
            </a:r>
            <a:r>
              <a:rPr lang="en-US" dirty="0"/>
              <a:t> de 175 </a:t>
            </a:r>
            <a:r>
              <a:rPr lang="en-US" dirty="0" err="1"/>
              <a:t>vezes</a:t>
            </a:r>
            <a:r>
              <a:rPr lang="en-US" dirty="0"/>
              <a:t> </a:t>
            </a:r>
            <a:r>
              <a:rPr lang="en-US" dirty="0" err="1"/>
              <a:t>mais</a:t>
            </a:r>
            <a:r>
              <a:rPr lang="en-US" dirty="0"/>
              <a:t> </a:t>
            </a:r>
            <a:r>
              <a:rPr lang="en-US" dirty="0" err="1"/>
              <a:t>energia</a:t>
            </a:r>
            <a:r>
              <a:rPr lang="en-US" dirty="0"/>
              <a:t> a </a:t>
            </a:r>
            <a:r>
              <a:rPr lang="en-US" dirty="0" err="1"/>
              <a:t>assistir</a:t>
            </a:r>
            <a:r>
              <a:rPr lang="en-US" dirty="0"/>
              <a:t> </a:t>
            </a:r>
            <a:r>
              <a:rPr lang="en-US" dirty="0" err="1"/>
              <a:t>Gangnam</a:t>
            </a:r>
            <a:r>
              <a:rPr lang="en-US" dirty="0"/>
              <a:t> Style </a:t>
            </a:r>
            <a:r>
              <a:rPr lang="en-US" dirty="0" err="1"/>
              <a:t>em</a:t>
            </a:r>
            <a:r>
              <a:rPr lang="en-US" dirty="0"/>
              <a:t> 2019 do </a:t>
            </a:r>
            <a:r>
              <a:rPr lang="en-US" dirty="0" err="1"/>
              <a:t>que</a:t>
            </a:r>
            <a:r>
              <a:rPr lang="en-US" dirty="0"/>
              <a:t> o </a:t>
            </a:r>
            <a:r>
              <a:rPr lang="en-US" dirty="0" err="1"/>
              <a:t>Ethereum</a:t>
            </a:r>
            <a:r>
              <a:rPr lang="en-US" dirty="0"/>
              <a:t> </a:t>
            </a:r>
            <a:r>
              <a:rPr lang="en-US" dirty="0" err="1"/>
              <a:t>usa</a:t>
            </a:r>
            <a:r>
              <a:rPr lang="en-US" dirty="0"/>
              <a:t> </a:t>
            </a:r>
            <a:r>
              <a:rPr lang="en-US" dirty="0" err="1"/>
              <a:t>por</a:t>
            </a:r>
            <a:r>
              <a:rPr lang="en-US" dirty="0"/>
              <a:t> </a:t>
            </a:r>
            <a:r>
              <a:rPr lang="en-US" dirty="0" err="1"/>
              <a:t>ano</a:t>
            </a:r>
            <a:r>
              <a:rPr lang="en-US" dirty="0"/>
              <a:t>.</a:t>
            </a:r>
          </a:p>
        </p:txBody>
      </p:sp>
      <p:sp>
        <p:nvSpPr>
          <p:cNvPr id="10" name="Text Placeholder 23">
            <a:extLst>
              <a:ext uri="{FF2B5EF4-FFF2-40B4-BE49-F238E27FC236}">
                <a16:creationId xmlns:a16="http://schemas.microsoft.com/office/drawing/2014/main" id="{05239D99-E4E1-86A8-9E37-61F6FADFA4D4}"/>
              </a:ext>
            </a:extLst>
          </p:cNvPr>
          <p:cNvSpPr txBox="1">
            <a:spLocks/>
          </p:cNvSpPr>
          <p:nvPr/>
        </p:nvSpPr>
        <p:spPr>
          <a:xfrm>
            <a:off x="1061161" y="8381815"/>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7400" dirty="0"/>
              <a:t>“</a:t>
            </a:r>
          </a:p>
        </p:txBody>
      </p:sp>
      <p:sp>
        <p:nvSpPr>
          <p:cNvPr id="12" name="Text Placeholder 17">
            <a:extLst>
              <a:ext uri="{FF2B5EF4-FFF2-40B4-BE49-F238E27FC236}">
                <a16:creationId xmlns:a16="http://schemas.microsoft.com/office/drawing/2014/main" id="{4F1F8B68-3E27-8807-E6AD-D273E15CEC5E}"/>
              </a:ext>
            </a:extLst>
          </p:cNvPr>
          <p:cNvSpPr txBox="1">
            <a:spLocks/>
          </p:cNvSpPr>
          <p:nvPr/>
        </p:nvSpPr>
        <p:spPr>
          <a:xfrm>
            <a:off x="1261908" y="981287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Foundation, 2022</a:t>
            </a:r>
            <a:r>
              <a:rPr lang="x-none" sz="1100" dirty="0">
                <a:solidFill>
                  <a:srgbClr val="F79037"/>
                </a:solidFill>
                <a:effectLst/>
                <a:latin typeface="Calibri" panose="020F0502020204030204" pitchFamily="34" charset="0"/>
                <a:cs typeface="Calibri" panose="020F0502020204030204" pitchFamily="34" charset="0"/>
              </a:rPr>
              <a:t> </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09455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8"/>
            <a:ext cx="6036131" cy="9294517"/>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Embora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redução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pegada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criptografia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fontes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renováveis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seja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desejável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preciso</a:t>
            </a:r>
            <a:r>
              <a:rPr lang="en-US" sz="1100" dirty="0">
                <a:latin typeface="Calibri" panose="020F0502020204030204" pitchFamily="34" charset="0"/>
                <a:ea typeface="Times New Roman" panose="02020603050405020304" pitchFamily="18" charset="0"/>
                <a:cs typeface="Calibri" panose="020F0502020204030204" pitchFamily="34" charset="0"/>
              </a:rPr>
              <a:t> responder a </a:t>
            </a:r>
            <a:r>
              <a:rPr lang="en-US" sz="1100" dirty="0" err="1">
                <a:latin typeface="Calibri" panose="020F0502020204030204" pitchFamily="34" charset="0"/>
                <a:ea typeface="Times New Roman" panose="02020603050405020304" pitchFamily="18" charset="0"/>
                <a:cs typeface="Calibri" panose="020F0502020204030204" pitchFamily="34" charset="0"/>
              </a:rPr>
              <a:t>seguinte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pergunta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As </a:t>
            </a:r>
            <a:r>
              <a:rPr lang="en-US" sz="1100" dirty="0" err="1">
                <a:latin typeface="Calibri" panose="020F0502020204030204" pitchFamily="34" charset="0"/>
                <a:ea typeface="Times New Roman" panose="02020603050405020304" pitchFamily="18" charset="0"/>
                <a:cs typeface="Calibri" panose="020F0502020204030204" pitchFamily="34" charset="0"/>
              </a:rPr>
              <a:t>funções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Bitcoin</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outras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cumprem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valem</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gasto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incorrem</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Outra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desvantagem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divisão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comunidade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desses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projetos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sempre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dois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grupos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Usuários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precisam</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aumentar</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taxas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aguardar</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confirmações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mineradores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olho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lucro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principalmente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obter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lucro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político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projeto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próprios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Sugestões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sobre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melhorar</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projeto</a:t>
            </a:r>
            <a:r>
              <a:rPr lang="en-US" sz="1100" dirty="0">
                <a:latin typeface="Calibri" panose="020F0502020204030204" pitchFamily="34" charset="0"/>
                <a:ea typeface="Times New Roman" panose="02020603050405020304" pitchFamily="18" charset="0"/>
                <a:cs typeface="Calibri" panose="020F0502020204030204" pitchFamily="34" charset="0"/>
              </a:rPr>
              <a:t> e a </a:t>
            </a:r>
            <a:r>
              <a:rPr lang="en-US" sz="1100" dirty="0" err="1">
                <a:latin typeface="Calibri" panose="020F0502020204030204" pitchFamily="34" charset="0"/>
                <a:ea typeface="Times New Roman" panose="02020603050405020304" pitchFamily="18" charset="0"/>
                <a:cs typeface="Calibri" panose="020F0502020204030204" pitchFamily="34" charset="0"/>
              </a:rPr>
              <a:t>sua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implementação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código-fonte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geralmente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desencadeiam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discussões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quais</a:t>
            </a:r>
            <a:r>
              <a:rPr lang="en-US" sz="1100" dirty="0">
                <a:latin typeface="Calibri" panose="020F0502020204030204" pitchFamily="34" charset="0"/>
                <a:ea typeface="Times New Roman" panose="02020603050405020304" pitchFamily="18" charset="0"/>
                <a:cs typeface="Calibri" panose="020F0502020204030204" pitchFamily="34" charset="0"/>
              </a:rPr>
              <a:t> ambos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campos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defendem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vigorosamente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seus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próprios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interesses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Prova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aposta</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Assim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sociedade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anônima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exemplo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PoS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acionistas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têm</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direito</a:t>
            </a:r>
            <a:r>
              <a:rPr lang="en-US" sz="1100" dirty="0">
                <a:latin typeface="Calibri" panose="020F0502020204030204" pitchFamily="34" charset="0"/>
                <a:ea typeface="Times New Roman" panose="02020603050405020304" pitchFamily="18" charset="0"/>
                <a:cs typeface="Calibri" panose="020F0502020204030204" pitchFamily="34" charset="0"/>
              </a:rPr>
              <a:t> de se </a:t>
            </a:r>
            <a:r>
              <a:rPr lang="en-US" sz="1100" dirty="0" err="1">
                <a:latin typeface="Calibri" panose="020F0502020204030204" pitchFamily="34" charset="0"/>
                <a:ea typeface="Times New Roman" panose="02020603050405020304" pitchFamily="18" charset="0"/>
                <a:cs typeface="Calibri" panose="020F0502020204030204" pitchFamily="34" charset="0"/>
              </a:rPr>
              <a:t>pronunciar</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consenso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direito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validar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novas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atribuído</a:t>
            </a:r>
            <a:r>
              <a:rPr lang="en-US" sz="1100" dirty="0">
                <a:latin typeface="Calibri" panose="020F0502020204030204" pitchFamily="34" charset="0"/>
                <a:ea typeface="Times New Roman" panose="02020603050405020304" pitchFamily="18" charset="0"/>
                <a:cs typeface="Calibri" panose="020F0502020204030204" pitchFamily="34" charset="0"/>
              </a:rPr>
              <a:t> de forma </a:t>
            </a:r>
            <a:r>
              <a:rPr lang="en-US" sz="1100" dirty="0" err="1">
                <a:latin typeface="Calibri" panose="020F0502020204030204" pitchFamily="34" charset="0"/>
                <a:ea typeface="Times New Roman" panose="02020603050405020304" pitchFamily="18" charset="0"/>
                <a:cs typeface="Calibri" panose="020F0502020204030204" pitchFamily="34" charset="0"/>
              </a:rPr>
              <a:t>determinística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pseudo-</a:t>
            </a:r>
            <a:r>
              <a:rPr lang="en-US" sz="1100" dirty="0" err="1">
                <a:latin typeface="Calibri" panose="020F0502020204030204" pitchFamily="34" charset="0"/>
                <a:ea typeface="Times New Roman" panose="02020603050405020304" pitchFamily="18" charset="0"/>
                <a:cs typeface="Calibri" panose="020F0502020204030204" pitchFamily="34" charset="0"/>
              </a:rPr>
              <a:t>aleatoriedade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vez</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processo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acionistas</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carteira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têm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chance um </a:t>
            </a:r>
            <a:r>
              <a:rPr lang="en-US" sz="1100" dirty="0" err="1">
                <a:latin typeface="Calibri" panose="020F0502020204030204" pitchFamily="34" charset="0"/>
                <a:ea typeface="Times New Roman" panose="02020603050405020304" pitchFamily="18" charset="0"/>
                <a:cs typeface="Calibri" panose="020F0502020204030204" pitchFamily="34" charset="0"/>
              </a:rPr>
              <a:t>pouco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maior</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selecionados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lado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têm</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interesse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funcionalidade</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devem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portanto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contribuir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relativamente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outro </a:t>
            </a:r>
            <a:r>
              <a:rPr lang="en-US" sz="1100" dirty="0" err="1">
                <a:latin typeface="Calibri" panose="020F0502020204030204" pitchFamily="34" charset="0"/>
                <a:ea typeface="Times New Roman" panose="02020603050405020304" pitchFamily="18" charset="0"/>
                <a:cs typeface="Calibri" panose="020F0502020204030204" pitchFamily="34" charset="0"/>
              </a:rPr>
              <a:t>lado</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seleção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acionistas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heterogênea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corre</a:t>
            </a:r>
            <a:r>
              <a:rPr lang="en-US" sz="1100" dirty="0">
                <a:latin typeface="Calibri" panose="020F0502020204030204" pitchFamily="34" charset="0"/>
                <a:ea typeface="Times New Roman" panose="02020603050405020304" pitchFamily="18" charset="0"/>
                <a:cs typeface="Calibri" panose="020F0502020204030204" pitchFamily="34" charset="0"/>
              </a:rPr>
              <a:t>-se o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confirmações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bloco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tornem</a:t>
            </a:r>
            <a:r>
              <a:rPr lang="en-US" sz="1100" dirty="0">
                <a:latin typeface="Calibri" panose="020F0502020204030204" pitchFamily="34" charset="0"/>
                <a:ea typeface="Times New Roman" panose="02020603050405020304" pitchFamily="18" charset="0"/>
                <a:cs typeface="Calibri" panose="020F0502020204030204" pitchFamily="34" charset="0"/>
              </a:rPr>
              <a:t>-se  </a:t>
            </a:r>
            <a:r>
              <a:rPr lang="en-US" sz="1100" dirty="0" err="1">
                <a:latin typeface="Calibri" panose="020F0502020204030204" pitchFamily="34" charset="0"/>
                <a:ea typeface="Times New Roman" panose="02020603050405020304" pitchFamily="18" charset="0"/>
                <a:cs typeface="Calibri" panose="020F0502020204030204" pitchFamily="34" charset="0"/>
              </a:rPr>
              <a:t>centralizadas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empoderem</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partes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detentoras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grandes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participações</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ativo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resultando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redistribuição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injusta</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riqueza</a:t>
            </a:r>
            <a:r>
              <a:rPr lang="en-US" sz="1100" dirty="0">
                <a:latin typeface="Calibri" panose="020F0502020204030204" pitchFamily="34" charset="0"/>
                <a:ea typeface="Times New Roman" panose="02020603050405020304" pitchFamily="18" charset="0"/>
                <a:cs typeface="Calibri" panose="020F0502020204030204" pitchFamily="34" charset="0"/>
              </a:rPr>
              <a:t>. Na </a:t>
            </a:r>
            <a:r>
              <a:rPr lang="en-US" sz="1100" dirty="0" err="1">
                <a:latin typeface="Calibri" panose="020F0502020204030204" pitchFamily="34" charset="0"/>
                <a:ea typeface="Times New Roman" panose="02020603050405020304" pitchFamily="18" charset="0"/>
                <a:cs typeface="Calibri" panose="020F0502020204030204" pitchFamily="34" charset="0"/>
              </a:rPr>
              <a:t>maioria</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casos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baseados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tokens </a:t>
            </a:r>
            <a:r>
              <a:rPr lang="en-US" sz="1100" dirty="0" err="1">
                <a:latin typeface="Calibri" panose="020F0502020204030204" pitchFamily="34" charset="0"/>
                <a:ea typeface="Times New Roman" panose="02020603050405020304" pitchFamily="18" charset="0"/>
                <a:cs typeface="Calibri" panose="020F0502020204030204" pitchFamily="34" charset="0"/>
              </a:rPr>
              <a:t>correspondentes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já</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pré-minerados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seja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vez</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liberados</a:t>
            </a:r>
            <a:r>
              <a:rPr lang="en-US" sz="1100" dirty="0">
                <a:latin typeface="Calibri" panose="020F0502020204030204" pitchFamily="34" charset="0"/>
                <a:ea typeface="Times New Roman" panose="02020603050405020304" pitchFamily="18" charset="0"/>
                <a:cs typeface="Calibri" panose="020F0502020204030204" pitchFamily="34" charset="0"/>
              </a:rPr>
              <a:t> lentamente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meio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descoberta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blocos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máximo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definido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seja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atingido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PoW</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portanto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geralmente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possuem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todas</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circulação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só</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pagar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acionistas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ganharem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blocos</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taxas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consumo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limitado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uso</a:t>
            </a:r>
            <a:r>
              <a:rPr lang="en-US" sz="1100" dirty="0">
                <a:latin typeface="Calibri" panose="020F0502020204030204" pitchFamily="34" charset="0"/>
                <a:ea typeface="Times New Roman" panose="02020603050405020304" pitchFamily="18" charset="0"/>
                <a:cs typeface="Calibri" panose="020F0502020204030204" pitchFamily="34" charset="0"/>
              </a:rPr>
              <a:t> simples </a:t>
            </a:r>
            <a:r>
              <a:rPr lang="en-US" sz="1100" dirty="0" err="1">
                <a:latin typeface="Calibri" panose="020F0502020204030204" pitchFamily="34" charset="0"/>
                <a:ea typeface="Times New Roman" panose="02020603050405020304" pitchFamily="18" charset="0"/>
                <a:cs typeface="Calibri" panose="020F0502020204030204" pitchFamily="34" charset="0"/>
              </a:rPr>
              <a:t>pelos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participantes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impulsionado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cálculos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complexos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mecanismos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consenso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PoW</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
          <a:stretch/>
        </p:blipFill>
        <p:spPr>
          <a:xfrm>
            <a:off x="3947855" y="2072454"/>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34053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06</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dirty="0"/>
              <a:t>AVALIAÇÃO DE APRENDIZAGEM PARA O MÓDULO 1</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33</a:t>
            </a:fld>
            <a:endParaRPr lang="en-US" dirty="0"/>
          </a:p>
        </p:txBody>
      </p:sp>
    </p:spTree>
    <p:extLst>
      <p:ext uri="{BB962C8B-B14F-4D97-AF65-F5344CB8AC3E}">
        <p14:creationId xmlns:p14="http://schemas.microsoft.com/office/powerpoint/2010/main" val="4055189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162"/>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34</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t-PT" dirty="0">
                <a:ea typeface="Times New Roman" panose="02020603050405020304" pitchFamily="18" charset="0"/>
              </a:rPr>
              <a:t>Para testar seu conhecimento, conclua esta avaliação de aprendizado como parte de sua nota geral do curso. Clique </a:t>
            </a:r>
            <a:r>
              <a:rPr lang="pt-PT" dirty="0">
                <a:solidFill>
                  <a:srgbClr val="5C9A45"/>
                </a:solidFill>
                <a:ea typeface="Times New Roman" panose="02020603050405020304" pitchFamily="18" charset="0"/>
                <a:hlinkClick r:id="rId3"/>
              </a:rPr>
              <a:t>aqui</a:t>
            </a:r>
            <a:r>
              <a:rPr lang="pt-PT" dirty="0">
                <a:ea typeface="Times New Roman" panose="02020603050405020304" pitchFamily="18" charset="0"/>
              </a:rPr>
              <a:t>.</a:t>
            </a:r>
            <a:endParaRPr lang="pt-PT"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6" y="2780060"/>
            <a:ext cx="824852" cy="742396"/>
            <a:chOff x="7615127"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hlinkClick r:id="rId3"/>
              <a:extLst>
                <a:ext uri="{FF2B5EF4-FFF2-40B4-BE49-F238E27FC236}">
                  <a16:creationId xmlns:a16="http://schemas.microsoft.com/office/drawing/2014/main" id="{3BF4B7E5-EC6F-2E39-CAF7-3A688372B894}"/>
                </a:ext>
              </a:extLst>
            </p:cNvPr>
            <p:cNvSpPr txBox="1">
              <a:spLocks/>
            </p:cNvSpPr>
            <p:nvPr/>
          </p:nvSpPr>
          <p:spPr>
            <a:xfrm rot="1419617">
              <a:off x="7615127" y="6626093"/>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CLICA PARA VER </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1437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err="1">
                <a:solidFill>
                  <a:srgbClr val="8E2F91"/>
                </a:solidFill>
                <a:latin typeface="Calibri" panose="020F0502020204030204" pitchFamily="34" charset="0"/>
                <a:cs typeface="Calibri" panose="020F0502020204030204" pitchFamily="34" charset="0"/>
              </a:rPr>
              <a:t>Acompanhe</a:t>
            </a:r>
            <a:r>
              <a:rPr lang="en-US" sz="2000" b="1" dirty="0">
                <a:solidFill>
                  <a:srgbClr val="8E2F91"/>
                </a:solidFill>
                <a:latin typeface="Calibri" panose="020F0502020204030204" pitchFamily="34" charset="0"/>
                <a:cs typeface="Calibri" panose="020F0502020204030204" pitchFamily="34" charset="0"/>
              </a:rPr>
              <a:t> a </a:t>
            </a:r>
            <a:r>
              <a:rPr lang="en-US" sz="2000" b="1" dirty="0" err="1">
                <a:solidFill>
                  <a:srgbClr val="8E2F91"/>
                </a:solidFill>
                <a:latin typeface="Calibri" panose="020F0502020204030204" pitchFamily="34" charset="0"/>
                <a:cs typeface="Calibri" panose="020F0502020204030204" pitchFamily="34" charset="0"/>
              </a:rPr>
              <a:t>sua</a:t>
            </a:r>
            <a:r>
              <a:rPr lang="en-US" sz="2000" b="1" dirty="0">
                <a:solidFill>
                  <a:srgbClr val="8E2F91"/>
                </a:solidFill>
                <a:latin typeface="Calibri" panose="020F0502020204030204" pitchFamily="34" charset="0"/>
                <a:cs typeface="Calibri" panose="020F0502020204030204" pitchFamily="34" charset="0"/>
              </a:rPr>
              <a:t> </a:t>
            </a:r>
            <a:r>
              <a:rPr lang="en-US" sz="2000" b="1" dirty="0" err="1">
                <a:solidFill>
                  <a:srgbClr val="8E2F91"/>
                </a:solidFill>
                <a:latin typeface="Calibri" panose="020F0502020204030204" pitchFamily="34" charset="0"/>
                <a:cs typeface="Calibri" panose="020F0502020204030204" pitchFamily="34" charset="0"/>
              </a:rPr>
              <a:t>jornada</a:t>
            </a: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56BB87-E1BF-4F90-8EEA-316A28C2BE56}"/>
              </a:ext>
            </a:extLst>
          </p:cNvPr>
          <p:cNvGrpSpPr/>
          <p:nvPr/>
        </p:nvGrpSpPr>
        <p:grpSpPr>
          <a:xfrm>
            <a:off x="2358984" y="9840039"/>
            <a:ext cx="4502594" cy="461665"/>
            <a:chOff x="2358984" y="9840039"/>
            <a:chExt cx="4502594" cy="461665"/>
          </a:xfrm>
        </p:grpSpPr>
        <p:pic>
          <p:nvPicPr>
            <p:cNvPr id="7" name="Picture 6">
              <a:extLst>
                <a:ext uri="{FF2B5EF4-FFF2-40B4-BE49-F238E27FC236}">
                  <a16:creationId xmlns:a16="http://schemas.microsoft.com/office/drawing/2014/main" id="{6038F766-E430-E59C-67D2-0957CCC5DE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 xmlns:a14="http://schemas.microsoft.com/office/drawing/2010/main"/>
              </a:ext>
            </a:extLst>
          </p:spPr>
        </p:pic>
        <p:sp>
          <p:nvSpPr>
            <p:cNvPr id="8" name="Rectangle 7">
              <a:extLst>
                <a:ext uri="{FF2B5EF4-FFF2-40B4-BE49-F238E27FC236}">
                  <a16:creationId xmlns:a16="http://schemas.microsoft.com/office/drawing/2014/main" id="{F8B25153-EFD7-03A0-8441-F151A7D86793}"/>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MÓDULO 1</a:t>
            </a:r>
          </a:p>
          <a:p>
            <a:pPr>
              <a:spcBef>
                <a:spcPts val="0"/>
              </a:spcBef>
            </a:pPr>
            <a:r>
              <a:rPr lang="en-US" dirty="0"/>
              <a:t>INTRODUÇÃO A</a:t>
            </a:r>
          </a:p>
          <a:p>
            <a:pPr>
              <a:spcBef>
                <a:spcPts val="0"/>
              </a:spcBef>
            </a:pPr>
            <a:r>
              <a:rPr lang="en-US" dirty="0"/>
              <a:t>CURRÍCULO DE TECNOLOGIA BLOCKCHAIN E CRIPTOMOEDA</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Tree>
    <p:extLst>
      <p:ext uri="{BB962C8B-B14F-4D97-AF65-F5344CB8AC3E}">
        <p14:creationId xmlns:p14="http://schemas.microsoft.com/office/powerpoint/2010/main" val="122964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81133"/>
            <a:ext cx="4437090" cy="338439"/>
          </a:xfrm>
        </p:spPr>
        <p:txBody>
          <a:bodyPr/>
          <a:lstStyle/>
          <a:p>
            <a:pPr>
              <a:spcBef>
                <a:spcPts val="0"/>
              </a:spcBef>
            </a:pPr>
            <a:r>
              <a:rPr lang="en-US" dirty="0" err="1"/>
              <a:t>Introdução</a:t>
            </a:r>
            <a:r>
              <a:rPr lang="en-US" dirty="0"/>
              <a:t> </a:t>
            </a:r>
            <a:r>
              <a:rPr lang="en-US" dirty="0" err="1"/>
              <a:t>aos</a:t>
            </a:r>
            <a:r>
              <a:rPr lang="en-US" dirty="0"/>
              <a:t> DLTs e </a:t>
            </a:r>
            <a:r>
              <a:rPr lang="en-US" dirty="0" err="1"/>
              <a:t>Tecnologia</a:t>
            </a:r>
            <a:r>
              <a:rPr lang="en-US" dirty="0"/>
              <a:t> Blockchain</a:t>
            </a:r>
            <a:endParaRPr lang="x-none"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err="1"/>
              <a:t>Uso</a:t>
            </a:r>
            <a:r>
              <a:rPr lang="en-US" dirty="0"/>
              <a:t> de </a:t>
            </a:r>
            <a:r>
              <a:rPr lang="en-US" dirty="0" err="1"/>
              <a:t>Blockchain</a:t>
            </a:r>
            <a:r>
              <a:rPr lang="en-US" dirty="0"/>
              <a:t> </a:t>
            </a:r>
            <a:r>
              <a:rPr lang="en-US" dirty="0" err="1"/>
              <a:t>em</a:t>
            </a:r>
            <a:r>
              <a:rPr lang="en-US" dirty="0"/>
              <a:t> </a:t>
            </a:r>
            <a:r>
              <a:rPr lang="en-US" dirty="0" err="1"/>
              <a:t>Diferentes</a:t>
            </a:r>
            <a:r>
              <a:rPr lang="en-US" dirty="0"/>
              <a:t> </a:t>
            </a:r>
            <a:r>
              <a:rPr lang="en-US" dirty="0" err="1"/>
              <a:t>Indústrias</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76457"/>
            <a:ext cx="3970155" cy="348400"/>
          </a:xfrm>
        </p:spPr>
        <p:txBody>
          <a:bodyPr/>
          <a:lstStyle/>
          <a:p>
            <a:r>
              <a:rPr lang="en-US" dirty="0" err="1"/>
              <a:t>Mecanismos</a:t>
            </a:r>
            <a:r>
              <a:rPr lang="en-US" dirty="0"/>
              <a:t> de </a:t>
            </a:r>
            <a:r>
              <a:rPr lang="en-US" dirty="0" err="1"/>
              <a:t>trabalho</a:t>
            </a:r>
            <a:r>
              <a:rPr lang="en-US" dirty="0"/>
              <a:t> de </a:t>
            </a:r>
            <a:r>
              <a:rPr lang="en-US" dirty="0" err="1"/>
              <a:t>transações</a:t>
            </a:r>
            <a:r>
              <a:rPr lang="en-US" dirty="0"/>
              <a:t> </a:t>
            </a:r>
            <a:r>
              <a:rPr lang="en-US" dirty="0" err="1"/>
              <a:t>Blockchain</a:t>
            </a:r>
            <a:endParaRPr lang="en-US" dirty="0"/>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dirty="0"/>
              <a:t>A </a:t>
            </a:r>
            <a:r>
              <a:rPr lang="en-US" dirty="0" err="1"/>
              <a:t>História</a:t>
            </a:r>
            <a:r>
              <a:rPr lang="en-US" dirty="0"/>
              <a:t> do </a:t>
            </a:r>
            <a:r>
              <a:rPr lang="en-US" dirty="0" err="1"/>
              <a:t>Dinheiro</a:t>
            </a:r>
            <a:endParaRPr lang="en-US" dirty="0"/>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66451" y="6531758"/>
            <a:ext cx="648000" cy="348400"/>
          </a:xfrm>
        </p:spPr>
        <p:txBody>
          <a:bodyPr/>
          <a:lstStyle/>
          <a:p>
            <a:r>
              <a:rPr lang="en-US" dirty="0"/>
              <a:t>05</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49417" y="6531918"/>
            <a:ext cx="3544003" cy="348400"/>
          </a:xfrm>
        </p:spPr>
        <p:txBody>
          <a:bodyPr/>
          <a:lstStyle/>
          <a:p>
            <a:r>
              <a:rPr lang="en-US" dirty="0" err="1"/>
              <a:t>Infraestrutura</a:t>
            </a:r>
            <a:r>
              <a:rPr lang="en-US" dirty="0"/>
              <a:t> da </a:t>
            </a:r>
            <a:r>
              <a:rPr lang="en-US" dirty="0" err="1"/>
              <a:t>tecnologia</a:t>
            </a:r>
            <a:r>
              <a:rPr lang="en-US" dirty="0"/>
              <a:t> </a:t>
            </a:r>
            <a:r>
              <a:rPr lang="en-US" dirty="0" err="1"/>
              <a:t>Blockchain</a:t>
            </a:r>
            <a:endParaRPr lang="en-US" dirty="0"/>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76091" y="7033423"/>
            <a:ext cx="648000" cy="348400"/>
          </a:xfrm>
        </p:spPr>
        <p:txBody>
          <a:bodyPr/>
          <a:lstStyle/>
          <a:p>
            <a:r>
              <a:rPr lang="en-US" dirty="0"/>
              <a:t>06</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59057" y="7033423"/>
            <a:ext cx="3544003" cy="348400"/>
          </a:xfrm>
        </p:spPr>
        <p:txBody>
          <a:bodyPr/>
          <a:lstStyle/>
          <a:p>
            <a:r>
              <a:rPr lang="en-US" dirty="0" err="1"/>
              <a:t>Avaliação</a:t>
            </a:r>
            <a:r>
              <a:rPr lang="en-US" dirty="0"/>
              <a:t> de </a:t>
            </a:r>
            <a:r>
              <a:rPr lang="en-US" dirty="0" err="1"/>
              <a:t>Aprendizagem</a:t>
            </a:r>
            <a:r>
              <a:rPr lang="en-US" dirty="0"/>
              <a:t> </a:t>
            </a:r>
            <a:r>
              <a:rPr lang="en-US" dirty="0" err="1"/>
              <a:t>para</a:t>
            </a:r>
            <a:r>
              <a:rPr lang="en-US" dirty="0"/>
              <a:t> o </a:t>
            </a:r>
            <a:r>
              <a:rPr lang="en-US" dirty="0" err="1"/>
              <a:t>Módulo</a:t>
            </a:r>
            <a:r>
              <a:rPr lang="en-US" dirty="0"/>
              <a:t> 1</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406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07</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509831" y="4863545"/>
            <a:ext cx="98061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509831" y="5266576"/>
            <a:ext cx="98061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6467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15</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5995443" y="5864248"/>
            <a:ext cx="50588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19</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015946" y="6272021"/>
            <a:ext cx="24853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6538298"/>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24</a:t>
            </a:r>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5331354" y="6777781"/>
            <a:ext cx="117337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073381"/>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33</a:t>
            </a:r>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5659250" y="7268796"/>
            <a:ext cx="84548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1" y="2966993"/>
            <a:ext cx="7559674"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US" sz="6000" dirty="0" err="1"/>
              <a:t>conteúdo</a:t>
            </a:r>
            <a:r>
              <a:rPr lang="en-US" sz="6000" dirty="0"/>
              <a:t> do </a:t>
            </a:r>
            <a:r>
              <a:rPr lang="en-US" sz="6000" dirty="0" err="1"/>
              <a:t>módulo</a:t>
            </a:r>
            <a:r>
              <a:rPr lang="en-US" sz="6000" dirty="0"/>
              <a:t> 1</a:t>
            </a:r>
          </a:p>
        </p:txBody>
      </p:sp>
    </p:spTree>
    <p:extLst>
      <p:ext uri="{BB962C8B-B14F-4D97-AF65-F5344CB8AC3E}">
        <p14:creationId xmlns:p14="http://schemas.microsoft.com/office/powerpoint/2010/main" val="2353118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969454" cy="1752955"/>
          </a:xfrm>
        </p:spPr>
        <p:txBody>
          <a:bodyPr/>
          <a:lstStyle/>
          <a:p>
            <a:r>
              <a:rPr lang="en-US" dirty="0"/>
              <a:t>01| MÓDULO 1  </a:t>
            </a:r>
            <a:r>
              <a:rPr lang="en-US" dirty="0" err="1"/>
              <a:t>Introdução</a:t>
            </a:r>
            <a:r>
              <a:rPr lang="en-US" dirty="0"/>
              <a:t> </a:t>
            </a:r>
            <a:r>
              <a:rPr lang="en-US" dirty="0" err="1"/>
              <a:t>à</a:t>
            </a:r>
            <a:r>
              <a:rPr lang="en-US" dirty="0"/>
              <a:t> </a:t>
            </a:r>
            <a:r>
              <a:rPr lang="en-US" dirty="0" err="1"/>
              <a:t>tecnologia</a:t>
            </a:r>
            <a:r>
              <a:rPr lang="en-US" dirty="0"/>
              <a:t> </a:t>
            </a:r>
            <a:r>
              <a:rPr lang="en-US" dirty="0" err="1"/>
              <a:t>Blockchain</a:t>
            </a:r>
            <a:endParaRPr lang="en-US" dirty="0"/>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err="1"/>
              <a:t>Após</a:t>
            </a:r>
            <a:r>
              <a:rPr lang="en-US" dirty="0"/>
              <a:t> o </a:t>
            </a:r>
            <a:r>
              <a:rPr lang="en-US" dirty="0" err="1"/>
              <a:t>primeiro</a:t>
            </a:r>
            <a:r>
              <a:rPr lang="en-US" dirty="0"/>
              <a:t> </a:t>
            </a:r>
            <a:r>
              <a:rPr lang="en-US" dirty="0" err="1"/>
              <a:t>módulo</a:t>
            </a:r>
            <a:r>
              <a:rPr lang="en-US" dirty="0"/>
              <a:t>, </a:t>
            </a:r>
            <a:r>
              <a:rPr lang="en-US" dirty="0" err="1"/>
              <a:t>deverá</a:t>
            </a:r>
            <a:r>
              <a:rPr lang="en-US" dirty="0"/>
              <a:t> </a:t>
            </a:r>
            <a:r>
              <a:rPr lang="en-US" dirty="0" err="1"/>
              <a:t>ser</a:t>
            </a:r>
            <a:r>
              <a:rPr lang="en-US" dirty="0"/>
              <a:t> </a:t>
            </a:r>
            <a:r>
              <a:rPr lang="en-US" dirty="0" err="1"/>
              <a:t>capaz</a:t>
            </a:r>
            <a:r>
              <a:rPr lang="en-US" dirty="0"/>
              <a:t> de:</a:t>
            </a:r>
          </a:p>
          <a:p>
            <a:endParaRPr lang="en-US" dirty="0"/>
          </a:p>
          <a:p>
            <a:pPr marL="171450" indent="-171450">
              <a:buClr>
                <a:schemeClr val="accent1"/>
              </a:buClr>
              <a:buFont typeface="Wingdings" charset="2"/>
              <a:buChar char="§"/>
            </a:pPr>
            <a:r>
              <a:rPr lang="en-US" dirty="0" err="1"/>
              <a:t>Explicar</a:t>
            </a:r>
            <a:r>
              <a:rPr lang="en-US" dirty="0"/>
              <a:t>  a </a:t>
            </a:r>
            <a:r>
              <a:rPr lang="en-US" dirty="0" err="1"/>
              <a:t>diferença</a:t>
            </a:r>
            <a:r>
              <a:rPr lang="en-US" dirty="0"/>
              <a:t> entre a </a:t>
            </a:r>
            <a:r>
              <a:rPr lang="en-US" dirty="0" err="1"/>
              <a:t>tecnologia</a:t>
            </a:r>
            <a:r>
              <a:rPr lang="en-US" dirty="0"/>
              <a:t> </a:t>
            </a:r>
            <a:r>
              <a:rPr lang="en-US" dirty="0" err="1"/>
              <a:t>blockchain</a:t>
            </a:r>
            <a:r>
              <a:rPr lang="en-US" dirty="0"/>
              <a:t> e a </a:t>
            </a:r>
            <a:r>
              <a:rPr lang="en-US" dirty="0" err="1"/>
              <a:t>tecnologia</a:t>
            </a:r>
            <a:r>
              <a:rPr lang="en-US" dirty="0"/>
              <a:t> de </a:t>
            </a:r>
            <a:r>
              <a:rPr lang="en-US" dirty="0" err="1"/>
              <a:t>contabilidade</a:t>
            </a:r>
            <a:r>
              <a:rPr lang="en-US" dirty="0"/>
              <a:t> </a:t>
            </a:r>
            <a:r>
              <a:rPr lang="en-US" dirty="0" err="1"/>
              <a:t>distribuída</a:t>
            </a:r>
            <a:r>
              <a:rPr lang="en-US" dirty="0"/>
              <a:t> (DLT).</a:t>
            </a:r>
          </a:p>
          <a:p>
            <a:pPr marL="171450" indent="-171450">
              <a:buClr>
                <a:schemeClr val="accent1"/>
              </a:buClr>
              <a:buFont typeface="Wingdings" charset="2"/>
              <a:buChar char="§"/>
            </a:pPr>
            <a:r>
              <a:rPr lang="en-US" dirty="0" err="1"/>
              <a:t>Discutir</a:t>
            </a:r>
            <a:r>
              <a:rPr lang="en-US" dirty="0"/>
              <a:t> as </a:t>
            </a:r>
            <a:r>
              <a:rPr lang="en-US" dirty="0" err="1"/>
              <a:t>tecnologias</a:t>
            </a:r>
            <a:r>
              <a:rPr lang="en-US" dirty="0"/>
              <a:t> </a:t>
            </a:r>
            <a:r>
              <a:rPr lang="en-US" dirty="0" err="1"/>
              <a:t>blockchain</a:t>
            </a:r>
            <a:r>
              <a:rPr lang="en-US" dirty="0"/>
              <a:t> e o </a:t>
            </a:r>
            <a:r>
              <a:rPr lang="en-US" dirty="0" err="1"/>
              <a:t>dinheiro</a:t>
            </a:r>
            <a:r>
              <a:rPr lang="en-US" dirty="0"/>
              <a:t> </a:t>
            </a:r>
            <a:r>
              <a:rPr lang="en-US" dirty="0" err="1"/>
              <a:t>inicial</a:t>
            </a:r>
            <a:r>
              <a:rPr lang="en-US" dirty="0"/>
              <a:t>.</a:t>
            </a:r>
          </a:p>
          <a:p>
            <a:pPr marL="171450" indent="-171450">
              <a:buClr>
                <a:schemeClr val="accent1"/>
              </a:buClr>
              <a:buFont typeface="Wingdings" charset="2"/>
              <a:buChar char="§"/>
            </a:pPr>
            <a:r>
              <a:rPr lang="en-US" dirty="0" err="1"/>
              <a:t>Explicar</a:t>
            </a:r>
            <a:r>
              <a:rPr lang="en-US" dirty="0"/>
              <a:t> a </a:t>
            </a:r>
            <a:r>
              <a:rPr lang="en-US" dirty="0" err="1"/>
              <a:t>diferença</a:t>
            </a:r>
            <a:r>
              <a:rPr lang="en-US" dirty="0"/>
              <a:t> entre </a:t>
            </a:r>
            <a:r>
              <a:rPr lang="en-US" dirty="0" err="1"/>
              <a:t>blockchain</a:t>
            </a:r>
            <a:r>
              <a:rPr lang="en-US" dirty="0"/>
              <a:t> e a </a:t>
            </a:r>
            <a:r>
              <a:rPr lang="en-US" dirty="0" err="1"/>
              <a:t>criptomoeda</a:t>
            </a:r>
            <a:r>
              <a:rPr lang="en-US" dirty="0"/>
              <a:t> </a:t>
            </a:r>
            <a:r>
              <a:rPr lang="en-US" dirty="0" err="1"/>
              <a:t>Bitcoin</a:t>
            </a:r>
            <a:r>
              <a:rPr lang="en-US" dirty="0"/>
              <a:t>.</a:t>
            </a:r>
          </a:p>
          <a:p>
            <a:pPr marL="171450" indent="-171450">
              <a:buClr>
                <a:schemeClr val="accent1"/>
              </a:buClr>
              <a:buFont typeface="Wingdings" charset="2"/>
              <a:buChar char="§"/>
            </a:pPr>
            <a:r>
              <a:rPr lang="en-US" dirty="0" err="1"/>
              <a:t>Explicar</a:t>
            </a:r>
            <a:r>
              <a:rPr lang="en-US" dirty="0"/>
              <a:t> </a:t>
            </a:r>
            <a:r>
              <a:rPr lang="en-US" dirty="0" err="1"/>
              <a:t>como</a:t>
            </a:r>
            <a:r>
              <a:rPr lang="en-US" dirty="0"/>
              <a:t> </a:t>
            </a:r>
            <a:r>
              <a:rPr lang="en-US" dirty="0" err="1"/>
              <a:t>funciona</a:t>
            </a:r>
            <a:r>
              <a:rPr lang="en-US" dirty="0"/>
              <a:t> o </a:t>
            </a:r>
            <a:r>
              <a:rPr lang="en-US" dirty="0" err="1"/>
              <a:t>blockchain</a:t>
            </a:r>
            <a:r>
              <a:rPr lang="en-US" dirty="0"/>
              <a:t> do </a:t>
            </a:r>
            <a:r>
              <a:rPr lang="en-US" dirty="0" err="1"/>
              <a:t>Bitcoin</a:t>
            </a:r>
            <a:r>
              <a:rPr lang="en-US" dirty="0"/>
              <a:t>.</a:t>
            </a:r>
          </a:p>
          <a:p>
            <a:pPr marL="171450" indent="-171450">
              <a:buClr>
                <a:schemeClr val="accent1"/>
              </a:buClr>
              <a:buFont typeface="Wingdings" charset="2"/>
              <a:buChar char="§"/>
            </a:pPr>
            <a:r>
              <a:rPr lang="en-US" dirty="0" err="1"/>
              <a:t>Discutir</a:t>
            </a:r>
            <a:r>
              <a:rPr lang="en-US" dirty="0"/>
              <a:t> as </a:t>
            </a:r>
            <a:r>
              <a:rPr lang="en-US" dirty="0" err="1"/>
              <a:t>características</a:t>
            </a:r>
            <a:r>
              <a:rPr lang="en-US" dirty="0"/>
              <a:t> da </a:t>
            </a:r>
            <a:r>
              <a:rPr lang="en-US" dirty="0" err="1"/>
              <a:t>blockchain</a:t>
            </a:r>
            <a:r>
              <a:rPr lang="en-US" dirty="0"/>
              <a:t>.</a:t>
            </a:r>
          </a:p>
          <a:p>
            <a:pPr marL="171450" indent="-171450">
              <a:buClr>
                <a:schemeClr val="accent1"/>
              </a:buClr>
              <a:buFont typeface="Wingdings" charset="2"/>
              <a:buChar char="§"/>
            </a:pPr>
            <a:r>
              <a:rPr lang="en-US" dirty="0" err="1"/>
              <a:t>Explicar</a:t>
            </a:r>
            <a:r>
              <a:rPr lang="en-US" dirty="0"/>
              <a:t> </a:t>
            </a:r>
            <a:r>
              <a:rPr lang="en-US" dirty="0" err="1"/>
              <a:t>os</a:t>
            </a:r>
            <a:r>
              <a:rPr lang="en-US" dirty="0"/>
              <a:t> </a:t>
            </a:r>
            <a:r>
              <a:rPr lang="en-US" dirty="0" err="1"/>
              <a:t>componentes</a:t>
            </a:r>
            <a:r>
              <a:rPr lang="en-US" dirty="0"/>
              <a:t> do </a:t>
            </a:r>
            <a:r>
              <a:rPr lang="en-US" dirty="0" err="1"/>
              <a:t>blockchain</a:t>
            </a:r>
            <a:r>
              <a:rPr lang="en-US" dirty="0"/>
              <a:t>, </a:t>
            </a:r>
            <a:r>
              <a:rPr lang="en-US" dirty="0" err="1"/>
              <a:t>como</a:t>
            </a:r>
            <a:r>
              <a:rPr lang="en-US" dirty="0"/>
              <a:t> </a:t>
            </a:r>
            <a:r>
              <a:rPr lang="en-US" dirty="0" err="1"/>
              <a:t>mineração</a:t>
            </a:r>
            <a:r>
              <a:rPr lang="en-US" dirty="0"/>
              <a:t> e </a:t>
            </a:r>
            <a:r>
              <a:rPr lang="en-US" dirty="0" err="1"/>
              <a:t>consenso</a:t>
            </a:r>
            <a:r>
              <a:rPr lang="en-US" dirty="0"/>
              <a:t>.</a:t>
            </a:r>
          </a:p>
          <a:p>
            <a:pPr marL="171450" indent="-171450">
              <a:buClr>
                <a:schemeClr val="accent1"/>
              </a:buClr>
              <a:buFont typeface="Wingdings" charset="2"/>
              <a:buChar char="§"/>
            </a:pPr>
            <a:r>
              <a:rPr lang="en-US" dirty="0" err="1"/>
              <a:t>Explicar</a:t>
            </a:r>
            <a:r>
              <a:rPr lang="en-US" dirty="0"/>
              <a:t> de </a:t>
            </a:r>
            <a:r>
              <a:rPr lang="en-US" dirty="0" err="1"/>
              <a:t>que</a:t>
            </a:r>
            <a:r>
              <a:rPr lang="en-US" dirty="0"/>
              <a:t> </a:t>
            </a:r>
            <a:r>
              <a:rPr lang="en-US" dirty="0" err="1"/>
              <a:t>é</a:t>
            </a:r>
            <a:r>
              <a:rPr lang="en-US" dirty="0"/>
              <a:t> </a:t>
            </a:r>
            <a:r>
              <a:rPr lang="en-US" dirty="0" err="1"/>
              <a:t>composto</a:t>
            </a:r>
            <a:r>
              <a:rPr lang="en-US" dirty="0"/>
              <a:t> um </a:t>
            </a:r>
            <a:r>
              <a:rPr lang="en-US" dirty="0" err="1"/>
              <a:t>bloco</a:t>
            </a:r>
            <a:r>
              <a:rPr lang="en-US" dirty="0"/>
              <a:t> </a:t>
            </a:r>
            <a:r>
              <a:rPr lang="en-US" dirty="0" err="1"/>
              <a:t>em</a:t>
            </a:r>
            <a:r>
              <a:rPr lang="en-US" dirty="0"/>
              <a:t> </a:t>
            </a:r>
            <a:r>
              <a:rPr lang="en-US" dirty="0" err="1"/>
              <a:t>uma</a:t>
            </a:r>
            <a:r>
              <a:rPr lang="en-US" dirty="0"/>
              <a:t> </a:t>
            </a:r>
            <a:r>
              <a:rPr lang="en-US" dirty="0" err="1"/>
              <a:t>blockchain</a:t>
            </a:r>
            <a:r>
              <a:rPr lang="en-US" dirty="0"/>
              <a:t>.</a:t>
            </a:r>
          </a:p>
          <a:p>
            <a:pPr marL="171450" indent="-171450">
              <a:buClr>
                <a:schemeClr val="accent1"/>
              </a:buClr>
              <a:buFont typeface="Wingdings" charset="2"/>
              <a:buChar char="§"/>
            </a:pPr>
            <a:r>
              <a:rPr lang="en-US" dirty="0" err="1"/>
              <a:t>Explicar</a:t>
            </a:r>
            <a:r>
              <a:rPr lang="en-US" dirty="0"/>
              <a:t> </a:t>
            </a:r>
            <a:r>
              <a:rPr lang="en-US" dirty="0" err="1"/>
              <a:t>como</a:t>
            </a:r>
            <a:r>
              <a:rPr lang="en-US" dirty="0"/>
              <a:t> </a:t>
            </a:r>
            <a:r>
              <a:rPr lang="en-US" dirty="0" err="1"/>
              <a:t>funcionam</a:t>
            </a:r>
            <a:r>
              <a:rPr lang="en-US" dirty="0"/>
              <a:t> as </a:t>
            </a:r>
            <a:r>
              <a:rPr lang="en-US" dirty="0" err="1"/>
              <a:t>transações</a:t>
            </a:r>
            <a:r>
              <a:rPr lang="en-US" dirty="0"/>
              <a:t> </a:t>
            </a:r>
            <a:r>
              <a:rPr lang="en-US" dirty="0" err="1"/>
              <a:t>em</a:t>
            </a:r>
            <a:r>
              <a:rPr lang="en-US" dirty="0"/>
              <a:t> um </a:t>
            </a:r>
            <a:r>
              <a:rPr lang="en-US" dirty="0" err="1"/>
              <a:t>blockchain</a:t>
            </a:r>
            <a:r>
              <a:rPr lang="en-US" dirty="0"/>
              <a:t>.</a:t>
            </a:r>
          </a:p>
          <a:p>
            <a:pPr marL="171450" indent="-171450">
              <a:buClr>
                <a:schemeClr val="accent1"/>
              </a:buClr>
              <a:buFont typeface="Wingdings" charset="2"/>
              <a:buChar char="§"/>
            </a:pPr>
            <a:r>
              <a:rPr lang="en-US" dirty="0" err="1"/>
              <a:t>Discutir</a:t>
            </a:r>
            <a:r>
              <a:rPr lang="en-US" dirty="0"/>
              <a:t> as </a:t>
            </a:r>
            <a:r>
              <a:rPr lang="en-US" dirty="0" err="1"/>
              <a:t>vantagens</a:t>
            </a:r>
            <a:r>
              <a:rPr lang="en-US" dirty="0"/>
              <a:t> e </a:t>
            </a:r>
            <a:r>
              <a:rPr lang="en-US" dirty="0" err="1"/>
              <a:t>desvantagens</a:t>
            </a:r>
            <a:r>
              <a:rPr lang="en-US" dirty="0"/>
              <a:t> dos </a:t>
            </a:r>
            <a:r>
              <a:rPr lang="en-US" dirty="0" err="1"/>
              <a:t>mecanismos</a:t>
            </a:r>
            <a:r>
              <a:rPr lang="en-US" dirty="0"/>
              <a:t> de </a:t>
            </a:r>
            <a:r>
              <a:rPr lang="en-US" dirty="0" err="1"/>
              <a:t>consenso</a:t>
            </a:r>
            <a:r>
              <a:rPr lang="en-US" dirty="0"/>
              <a:t> Proof-of-Work e Proof-of-Stake.</a:t>
            </a:r>
          </a:p>
          <a:p>
            <a:pPr marL="171450" indent="-171450">
              <a:buClr>
                <a:schemeClr val="accent1"/>
              </a:buClr>
              <a:buFont typeface="Wingdings" charset="2"/>
              <a:buChar char="§"/>
            </a:pPr>
            <a:r>
              <a:rPr lang="en-US" dirty="0" err="1"/>
              <a:t>Explicar</a:t>
            </a:r>
            <a:r>
              <a:rPr lang="en-US" dirty="0"/>
              <a:t> as </a:t>
            </a:r>
            <a:r>
              <a:rPr lang="en-US" dirty="0" err="1"/>
              <a:t>três</a:t>
            </a:r>
            <a:r>
              <a:rPr lang="en-US" dirty="0"/>
              <a:t> </a:t>
            </a:r>
            <a:r>
              <a:rPr lang="en-US" dirty="0" err="1"/>
              <a:t>principais</a:t>
            </a:r>
            <a:r>
              <a:rPr lang="en-US" dirty="0"/>
              <a:t> </a:t>
            </a:r>
            <a:r>
              <a:rPr lang="en-US" dirty="0" err="1"/>
              <a:t>funções</a:t>
            </a:r>
            <a:r>
              <a:rPr lang="en-US" dirty="0"/>
              <a:t> da </a:t>
            </a:r>
            <a:r>
              <a:rPr lang="en-US" dirty="0" err="1"/>
              <a:t>moeda</a:t>
            </a:r>
            <a:r>
              <a:rPr lang="en-US" dirty="0"/>
              <a:t>.</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71632" y="6330114"/>
            <a:ext cx="3019010" cy="3306524"/>
          </a:xfrm>
        </p:spPr>
        <p:txBody>
          <a:bodyPr/>
          <a:lstStyle/>
          <a:p>
            <a:r>
              <a:rPr lang="en-US" dirty="0" err="1"/>
              <a:t>Neste</a:t>
            </a:r>
            <a:r>
              <a:rPr lang="en-US" dirty="0"/>
              <a:t> </a:t>
            </a:r>
            <a:r>
              <a:rPr lang="en-US" dirty="0" err="1"/>
              <a:t>módulo</a:t>
            </a:r>
            <a:r>
              <a:rPr lang="en-US" dirty="0"/>
              <a:t>, </a:t>
            </a:r>
            <a:r>
              <a:rPr lang="en-US" dirty="0" err="1"/>
              <a:t>examinaremos</a:t>
            </a:r>
            <a:r>
              <a:rPr lang="en-US" dirty="0"/>
              <a:t> um </a:t>
            </a:r>
            <a:r>
              <a:rPr lang="en-US" dirty="0" err="1"/>
              <a:t>breve</a:t>
            </a:r>
            <a:r>
              <a:rPr lang="en-US" dirty="0"/>
              <a:t> </a:t>
            </a:r>
            <a:r>
              <a:rPr lang="en-US" dirty="0" err="1"/>
              <a:t>histórico</a:t>
            </a:r>
            <a:r>
              <a:rPr lang="en-US" dirty="0"/>
              <a:t> das </a:t>
            </a:r>
            <a:r>
              <a:rPr lang="en-US" dirty="0" err="1"/>
              <a:t>tecnologias</a:t>
            </a:r>
            <a:r>
              <a:rPr lang="en-US" dirty="0"/>
              <a:t> de </a:t>
            </a:r>
            <a:r>
              <a:rPr lang="en-US" dirty="0" err="1"/>
              <a:t>contabilidade</a:t>
            </a:r>
            <a:r>
              <a:rPr lang="en-US" dirty="0"/>
              <a:t> </a:t>
            </a:r>
            <a:r>
              <a:rPr lang="en-US" dirty="0" err="1"/>
              <a:t>distribuída</a:t>
            </a:r>
            <a:r>
              <a:rPr lang="en-US" dirty="0"/>
              <a:t>, </a:t>
            </a:r>
            <a:r>
              <a:rPr lang="en-US" dirty="0" err="1"/>
              <a:t>especificamente</a:t>
            </a:r>
            <a:r>
              <a:rPr lang="en-US" dirty="0"/>
              <a:t> a </a:t>
            </a:r>
            <a:r>
              <a:rPr lang="en-US" dirty="0" err="1"/>
              <a:t>tecnologia</a:t>
            </a:r>
            <a:r>
              <a:rPr lang="en-US" dirty="0"/>
              <a:t> </a:t>
            </a:r>
            <a:r>
              <a:rPr lang="en-US" dirty="0" err="1"/>
              <a:t>blockchain</a:t>
            </a:r>
            <a:r>
              <a:rPr lang="en-US" dirty="0"/>
              <a:t> e </a:t>
            </a:r>
            <a:r>
              <a:rPr lang="en-US" dirty="0" err="1"/>
              <a:t>como</a:t>
            </a:r>
            <a:r>
              <a:rPr lang="en-US" dirty="0"/>
              <a:t> </a:t>
            </a:r>
            <a:r>
              <a:rPr lang="en-US" dirty="0" err="1"/>
              <a:t>ela</a:t>
            </a:r>
            <a:r>
              <a:rPr lang="en-US" dirty="0"/>
              <a:t> </a:t>
            </a:r>
            <a:r>
              <a:rPr lang="en-US" dirty="0" err="1"/>
              <a:t>é</a:t>
            </a:r>
            <a:r>
              <a:rPr lang="en-US" dirty="0"/>
              <a:t> </a:t>
            </a:r>
            <a:r>
              <a:rPr lang="en-US" dirty="0" err="1"/>
              <a:t>projetada</a:t>
            </a:r>
            <a:r>
              <a:rPr lang="en-US" dirty="0"/>
              <a:t> (</a:t>
            </a:r>
            <a:r>
              <a:rPr lang="en-US" dirty="0" err="1"/>
              <a:t>por</a:t>
            </a:r>
            <a:r>
              <a:rPr lang="en-US" dirty="0"/>
              <a:t> </a:t>
            </a:r>
            <a:r>
              <a:rPr lang="en-US" dirty="0" err="1"/>
              <a:t>exemplo</a:t>
            </a:r>
            <a:r>
              <a:rPr lang="en-US" dirty="0"/>
              <a:t>, </a:t>
            </a:r>
            <a:r>
              <a:rPr lang="en-US" dirty="0" err="1"/>
              <a:t>criptografia</a:t>
            </a:r>
            <a:r>
              <a:rPr lang="en-US" dirty="0"/>
              <a:t>, </a:t>
            </a:r>
            <a:r>
              <a:rPr lang="en-US" dirty="0" err="1"/>
              <a:t>estrutura</a:t>
            </a:r>
            <a:r>
              <a:rPr lang="en-US" dirty="0"/>
              <a:t> de </a:t>
            </a:r>
            <a:r>
              <a:rPr lang="en-US" dirty="0" err="1"/>
              <a:t>blocos</a:t>
            </a:r>
            <a:r>
              <a:rPr lang="en-US" dirty="0"/>
              <a:t>, </a:t>
            </a:r>
            <a:r>
              <a:rPr lang="en-US" dirty="0" err="1"/>
              <a:t>mineração</a:t>
            </a:r>
            <a:r>
              <a:rPr lang="en-US" dirty="0"/>
              <a:t> e </a:t>
            </a:r>
            <a:r>
              <a:rPr lang="en-US" dirty="0" err="1"/>
              <a:t>consenso</a:t>
            </a:r>
            <a:r>
              <a:rPr lang="en-US" dirty="0"/>
              <a:t>). </a:t>
            </a:r>
            <a:r>
              <a:rPr lang="en-US" dirty="0" err="1"/>
              <a:t>Essa</a:t>
            </a:r>
            <a:r>
              <a:rPr lang="en-US" dirty="0"/>
              <a:t> base </a:t>
            </a:r>
            <a:r>
              <a:rPr lang="en-US" dirty="0" err="1"/>
              <a:t>permitirá</a:t>
            </a:r>
            <a:r>
              <a:rPr lang="en-US" dirty="0"/>
              <a:t> </a:t>
            </a:r>
            <a:r>
              <a:rPr lang="en-US" dirty="0" err="1"/>
              <a:t>que</a:t>
            </a:r>
            <a:r>
              <a:rPr lang="en-US" dirty="0"/>
              <a:t> se </a:t>
            </a:r>
            <a:r>
              <a:rPr lang="en-US" dirty="0" err="1"/>
              <a:t>entenda</a:t>
            </a:r>
            <a:r>
              <a:rPr lang="en-US" dirty="0"/>
              <a:t> a </a:t>
            </a:r>
            <a:r>
              <a:rPr lang="en-US" dirty="0" err="1"/>
              <a:t>tecnologia</a:t>
            </a:r>
            <a:r>
              <a:rPr lang="en-US" dirty="0"/>
              <a:t> </a:t>
            </a:r>
            <a:r>
              <a:rPr lang="en-US" dirty="0" err="1"/>
              <a:t>blockchain</a:t>
            </a:r>
            <a:r>
              <a:rPr lang="en-US" dirty="0"/>
              <a:t> e </a:t>
            </a:r>
            <a:r>
              <a:rPr lang="en-US" dirty="0" err="1"/>
              <a:t>facilite</a:t>
            </a:r>
            <a:r>
              <a:rPr lang="en-US" dirty="0"/>
              <a:t> o </a:t>
            </a:r>
            <a:r>
              <a:rPr lang="en-US" dirty="0" err="1"/>
              <a:t>uso</a:t>
            </a:r>
            <a:r>
              <a:rPr lang="en-US" dirty="0"/>
              <a:t> dos </a:t>
            </a:r>
            <a:r>
              <a:rPr lang="en-US" dirty="0" err="1"/>
              <a:t>protocolos</a:t>
            </a:r>
            <a:r>
              <a:rPr lang="en-US" dirty="0"/>
              <a:t> </a:t>
            </a:r>
            <a:r>
              <a:rPr lang="en-US" dirty="0" err="1"/>
              <a:t>atuais</a:t>
            </a:r>
            <a:r>
              <a:rPr lang="en-US" dirty="0"/>
              <a:t> da Internet, </a:t>
            </a:r>
            <a:r>
              <a:rPr lang="en-US" dirty="0" err="1"/>
              <a:t>melhorando</a:t>
            </a:r>
            <a:r>
              <a:rPr lang="en-US" dirty="0"/>
              <a:t> e </a:t>
            </a:r>
            <a:r>
              <a:rPr lang="en-US" dirty="0" err="1"/>
              <a:t>adicionando</a:t>
            </a:r>
            <a:r>
              <a:rPr lang="en-US" dirty="0"/>
              <a:t> a </a:t>
            </a:r>
            <a:r>
              <a:rPr lang="en-US" dirty="0" err="1"/>
              <a:t>eles</a:t>
            </a:r>
            <a:r>
              <a:rPr lang="en-US" dirty="0"/>
              <a:t>. </a:t>
            </a:r>
            <a:r>
              <a:rPr lang="en-US" dirty="0" err="1"/>
              <a:t>Além</a:t>
            </a:r>
            <a:r>
              <a:rPr lang="en-US" dirty="0"/>
              <a:t> disso, </a:t>
            </a:r>
            <a:r>
              <a:rPr lang="en-US" dirty="0" err="1"/>
              <a:t>vamos</a:t>
            </a:r>
            <a:r>
              <a:rPr lang="en-US" dirty="0"/>
              <a:t> </a:t>
            </a:r>
            <a:r>
              <a:rPr lang="en-US" dirty="0" err="1"/>
              <a:t>entrar</a:t>
            </a:r>
            <a:r>
              <a:rPr lang="en-US" dirty="0"/>
              <a:t> </a:t>
            </a:r>
            <a:r>
              <a:rPr lang="en-US" dirty="0" err="1"/>
              <a:t>na</a:t>
            </a:r>
            <a:r>
              <a:rPr lang="en-US" dirty="0"/>
              <a:t> </a:t>
            </a:r>
            <a:r>
              <a:rPr lang="en-US" dirty="0" err="1"/>
              <a:t>história</a:t>
            </a:r>
            <a:r>
              <a:rPr lang="en-US" dirty="0"/>
              <a:t> do </a:t>
            </a:r>
            <a:r>
              <a:rPr lang="en-US" dirty="0" err="1"/>
              <a:t>dinheiro</a:t>
            </a:r>
            <a:r>
              <a:rPr lang="en-US" dirty="0"/>
              <a:t> e </a:t>
            </a:r>
            <a:r>
              <a:rPr lang="en-US" dirty="0" err="1"/>
              <a:t>especialmente</a:t>
            </a:r>
            <a:r>
              <a:rPr lang="en-US" dirty="0"/>
              <a:t> do </a:t>
            </a:r>
            <a:r>
              <a:rPr lang="en-US" dirty="0" err="1"/>
              <a:t>Bitcoin</a:t>
            </a:r>
            <a:r>
              <a:rPr lang="en-US" dirty="0"/>
              <a:t> </a:t>
            </a:r>
            <a:r>
              <a:rPr lang="en-US" dirty="0" err="1"/>
              <a:t>como</a:t>
            </a:r>
            <a:r>
              <a:rPr lang="en-US" dirty="0"/>
              <a:t> a </a:t>
            </a:r>
            <a:r>
              <a:rPr lang="en-US" dirty="0" err="1"/>
              <a:t>primeira</a:t>
            </a:r>
            <a:r>
              <a:rPr lang="en-US" dirty="0"/>
              <a:t> </a:t>
            </a:r>
            <a:r>
              <a:rPr lang="en-US" dirty="0" err="1"/>
              <a:t>aplicação</a:t>
            </a:r>
            <a:r>
              <a:rPr lang="en-US" dirty="0"/>
              <a:t> da </a:t>
            </a:r>
            <a:r>
              <a:rPr lang="en-US" dirty="0" err="1"/>
              <a:t>tecnologia</a:t>
            </a:r>
            <a:r>
              <a:rPr lang="en-US" dirty="0"/>
              <a:t> </a:t>
            </a:r>
            <a:r>
              <a:rPr lang="en-US" dirty="0" err="1"/>
              <a:t>blockchain</a:t>
            </a:r>
            <a:r>
              <a:rPr lang="en-US" dirty="0"/>
              <a:t>. Como </a:t>
            </a:r>
            <a:r>
              <a:rPr lang="en-US" dirty="0" err="1"/>
              <a:t>ponto</a:t>
            </a:r>
            <a:r>
              <a:rPr lang="en-US" dirty="0"/>
              <a:t> de </a:t>
            </a:r>
            <a:r>
              <a:rPr lang="en-US" dirty="0" err="1"/>
              <a:t>referência</a:t>
            </a:r>
            <a:r>
              <a:rPr lang="en-US" dirty="0"/>
              <a:t>, </a:t>
            </a:r>
            <a:r>
              <a:rPr lang="en-US" dirty="0" err="1"/>
              <a:t>iremos</a:t>
            </a:r>
            <a:r>
              <a:rPr lang="en-US" dirty="0"/>
              <a:t> </a:t>
            </a:r>
            <a:r>
              <a:rPr lang="en-US" dirty="0" err="1"/>
              <a:t>ver</a:t>
            </a:r>
            <a:r>
              <a:rPr lang="en-US" dirty="0"/>
              <a:t> as </a:t>
            </a:r>
            <a:r>
              <a:rPr lang="en-US" dirty="0" err="1"/>
              <a:t>características</a:t>
            </a:r>
            <a:r>
              <a:rPr lang="en-US" dirty="0"/>
              <a:t> do </a:t>
            </a:r>
            <a:r>
              <a:rPr lang="en-US" dirty="0" err="1"/>
              <a:t>blockchain</a:t>
            </a:r>
            <a:r>
              <a:rPr lang="en-US" dirty="0"/>
              <a:t> do </a:t>
            </a:r>
            <a:r>
              <a:rPr lang="en-US" dirty="0" err="1"/>
              <a:t>Bitcoin</a:t>
            </a:r>
            <a:r>
              <a:rPr lang="en-US" dirty="0"/>
              <a:t>, </a:t>
            </a:r>
            <a:r>
              <a:rPr lang="en-US" dirty="0" err="1"/>
              <a:t>especificamente</a:t>
            </a:r>
            <a:r>
              <a:rPr lang="en-US" dirty="0"/>
              <a:t> </a:t>
            </a:r>
            <a:r>
              <a:rPr lang="en-US" dirty="0" err="1"/>
              <a:t>sua</a:t>
            </a:r>
            <a:r>
              <a:rPr lang="en-US" dirty="0"/>
              <a:t> </a:t>
            </a:r>
            <a:r>
              <a:rPr lang="en-US" dirty="0" err="1"/>
              <a:t>rede</a:t>
            </a:r>
            <a:r>
              <a:rPr lang="en-US" dirty="0"/>
              <a:t> </a:t>
            </a:r>
            <a:r>
              <a:rPr lang="en-US" i="1" dirty="0"/>
              <a:t>peer-to-peer </a:t>
            </a:r>
            <a:r>
              <a:rPr lang="en-US" dirty="0" err="1"/>
              <a:t>que</a:t>
            </a:r>
            <a:r>
              <a:rPr lang="en-US" dirty="0"/>
              <a:t> </a:t>
            </a:r>
            <a:r>
              <a:rPr lang="en-US" dirty="0" err="1"/>
              <a:t>permite</a:t>
            </a:r>
            <a:r>
              <a:rPr lang="en-US" dirty="0"/>
              <a:t> </a:t>
            </a:r>
            <a:r>
              <a:rPr lang="en-US" dirty="0" err="1"/>
              <a:t>armazenar</a:t>
            </a:r>
            <a:r>
              <a:rPr lang="en-US" dirty="0"/>
              <a:t> </a:t>
            </a:r>
            <a:r>
              <a:rPr lang="en-US" dirty="0" err="1"/>
              <a:t>transações</a:t>
            </a:r>
            <a:r>
              <a:rPr lang="en-US" dirty="0"/>
              <a:t>, </a:t>
            </a:r>
            <a:r>
              <a:rPr lang="en-US" dirty="0" err="1"/>
              <a:t>fornece</a:t>
            </a:r>
            <a:r>
              <a:rPr lang="en-US" dirty="0"/>
              <a:t> </a:t>
            </a:r>
            <a:r>
              <a:rPr lang="en-US" dirty="0" err="1"/>
              <a:t>transparência</a:t>
            </a:r>
            <a:r>
              <a:rPr lang="en-US" dirty="0"/>
              <a:t> e </a:t>
            </a:r>
            <a:r>
              <a:rPr lang="en-US" dirty="0" err="1"/>
              <a:t>imutabilidade</a:t>
            </a:r>
            <a:r>
              <a:rPr lang="en-US" dirty="0"/>
              <a:t>, </a:t>
            </a:r>
            <a:r>
              <a:rPr lang="en-US" dirty="0" err="1"/>
              <a:t>bem</a:t>
            </a:r>
            <a:r>
              <a:rPr lang="en-US" dirty="0"/>
              <a:t> </a:t>
            </a:r>
            <a:r>
              <a:rPr lang="en-US" dirty="0" err="1"/>
              <a:t>como</a:t>
            </a:r>
            <a:r>
              <a:rPr lang="en-US" dirty="0"/>
              <a:t> </a:t>
            </a:r>
            <a:r>
              <a:rPr lang="en-US" dirty="0" err="1"/>
              <a:t>diferentes</a:t>
            </a:r>
            <a:r>
              <a:rPr lang="en-US" dirty="0"/>
              <a:t> </a:t>
            </a:r>
            <a:r>
              <a:rPr lang="en-US" dirty="0" err="1"/>
              <a:t>mecanismos</a:t>
            </a:r>
            <a:r>
              <a:rPr lang="en-US" dirty="0"/>
              <a:t> de </a:t>
            </a:r>
            <a:r>
              <a:rPr lang="en-US" dirty="0" err="1"/>
              <a:t>consenso</a:t>
            </a:r>
            <a:r>
              <a:rPr lang="en-US" dirty="0"/>
              <a:t>.</a:t>
            </a:r>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t-PT" sz="1800" dirty="0">
                <a:solidFill>
                  <a:srgbClr val="F9A835"/>
                </a:solidFill>
                <a:cs typeface="Poppins SemiBold" pitchFamily="2" charset="77"/>
              </a:rPr>
              <a:t>Revisão do Capítulo</a:t>
            </a:r>
            <a:endParaRPr lang="x-none" sz="1800" dirty="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02298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4268569"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dirty="0">
                <a:solidFill>
                  <a:srgbClr val="8E2F91"/>
                </a:solidFill>
                <a:ea typeface="Calibri" panose="020F0502020204030204" pitchFamily="34" charset="0"/>
                <a:cs typeface="Calibri" panose="020F0502020204030204" pitchFamily="34" charset="0"/>
              </a:rPr>
              <a:t>INTRODUÇÃO </a:t>
            </a:r>
            <a:r>
              <a:rPr lang="en-US" dirty="0" err="1">
                <a:solidFill>
                  <a:srgbClr val="8E2F91"/>
                </a:solidFill>
                <a:ea typeface="Calibri" panose="020F0502020204030204" pitchFamily="34" charset="0"/>
                <a:cs typeface="Calibri" panose="020F0502020204030204" pitchFamily="34" charset="0"/>
              </a:rPr>
              <a:t>À</a:t>
            </a:r>
            <a:r>
              <a:rPr lang="en-US" dirty="0">
                <a:solidFill>
                  <a:srgbClr val="8E2F91"/>
                </a:solidFill>
                <a:ea typeface="Calibri" panose="020F0502020204030204" pitchFamily="34" charset="0"/>
                <a:cs typeface="Calibri" panose="020F0502020204030204" pitchFamily="34" charset="0"/>
              </a:rPr>
              <a:t> TECNOLOGIA DLTS E BLOCKCHAIN</a:t>
            </a:r>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25560" y="2176675"/>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latin typeface="Calibri" panose="020F0502020204030204" pitchFamily="34" charset="0"/>
                <a:cs typeface="Calibri" panose="020F0502020204030204" pitchFamily="34" charset="0"/>
              </a:rPr>
              <a:t>Para </a:t>
            </a:r>
            <a:r>
              <a:rPr lang="en-US" sz="1100" dirty="0" err="1">
                <a:latin typeface="Calibri" panose="020F0502020204030204" pitchFamily="34" charset="0"/>
                <a:cs typeface="Calibri" panose="020F0502020204030204" pitchFamily="34" charset="0"/>
              </a:rPr>
              <a:t>estabelecer</a:t>
            </a:r>
            <a:r>
              <a:rPr lang="en-US" sz="1100" dirty="0">
                <a:latin typeface="Calibri" panose="020F0502020204030204" pitchFamily="34" charset="0"/>
                <a:cs typeface="Calibri" panose="020F0502020204030204" pitchFamily="34" charset="0"/>
              </a:rPr>
              <a:t> as bases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curso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iremos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apresentar</a:t>
            </a:r>
            <a:r>
              <a:rPr lang="en-US" sz="1100" dirty="0">
                <a:latin typeface="Calibri" panose="020F0502020204030204" pitchFamily="34" charset="0"/>
                <a:cs typeface="Calibri" panose="020F0502020204030204" pitchFamily="34" charset="0"/>
              </a:rPr>
              <a:t> a Distributed Ledger Technology (DLT) e 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subcategorias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666553"/>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err="1"/>
              <a:t>Introdução</a:t>
            </a:r>
            <a:r>
              <a:rPr lang="en-US" sz="1800" b="0" dirty="0"/>
              <a:t> </a:t>
            </a:r>
            <a:r>
              <a:rPr lang="en-US" sz="1800" b="0" dirty="0" err="1"/>
              <a:t>ao</a:t>
            </a:r>
            <a:r>
              <a:rPr lang="en-US" sz="1800" b="0" dirty="0"/>
              <a:t> Modulo 1</a:t>
            </a:r>
            <a:endParaRPr lang="x-none" sz="1800" b="0" dirty="0"/>
          </a:p>
          <a:p>
            <a:pPr>
              <a:spcBef>
                <a:spcPts val="0"/>
              </a:spcBef>
            </a:pPr>
            <a:endParaRPr lang="en-US" sz="1800" b="0"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301490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1.1 O </a:t>
            </a:r>
            <a:r>
              <a:rPr lang="en-US" sz="1800" b="0" dirty="0" err="1"/>
              <a:t>que</a:t>
            </a:r>
            <a:r>
              <a:rPr lang="en-US" sz="1800" b="0" dirty="0"/>
              <a:t> </a:t>
            </a:r>
            <a:r>
              <a:rPr lang="en-US" sz="1800" b="0" dirty="0" err="1"/>
              <a:t>é</a:t>
            </a:r>
            <a:r>
              <a:rPr lang="en-US" sz="1800" b="0" dirty="0"/>
              <a:t> a </a:t>
            </a:r>
            <a:r>
              <a:rPr lang="en-US" sz="1800" b="0" dirty="0" err="1"/>
              <a:t>Tecnologia</a:t>
            </a:r>
            <a:r>
              <a:rPr lang="en-US" sz="1800" b="0" dirty="0"/>
              <a:t> </a:t>
            </a:r>
            <a:r>
              <a:rPr lang="en-US" sz="1800" b="0" dirty="0" err="1"/>
              <a:t>Blockchain</a:t>
            </a:r>
            <a:r>
              <a:rPr lang="en-US" sz="1800" b="0" dirty="0"/>
              <a:t>?</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05741" y="3477243"/>
            <a:ext cx="6367548" cy="3502122"/>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nível</a:t>
            </a:r>
            <a:r>
              <a:rPr lang="en-US" sz="1100" dirty="0">
                <a:latin typeface="Calibri" panose="020F0502020204030204" pitchFamily="34" charset="0"/>
                <a:cs typeface="Calibri" panose="020F0502020204030204" pitchFamily="34" charset="0"/>
              </a:rPr>
              <a:t> fundamental, a </a:t>
            </a:r>
            <a:r>
              <a:rPr lang="en-US" sz="1100" dirty="0" err="1">
                <a:latin typeface="Calibri" panose="020F0502020204030204" pitchFamily="34" charset="0"/>
                <a:cs typeface="Calibri" panose="020F0502020204030204" pitchFamily="34" charset="0"/>
              </a:rPr>
              <a:t>tecnologia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estrutura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baseada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princípio</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livro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imutável</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transparente</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ele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várias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gerenciados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transferidos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palavra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refere</a:t>
            </a:r>
            <a:r>
              <a:rPr lang="en-US" sz="1100" dirty="0">
                <a:latin typeface="Calibri" panose="020F0502020204030204" pitchFamily="34" charset="0"/>
                <a:cs typeface="Calibri" panose="020F0502020204030204" pitchFamily="34" charset="0"/>
              </a:rPr>
              <a:t>-se </a:t>
            </a:r>
            <a:r>
              <a:rPr lang="en-US" sz="1100" dirty="0" err="1">
                <a:latin typeface="Calibri" panose="020F0502020204030204" pitchFamily="34" charset="0"/>
                <a:cs typeface="Calibri" panose="020F0502020204030204" pitchFamily="34" charset="0"/>
              </a:rPr>
              <a:t>à</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estrutura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registrada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forma de um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juntamente</a:t>
            </a:r>
            <a:r>
              <a:rPr lang="en-US" sz="1100" dirty="0">
                <a:latin typeface="Calibri" panose="020F0502020204030204" pitchFamily="34" charset="0"/>
                <a:cs typeface="Calibri" panose="020F0502020204030204" pitchFamily="34" charset="0"/>
              </a:rPr>
              <a:t> com outros dados </a:t>
            </a:r>
            <a:r>
              <a:rPr lang="en-US" sz="1100" dirty="0" err="1">
                <a:latin typeface="Calibri" panose="020F0502020204030204" pitchFamily="34" charset="0"/>
                <a:cs typeface="Calibri" panose="020F0502020204030204" pitchFamily="34" charset="0"/>
              </a:rPr>
              <a:t>necessários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validação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detalhes</a:t>
            </a:r>
            <a:r>
              <a:rPr lang="en-US" sz="1100" dirty="0">
                <a:latin typeface="Calibri" panose="020F0502020204030204" pitchFamily="34" charset="0"/>
                <a:cs typeface="Calibri" panose="020F0502020204030204" pitchFamily="34" charset="0"/>
              </a:rPr>
              <a:t> dos dados da </a:t>
            </a:r>
            <a:r>
              <a:rPr lang="en-US" sz="1100" dirty="0" err="1">
                <a:latin typeface="Calibri" panose="020F0502020204030204" pitchFamily="34" charset="0"/>
                <a:cs typeface="Calibri" panose="020F0502020204030204" pitchFamily="34" charset="0"/>
              </a:rPr>
              <a:t>transação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discutidos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posteriormente</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módulo</a:t>
            </a:r>
            <a:r>
              <a:rPr lang="en-US" sz="1100" dirty="0">
                <a:latin typeface="Calibri" panose="020F0502020204030204" pitchFamily="34" charset="0"/>
                <a:cs typeface="Calibri" panose="020F0502020204030204" pitchFamily="34" charset="0"/>
              </a:rPr>
              <a:t> 1.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conectado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criptograficamente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precedente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subsequente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seu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sequência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medida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ocorrem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armazenamento</a:t>
            </a:r>
            <a:r>
              <a:rPr lang="en-US" sz="1100" dirty="0">
                <a:latin typeface="Calibri" panose="020F0502020204030204" pitchFamily="34" charset="0"/>
                <a:cs typeface="Calibri" panose="020F0502020204030204" pitchFamily="34" charset="0"/>
              </a:rPr>
              <a:t> de dados, </a:t>
            </a:r>
            <a:r>
              <a:rPr lang="en-US" sz="1100" dirty="0" err="1">
                <a:latin typeface="Calibri" panose="020F0502020204030204" pitchFamily="34" charset="0"/>
                <a:cs typeface="Calibri" panose="020F0502020204030204" pitchFamily="34" charset="0"/>
              </a:rPr>
              <a:t>esses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formam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cadeia</a:t>
            </a:r>
            <a:r>
              <a:rPr lang="en-US" sz="1100" dirty="0">
                <a:latin typeface="Calibri" panose="020F0502020204030204" pitchFamily="34" charset="0"/>
                <a:cs typeface="Calibri" panose="020F0502020204030204" pitchFamily="34" charset="0"/>
              </a:rPr>
              <a:t> de dados - 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tabLst>
                <a:tab pos="0" algn="l"/>
              </a:tabLst>
            </a:pPr>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livro</a:t>
            </a:r>
            <a:r>
              <a:rPr lang="en-US" sz="1100" dirty="0">
                <a:latin typeface="Calibri" panose="020F0502020204030204" pitchFamily="34" charset="0"/>
                <a:cs typeface="Calibri" panose="020F0502020204030204" pitchFamily="34" charset="0"/>
              </a:rPr>
              <a:t> digital </a:t>
            </a:r>
            <a:r>
              <a:rPr lang="en-US" sz="1100" dirty="0" err="1">
                <a:latin typeface="Calibri" panose="020F0502020204030204" pitchFamily="34" charset="0"/>
                <a:cs typeface="Calibri" panose="020F0502020204030204" pitchFamily="34" charset="0"/>
              </a:rPr>
              <a:t>controlado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computadores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distribuídos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feita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distinção</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permissão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privados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permissão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amplamente</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livro-razão</a:t>
            </a:r>
            <a:r>
              <a:rPr lang="en-US" sz="1100" dirty="0">
                <a:latin typeface="Calibri" panose="020F0502020204030204" pitchFamily="34" charset="0"/>
                <a:cs typeface="Calibri" panose="020F0502020204030204" pitchFamily="34" charset="0"/>
              </a:rPr>
              <a:t> (i.e., um ledger) </a:t>
            </a:r>
            <a:r>
              <a:rPr lang="en-US" sz="1100" dirty="0" err="1">
                <a:latin typeface="Calibri" panose="020F0502020204030204" pitchFamily="34" charset="0"/>
                <a:cs typeface="Calibri" panose="020F0502020204030204" pitchFamily="34" charset="0"/>
              </a:rPr>
              <a:t>refere</a:t>
            </a:r>
            <a:r>
              <a:rPr lang="en-US" sz="1100" dirty="0">
                <a:latin typeface="Calibri" panose="020F0502020204030204" pitchFamily="34" charset="0"/>
                <a:cs typeface="Calibri" panose="020F0502020204030204" pitchFamily="34" charset="0"/>
              </a:rPr>
              <a:t>-se a um </a:t>
            </a:r>
            <a:r>
              <a:rPr lang="en-US" sz="1100" dirty="0" err="1">
                <a:latin typeface="Calibri" panose="020F0502020204030204" pitchFamily="34" charset="0"/>
                <a:cs typeface="Calibri" panose="020F0502020204030204" pitchFamily="34" charset="0"/>
              </a:rPr>
              <a:t>armazenamento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que </a:t>
            </a:r>
            <a:r>
              <a:rPr lang="en-US" sz="1100" dirty="0" err="1">
                <a:latin typeface="Calibri" panose="020F0502020204030204" pitchFamily="34" charset="0"/>
                <a:cs typeface="Calibri" panose="020F0502020204030204" pitchFamily="34" charset="0"/>
              </a:rPr>
              <a:t>mantém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registos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que </a:t>
            </a:r>
            <a:r>
              <a:rPr lang="en-US" sz="1100" dirty="0" err="1">
                <a:latin typeface="Calibri" panose="020F0502020204030204" pitchFamily="34" charset="0"/>
                <a:cs typeface="Calibri" panose="020F0502020204030204" pitchFamily="34" charset="0"/>
              </a:rPr>
              <a:t>devem</a:t>
            </a:r>
            <a:r>
              <a:rPr lang="en-US" sz="1100" dirty="0">
                <a:latin typeface="Calibri" panose="020F0502020204030204" pitchFamily="34" charset="0"/>
                <a:cs typeface="Calibri" panose="020F0502020204030204" pitchFamily="34" charset="0"/>
              </a:rPr>
              <a:t> ser </a:t>
            </a:r>
            <a:r>
              <a:rPr lang="en-US" sz="1100" dirty="0" err="1">
                <a:latin typeface="Calibri" panose="020F0502020204030204" pitchFamily="34" charset="0"/>
                <a:cs typeface="Calibri" panose="020F0502020204030204" pitchFamily="34" charset="0"/>
              </a:rPr>
              <a:t>finais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definitivas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imutáveis</a:t>
            </a:r>
            <a:r>
              <a:rPr lang="en-US" sz="1100" dirty="0">
                <a:latin typeface="Calibri" panose="020F0502020204030204" pitchFamily="34" charset="0"/>
                <a:cs typeface="Calibri" panose="020F0502020204030204" pitchFamily="34" charset="0"/>
              </a:rPr>
              <a:t>. Um ledger </a:t>
            </a:r>
            <a:r>
              <a:rPr lang="en-US" sz="1100" dirty="0" err="1">
                <a:latin typeface="Calibri" panose="020F0502020204030204" pitchFamily="34" charset="0"/>
                <a:cs typeface="Calibri" panose="020F0502020204030204" pitchFamily="34" charset="0"/>
              </a:rPr>
              <a:t>distribuído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centralmente</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atualizado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computadores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nós</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livro-razão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distribuído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calibração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específica</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livro-razão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livro-razão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compartilhado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conjunto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nós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tecnologia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livro-razão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distribuído</a:t>
            </a:r>
            <a:r>
              <a:rPr lang="en-US" sz="1100" dirty="0">
                <a:latin typeface="Calibri" panose="020F0502020204030204" pitchFamily="34" charset="0"/>
                <a:cs typeface="Calibri" panose="020F0502020204030204" pitchFamily="34" charset="0"/>
              </a:rPr>
              <a:t> (DLT) e </a:t>
            </a:r>
            <a:r>
              <a:rPr lang="en-US" sz="1100" dirty="0" err="1">
                <a:latin typeface="Calibri" panose="020F0502020204030204" pitchFamily="34" charset="0"/>
                <a:cs typeface="Calibri" panose="020F0502020204030204" pitchFamily="34" charset="0"/>
              </a:rPr>
              <a:t>sincronizado</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nós</a:t>
            </a:r>
            <a:r>
              <a:rPr lang="en-US" sz="1100" dirty="0">
                <a:latin typeface="Calibri" panose="020F0502020204030204" pitchFamily="34" charset="0"/>
                <a:cs typeface="Calibri" panose="020F0502020204030204" pitchFamily="34" charset="0"/>
              </a:rPr>
              <a:t> DLT </a:t>
            </a:r>
            <a:r>
              <a:rPr lang="en-US" sz="1100" dirty="0" err="1">
                <a:latin typeface="Calibri" panose="020F0502020204030204" pitchFamily="34" charset="0"/>
                <a:cs typeface="Calibri" panose="020F0502020204030204" pitchFamily="34" charset="0"/>
              </a:rPr>
              <a:t>usando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mecanismo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consenso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projetado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inviolável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anexar</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imutável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contendo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confirmadas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validadas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31792" y="1012074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 </a:t>
            </a:r>
            <a:r>
              <a:rPr lang="en-US"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Relação</a:t>
            </a: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a:solidFill>
                  <a:srgbClr val="F79037"/>
                </a:solidFill>
                <a:latin typeface="Calibri" panose="020F0502020204030204" pitchFamily="34" charset="0"/>
                <a:cs typeface="Calibri" panose="020F0502020204030204" pitchFamily="34" charset="0"/>
              </a:rPr>
              <a:t>entre ledgers (i.e., </a:t>
            </a:r>
            <a:r>
              <a:rPr lang="en-US" sz="1100" dirty="0" err="1">
                <a:solidFill>
                  <a:srgbClr val="F79037"/>
                </a:solidFill>
                <a:latin typeface="Calibri" panose="020F0502020204030204" pitchFamily="34" charset="0"/>
                <a:cs typeface="Calibri" panose="020F0502020204030204" pitchFamily="34" charset="0"/>
              </a:rPr>
              <a:t>livros-razão</a:t>
            </a:r>
            <a:r>
              <a:rPr lang="en-US" sz="1100" dirty="0">
                <a:solidFill>
                  <a:srgbClr val="F79037"/>
                </a:solidFill>
                <a:latin typeface="Calibri" panose="020F0502020204030204" pitchFamily="34" charset="0"/>
                <a:cs typeface="Calibri" panose="020F0502020204030204" pitchFamily="34" charset="0"/>
              </a:rPr>
              <a:t>) </a:t>
            </a:r>
            <a:r>
              <a:rPr lang="en-US"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distribuidos</a:t>
            </a: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e blockchains</a:t>
            </a:r>
            <a:endParaRPr lang="x-none"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3E9F9A5C-B040-9DCF-8F28-ABDFDC2C60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2915" y="7147449"/>
            <a:ext cx="2833845" cy="2848182"/>
          </a:xfrm>
          <a:prstGeom prst="rect">
            <a:avLst/>
          </a:prstGeom>
        </p:spPr>
      </p:pic>
      <p:sp>
        <p:nvSpPr>
          <p:cNvPr id="16" name="Text Placeholder 17">
            <a:extLst>
              <a:ext uri="{FF2B5EF4-FFF2-40B4-BE49-F238E27FC236}">
                <a16:creationId xmlns:a16="http://schemas.microsoft.com/office/drawing/2014/main" id="{B8F18C9A-889D-6BC9-DBB8-BFD1A7C6F693}"/>
              </a:ext>
            </a:extLst>
          </p:cNvPr>
          <p:cNvSpPr txBox="1">
            <a:spLocks/>
          </p:cNvSpPr>
          <p:nvPr/>
        </p:nvSpPr>
        <p:spPr>
          <a:xfrm>
            <a:off x="2697178" y="7365044"/>
            <a:ext cx="2165317"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database</a:t>
            </a:r>
            <a:endParaRPr lang="x-none"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 Placeholder 17">
            <a:extLst>
              <a:ext uri="{FF2B5EF4-FFF2-40B4-BE49-F238E27FC236}">
                <a16:creationId xmlns:a16="http://schemas.microsoft.com/office/drawing/2014/main" id="{526B95AC-4562-1816-710E-56258DEBE0CC}"/>
              </a:ext>
            </a:extLst>
          </p:cNvPr>
          <p:cNvSpPr txBox="1">
            <a:spLocks/>
          </p:cNvSpPr>
          <p:nvPr/>
        </p:nvSpPr>
        <p:spPr>
          <a:xfrm>
            <a:off x="2930877" y="7953521"/>
            <a:ext cx="1697918"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ledgers</a:t>
            </a:r>
            <a:endParaRPr lang="x-none"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 name="Text Placeholder 17">
            <a:extLst>
              <a:ext uri="{FF2B5EF4-FFF2-40B4-BE49-F238E27FC236}">
                <a16:creationId xmlns:a16="http://schemas.microsoft.com/office/drawing/2014/main" id="{D80A137E-6D19-FB46-E9FF-85AF202761EA}"/>
              </a:ext>
            </a:extLst>
          </p:cNvPr>
          <p:cNvSpPr txBox="1">
            <a:spLocks/>
          </p:cNvSpPr>
          <p:nvPr/>
        </p:nvSpPr>
        <p:spPr>
          <a:xfrm>
            <a:off x="3082719" y="8578211"/>
            <a:ext cx="1394234"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Blockchains</a:t>
            </a:r>
            <a:endParaRPr lang="x-none"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Text Placeholder 17">
            <a:extLst>
              <a:ext uri="{FF2B5EF4-FFF2-40B4-BE49-F238E27FC236}">
                <a16:creationId xmlns:a16="http://schemas.microsoft.com/office/drawing/2014/main" id="{C46D1071-C125-FDCB-32C2-8A897A98BE1D}"/>
              </a:ext>
            </a:extLst>
          </p:cNvPr>
          <p:cNvSpPr txBox="1">
            <a:spLocks/>
          </p:cNvSpPr>
          <p:nvPr/>
        </p:nvSpPr>
        <p:spPr>
          <a:xfrm>
            <a:off x="2973700" y="9289448"/>
            <a:ext cx="1612272"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020"/>
              </a:lnSpc>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Permissioned blockchains</a:t>
            </a:r>
            <a:endParaRPr lang="x-none"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9982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1"/>
          <a:lstStyle/>
          <a:p>
            <a:r>
              <a:rPr lang="en-US" dirty="0" err="1"/>
              <a:t>Os</a:t>
            </a:r>
            <a:r>
              <a:rPr lang="en-US" dirty="0"/>
              <a:t> </a:t>
            </a:r>
            <a:r>
              <a:rPr lang="en-US" dirty="0" err="1"/>
              <a:t>sistemas</a:t>
            </a:r>
            <a:r>
              <a:rPr lang="en-US" dirty="0"/>
              <a:t> </a:t>
            </a:r>
            <a:r>
              <a:rPr lang="en-US" dirty="0" err="1"/>
              <a:t>Blockchain</a:t>
            </a:r>
            <a:r>
              <a:rPr lang="en-US" dirty="0"/>
              <a:t> </a:t>
            </a:r>
            <a:r>
              <a:rPr lang="en-US" dirty="0" err="1"/>
              <a:t>podem</a:t>
            </a:r>
            <a:r>
              <a:rPr lang="en-US" dirty="0"/>
              <a:t> </a:t>
            </a:r>
            <a:r>
              <a:rPr lang="en-US" dirty="0" err="1"/>
              <a:t>ser</a:t>
            </a:r>
            <a:r>
              <a:rPr lang="en-US" dirty="0"/>
              <a:t> </a:t>
            </a:r>
            <a:r>
              <a:rPr lang="en-US" dirty="0" err="1"/>
              <a:t>sistemas</a:t>
            </a:r>
            <a:r>
              <a:rPr lang="en-US" dirty="0"/>
              <a:t> de </a:t>
            </a:r>
            <a:r>
              <a:rPr lang="en-US" dirty="0" err="1"/>
              <a:t>rede</a:t>
            </a:r>
            <a:r>
              <a:rPr lang="en-US" dirty="0"/>
              <a:t> </a:t>
            </a:r>
            <a:r>
              <a:rPr lang="en-US" dirty="0" err="1"/>
              <a:t>centralizados</a:t>
            </a:r>
            <a:r>
              <a:rPr lang="en-US" dirty="0"/>
              <a:t>, </a:t>
            </a:r>
            <a:r>
              <a:rPr lang="en-US" dirty="0" err="1"/>
              <a:t>descentralizados</a:t>
            </a:r>
            <a:r>
              <a:rPr lang="en-US" dirty="0"/>
              <a:t> </a:t>
            </a:r>
            <a:r>
              <a:rPr lang="en-US" dirty="0" err="1"/>
              <a:t>ou</a:t>
            </a:r>
            <a:r>
              <a:rPr lang="en-US" dirty="0"/>
              <a:t> </a:t>
            </a:r>
            <a:r>
              <a:rPr lang="en-US" dirty="0" err="1"/>
              <a:t>distribuídos</a:t>
            </a:r>
            <a:r>
              <a:rPr lang="en-US" dirty="0"/>
              <a:t>.</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1.2 </a:t>
            </a:r>
            <a:r>
              <a:rPr lang="en-US" sz="1800" b="0" dirty="0" err="1"/>
              <a:t>Diferentes</a:t>
            </a:r>
            <a:r>
              <a:rPr lang="en-US" sz="1800" b="0" dirty="0"/>
              <a:t> </a:t>
            </a:r>
            <a:r>
              <a:rPr lang="en-US" sz="1800" b="0" dirty="0" err="1"/>
              <a:t>Tipos</a:t>
            </a:r>
            <a:r>
              <a:rPr lang="en-US" sz="1800" b="0" dirty="0"/>
              <a:t> de </a:t>
            </a:r>
            <a:r>
              <a:rPr lang="en-US" sz="1800" b="0" dirty="0" err="1"/>
              <a:t>Redes</a:t>
            </a:r>
            <a:r>
              <a:rPr lang="en-US" sz="1800" b="0" dirty="0"/>
              <a:t> </a:t>
            </a:r>
            <a:r>
              <a:rPr lang="en-US" sz="1800" b="0" dirty="0" err="1"/>
              <a:t>Blockchain</a:t>
            </a:r>
            <a:endParaRPr lang="en-US" sz="1800" b="0"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a:blip r:embed="rId2"/>
          <a:stretch>
            <a:fillRect/>
          </a:stretch>
        </p:blipFill>
        <p:spPr>
          <a:xfrm>
            <a:off x="-55972" y="1786645"/>
            <a:ext cx="7559675" cy="1528524"/>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697179" y="3306051"/>
            <a:ext cx="2165317" cy="70935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Rede</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Descentralizada</a:t>
            </a:r>
            <a:endPar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Nenhuma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autoridade</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única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controla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nós</a:t>
            </a:r>
            <a:endParaRPr lang="x-none" sz="11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4883788"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Rede</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Distribuída</a:t>
            </a:r>
            <a:endPar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Cada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nó</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independente</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interconectado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entre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si</a:t>
            </a:r>
            <a:endParaRPr lang="x-none" sz="11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Rede</a:t>
            </a:r>
            <a:r>
              <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i="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Centralizada</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Todos</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nós</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estão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conectados</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sob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única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autoridade</a:t>
            </a:r>
            <a:endParaRPr lang="x-none" sz="11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420258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2: Blockchain network architecture</a:t>
            </a:r>
            <a:endParaRPr lang="x-none"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62105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rPr>
              <a:t>Dentro</a:t>
            </a:r>
            <a:r>
              <a:rPr lang="en-US" dirty="0">
                <a:solidFill>
                  <a:srgbClr val="000000"/>
                </a:solidFill>
              </a:rPr>
              <a:t> </a:t>
            </a:r>
            <a:r>
              <a:rPr lang="en-US" dirty="0" err="1">
                <a:solidFill>
                  <a:srgbClr val="000000"/>
                </a:solidFill>
              </a:rPr>
              <a:t>dessa</a:t>
            </a:r>
            <a:r>
              <a:rPr lang="en-US" dirty="0">
                <a:solidFill>
                  <a:srgbClr val="000000"/>
                </a:solidFill>
              </a:rPr>
              <a:t> </a:t>
            </a:r>
            <a:r>
              <a:rPr lang="en-US" dirty="0" err="1">
                <a:solidFill>
                  <a:srgbClr val="000000"/>
                </a:solidFill>
              </a:rPr>
              <a:t>diferenciação</a:t>
            </a:r>
            <a:r>
              <a:rPr lang="en-US" dirty="0">
                <a:solidFill>
                  <a:srgbClr val="000000"/>
                </a:solidFill>
              </a:rPr>
              <a:t> </a:t>
            </a:r>
            <a:r>
              <a:rPr lang="en-US" dirty="0" err="1">
                <a:solidFill>
                  <a:srgbClr val="000000"/>
                </a:solidFill>
              </a:rPr>
              <a:t>inicial</a:t>
            </a:r>
            <a:r>
              <a:rPr lang="en-US" dirty="0">
                <a:solidFill>
                  <a:srgbClr val="000000"/>
                </a:solidFill>
              </a:rPr>
              <a:t>, </a:t>
            </a:r>
            <a:r>
              <a:rPr lang="en-US" dirty="0" err="1">
                <a:solidFill>
                  <a:srgbClr val="000000"/>
                </a:solidFill>
              </a:rPr>
              <a:t>existem</a:t>
            </a:r>
            <a:r>
              <a:rPr lang="en-US" dirty="0">
                <a:solidFill>
                  <a:srgbClr val="000000"/>
                </a:solidFill>
              </a:rPr>
              <a:t> </a:t>
            </a:r>
            <a:r>
              <a:rPr lang="en-US" dirty="0" err="1">
                <a:solidFill>
                  <a:srgbClr val="000000"/>
                </a:solidFill>
              </a:rPr>
              <a:t>quatro</a:t>
            </a:r>
            <a:r>
              <a:rPr lang="en-US" dirty="0">
                <a:solidFill>
                  <a:srgbClr val="000000"/>
                </a:solidFill>
              </a:rPr>
              <a:t> </a:t>
            </a:r>
            <a:r>
              <a:rPr lang="en-US" dirty="0" err="1">
                <a:solidFill>
                  <a:srgbClr val="000000"/>
                </a:solidFill>
              </a:rPr>
              <a:t>tipos</a:t>
            </a:r>
            <a:r>
              <a:rPr lang="en-US" dirty="0">
                <a:solidFill>
                  <a:srgbClr val="000000"/>
                </a:solidFill>
              </a:rPr>
              <a:t> </a:t>
            </a:r>
            <a:r>
              <a:rPr lang="en-US" dirty="0" err="1">
                <a:solidFill>
                  <a:srgbClr val="000000"/>
                </a:solidFill>
              </a:rPr>
              <a:t>principais</a:t>
            </a:r>
            <a:r>
              <a:rPr lang="en-US" dirty="0">
                <a:solidFill>
                  <a:srgbClr val="000000"/>
                </a:solidFill>
              </a:rPr>
              <a:t> de </a:t>
            </a:r>
            <a:r>
              <a:rPr lang="en-US" dirty="0" err="1">
                <a:solidFill>
                  <a:srgbClr val="000000"/>
                </a:solidFill>
              </a:rPr>
              <a:t>redes</a:t>
            </a:r>
            <a:r>
              <a:rPr lang="en-US" dirty="0">
                <a:solidFill>
                  <a:srgbClr val="000000"/>
                </a:solidFill>
              </a:rPr>
              <a:t> </a:t>
            </a:r>
            <a:r>
              <a:rPr lang="en-US" dirty="0" err="1">
                <a:solidFill>
                  <a:srgbClr val="000000"/>
                </a:solidFill>
              </a:rPr>
              <a:t>descentralizadas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distribuídas</a:t>
            </a:r>
            <a:r>
              <a:rPr lang="en-US" dirty="0">
                <a:solidFill>
                  <a:srgbClr val="000000"/>
                </a:solidFill>
              </a:rPr>
              <a:t> no </a:t>
            </a:r>
            <a:r>
              <a:rPr lang="en-US" dirty="0" err="1">
                <a:solidFill>
                  <a:srgbClr val="000000"/>
                </a:solidFill>
              </a:rPr>
              <a:t>blockchain</a:t>
            </a:r>
            <a:r>
              <a:rPr lang="en-US" dirty="0">
                <a:solidFill>
                  <a:srgbClr val="000000"/>
                </a:solidFill>
              </a:rPr>
              <a:t> </a:t>
            </a:r>
            <a:r>
              <a:rPr lang="en-US" dirty="0" err="1">
                <a:solidFill>
                  <a:srgbClr val="000000"/>
                </a:solidFill>
              </a:rPr>
              <a:t>que</a:t>
            </a:r>
            <a:r>
              <a:rPr lang="en-US" dirty="0">
                <a:solidFill>
                  <a:srgbClr val="000000"/>
                </a:solidFill>
              </a:rPr>
              <a:t> são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públicas</a:t>
            </a:r>
            <a:r>
              <a:rPr lang="en-US" dirty="0">
                <a:solidFill>
                  <a:srgbClr val="000000"/>
                </a:solidFill>
              </a:rPr>
              <a:t>,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privadas</a:t>
            </a:r>
            <a:r>
              <a:rPr lang="en-US" dirty="0">
                <a:solidFill>
                  <a:srgbClr val="000000"/>
                </a:solidFill>
              </a:rPr>
              <a:t>,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híbridas</a:t>
            </a:r>
            <a:r>
              <a:rPr lang="en-US" dirty="0">
                <a:solidFill>
                  <a:srgbClr val="000000"/>
                </a:solidFill>
              </a:rPr>
              <a:t> e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de </a:t>
            </a:r>
            <a:r>
              <a:rPr lang="en-US" dirty="0" err="1">
                <a:solidFill>
                  <a:srgbClr val="000000"/>
                </a:solidFill>
              </a:rPr>
              <a:t>consórcio</a:t>
            </a:r>
            <a:r>
              <a:rPr lang="en-US" dirty="0">
                <a:solidFill>
                  <a:srgbClr val="000000"/>
                </a:solidFill>
              </a:rPr>
              <a:t>.</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Redes</a:t>
            </a:r>
            <a:r>
              <a:rPr lang="en-US" b="1" dirty="0">
                <a:solidFill>
                  <a:srgbClr val="F79037"/>
                </a:solidFill>
              </a:rPr>
              <a:t> </a:t>
            </a:r>
            <a:r>
              <a:rPr lang="en-US" b="1" dirty="0" err="1">
                <a:solidFill>
                  <a:srgbClr val="F79037"/>
                </a:solidFill>
              </a:rPr>
              <a:t>Públicas</a:t>
            </a:r>
            <a:r>
              <a:rPr lang="en-US" b="1" dirty="0">
                <a:solidFill>
                  <a:srgbClr val="F79037"/>
                </a:solidFill>
              </a:rPr>
              <a:t> de </a:t>
            </a:r>
            <a:r>
              <a:rPr lang="en-US" b="1" dirty="0" err="1">
                <a:solidFill>
                  <a:srgbClr val="F79037"/>
                </a:solidFill>
              </a:rPr>
              <a:t>Blockchain</a:t>
            </a:r>
            <a:endParaRPr lang="en-US" b="1" dirty="0">
              <a:solidFill>
                <a:srgbClr val="F79037"/>
              </a:solidFill>
            </a:endParaRPr>
          </a:p>
          <a:p>
            <a:pPr algn="l"/>
            <a:r>
              <a:rPr lang="en-US" dirty="0">
                <a:solidFill>
                  <a:srgbClr val="000000"/>
                </a:solidFill>
              </a:rPr>
              <a:t>As </a:t>
            </a:r>
            <a:r>
              <a:rPr lang="en-US" dirty="0" err="1">
                <a:solidFill>
                  <a:srgbClr val="000000"/>
                </a:solidFill>
              </a:rPr>
              <a:t>redes</a:t>
            </a:r>
            <a:r>
              <a:rPr lang="en-US" dirty="0">
                <a:solidFill>
                  <a:srgbClr val="000000"/>
                </a:solidFill>
              </a:rPr>
              <a:t> </a:t>
            </a:r>
            <a:r>
              <a:rPr lang="en-US" dirty="0" err="1">
                <a:solidFill>
                  <a:srgbClr val="000000"/>
                </a:solidFill>
              </a:rPr>
              <a:t>públicas</a:t>
            </a:r>
            <a:r>
              <a:rPr lang="en-US" dirty="0">
                <a:solidFill>
                  <a:srgbClr val="000000"/>
                </a:solidFill>
              </a:rPr>
              <a:t> de </a:t>
            </a:r>
            <a:r>
              <a:rPr lang="en-US" dirty="0" err="1">
                <a:solidFill>
                  <a:srgbClr val="000000"/>
                </a:solidFill>
              </a:rPr>
              <a:t>blockchain</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exigem</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autoridade</a:t>
            </a:r>
            <a:r>
              <a:rPr lang="en-US" dirty="0">
                <a:solidFill>
                  <a:srgbClr val="000000"/>
                </a:solidFill>
              </a:rPr>
              <a:t> central </a:t>
            </a:r>
            <a:r>
              <a:rPr lang="en-US" dirty="0" err="1">
                <a:solidFill>
                  <a:srgbClr val="000000"/>
                </a:solidFill>
              </a:rPr>
              <a:t>para</a:t>
            </a:r>
            <a:r>
              <a:rPr lang="en-US" dirty="0">
                <a:solidFill>
                  <a:srgbClr val="000000"/>
                </a:solidFill>
              </a:rPr>
              <a:t> </a:t>
            </a:r>
            <a:r>
              <a:rPr lang="en-US" dirty="0" err="1">
                <a:solidFill>
                  <a:srgbClr val="000000"/>
                </a:solidFill>
              </a:rPr>
              <a:t>dar</a:t>
            </a:r>
            <a:r>
              <a:rPr lang="en-US" dirty="0">
                <a:solidFill>
                  <a:srgbClr val="000000"/>
                </a:solidFill>
              </a:rPr>
              <a:t> </a:t>
            </a:r>
            <a:r>
              <a:rPr lang="en-US" dirty="0" err="1">
                <a:solidFill>
                  <a:srgbClr val="000000"/>
                </a:solidFill>
              </a:rPr>
              <a:t>permissão</a:t>
            </a:r>
            <a:r>
              <a:rPr lang="en-US" dirty="0">
                <a:solidFill>
                  <a:srgbClr val="000000"/>
                </a:solidFill>
              </a:rPr>
              <a:t> de </a:t>
            </a:r>
            <a:r>
              <a:rPr lang="en-US" dirty="0" err="1">
                <a:solidFill>
                  <a:srgbClr val="000000"/>
                </a:solidFill>
              </a:rPr>
              <a:t>participação</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padrão</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pública</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restringe</a:t>
            </a:r>
            <a:r>
              <a:rPr lang="en-US" dirty="0">
                <a:solidFill>
                  <a:srgbClr val="000000"/>
                </a:solidFill>
              </a:rPr>
              <a:t> o </a:t>
            </a:r>
            <a:r>
              <a:rPr lang="en-US" dirty="0" err="1">
                <a:solidFill>
                  <a:srgbClr val="000000"/>
                </a:solidFill>
              </a:rPr>
              <a:t>acesso</a:t>
            </a:r>
            <a:r>
              <a:rPr lang="en-US" dirty="0">
                <a:solidFill>
                  <a:srgbClr val="000000"/>
                </a:solidFill>
              </a:rPr>
              <a:t> a </a:t>
            </a:r>
            <a:r>
              <a:rPr lang="en-US" dirty="0" err="1">
                <a:solidFill>
                  <a:srgbClr val="000000"/>
                </a:solidFill>
              </a:rPr>
              <a:t>nenhum</a:t>
            </a:r>
            <a:r>
              <a:rPr lang="en-US" dirty="0">
                <a:solidFill>
                  <a:srgbClr val="000000"/>
                </a:solidFill>
              </a:rPr>
              <a:t> </a:t>
            </a:r>
            <a:r>
              <a:rPr lang="en-US" dirty="0" err="1">
                <a:solidFill>
                  <a:srgbClr val="000000"/>
                </a:solidFill>
              </a:rPr>
              <a:t>usuário</a:t>
            </a:r>
            <a:r>
              <a:rPr lang="en-US" dirty="0">
                <a:solidFill>
                  <a:srgbClr val="000000"/>
                </a:solidFill>
              </a:rPr>
              <a:t>. </a:t>
            </a:r>
            <a:r>
              <a:rPr lang="en-US" dirty="0" err="1">
                <a:solidFill>
                  <a:srgbClr val="000000"/>
                </a:solidFill>
              </a:rPr>
              <a:t>Essa</a:t>
            </a:r>
            <a:r>
              <a:rPr lang="en-US" dirty="0">
                <a:solidFill>
                  <a:srgbClr val="000000"/>
                </a:solidFill>
              </a:rPr>
              <a:t> </a:t>
            </a:r>
            <a:r>
              <a:rPr lang="en-US" dirty="0" err="1">
                <a:solidFill>
                  <a:srgbClr val="000000"/>
                </a:solidFill>
              </a:rPr>
              <a:t>igualdade</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é</a:t>
            </a:r>
            <a:r>
              <a:rPr lang="en-US" dirty="0">
                <a:solidFill>
                  <a:srgbClr val="000000"/>
                </a:solidFill>
              </a:rPr>
              <a:t> dada no </a:t>
            </a:r>
            <a:r>
              <a:rPr lang="en-US" dirty="0" err="1">
                <a:solidFill>
                  <a:srgbClr val="000000"/>
                </a:solidFill>
              </a:rPr>
              <a:t>direito</a:t>
            </a:r>
            <a:r>
              <a:rPr lang="en-US" dirty="0">
                <a:solidFill>
                  <a:srgbClr val="000000"/>
                </a:solidFill>
              </a:rPr>
              <a:t> de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participantes</a:t>
            </a:r>
            <a:r>
              <a:rPr lang="en-US" dirty="0">
                <a:solidFill>
                  <a:srgbClr val="000000"/>
                </a:solidFill>
              </a:rPr>
              <a:t> </a:t>
            </a:r>
            <a:r>
              <a:rPr lang="en-US" dirty="0" err="1">
                <a:solidFill>
                  <a:srgbClr val="000000"/>
                </a:solidFill>
              </a:rPr>
              <a:t>lerem</a:t>
            </a:r>
            <a:r>
              <a:rPr lang="en-US" dirty="0">
                <a:solidFill>
                  <a:srgbClr val="000000"/>
                </a:solidFill>
              </a:rPr>
              <a:t>, </a:t>
            </a:r>
            <a:r>
              <a:rPr lang="en-US" dirty="0" err="1">
                <a:solidFill>
                  <a:srgbClr val="000000"/>
                </a:solidFill>
              </a:rPr>
              <a:t>editarem</a:t>
            </a:r>
            <a:r>
              <a:rPr lang="en-US" dirty="0">
                <a:solidFill>
                  <a:srgbClr val="000000"/>
                </a:solidFill>
              </a:rPr>
              <a:t> e </a:t>
            </a:r>
            <a:r>
              <a:rPr lang="en-US" dirty="0" err="1">
                <a:solidFill>
                  <a:srgbClr val="000000"/>
                </a:solidFill>
              </a:rPr>
              <a:t>validarem</a:t>
            </a:r>
            <a:r>
              <a:rPr lang="en-US" dirty="0">
                <a:solidFill>
                  <a:srgbClr val="000000"/>
                </a:solidFill>
              </a:rPr>
              <a:t> o </a:t>
            </a:r>
            <a:r>
              <a:rPr lang="en-US" dirty="0" err="1">
                <a:solidFill>
                  <a:srgbClr val="000000"/>
                </a:solidFill>
              </a:rPr>
              <a:t>blockchain</a:t>
            </a:r>
            <a:r>
              <a:rPr lang="en-US" dirty="0">
                <a:solidFill>
                  <a:srgbClr val="000000"/>
                </a:solidFill>
              </a:rPr>
              <a:t>. </a:t>
            </a:r>
            <a:r>
              <a:rPr lang="en-US" dirty="0" err="1">
                <a:solidFill>
                  <a:srgbClr val="000000"/>
                </a:solidFill>
              </a:rPr>
              <a:t>Exemplos</a:t>
            </a:r>
            <a:r>
              <a:rPr lang="en-US" dirty="0">
                <a:solidFill>
                  <a:srgbClr val="000000"/>
                </a:solidFill>
              </a:rPr>
              <a:t> de </a:t>
            </a:r>
            <a:r>
              <a:rPr lang="en-US" dirty="0" err="1">
                <a:solidFill>
                  <a:srgbClr val="000000"/>
                </a:solidFill>
              </a:rPr>
              <a:t>redes</a:t>
            </a:r>
            <a:r>
              <a:rPr lang="en-US" dirty="0">
                <a:solidFill>
                  <a:srgbClr val="000000"/>
                </a:solidFill>
              </a:rPr>
              <a:t> </a:t>
            </a:r>
            <a:r>
              <a:rPr lang="en-US" dirty="0" err="1">
                <a:solidFill>
                  <a:srgbClr val="000000"/>
                </a:solidFill>
              </a:rPr>
              <a:t>públicas</a:t>
            </a:r>
            <a:r>
              <a:rPr lang="en-US" dirty="0">
                <a:solidFill>
                  <a:srgbClr val="000000"/>
                </a:solidFill>
              </a:rPr>
              <a:t> de </a:t>
            </a:r>
            <a:r>
              <a:rPr lang="en-US" dirty="0" err="1">
                <a:solidFill>
                  <a:srgbClr val="000000"/>
                </a:solidFill>
              </a:rPr>
              <a:t>blockchain</a:t>
            </a:r>
            <a:r>
              <a:rPr lang="en-US" dirty="0">
                <a:solidFill>
                  <a:srgbClr val="000000"/>
                </a:solidFill>
              </a:rPr>
              <a:t> </a:t>
            </a:r>
            <a:r>
              <a:rPr lang="en-US" dirty="0" err="1">
                <a:solidFill>
                  <a:srgbClr val="000000"/>
                </a:solidFill>
              </a:rPr>
              <a:t>incluem</a:t>
            </a:r>
            <a:r>
              <a:rPr lang="en-US" dirty="0">
                <a:solidFill>
                  <a:srgbClr val="000000"/>
                </a:solidFill>
              </a:rPr>
              <a:t> </a:t>
            </a:r>
            <a:r>
              <a:rPr lang="en-US" dirty="0" err="1">
                <a:solidFill>
                  <a:srgbClr val="000000"/>
                </a:solidFill>
              </a:rPr>
              <a:t>Bitcoin</a:t>
            </a:r>
            <a:r>
              <a:rPr lang="en-US" dirty="0">
                <a:solidFill>
                  <a:srgbClr val="000000"/>
                </a:solidFill>
              </a:rPr>
              <a:t>, </a:t>
            </a:r>
            <a:r>
              <a:rPr lang="en-US" dirty="0" err="1">
                <a:solidFill>
                  <a:srgbClr val="000000"/>
                </a:solidFill>
              </a:rPr>
              <a:t>Ethereum</a:t>
            </a:r>
            <a:r>
              <a:rPr lang="en-US" dirty="0">
                <a:solidFill>
                  <a:srgbClr val="000000"/>
                </a:solidFill>
              </a:rPr>
              <a:t> e </a:t>
            </a:r>
            <a:r>
              <a:rPr lang="en-US" dirty="0" err="1">
                <a:solidFill>
                  <a:srgbClr val="000000"/>
                </a:solidFill>
              </a:rPr>
              <a:t>Litecoin</a:t>
            </a:r>
            <a:r>
              <a:rPr lang="en-US" dirty="0">
                <a:solidFill>
                  <a:srgbClr val="000000"/>
                </a:solidFill>
              </a:rPr>
              <a:t>.</a:t>
            </a:r>
          </a:p>
          <a:p>
            <a:pPr algn="l"/>
            <a:endParaRPr lang="en-US" dirty="0">
              <a:solidFill>
                <a:srgbClr val="000000"/>
              </a:solidFill>
            </a:endParaRPr>
          </a:p>
          <a:p>
            <a:pPr algn="l"/>
            <a:r>
              <a:rPr lang="en-US" b="1" dirty="0" err="1">
                <a:solidFill>
                  <a:srgbClr val="F79037"/>
                </a:solidFill>
              </a:rPr>
              <a:t>Redes</a:t>
            </a:r>
            <a:r>
              <a:rPr lang="en-US" b="1" dirty="0">
                <a:solidFill>
                  <a:srgbClr val="F79037"/>
                </a:solidFill>
              </a:rPr>
              <a:t> </a:t>
            </a:r>
            <a:r>
              <a:rPr lang="en-US" b="1" dirty="0" err="1">
                <a:solidFill>
                  <a:srgbClr val="F79037"/>
                </a:solidFill>
              </a:rPr>
              <a:t>Blockchain</a:t>
            </a:r>
            <a:r>
              <a:rPr lang="en-US" b="1" dirty="0">
                <a:solidFill>
                  <a:srgbClr val="F79037"/>
                </a:solidFill>
              </a:rPr>
              <a:t> </a:t>
            </a:r>
            <a:r>
              <a:rPr lang="en-US" b="1" dirty="0" err="1">
                <a:solidFill>
                  <a:srgbClr val="F79037"/>
                </a:solidFill>
              </a:rPr>
              <a:t>Privadas</a:t>
            </a:r>
            <a:endParaRPr lang="en-US" b="1" dirty="0">
              <a:solidFill>
                <a:srgbClr val="F79037"/>
              </a:solidFill>
            </a:endParaRPr>
          </a:p>
          <a:p>
            <a:pPr algn="l"/>
            <a:r>
              <a:rPr lang="en-US" dirty="0" err="1">
                <a:solidFill>
                  <a:srgbClr val="000000"/>
                </a:solidFill>
              </a:rPr>
              <a:t>Numa</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única</a:t>
            </a:r>
            <a:r>
              <a:rPr lang="en-US" dirty="0">
                <a:solidFill>
                  <a:srgbClr val="000000"/>
                </a:solidFill>
              </a:rPr>
              <a:t> </a:t>
            </a:r>
            <a:r>
              <a:rPr lang="en-US" dirty="0" err="1">
                <a:solidFill>
                  <a:srgbClr val="000000"/>
                </a:solidFill>
              </a:rPr>
              <a:t>organização</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instituição</a:t>
            </a:r>
            <a:r>
              <a:rPr lang="en-US" dirty="0">
                <a:solidFill>
                  <a:srgbClr val="000000"/>
                </a:solidFill>
              </a:rPr>
              <a:t> </a:t>
            </a:r>
            <a:r>
              <a:rPr lang="en-US" dirty="0" err="1">
                <a:solidFill>
                  <a:srgbClr val="000000"/>
                </a:solidFill>
              </a:rPr>
              <a:t>controla</a:t>
            </a:r>
            <a:r>
              <a:rPr lang="en-US" dirty="0">
                <a:solidFill>
                  <a:srgbClr val="000000"/>
                </a:solidFill>
              </a:rPr>
              <a:t> </a:t>
            </a:r>
            <a:r>
              <a:rPr lang="en-US" dirty="0" err="1">
                <a:solidFill>
                  <a:srgbClr val="000000"/>
                </a:solidFill>
              </a:rPr>
              <a:t>blockchains</a:t>
            </a:r>
            <a:r>
              <a:rPr lang="en-US" dirty="0">
                <a:solidFill>
                  <a:srgbClr val="000000"/>
                </a:solidFill>
              </a:rPr>
              <a:t> </a:t>
            </a:r>
            <a:r>
              <a:rPr lang="en-US" dirty="0" err="1">
                <a:solidFill>
                  <a:srgbClr val="000000"/>
                </a:solidFill>
              </a:rPr>
              <a:t>privados</a:t>
            </a:r>
            <a:r>
              <a:rPr lang="en-US" dirty="0">
                <a:solidFill>
                  <a:srgbClr val="000000"/>
                </a:solidFill>
              </a:rPr>
              <a:t>, </a:t>
            </a:r>
            <a:r>
              <a:rPr lang="en-US" dirty="0" err="1">
                <a:solidFill>
                  <a:srgbClr val="000000"/>
                </a:solidFill>
              </a:rPr>
              <a:t>também</a:t>
            </a:r>
            <a:r>
              <a:rPr lang="en-US" dirty="0">
                <a:solidFill>
                  <a:srgbClr val="000000"/>
                </a:solidFill>
              </a:rPr>
              <a:t> </a:t>
            </a:r>
            <a:r>
              <a:rPr lang="en-US" dirty="0" err="1">
                <a:solidFill>
                  <a:srgbClr val="000000"/>
                </a:solidFill>
              </a:rPr>
              <a:t>chamados</a:t>
            </a:r>
            <a:r>
              <a:rPr lang="en-US" dirty="0">
                <a:solidFill>
                  <a:srgbClr val="000000"/>
                </a:solidFill>
              </a:rPr>
              <a:t> de </a:t>
            </a:r>
            <a:r>
              <a:rPr lang="en-US" dirty="0" err="1">
                <a:solidFill>
                  <a:srgbClr val="000000"/>
                </a:solidFill>
              </a:rPr>
              <a:t>blockchains</a:t>
            </a:r>
            <a:r>
              <a:rPr lang="en-US" dirty="0">
                <a:solidFill>
                  <a:srgbClr val="000000"/>
                </a:solidFill>
              </a:rPr>
              <a:t> </a:t>
            </a:r>
            <a:r>
              <a:rPr lang="en-US" dirty="0" err="1">
                <a:solidFill>
                  <a:srgbClr val="000000"/>
                </a:solidFill>
              </a:rPr>
              <a:t>gerenciados</a:t>
            </a:r>
            <a:r>
              <a:rPr lang="en-US" dirty="0">
                <a:solidFill>
                  <a:srgbClr val="000000"/>
                </a:solidFill>
              </a:rPr>
              <a:t>. A </a:t>
            </a:r>
            <a:r>
              <a:rPr lang="en-US" dirty="0" err="1">
                <a:solidFill>
                  <a:srgbClr val="000000"/>
                </a:solidFill>
              </a:rPr>
              <a:t>autoridade</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administra</a:t>
            </a:r>
            <a:r>
              <a:rPr lang="en-US" dirty="0">
                <a:solidFill>
                  <a:srgbClr val="000000"/>
                </a:solidFill>
              </a:rPr>
              <a:t> o </a:t>
            </a:r>
            <a:r>
              <a:rPr lang="en-US" dirty="0" err="1">
                <a:solidFill>
                  <a:srgbClr val="000000"/>
                </a:solidFill>
              </a:rPr>
              <a:t>blockchain</a:t>
            </a:r>
            <a:r>
              <a:rPr lang="en-US" dirty="0">
                <a:solidFill>
                  <a:srgbClr val="000000"/>
                </a:solidFill>
              </a:rPr>
              <a:t> </a:t>
            </a:r>
            <a:r>
              <a:rPr lang="en-US" dirty="0" err="1">
                <a:solidFill>
                  <a:srgbClr val="000000"/>
                </a:solidFill>
              </a:rPr>
              <a:t>privado</a:t>
            </a:r>
            <a:r>
              <a:rPr lang="en-US" dirty="0">
                <a:solidFill>
                  <a:srgbClr val="000000"/>
                </a:solidFill>
              </a:rPr>
              <a:t> </a:t>
            </a:r>
            <a:r>
              <a:rPr lang="en-US" dirty="0" err="1">
                <a:solidFill>
                  <a:srgbClr val="000000"/>
                </a:solidFill>
              </a:rPr>
              <a:t>determina</a:t>
            </a:r>
            <a:r>
              <a:rPr lang="en-US" dirty="0">
                <a:solidFill>
                  <a:srgbClr val="000000"/>
                </a:solidFill>
              </a:rPr>
              <a:t> </a:t>
            </a:r>
            <a:r>
              <a:rPr lang="en-US" dirty="0" err="1">
                <a:solidFill>
                  <a:srgbClr val="000000"/>
                </a:solidFill>
              </a:rPr>
              <a:t>quais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participantes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direitos</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acesso</a:t>
            </a:r>
            <a:r>
              <a:rPr lang="en-US" dirty="0">
                <a:solidFill>
                  <a:srgbClr val="000000"/>
                </a:solidFill>
              </a:rPr>
              <a:t> e </a:t>
            </a:r>
            <a:r>
              <a:rPr lang="en-US" dirty="0" err="1">
                <a:solidFill>
                  <a:srgbClr val="000000"/>
                </a:solidFill>
              </a:rPr>
              <a:t>votação</a:t>
            </a:r>
            <a:r>
              <a:rPr lang="en-US" dirty="0">
                <a:solidFill>
                  <a:srgbClr val="000000"/>
                </a:solidFill>
              </a:rPr>
              <a:t>. A </a:t>
            </a:r>
            <a:r>
              <a:rPr lang="en-US" dirty="0" err="1">
                <a:solidFill>
                  <a:srgbClr val="000000"/>
                </a:solidFill>
              </a:rPr>
              <a:t>descentralização</a:t>
            </a:r>
            <a:r>
              <a:rPr lang="en-US" dirty="0">
                <a:solidFill>
                  <a:srgbClr val="000000"/>
                </a:solidFill>
              </a:rPr>
              <a:t> </a:t>
            </a:r>
            <a:r>
              <a:rPr lang="en-US" dirty="0" err="1">
                <a:solidFill>
                  <a:srgbClr val="000000"/>
                </a:solidFill>
              </a:rPr>
              <a:t>só</a:t>
            </a:r>
            <a:r>
              <a:rPr lang="en-US" dirty="0">
                <a:solidFill>
                  <a:srgbClr val="000000"/>
                </a:solidFill>
              </a:rPr>
              <a:t> </a:t>
            </a:r>
            <a:r>
              <a:rPr lang="en-US" dirty="0" err="1">
                <a:solidFill>
                  <a:srgbClr val="000000"/>
                </a:solidFill>
              </a:rPr>
              <a:t>existe</a:t>
            </a:r>
            <a:r>
              <a:rPr lang="en-US" dirty="0">
                <a:solidFill>
                  <a:srgbClr val="000000"/>
                </a:solidFill>
              </a:rPr>
              <a:t> </a:t>
            </a:r>
            <a:r>
              <a:rPr lang="en-US" dirty="0" err="1">
                <a:solidFill>
                  <a:srgbClr val="000000"/>
                </a:solidFill>
              </a:rPr>
              <a:t>até</a:t>
            </a:r>
            <a:r>
              <a:rPr lang="en-US" dirty="0">
                <a:solidFill>
                  <a:srgbClr val="000000"/>
                </a:solidFill>
              </a:rPr>
              <a:t> </a:t>
            </a:r>
            <a:r>
              <a:rPr lang="en-US" dirty="0" err="1">
                <a:solidFill>
                  <a:srgbClr val="000000"/>
                </a:solidFill>
              </a:rPr>
              <a:t>certo</a:t>
            </a:r>
            <a:r>
              <a:rPr lang="en-US" dirty="0">
                <a:solidFill>
                  <a:srgbClr val="000000"/>
                </a:solidFill>
              </a:rPr>
              <a:t> </a:t>
            </a:r>
            <a:r>
              <a:rPr lang="en-US" dirty="0" err="1">
                <a:solidFill>
                  <a:srgbClr val="000000"/>
                </a:solidFill>
              </a:rPr>
              <a:t>ponto</a:t>
            </a:r>
            <a:r>
              <a:rPr lang="en-US" dirty="0">
                <a:solidFill>
                  <a:srgbClr val="000000"/>
                </a:solidFill>
              </a:rPr>
              <a:t> </a:t>
            </a:r>
            <a:r>
              <a:rPr lang="en-US" dirty="0" err="1">
                <a:solidFill>
                  <a:srgbClr val="000000"/>
                </a:solidFill>
              </a:rPr>
              <a:t>nas</a:t>
            </a:r>
            <a:r>
              <a:rPr lang="en-US" dirty="0">
                <a:solidFill>
                  <a:srgbClr val="000000"/>
                </a:solidFill>
              </a:rPr>
              <a:t> </a:t>
            </a:r>
            <a:r>
              <a:rPr lang="en-US" dirty="0" err="1">
                <a:solidFill>
                  <a:srgbClr val="000000"/>
                </a:solidFill>
              </a:rPr>
              <a:t>blockchains</a:t>
            </a:r>
            <a:r>
              <a:rPr lang="en-US" dirty="0">
                <a:solidFill>
                  <a:srgbClr val="000000"/>
                </a:solidFill>
              </a:rPr>
              <a:t> </a:t>
            </a:r>
            <a:r>
              <a:rPr lang="en-US" dirty="0" err="1">
                <a:solidFill>
                  <a:srgbClr val="000000"/>
                </a:solidFill>
              </a:rPr>
              <a:t>privados</a:t>
            </a:r>
            <a:r>
              <a:rPr lang="en-US" dirty="0">
                <a:solidFill>
                  <a:srgbClr val="000000"/>
                </a:solidFill>
              </a:rPr>
              <a:t>, </a:t>
            </a:r>
            <a:r>
              <a:rPr lang="en-US" dirty="0" err="1">
                <a:solidFill>
                  <a:srgbClr val="000000"/>
                </a:solidFill>
              </a:rPr>
              <a:t>pois</a:t>
            </a:r>
            <a:r>
              <a:rPr lang="en-US" dirty="0">
                <a:solidFill>
                  <a:srgbClr val="000000"/>
                </a:solidFill>
              </a:rPr>
              <a:t> </a:t>
            </a:r>
            <a:r>
              <a:rPr lang="en-US" dirty="0" err="1">
                <a:solidFill>
                  <a:srgbClr val="000000"/>
                </a:solidFill>
              </a:rPr>
              <a:t>elas</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restrições</a:t>
            </a:r>
            <a:r>
              <a:rPr lang="en-US" dirty="0">
                <a:solidFill>
                  <a:srgbClr val="000000"/>
                </a:solidFill>
              </a:rPr>
              <a:t> de </a:t>
            </a:r>
            <a:r>
              <a:rPr lang="en-US" dirty="0" err="1">
                <a:solidFill>
                  <a:srgbClr val="000000"/>
                </a:solidFill>
              </a:rPr>
              <a:t>acesso</a:t>
            </a:r>
            <a:r>
              <a:rPr lang="en-US" dirty="0">
                <a:solidFill>
                  <a:srgbClr val="000000"/>
                </a:solidFill>
              </a:rPr>
              <a:t>. Um </a:t>
            </a:r>
            <a:r>
              <a:rPr lang="en-US" dirty="0" err="1">
                <a:solidFill>
                  <a:srgbClr val="000000"/>
                </a:solidFill>
              </a:rPr>
              <a:t>exemplo</a:t>
            </a:r>
            <a:r>
              <a:rPr lang="en-US" dirty="0">
                <a:solidFill>
                  <a:srgbClr val="000000"/>
                </a:solidFill>
              </a:rPr>
              <a:t> de </a:t>
            </a:r>
            <a:r>
              <a:rPr lang="en-US" dirty="0" err="1">
                <a:solidFill>
                  <a:srgbClr val="000000"/>
                </a:solidFill>
              </a:rPr>
              <a:t>rede</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é</a:t>
            </a:r>
            <a:r>
              <a:rPr lang="en-US" dirty="0">
                <a:solidFill>
                  <a:srgbClr val="000000"/>
                </a:solidFill>
              </a:rPr>
              <a:t> a Ripple, </a:t>
            </a:r>
            <a:r>
              <a:rPr lang="en-US" dirty="0" err="1">
                <a:solidFill>
                  <a:srgbClr val="000000"/>
                </a:solidFill>
              </a:rPr>
              <a:t>uma</a:t>
            </a:r>
            <a:r>
              <a:rPr lang="en-US" dirty="0">
                <a:solidFill>
                  <a:srgbClr val="000000"/>
                </a:solidFill>
              </a:rPr>
              <a:t> </a:t>
            </a:r>
            <a:r>
              <a:rPr lang="en-US" dirty="0" err="1">
                <a:solidFill>
                  <a:srgbClr val="000000"/>
                </a:solidFill>
              </a:rPr>
              <a:t>rede</a:t>
            </a:r>
            <a:r>
              <a:rPr lang="en-US" dirty="0">
                <a:solidFill>
                  <a:srgbClr val="000000"/>
                </a:solidFill>
              </a:rPr>
              <a:t> de </a:t>
            </a:r>
            <a:r>
              <a:rPr lang="en-US" dirty="0" err="1">
                <a:solidFill>
                  <a:srgbClr val="000000"/>
                </a:solidFill>
              </a:rPr>
              <a:t>troca</a:t>
            </a:r>
            <a:r>
              <a:rPr lang="en-US" dirty="0">
                <a:solidFill>
                  <a:srgbClr val="000000"/>
                </a:solidFill>
              </a:rPr>
              <a:t> de </a:t>
            </a:r>
            <a:r>
              <a:rPr lang="en-US" dirty="0" err="1">
                <a:solidFill>
                  <a:srgbClr val="000000"/>
                </a:solidFill>
              </a:rPr>
              <a:t>moeda</a:t>
            </a:r>
            <a:r>
              <a:rPr lang="en-US" dirty="0">
                <a:solidFill>
                  <a:srgbClr val="000000"/>
                </a:solidFill>
              </a:rPr>
              <a:t> digital </a:t>
            </a:r>
            <a:r>
              <a:rPr lang="en-US" dirty="0" err="1">
                <a:solidFill>
                  <a:srgbClr val="000000"/>
                </a:solidFill>
              </a:rPr>
              <a:t>para</a:t>
            </a:r>
            <a:r>
              <a:rPr lang="en-US" dirty="0">
                <a:solidFill>
                  <a:srgbClr val="000000"/>
                </a:solidFill>
              </a:rPr>
              <a:t> </a:t>
            </a:r>
            <a:r>
              <a:rPr lang="en-US" dirty="0" err="1">
                <a:solidFill>
                  <a:srgbClr val="000000"/>
                </a:solidFill>
              </a:rPr>
              <a:t>empresas</a:t>
            </a:r>
            <a:r>
              <a:rPr lang="en-US" dirty="0">
                <a:solidFill>
                  <a:srgbClr val="000000"/>
                </a:solidFill>
              </a:rPr>
              <a:t>.</a:t>
            </a: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5806533"/>
            <a:ext cx="2865342"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Redes</a:t>
            </a:r>
            <a:r>
              <a:rPr lang="en-US" b="1" dirty="0">
                <a:solidFill>
                  <a:srgbClr val="F79037"/>
                </a:solidFill>
              </a:rPr>
              <a:t> </a:t>
            </a:r>
            <a:r>
              <a:rPr lang="en-US" b="1" dirty="0" err="1">
                <a:solidFill>
                  <a:srgbClr val="F79037"/>
                </a:solidFill>
              </a:rPr>
              <a:t>Blockchain</a:t>
            </a:r>
            <a:r>
              <a:rPr lang="en-US" b="1" dirty="0">
                <a:solidFill>
                  <a:srgbClr val="F79037"/>
                </a:solidFill>
              </a:rPr>
              <a:t> </a:t>
            </a:r>
            <a:r>
              <a:rPr lang="en-US" b="1" dirty="0" err="1">
                <a:solidFill>
                  <a:srgbClr val="F79037"/>
                </a:solidFill>
              </a:rPr>
              <a:t>Híbridas</a:t>
            </a:r>
            <a:endParaRPr lang="en-US" b="1" dirty="0">
              <a:solidFill>
                <a:srgbClr val="F79037"/>
              </a:solidFill>
            </a:endParaRPr>
          </a:p>
          <a:p>
            <a:pPr algn="l"/>
            <a:r>
              <a:rPr lang="en-US" dirty="0">
                <a:solidFill>
                  <a:srgbClr val="000000"/>
                </a:solidFill>
              </a:rPr>
              <a:t>As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híbridas</a:t>
            </a:r>
            <a:r>
              <a:rPr lang="en-US" dirty="0">
                <a:solidFill>
                  <a:srgbClr val="000000"/>
                </a:solidFill>
              </a:rPr>
              <a:t> </a:t>
            </a:r>
            <a:r>
              <a:rPr lang="en-US" dirty="0" err="1">
                <a:solidFill>
                  <a:srgbClr val="000000"/>
                </a:solidFill>
              </a:rPr>
              <a:t>combinam</a:t>
            </a:r>
            <a:r>
              <a:rPr lang="en-US" dirty="0">
                <a:solidFill>
                  <a:srgbClr val="000000"/>
                </a:solidFill>
              </a:rPr>
              <a:t> </a:t>
            </a:r>
            <a:r>
              <a:rPr lang="en-US" dirty="0" err="1">
                <a:solidFill>
                  <a:srgbClr val="000000"/>
                </a:solidFill>
              </a:rPr>
              <a:t>aspectos</a:t>
            </a:r>
            <a:r>
              <a:rPr lang="en-US" dirty="0">
                <a:solidFill>
                  <a:srgbClr val="000000"/>
                </a:solidFill>
              </a:rPr>
              <a:t> das </a:t>
            </a:r>
            <a:r>
              <a:rPr lang="en-US" dirty="0" err="1">
                <a:solidFill>
                  <a:srgbClr val="000000"/>
                </a:solidFill>
              </a:rPr>
              <a:t>redes</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privadas</a:t>
            </a:r>
            <a:r>
              <a:rPr lang="en-US" dirty="0">
                <a:solidFill>
                  <a:srgbClr val="000000"/>
                </a:solidFill>
              </a:rPr>
              <a:t> e </a:t>
            </a:r>
            <a:r>
              <a:rPr lang="en-US" dirty="0" err="1">
                <a:solidFill>
                  <a:srgbClr val="000000"/>
                </a:solidFill>
              </a:rPr>
              <a:t>públicas</a:t>
            </a:r>
            <a:r>
              <a:rPr lang="en-US" dirty="0">
                <a:solidFill>
                  <a:srgbClr val="000000"/>
                </a:solidFill>
              </a:rPr>
              <a:t>. Um </a:t>
            </a:r>
            <a:r>
              <a:rPr lang="en-US" dirty="0" err="1">
                <a:solidFill>
                  <a:srgbClr val="000000"/>
                </a:solidFill>
              </a:rPr>
              <a:t>exemplo</a:t>
            </a:r>
            <a:r>
              <a:rPr lang="en-US" dirty="0">
                <a:solidFill>
                  <a:srgbClr val="000000"/>
                </a:solidFill>
              </a:rPr>
              <a:t> de </a:t>
            </a:r>
            <a:r>
              <a:rPr lang="en-US" dirty="0" err="1">
                <a:solidFill>
                  <a:srgbClr val="000000"/>
                </a:solidFill>
              </a:rPr>
              <a:t>uso</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blockchains</a:t>
            </a:r>
            <a:r>
              <a:rPr lang="en-US" dirty="0">
                <a:solidFill>
                  <a:srgbClr val="000000"/>
                </a:solidFill>
              </a:rPr>
              <a:t> </a:t>
            </a:r>
            <a:r>
              <a:rPr lang="en-US" dirty="0" err="1">
                <a:solidFill>
                  <a:srgbClr val="000000"/>
                </a:solidFill>
              </a:rPr>
              <a:t>híbridos</a:t>
            </a:r>
            <a:r>
              <a:rPr lang="en-US" dirty="0">
                <a:solidFill>
                  <a:srgbClr val="000000"/>
                </a:solidFill>
              </a:rPr>
              <a:t> </a:t>
            </a:r>
            <a:r>
              <a:rPr lang="en-US" dirty="0" err="1">
                <a:solidFill>
                  <a:srgbClr val="000000"/>
                </a:solidFill>
              </a:rPr>
              <a:t>é</a:t>
            </a:r>
            <a:r>
              <a:rPr lang="en-US" dirty="0">
                <a:solidFill>
                  <a:srgbClr val="000000"/>
                </a:solidFill>
              </a:rPr>
              <a:t> no </a:t>
            </a:r>
            <a:r>
              <a:rPr lang="en-US" dirty="0" err="1">
                <a:solidFill>
                  <a:srgbClr val="000000"/>
                </a:solidFill>
              </a:rPr>
              <a:t>setor</a:t>
            </a:r>
            <a:r>
              <a:rPr lang="en-US" dirty="0">
                <a:solidFill>
                  <a:srgbClr val="000000"/>
                </a:solidFill>
              </a:rPr>
              <a:t> </a:t>
            </a:r>
            <a:r>
              <a:rPr lang="en-US" dirty="0" err="1">
                <a:solidFill>
                  <a:srgbClr val="000000"/>
                </a:solidFill>
              </a:rPr>
              <a:t>bancário</a:t>
            </a:r>
            <a:r>
              <a:rPr lang="en-US" dirty="0">
                <a:solidFill>
                  <a:srgbClr val="000000"/>
                </a:solidFill>
              </a:rPr>
              <a:t>, </a:t>
            </a:r>
            <a:r>
              <a:rPr lang="en-US" dirty="0" err="1">
                <a:solidFill>
                  <a:srgbClr val="000000"/>
                </a:solidFill>
              </a:rPr>
              <a:t>onde</a:t>
            </a:r>
            <a:r>
              <a:rPr lang="en-US" dirty="0">
                <a:solidFill>
                  <a:srgbClr val="000000"/>
                </a:solidFill>
              </a:rPr>
              <a:t> a </a:t>
            </a:r>
            <a:r>
              <a:rPr lang="en-US" dirty="0" err="1">
                <a:solidFill>
                  <a:srgbClr val="000000"/>
                </a:solidFill>
              </a:rPr>
              <a:t>instituição</a:t>
            </a:r>
            <a:r>
              <a:rPr lang="en-US" dirty="0">
                <a:solidFill>
                  <a:srgbClr val="000000"/>
                </a:solidFill>
              </a:rPr>
              <a:t> central </a:t>
            </a:r>
            <a:r>
              <a:rPr lang="en-US" dirty="0" err="1">
                <a:solidFill>
                  <a:srgbClr val="000000"/>
                </a:solidFill>
              </a:rPr>
              <a:t>pode</a:t>
            </a:r>
            <a:r>
              <a:rPr lang="en-US" dirty="0">
                <a:solidFill>
                  <a:srgbClr val="000000"/>
                </a:solidFill>
              </a:rPr>
              <a:t> conceder </a:t>
            </a:r>
            <a:r>
              <a:rPr lang="en-US" dirty="0" err="1">
                <a:solidFill>
                  <a:srgbClr val="000000"/>
                </a:solidFill>
              </a:rPr>
              <a:t>acesso</a:t>
            </a:r>
            <a:r>
              <a:rPr lang="en-US" dirty="0">
                <a:solidFill>
                  <a:srgbClr val="000000"/>
                </a:solidFill>
              </a:rPr>
              <a:t> </a:t>
            </a:r>
            <a:r>
              <a:rPr lang="en-US" dirty="0" err="1">
                <a:solidFill>
                  <a:srgbClr val="000000"/>
                </a:solidFill>
              </a:rPr>
              <a:t>público</a:t>
            </a:r>
            <a:r>
              <a:rPr lang="en-US" dirty="0">
                <a:solidFill>
                  <a:srgbClr val="000000"/>
                </a:solidFill>
              </a:rPr>
              <a:t> </a:t>
            </a:r>
            <a:r>
              <a:rPr lang="en-US" dirty="0" err="1">
                <a:solidFill>
                  <a:srgbClr val="000000"/>
                </a:solidFill>
              </a:rPr>
              <a:t>à</a:t>
            </a:r>
            <a:r>
              <a:rPr lang="en-US" dirty="0">
                <a:solidFill>
                  <a:srgbClr val="000000"/>
                </a:solidFill>
              </a:rPr>
              <a:t> </a:t>
            </a:r>
            <a:r>
              <a:rPr lang="en-US" dirty="0" err="1">
                <a:solidFill>
                  <a:srgbClr val="000000"/>
                </a:solidFill>
              </a:rPr>
              <a:t>moeda</a:t>
            </a:r>
            <a:r>
              <a:rPr lang="en-US" dirty="0">
                <a:solidFill>
                  <a:srgbClr val="000000"/>
                </a:solidFill>
              </a:rPr>
              <a:t> digital, mas </a:t>
            </a:r>
            <a:r>
              <a:rPr lang="en-US" dirty="0" err="1">
                <a:solidFill>
                  <a:srgbClr val="000000"/>
                </a:solidFill>
              </a:rPr>
              <a:t>ao</a:t>
            </a:r>
            <a:r>
              <a:rPr lang="en-US" dirty="0">
                <a:solidFill>
                  <a:srgbClr val="000000"/>
                </a:solidFill>
              </a:rPr>
              <a:t> </a:t>
            </a:r>
            <a:r>
              <a:rPr lang="en-US" dirty="0" err="1">
                <a:solidFill>
                  <a:srgbClr val="000000"/>
                </a:solidFill>
              </a:rPr>
              <a:t>mesmo</a:t>
            </a:r>
            <a:r>
              <a:rPr lang="en-US" dirty="0">
                <a:solidFill>
                  <a:srgbClr val="000000"/>
                </a:solidFill>
              </a:rPr>
              <a:t> tempo </a:t>
            </a:r>
            <a:r>
              <a:rPr lang="en-US" dirty="0" err="1">
                <a:solidFill>
                  <a:srgbClr val="000000"/>
                </a:solidFill>
              </a:rPr>
              <a:t>manter</a:t>
            </a:r>
            <a:r>
              <a:rPr lang="en-US" dirty="0">
                <a:solidFill>
                  <a:srgbClr val="000000"/>
                </a:solidFill>
              </a:rPr>
              <a:t> a </a:t>
            </a:r>
            <a:r>
              <a:rPr lang="en-US" dirty="0" err="1">
                <a:solidFill>
                  <a:srgbClr val="000000"/>
                </a:solidFill>
              </a:rPr>
              <a:t>moeda</a:t>
            </a:r>
            <a:r>
              <a:rPr lang="en-US" dirty="0">
                <a:solidFill>
                  <a:srgbClr val="000000"/>
                </a:solidFill>
              </a:rPr>
              <a:t> de </a:t>
            </a:r>
            <a:r>
              <a:rPr lang="en-US" dirty="0" err="1">
                <a:solidFill>
                  <a:srgbClr val="000000"/>
                </a:solidFill>
              </a:rPr>
              <a:t>propriedade</a:t>
            </a:r>
            <a:r>
              <a:rPr lang="en-US" dirty="0">
                <a:solidFill>
                  <a:srgbClr val="000000"/>
                </a:solidFill>
              </a:rPr>
              <a:t> do </a:t>
            </a:r>
            <a:r>
              <a:rPr lang="en-US" dirty="0" err="1">
                <a:solidFill>
                  <a:srgbClr val="000000"/>
                </a:solidFill>
              </a:rPr>
              <a:t>banco</a:t>
            </a:r>
            <a:r>
              <a:rPr lang="en-US" dirty="0">
                <a:solidFill>
                  <a:srgbClr val="000000"/>
                </a:solidFill>
              </a:rPr>
              <a:t> </a:t>
            </a:r>
            <a:r>
              <a:rPr lang="en-US" dirty="0" err="1">
                <a:solidFill>
                  <a:srgbClr val="000000"/>
                </a:solidFill>
              </a:rPr>
              <a:t>privada</a:t>
            </a:r>
            <a:r>
              <a:rPr lang="en-US" dirty="0">
                <a:solidFill>
                  <a:srgbClr val="000000"/>
                </a:solidFill>
              </a:rPr>
              <a:t>. </a:t>
            </a:r>
            <a:r>
              <a:rPr lang="en-US" dirty="0" err="1">
                <a:solidFill>
                  <a:srgbClr val="000000"/>
                </a:solidFill>
              </a:rPr>
              <a:t>Dessa</a:t>
            </a:r>
            <a:r>
              <a:rPr lang="en-US" dirty="0">
                <a:solidFill>
                  <a:srgbClr val="000000"/>
                </a:solidFill>
              </a:rPr>
              <a:t> forma, parte dos dados </a:t>
            </a:r>
            <a:r>
              <a:rPr lang="en-US" dirty="0" err="1">
                <a:solidFill>
                  <a:srgbClr val="000000"/>
                </a:solidFill>
              </a:rPr>
              <a:t>armazenados</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cadeia</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acessível</a:t>
            </a:r>
            <a:r>
              <a:rPr lang="en-US" dirty="0">
                <a:solidFill>
                  <a:srgbClr val="000000"/>
                </a:solidFill>
              </a:rPr>
              <a:t> </a:t>
            </a:r>
            <a:r>
              <a:rPr lang="en-US" dirty="0" err="1">
                <a:solidFill>
                  <a:srgbClr val="000000"/>
                </a:solidFill>
              </a:rPr>
              <a:t>publicamente</a:t>
            </a:r>
            <a:r>
              <a:rPr lang="en-US" dirty="0">
                <a:solidFill>
                  <a:srgbClr val="000000"/>
                </a:solidFill>
              </a:rPr>
              <a:t> e parte dos dados </a:t>
            </a:r>
            <a:r>
              <a:rPr lang="en-US" dirty="0" err="1">
                <a:solidFill>
                  <a:srgbClr val="000000"/>
                </a:solidFill>
              </a:rPr>
              <a:t>é</a:t>
            </a:r>
            <a:r>
              <a:rPr lang="en-US" dirty="0">
                <a:solidFill>
                  <a:srgbClr val="000000"/>
                </a:solidFill>
              </a:rPr>
              <a:t> </a:t>
            </a:r>
            <a:r>
              <a:rPr lang="en-US" dirty="0" err="1">
                <a:solidFill>
                  <a:srgbClr val="000000"/>
                </a:solidFill>
              </a:rPr>
              <a:t>restrita</a:t>
            </a:r>
            <a:r>
              <a:rPr lang="en-US" dirty="0">
                <a:solidFill>
                  <a:srgbClr val="000000"/>
                </a:solidFill>
              </a:rPr>
              <a:t> </a:t>
            </a:r>
            <a:r>
              <a:rPr lang="en-US" dirty="0" err="1">
                <a:solidFill>
                  <a:srgbClr val="000000"/>
                </a:solidFill>
              </a:rPr>
              <a:t>pelo</a:t>
            </a:r>
            <a:r>
              <a:rPr lang="en-US" dirty="0">
                <a:solidFill>
                  <a:srgbClr val="000000"/>
                </a:solidFill>
              </a:rPr>
              <a:t> </a:t>
            </a:r>
            <a:r>
              <a:rPr lang="en-US" dirty="0" err="1">
                <a:solidFill>
                  <a:srgbClr val="000000"/>
                </a:solidFill>
              </a:rPr>
              <a:t>controlo</a:t>
            </a:r>
            <a:r>
              <a:rPr lang="en-US" dirty="0">
                <a:solidFill>
                  <a:srgbClr val="000000"/>
                </a:solidFill>
              </a:rPr>
              <a:t> de </a:t>
            </a:r>
            <a:r>
              <a:rPr lang="en-US" dirty="0" err="1">
                <a:solidFill>
                  <a:srgbClr val="000000"/>
                </a:solidFill>
              </a:rPr>
              <a:t>acesso</a:t>
            </a:r>
            <a:r>
              <a:rPr lang="en-US" dirty="0">
                <a:solidFill>
                  <a:srgbClr val="000000"/>
                </a:solidFill>
              </a:rPr>
              <a:t>.</a:t>
            </a:r>
          </a:p>
          <a:p>
            <a:pPr algn="l"/>
            <a:endParaRPr lang="en-US" dirty="0">
              <a:solidFill>
                <a:srgbClr val="000000"/>
              </a:solidFill>
            </a:endParaRPr>
          </a:p>
          <a:p>
            <a:pPr algn="l">
              <a:spcBef>
                <a:spcPts val="200"/>
              </a:spcBef>
            </a:pPr>
            <a:r>
              <a:rPr lang="en-US" b="1" dirty="0" err="1">
                <a:solidFill>
                  <a:srgbClr val="F79037"/>
                </a:solidFill>
              </a:rPr>
              <a:t>Redes</a:t>
            </a:r>
            <a:r>
              <a:rPr lang="en-US" b="1" dirty="0">
                <a:solidFill>
                  <a:srgbClr val="F79037"/>
                </a:solidFill>
              </a:rPr>
              <a:t> </a:t>
            </a:r>
            <a:r>
              <a:rPr lang="en-US" b="1" dirty="0" err="1">
                <a:solidFill>
                  <a:srgbClr val="F79037"/>
                </a:solidFill>
              </a:rPr>
              <a:t>Blockchain</a:t>
            </a:r>
            <a:r>
              <a:rPr lang="en-US" b="1" dirty="0">
                <a:solidFill>
                  <a:srgbClr val="F79037"/>
                </a:solidFill>
              </a:rPr>
              <a:t> do </a:t>
            </a:r>
            <a:r>
              <a:rPr lang="en-US" b="1" dirty="0" err="1">
                <a:solidFill>
                  <a:srgbClr val="F79037"/>
                </a:solidFill>
              </a:rPr>
              <a:t>Consórcio</a:t>
            </a:r>
            <a:endParaRPr lang="en-US" b="1" dirty="0">
              <a:solidFill>
                <a:srgbClr val="F79037"/>
              </a:solidFill>
            </a:endParaRPr>
          </a:p>
          <a:p>
            <a:pPr algn="l">
              <a:spcBef>
                <a:spcPts val="200"/>
              </a:spcBef>
            </a:pPr>
            <a:r>
              <a:rPr lang="en-US" dirty="0" err="1">
                <a:solidFill>
                  <a:srgbClr val="000000"/>
                </a:solidFill>
              </a:rPr>
              <a:t>Em</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rede</a:t>
            </a:r>
            <a:r>
              <a:rPr lang="en-US" dirty="0">
                <a:solidFill>
                  <a:srgbClr val="000000"/>
                </a:solidFill>
              </a:rPr>
              <a:t> </a:t>
            </a:r>
            <a:r>
              <a:rPr lang="en-US" dirty="0" err="1">
                <a:solidFill>
                  <a:srgbClr val="000000"/>
                </a:solidFill>
              </a:rPr>
              <a:t>blockchain</a:t>
            </a:r>
            <a:r>
              <a:rPr lang="en-US" dirty="0">
                <a:solidFill>
                  <a:srgbClr val="000000"/>
                </a:solidFill>
              </a:rPr>
              <a:t> de </a:t>
            </a:r>
            <a:r>
              <a:rPr lang="en-US" dirty="0" err="1">
                <a:solidFill>
                  <a:srgbClr val="000000"/>
                </a:solidFill>
              </a:rPr>
              <a:t>consórcio</a:t>
            </a:r>
            <a:r>
              <a:rPr lang="en-US" dirty="0">
                <a:solidFill>
                  <a:srgbClr val="000000"/>
                </a:solidFill>
              </a:rPr>
              <a:t>, </a:t>
            </a:r>
            <a:r>
              <a:rPr lang="en-US" dirty="0" err="1">
                <a:solidFill>
                  <a:srgbClr val="000000"/>
                </a:solidFill>
              </a:rPr>
              <a:t>existe</a:t>
            </a:r>
            <a:r>
              <a:rPr lang="en-US" dirty="0">
                <a:solidFill>
                  <a:srgbClr val="000000"/>
                </a:solidFill>
              </a:rPr>
              <a:t> um </a:t>
            </a:r>
            <a:r>
              <a:rPr lang="en-US" dirty="0" err="1">
                <a:solidFill>
                  <a:srgbClr val="000000"/>
                </a:solidFill>
              </a:rPr>
              <a:t>grupo</a:t>
            </a:r>
            <a:r>
              <a:rPr lang="en-US" dirty="0">
                <a:solidFill>
                  <a:srgbClr val="000000"/>
                </a:solidFill>
              </a:rPr>
              <a:t> de </a:t>
            </a:r>
            <a:r>
              <a:rPr lang="en-US" dirty="0" err="1">
                <a:solidFill>
                  <a:srgbClr val="000000"/>
                </a:solidFill>
              </a:rPr>
              <a:t>organizações</a:t>
            </a:r>
            <a:r>
              <a:rPr lang="en-US" dirty="0">
                <a:solidFill>
                  <a:srgbClr val="000000"/>
                </a:solidFill>
              </a:rPr>
              <a:t> </a:t>
            </a:r>
            <a:r>
              <a:rPr lang="en-US" dirty="0" err="1">
                <a:solidFill>
                  <a:srgbClr val="000000"/>
                </a:solidFill>
              </a:rPr>
              <a:t>selecionadas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podem</a:t>
            </a:r>
            <a:r>
              <a:rPr lang="en-US" dirty="0">
                <a:solidFill>
                  <a:srgbClr val="000000"/>
                </a:solidFill>
              </a:rPr>
              <a:t> </a:t>
            </a:r>
            <a:r>
              <a:rPr lang="en-US" dirty="0" err="1">
                <a:solidFill>
                  <a:srgbClr val="000000"/>
                </a:solidFill>
              </a:rPr>
              <a:t>governar</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direitos</a:t>
            </a:r>
            <a:r>
              <a:rPr lang="en-US" dirty="0">
                <a:solidFill>
                  <a:srgbClr val="000000"/>
                </a:solidFill>
              </a:rPr>
              <a:t> de </a:t>
            </a:r>
            <a:r>
              <a:rPr lang="en-US" dirty="0" err="1">
                <a:solidFill>
                  <a:srgbClr val="000000"/>
                </a:solidFill>
              </a:rPr>
              <a:t>acesso</a:t>
            </a:r>
            <a:r>
              <a:rPr lang="en-US" dirty="0">
                <a:solidFill>
                  <a:srgbClr val="000000"/>
                </a:solidFill>
              </a:rPr>
              <a:t>, </a:t>
            </a:r>
            <a:r>
              <a:rPr lang="en-US" dirty="0" err="1">
                <a:solidFill>
                  <a:srgbClr val="000000"/>
                </a:solidFill>
              </a:rPr>
              <a:t>leitura</a:t>
            </a:r>
            <a:r>
              <a:rPr lang="en-US" dirty="0">
                <a:solidFill>
                  <a:srgbClr val="000000"/>
                </a:solidFill>
              </a:rPr>
              <a:t> e </a:t>
            </a:r>
            <a:r>
              <a:rPr lang="en-US" dirty="0" err="1">
                <a:solidFill>
                  <a:srgbClr val="000000"/>
                </a:solidFill>
              </a:rPr>
              <a:t>edição</a:t>
            </a:r>
            <a:r>
              <a:rPr lang="en-US" dirty="0">
                <a:solidFill>
                  <a:srgbClr val="000000"/>
                </a:solidFill>
              </a:rPr>
              <a:t>. </a:t>
            </a:r>
            <a:r>
              <a:rPr lang="en-US" dirty="0" err="1">
                <a:solidFill>
                  <a:srgbClr val="000000"/>
                </a:solidFill>
              </a:rPr>
              <a:t>Essa</a:t>
            </a:r>
            <a:r>
              <a:rPr lang="en-US" dirty="0">
                <a:solidFill>
                  <a:srgbClr val="000000"/>
                </a:solidFill>
              </a:rPr>
              <a:t> </a:t>
            </a:r>
            <a:r>
              <a:rPr lang="en-US" dirty="0" err="1">
                <a:solidFill>
                  <a:srgbClr val="000000"/>
                </a:solidFill>
              </a:rPr>
              <a:t>configuração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comumente</a:t>
            </a:r>
            <a:r>
              <a:rPr lang="en-US" dirty="0">
                <a:solidFill>
                  <a:srgbClr val="000000"/>
                </a:solidFill>
              </a:rPr>
              <a:t> </a:t>
            </a:r>
            <a:r>
              <a:rPr lang="en-US" dirty="0" err="1">
                <a:solidFill>
                  <a:srgbClr val="000000"/>
                </a:solidFill>
              </a:rPr>
              <a:t>usada</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setores</a:t>
            </a:r>
            <a:r>
              <a:rPr lang="en-US" dirty="0">
                <a:solidFill>
                  <a:srgbClr val="000000"/>
                </a:solidFill>
              </a:rPr>
              <a:t> </a:t>
            </a:r>
            <a:r>
              <a:rPr lang="en-US" dirty="0" err="1">
                <a:solidFill>
                  <a:srgbClr val="000000"/>
                </a:solidFill>
              </a:rPr>
              <a:t>nos</a:t>
            </a:r>
            <a:r>
              <a:rPr lang="en-US" dirty="0">
                <a:solidFill>
                  <a:srgbClr val="000000"/>
                </a:solidFill>
              </a:rPr>
              <a:t> </a:t>
            </a:r>
            <a:r>
              <a:rPr lang="en-US" dirty="0" err="1">
                <a:solidFill>
                  <a:srgbClr val="000000"/>
                </a:solidFill>
              </a:rPr>
              <a:t>quais</a:t>
            </a:r>
            <a:r>
              <a:rPr lang="en-US" dirty="0">
                <a:solidFill>
                  <a:srgbClr val="000000"/>
                </a:solidFill>
              </a:rPr>
              <a:t> </a:t>
            </a:r>
            <a:r>
              <a:rPr lang="en-US" dirty="0" err="1">
                <a:solidFill>
                  <a:srgbClr val="000000"/>
                </a:solidFill>
              </a:rPr>
              <a:t>várias</a:t>
            </a:r>
            <a:r>
              <a:rPr lang="en-US" dirty="0">
                <a:solidFill>
                  <a:srgbClr val="000000"/>
                </a:solidFill>
              </a:rPr>
              <a:t> </a:t>
            </a:r>
            <a:r>
              <a:rPr lang="en-US" dirty="0" err="1">
                <a:solidFill>
                  <a:srgbClr val="000000"/>
                </a:solidFill>
              </a:rPr>
              <a:t>organizações</a:t>
            </a:r>
            <a:r>
              <a:rPr lang="en-US" dirty="0">
                <a:solidFill>
                  <a:srgbClr val="000000"/>
                </a:solidFill>
              </a:rPr>
              <a:t> </a:t>
            </a:r>
            <a:r>
              <a:rPr lang="en-US" dirty="0" err="1">
                <a:solidFill>
                  <a:srgbClr val="000000"/>
                </a:solidFill>
              </a:rPr>
              <a:t>têm</a:t>
            </a:r>
            <a:r>
              <a:rPr lang="en-US" dirty="0">
                <a:solidFill>
                  <a:srgbClr val="000000"/>
                </a:solidFill>
              </a:rPr>
              <a:t> </a:t>
            </a:r>
            <a:r>
              <a:rPr lang="en-US" dirty="0" err="1">
                <a:solidFill>
                  <a:srgbClr val="000000"/>
                </a:solidFill>
              </a:rPr>
              <a:t>objetivos</a:t>
            </a:r>
            <a:r>
              <a:rPr lang="en-US" dirty="0">
                <a:solidFill>
                  <a:srgbClr val="000000"/>
                </a:solidFill>
              </a:rPr>
              <a:t> </a:t>
            </a:r>
            <a:r>
              <a:rPr lang="en-US" dirty="0" err="1">
                <a:solidFill>
                  <a:srgbClr val="000000"/>
                </a:solidFill>
              </a:rPr>
              <a:t>comuns</a:t>
            </a:r>
            <a:r>
              <a:rPr lang="en-US" dirty="0">
                <a:solidFill>
                  <a:srgbClr val="000000"/>
                </a:solidFill>
              </a:rPr>
              <a:t> e </a:t>
            </a:r>
            <a:r>
              <a:rPr lang="en-US" dirty="0" err="1">
                <a:solidFill>
                  <a:srgbClr val="000000"/>
                </a:solidFill>
              </a:rPr>
              <a:t>beneficiam</a:t>
            </a:r>
            <a:r>
              <a:rPr lang="en-US" dirty="0">
                <a:solidFill>
                  <a:srgbClr val="000000"/>
                </a:solidFill>
              </a:rPr>
              <a:t>-se da </a:t>
            </a:r>
            <a:r>
              <a:rPr lang="en-US" dirty="0" err="1">
                <a:solidFill>
                  <a:srgbClr val="000000"/>
                </a:solidFill>
              </a:rPr>
              <a:t>responsabilidade</a:t>
            </a:r>
            <a:r>
              <a:rPr lang="en-US" dirty="0">
                <a:solidFill>
                  <a:srgbClr val="000000"/>
                </a:solidFill>
              </a:rPr>
              <a:t> </a:t>
            </a:r>
            <a:r>
              <a:rPr lang="en-US" dirty="0" err="1">
                <a:solidFill>
                  <a:srgbClr val="000000"/>
                </a:solidFill>
              </a:rPr>
              <a:t>compartilhada</a:t>
            </a:r>
            <a:r>
              <a:rPr lang="en-US" dirty="0">
                <a:solidFill>
                  <a:srgbClr val="000000"/>
                </a:solidFill>
              </a:rPr>
              <a:t> </a:t>
            </a:r>
            <a:r>
              <a:rPr lang="en-US" dirty="0" err="1">
                <a:solidFill>
                  <a:srgbClr val="000000"/>
                </a:solidFill>
              </a:rPr>
              <a:t>sobre</a:t>
            </a:r>
            <a:r>
              <a:rPr lang="en-US" dirty="0">
                <a:solidFill>
                  <a:srgbClr val="000000"/>
                </a:solidFill>
              </a:rPr>
              <a:t> bens, dados </a:t>
            </a:r>
            <a:r>
              <a:rPr lang="en-US" dirty="0" err="1">
                <a:solidFill>
                  <a:srgbClr val="000000"/>
                </a:solidFill>
              </a:rPr>
              <a:t>ou</a:t>
            </a:r>
            <a:r>
              <a:rPr lang="en-US" dirty="0">
                <a:solidFill>
                  <a:srgbClr val="000000"/>
                </a:solidFill>
              </a:rPr>
              <a:t> </a:t>
            </a:r>
            <a:r>
              <a:rPr lang="en-US" dirty="0" err="1">
                <a:solidFill>
                  <a:srgbClr val="000000"/>
                </a:solidFill>
              </a:rPr>
              <a:t>ativos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o Global Shipping Business Network Consortium </a:t>
            </a:r>
            <a:r>
              <a:rPr lang="en-US" dirty="0" err="1">
                <a:solidFill>
                  <a:srgbClr val="000000"/>
                </a:solidFill>
              </a:rPr>
              <a:t>está</a:t>
            </a:r>
            <a:r>
              <a:rPr lang="en-US" dirty="0">
                <a:solidFill>
                  <a:srgbClr val="000000"/>
                </a:solidFill>
              </a:rPr>
              <a:t> a </a:t>
            </a:r>
            <a:r>
              <a:rPr lang="en-US" dirty="0" err="1">
                <a:solidFill>
                  <a:srgbClr val="000000"/>
                </a:solidFill>
              </a:rPr>
              <a:t>digitalizar</a:t>
            </a:r>
            <a:r>
              <a:rPr lang="en-US" dirty="0">
                <a:solidFill>
                  <a:srgbClr val="000000"/>
                </a:solidFill>
              </a:rPr>
              <a:t> o </a:t>
            </a:r>
            <a:r>
              <a:rPr lang="en-US" dirty="0" err="1">
                <a:solidFill>
                  <a:srgbClr val="000000"/>
                </a:solidFill>
              </a:rPr>
              <a:t>setor</a:t>
            </a:r>
            <a:r>
              <a:rPr lang="en-US" dirty="0">
                <a:solidFill>
                  <a:srgbClr val="000000"/>
                </a:solidFill>
              </a:rPr>
              <a:t> de </a:t>
            </a:r>
            <a:r>
              <a:rPr lang="en-US" dirty="0" err="1">
                <a:solidFill>
                  <a:srgbClr val="000000"/>
                </a:solidFill>
              </a:rPr>
              <a:t>transporte</a:t>
            </a:r>
            <a:r>
              <a:rPr lang="en-US" dirty="0">
                <a:solidFill>
                  <a:srgbClr val="000000"/>
                </a:solidFill>
              </a:rPr>
              <a:t> </a:t>
            </a:r>
            <a:r>
              <a:rPr lang="en-US" dirty="0" err="1">
                <a:solidFill>
                  <a:srgbClr val="000000"/>
                </a:solidFill>
              </a:rPr>
              <a:t>marítimo</a:t>
            </a:r>
            <a:r>
              <a:rPr lang="en-US" dirty="0">
                <a:solidFill>
                  <a:srgbClr val="000000"/>
                </a:solidFill>
              </a:rPr>
              <a:t> e a </a:t>
            </a:r>
            <a:r>
              <a:rPr lang="en-US" dirty="0" err="1">
                <a:solidFill>
                  <a:srgbClr val="000000"/>
                </a:solidFill>
              </a:rPr>
              <a:t>aumentar</a:t>
            </a:r>
            <a:r>
              <a:rPr lang="en-US" dirty="0">
                <a:solidFill>
                  <a:srgbClr val="000000"/>
                </a:solidFill>
              </a:rPr>
              <a:t> a </a:t>
            </a:r>
            <a:r>
              <a:rPr lang="en-US" dirty="0" err="1">
                <a:solidFill>
                  <a:srgbClr val="000000"/>
                </a:solidFill>
              </a:rPr>
              <a:t>colaboração</a:t>
            </a:r>
            <a:r>
              <a:rPr lang="en-US" dirty="0">
                <a:solidFill>
                  <a:srgbClr val="000000"/>
                </a:solidFill>
              </a:rPr>
              <a:t> entre as </a:t>
            </a:r>
            <a:r>
              <a:rPr lang="en-US" dirty="0" err="1">
                <a:solidFill>
                  <a:srgbClr val="000000"/>
                </a:solidFill>
              </a:rPr>
              <a:t>partes</a:t>
            </a:r>
            <a:r>
              <a:rPr lang="en-US" dirty="0">
                <a:solidFill>
                  <a:srgbClr val="000000"/>
                </a:solidFill>
              </a:rPr>
              <a:t> </a:t>
            </a:r>
            <a:r>
              <a:rPr lang="en-US" dirty="0" err="1">
                <a:solidFill>
                  <a:srgbClr val="000000"/>
                </a:solidFill>
              </a:rPr>
              <a:t>interessadas</a:t>
            </a:r>
            <a:r>
              <a:rPr lang="en-US" dirty="0">
                <a:solidFill>
                  <a:srgbClr val="000000"/>
                </a:solidFill>
              </a:rPr>
              <a:t> do </a:t>
            </a:r>
            <a:r>
              <a:rPr lang="en-US" dirty="0" err="1">
                <a:solidFill>
                  <a:srgbClr val="000000"/>
                </a:solidFill>
              </a:rPr>
              <a:t>setor</a:t>
            </a:r>
            <a:r>
              <a:rPr lang="en-US" dirty="0">
                <a:solidFill>
                  <a:srgbClr val="000000"/>
                </a:solidFill>
              </a:rPr>
              <a:t> </a:t>
            </a:r>
            <a:r>
              <a:rPr lang="en-US" dirty="0" err="1">
                <a:solidFill>
                  <a:srgbClr val="000000"/>
                </a:solidFill>
              </a:rPr>
              <a:t>marítimo</a:t>
            </a:r>
            <a:r>
              <a:rPr lang="en-US" dirty="0">
                <a:solidFill>
                  <a:srgbClr val="000000"/>
                </a:solidFill>
              </a:rPr>
              <a:t>.</a:t>
            </a: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7669199"/>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7669199"/>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64271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a:xfrm>
            <a:off x="715877" y="592124"/>
            <a:ext cx="2864232" cy="879667"/>
          </a:xfrm>
        </p:spPr>
        <p:txBody>
          <a:bodyPr/>
          <a:lstStyle/>
          <a:p>
            <a:r>
              <a:rPr lang="en-US" sz="1800" b="0" dirty="0"/>
              <a:t>1.3 </a:t>
            </a:r>
            <a:r>
              <a:rPr lang="en-US" sz="1800" b="0" dirty="0" err="1"/>
              <a:t>Características</a:t>
            </a:r>
            <a:r>
              <a:rPr lang="en-US" sz="1800" b="0" dirty="0"/>
              <a:t> da </a:t>
            </a:r>
            <a:r>
              <a:rPr lang="en-US" sz="1800" b="0" dirty="0" err="1"/>
              <a:t>Tecnologia</a:t>
            </a:r>
            <a:r>
              <a:rPr lang="en-US" sz="1800" b="0" dirty="0"/>
              <a:t> </a:t>
            </a:r>
            <a:r>
              <a:rPr lang="en-US" sz="1800" b="0" dirty="0" err="1"/>
              <a:t>Blockchain</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71040"/>
          </a:xfrm>
        </p:spPr>
        <p:txBody>
          <a:bodyPr/>
          <a:lstStyle/>
          <a:p>
            <a:pPr algn="just"/>
            <a:r>
              <a:rPr lang="en-US" dirty="0"/>
              <a:t>A </a:t>
            </a:r>
            <a:r>
              <a:rPr lang="en-US" dirty="0" err="1"/>
              <a:t>tecnologia</a:t>
            </a:r>
            <a:r>
              <a:rPr lang="en-US" dirty="0"/>
              <a:t> </a:t>
            </a:r>
            <a:r>
              <a:rPr lang="en-US" dirty="0" err="1"/>
              <a:t>Blockchain</a:t>
            </a:r>
            <a:r>
              <a:rPr lang="en-US" dirty="0"/>
              <a:t> </a:t>
            </a:r>
            <a:r>
              <a:rPr lang="en-US" dirty="0" err="1"/>
              <a:t>geralmente</a:t>
            </a:r>
            <a:r>
              <a:rPr lang="en-US" dirty="0"/>
              <a:t> </a:t>
            </a:r>
            <a:r>
              <a:rPr lang="en-US" dirty="0" err="1"/>
              <a:t>está</a:t>
            </a:r>
            <a:r>
              <a:rPr lang="en-US" dirty="0"/>
              <a:t> </a:t>
            </a:r>
            <a:r>
              <a:rPr lang="en-US" dirty="0" err="1"/>
              <a:t>na</a:t>
            </a:r>
            <a:r>
              <a:rPr lang="en-US" dirty="0"/>
              <a:t> forma de </a:t>
            </a:r>
            <a:r>
              <a:rPr lang="en-US" dirty="0" err="1"/>
              <a:t>uma</a:t>
            </a:r>
            <a:r>
              <a:rPr lang="en-US" dirty="0"/>
              <a:t> </a:t>
            </a:r>
            <a:r>
              <a:rPr lang="en-US" dirty="0" err="1"/>
              <a:t>estrutura</a:t>
            </a:r>
            <a:r>
              <a:rPr lang="en-US" dirty="0"/>
              <a:t> de </a:t>
            </a:r>
            <a:r>
              <a:rPr lang="en-US" dirty="0" err="1"/>
              <a:t>banco</a:t>
            </a:r>
            <a:r>
              <a:rPr lang="en-US" dirty="0"/>
              <a:t> de dados </a:t>
            </a:r>
            <a:r>
              <a:rPr lang="en-US" dirty="0" err="1"/>
              <a:t>descentralizada</a:t>
            </a:r>
            <a:r>
              <a:rPr lang="en-US" dirty="0"/>
              <a:t> </a:t>
            </a:r>
            <a:r>
              <a:rPr lang="en-US" dirty="0" err="1"/>
              <a:t>ou</a:t>
            </a:r>
            <a:r>
              <a:rPr lang="en-US" dirty="0"/>
              <a:t> </a:t>
            </a:r>
            <a:r>
              <a:rPr lang="en-US" dirty="0" err="1"/>
              <a:t>registo</a:t>
            </a:r>
            <a:r>
              <a:rPr lang="en-US" dirty="0"/>
              <a:t> digital </a:t>
            </a:r>
            <a:r>
              <a:rPr lang="en-US" dirty="0" err="1"/>
              <a:t>que</a:t>
            </a:r>
            <a:r>
              <a:rPr lang="en-US" dirty="0"/>
              <a:t> </a:t>
            </a:r>
            <a:r>
              <a:rPr lang="en-US" dirty="0" err="1"/>
              <a:t>regista</a:t>
            </a:r>
            <a:r>
              <a:rPr lang="en-US" dirty="0"/>
              <a:t> </a:t>
            </a:r>
            <a:r>
              <a:rPr lang="en-US" dirty="0" err="1"/>
              <a:t>transações</a:t>
            </a:r>
            <a:r>
              <a:rPr lang="en-US" dirty="0"/>
              <a:t> de forma </a:t>
            </a:r>
            <a:r>
              <a:rPr lang="en-US" dirty="0" err="1"/>
              <a:t>transparente</a:t>
            </a:r>
            <a:r>
              <a:rPr lang="en-US" dirty="0"/>
              <a:t> e serve </a:t>
            </a:r>
            <a:r>
              <a:rPr lang="en-US" dirty="0" err="1"/>
              <a:t>como</a:t>
            </a:r>
            <a:r>
              <a:rPr lang="en-US" dirty="0"/>
              <a:t> base </a:t>
            </a:r>
            <a:r>
              <a:rPr lang="en-US" dirty="0" err="1"/>
              <a:t>para</a:t>
            </a:r>
            <a:r>
              <a:rPr lang="en-US" dirty="0"/>
              <a:t> </a:t>
            </a:r>
            <a:r>
              <a:rPr lang="en-US" dirty="0" err="1"/>
              <a:t>muitas</a:t>
            </a:r>
            <a:r>
              <a:rPr lang="en-US" dirty="0"/>
              <a:t> </a:t>
            </a:r>
            <a:r>
              <a:rPr lang="en-US" dirty="0" err="1"/>
              <a:t>moedas</a:t>
            </a:r>
            <a:r>
              <a:rPr lang="en-US" dirty="0"/>
              <a:t> </a:t>
            </a:r>
            <a:r>
              <a:rPr lang="en-US" dirty="0" err="1"/>
              <a:t>digitais</a:t>
            </a:r>
            <a:r>
              <a:rPr lang="en-US" dirty="0"/>
              <a:t>. As </a:t>
            </a:r>
            <a:r>
              <a:rPr lang="en-US" dirty="0" err="1"/>
              <a:t>características</a:t>
            </a:r>
            <a:r>
              <a:rPr lang="en-US" dirty="0"/>
              <a:t> </a:t>
            </a:r>
            <a:r>
              <a:rPr lang="en-US" dirty="0" err="1"/>
              <a:t>distintas</a:t>
            </a:r>
            <a:r>
              <a:rPr lang="en-US" dirty="0"/>
              <a:t> da </a:t>
            </a:r>
            <a:r>
              <a:rPr lang="en-US" dirty="0" err="1"/>
              <a:t>tecnologia</a:t>
            </a:r>
            <a:r>
              <a:rPr lang="en-US" dirty="0"/>
              <a:t> </a:t>
            </a:r>
            <a:r>
              <a:rPr lang="en-US" dirty="0" err="1"/>
              <a:t>blockchain</a:t>
            </a:r>
            <a:r>
              <a:rPr lang="en-US" dirty="0"/>
              <a:t> são </a:t>
            </a:r>
            <a:r>
              <a:rPr lang="en-US" dirty="0" err="1"/>
              <a:t>descentralização</a:t>
            </a:r>
            <a:r>
              <a:rPr lang="en-US" dirty="0"/>
              <a:t>, </a:t>
            </a:r>
            <a:r>
              <a:rPr lang="en-US" dirty="0" err="1"/>
              <a:t>imutabilidade</a:t>
            </a:r>
            <a:r>
              <a:rPr lang="en-US" dirty="0"/>
              <a:t> e </a:t>
            </a:r>
            <a:r>
              <a:rPr lang="en-US" dirty="0" err="1"/>
              <a:t>transparência</a:t>
            </a:r>
            <a:r>
              <a:rPr lang="en-US" dirty="0"/>
              <a:t>. </a:t>
            </a:r>
            <a:r>
              <a:rPr lang="en-US" dirty="0" err="1"/>
              <a:t>Em</a:t>
            </a:r>
            <a:r>
              <a:rPr lang="en-US" dirty="0"/>
              <a:t> </a:t>
            </a:r>
            <a:r>
              <a:rPr lang="en-US" dirty="0" err="1"/>
              <a:t>última</a:t>
            </a:r>
            <a:r>
              <a:rPr lang="en-US" dirty="0"/>
              <a:t> </a:t>
            </a:r>
            <a:r>
              <a:rPr lang="en-US" dirty="0" err="1"/>
              <a:t>análise</a:t>
            </a:r>
            <a:r>
              <a:rPr lang="en-US" dirty="0"/>
              <a:t>, </a:t>
            </a:r>
            <a:r>
              <a:rPr lang="en-US" dirty="0" err="1"/>
              <a:t>é</a:t>
            </a:r>
            <a:r>
              <a:rPr lang="en-US" dirty="0"/>
              <a:t> um </a:t>
            </a:r>
            <a:r>
              <a:rPr lang="en-US" dirty="0" err="1"/>
              <a:t>livro-razão</a:t>
            </a:r>
            <a:r>
              <a:rPr lang="en-US" dirty="0"/>
              <a:t> </a:t>
            </a:r>
            <a:r>
              <a:rPr lang="en-US" dirty="0" err="1"/>
              <a:t>abertamente</a:t>
            </a:r>
            <a:r>
              <a:rPr lang="en-US" dirty="0"/>
              <a:t> </a:t>
            </a:r>
            <a:r>
              <a:rPr lang="en-US" dirty="0" err="1"/>
              <a:t>visível</a:t>
            </a:r>
            <a:r>
              <a:rPr lang="en-US" dirty="0"/>
              <a:t> </a:t>
            </a:r>
            <a:r>
              <a:rPr lang="en-US" dirty="0" err="1"/>
              <a:t>que</a:t>
            </a:r>
            <a:r>
              <a:rPr lang="en-US" dirty="0"/>
              <a:t> </a:t>
            </a:r>
            <a:r>
              <a:rPr lang="en-US" dirty="0" err="1"/>
              <a:t>documenta</a:t>
            </a:r>
            <a:r>
              <a:rPr lang="en-US" dirty="0"/>
              <a:t> de forma </a:t>
            </a:r>
            <a:r>
              <a:rPr lang="en-US" dirty="0" err="1"/>
              <a:t>transparente</a:t>
            </a:r>
            <a:r>
              <a:rPr lang="en-US" dirty="0"/>
              <a:t> </a:t>
            </a:r>
            <a:r>
              <a:rPr lang="en-US" dirty="0" err="1"/>
              <a:t>todas</a:t>
            </a:r>
            <a:r>
              <a:rPr lang="en-US" dirty="0"/>
              <a:t> as </a:t>
            </a:r>
            <a:r>
              <a:rPr lang="en-US" dirty="0" err="1"/>
              <a:t>transações</a:t>
            </a:r>
            <a:r>
              <a:rPr lang="en-US" dirty="0"/>
              <a:t>. </a:t>
            </a:r>
            <a:r>
              <a:rPr lang="en-US" dirty="0" err="1"/>
              <a:t>Normalmente</a:t>
            </a:r>
            <a:r>
              <a:rPr lang="en-US" dirty="0"/>
              <a:t>, </a:t>
            </a:r>
            <a:r>
              <a:rPr lang="en-US" dirty="0" err="1"/>
              <a:t>esse</a:t>
            </a:r>
            <a:r>
              <a:rPr lang="en-US" dirty="0"/>
              <a:t> </a:t>
            </a:r>
            <a:r>
              <a:rPr lang="en-US" dirty="0" err="1"/>
              <a:t>livro-razão</a:t>
            </a:r>
            <a:r>
              <a:rPr lang="en-US" dirty="0"/>
              <a:t> </a:t>
            </a:r>
            <a:r>
              <a:rPr lang="en-US" dirty="0" err="1"/>
              <a:t>não</a:t>
            </a:r>
            <a:r>
              <a:rPr lang="en-US" dirty="0"/>
              <a:t> </a:t>
            </a:r>
            <a:r>
              <a:rPr lang="en-US" dirty="0" err="1"/>
              <a:t>é</a:t>
            </a:r>
            <a:r>
              <a:rPr lang="en-US" dirty="0"/>
              <a:t> </a:t>
            </a:r>
            <a:r>
              <a:rPr lang="en-US" dirty="0" err="1"/>
              <a:t>armazenado</a:t>
            </a:r>
            <a:r>
              <a:rPr lang="en-US" dirty="0"/>
              <a:t> </a:t>
            </a:r>
            <a:r>
              <a:rPr lang="en-US" dirty="0" err="1"/>
              <a:t>centralmente</a:t>
            </a:r>
            <a:r>
              <a:rPr lang="en-US" dirty="0"/>
              <a:t>, mas </a:t>
            </a:r>
            <a:r>
              <a:rPr lang="en-US" dirty="0" err="1"/>
              <a:t>é</a:t>
            </a:r>
            <a:r>
              <a:rPr lang="en-US" dirty="0"/>
              <a:t> </a:t>
            </a:r>
            <a:r>
              <a:rPr lang="en-US" dirty="0" err="1"/>
              <a:t>armazenado</a:t>
            </a:r>
            <a:r>
              <a:rPr lang="en-US" dirty="0"/>
              <a:t> e </a:t>
            </a:r>
            <a:r>
              <a:rPr lang="en-US" dirty="0" err="1"/>
              <a:t>atualizado</a:t>
            </a:r>
            <a:r>
              <a:rPr lang="en-US" dirty="0"/>
              <a:t> </a:t>
            </a:r>
            <a:r>
              <a:rPr lang="en-US" dirty="0" err="1"/>
              <a:t>em</a:t>
            </a:r>
            <a:r>
              <a:rPr lang="en-US" dirty="0"/>
              <a:t> </a:t>
            </a:r>
            <a:r>
              <a:rPr lang="en-US" dirty="0" err="1"/>
              <a:t>muitos</a:t>
            </a:r>
            <a:r>
              <a:rPr lang="en-US" dirty="0"/>
              <a:t> </a:t>
            </a:r>
            <a:r>
              <a:rPr lang="en-US" dirty="0" err="1"/>
              <a:t>computadores</a:t>
            </a:r>
            <a:r>
              <a:rPr lang="en-US" dirty="0"/>
              <a:t> </a:t>
            </a:r>
            <a:r>
              <a:rPr lang="en-US" dirty="0" err="1"/>
              <a:t>ou</a:t>
            </a:r>
            <a:r>
              <a:rPr lang="en-US" dirty="0"/>
              <a:t> </a:t>
            </a:r>
            <a:r>
              <a:rPr lang="en-US" dirty="0" err="1"/>
              <a:t>nós</a:t>
            </a:r>
            <a:r>
              <a:rPr lang="en-US" dirty="0"/>
              <a:t> </a:t>
            </a:r>
            <a:r>
              <a:rPr lang="en-US" dirty="0" err="1"/>
              <a:t>diferentes</a:t>
            </a:r>
            <a:r>
              <a:rPr lang="en-US" dirty="0"/>
              <a:t>. O </a:t>
            </a:r>
            <a:r>
              <a:rPr lang="en-US" dirty="0" err="1"/>
              <a:t>armazenamento</a:t>
            </a:r>
            <a:r>
              <a:rPr lang="en-US" dirty="0"/>
              <a:t> </a:t>
            </a:r>
            <a:r>
              <a:rPr lang="en-US" dirty="0" err="1"/>
              <a:t>descentralizado</a:t>
            </a:r>
            <a:r>
              <a:rPr lang="en-US" dirty="0"/>
              <a:t> </a:t>
            </a:r>
            <a:r>
              <a:rPr lang="en-US" dirty="0" err="1"/>
              <a:t>garante</a:t>
            </a:r>
            <a:r>
              <a:rPr lang="en-US" dirty="0"/>
              <a:t> </a:t>
            </a:r>
            <a:r>
              <a:rPr lang="en-US" dirty="0" err="1"/>
              <a:t>que</a:t>
            </a:r>
            <a:r>
              <a:rPr lang="en-US" dirty="0"/>
              <a:t> um </a:t>
            </a:r>
            <a:r>
              <a:rPr lang="en-US" dirty="0" err="1"/>
              <a:t>blockchain</a:t>
            </a:r>
            <a:r>
              <a:rPr lang="en-US" dirty="0"/>
              <a:t> </a:t>
            </a:r>
            <a:r>
              <a:rPr lang="en-US" dirty="0" err="1"/>
              <a:t>não</a:t>
            </a:r>
            <a:r>
              <a:rPr lang="en-US" dirty="0"/>
              <a:t> precise </a:t>
            </a:r>
            <a:r>
              <a:rPr lang="en-US" dirty="0" err="1"/>
              <a:t>ser</a:t>
            </a:r>
            <a:r>
              <a:rPr lang="en-US" dirty="0"/>
              <a:t> </a:t>
            </a:r>
            <a:r>
              <a:rPr lang="en-US" dirty="0" err="1"/>
              <a:t>gerenciado</a:t>
            </a:r>
            <a:r>
              <a:rPr lang="en-US" dirty="0"/>
              <a:t> </a:t>
            </a:r>
            <a:r>
              <a:rPr lang="en-US" dirty="0" err="1"/>
              <a:t>por</a:t>
            </a:r>
            <a:r>
              <a:rPr lang="en-US" dirty="0"/>
              <a:t> </a:t>
            </a:r>
            <a:r>
              <a:rPr lang="en-US" dirty="0" err="1"/>
              <a:t>uma</a:t>
            </a:r>
            <a:r>
              <a:rPr lang="en-US" dirty="0"/>
              <a:t> </a:t>
            </a:r>
            <a:r>
              <a:rPr lang="en-US" dirty="0" err="1"/>
              <a:t>autoridade</a:t>
            </a:r>
            <a:r>
              <a:rPr lang="en-US" dirty="0"/>
              <a:t> central, </a:t>
            </a:r>
            <a:r>
              <a:rPr lang="en-US" dirty="0" err="1"/>
              <a:t>eliminando</a:t>
            </a:r>
            <a:r>
              <a:rPr lang="en-US" dirty="0"/>
              <a:t> o </a:t>
            </a:r>
            <a:r>
              <a:rPr lang="en-US" dirty="0" err="1"/>
              <a:t>risco</a:t>
            </a:r>
            <a:r>
              <a:rPr lang="en-US" dirty="0"/>
              <a:t> de um </a:t>
            </a:r>
            <a:r>
              <a:rPr lang="en-US" dirty="0" err="1"/>
              <a:t>único</a:t>
            </a:r>
            <a:r>
              <a:rPr lang="en-US" dirty="0"/>
              <a:t> </a:t>
            </a:r>
            <a:r>
              <a:rPr lang="en-US" dirty="0" err="1"/>
              <a:t>ponto</a:t>
            </a:r>
            <a:r>
              <a:rPr lang="en-US" dirty="0"/>
              <a:t> de </a:t>
            </a:r>
            <a:r>
              <a:rPr lang="en-US" dirty="0" err="1"/>
              <a:t>falha</a:t>
            </a:r>
            <a:r>
              <a:rPr lang="en-US" dirty="0"/>
              <a:t>. </a:t>
            </a:r>
            <a:r>
              <a:rPr lang="en-US" dirty="0" err="1"/>
              <a:t>Ao</a:t>
            </a:r>
            <a:r>
              <a:rPr lang="en-US" dirty="0"/>
              <a:t> </a:t>
            </a:r>
            <a:r>
              <a:rPr lang="en-US" dirty="0" err="1"/>
              <a:t>lado</a:t>
            </a:r>
            <a:r>
              <a:rPr lang="en-US" dirty="0"/>
              <a:t> da </a:t>
            </a:r>
            <a:r>
              <a:rPr lang="en-US" dirty="0" err="1"/>
              <a:t>transparência</a:t>
            </a:r>
            <a:r>
              <a:rPr lang="en-US" dirty="0"/>
              <a:t>, a </a:t>
            </a:r>
            <a:r>
              <a:rPr lang="en-US" dirty="0" err="1"/>
              <a:t>tecnologia</a:t>
            </a:r>
            <a:r>
              <a:rPr lang="en-US" dirty="0"/>
              <a:t> </a:t>
            </a:r>
            <a:r>
              <a:rPr lang="en-US" dirty="0" err="1"/>
              <a:t>blockchain</a:t>
            </a:r>
            <a:r>
              <a:rPr lang="en-US" dirty="0"/>
              <a:t> tem </a:t>
            </a:r>
            <a:r>
              <a:rPr lang="en-US" dirty="0" err="1"/>
              <a:t>três</a:t>
            </a:r>
            <a:r>
              <a:rPr lang="en-US" dirty="0"/>
              <a:t> </a:t>
            </a:r>
            <a:r>
              <a:rPr lang="en-US" dirty="0" err="1"/>
              <a:t>características</a:t>
            </a:r>
            <a:r>
              <a:rPr lang="en-US" dirty="0"/>
              <a:t> </a:t>
            </a:r>
            <a:r>
              <a:rPr lang="en-US" dirty="0" err="1"/>
              <a:t>principais</a:t>
            </a:r>
            <a:r>
              <a:rPr lang="en-US" dirty="0"/>
              <a:t> a </a:t>
            </a:r>
            <a:r>
              <a:rPr lang="en-US" dirty="0" err="1"/>
              <a:t>seguir</a:t>
            </a:r>
            <a:r>
              <a:rPr lang="en-US" dirty="0"/>
              <a:t>:</a:t>
            </a:r>
          </a:p>
          <a:p>
            <a:pPr algn="just"/>
            <a:r>
              <a:rPr lang="en-US" dirty="0"/>
              <a:t> </a:t>
            </a:r>
          </a:p>
          <a:p>
            <a:pPr algn="just"/>
            <a:r>
              <a:rPr lang="en-US" b="1" dirty="0" err="1">
                <a:solidFill>
                  <a:srgbClr val="F79037"/>
                </a:solidFill>
              </a:rPr>
              <a:t>Descentralização</a:t>
            </a:r>
            <a:endParaRPr lang="en-US" b="1" dirty="0">
              <a:solidFill>
                <a:srgbClr val="F79037"/>
              </a:solidFill>
            </a:endParaRPr>
          </a:p>
          <a:p>
            <a:pPr algn="just"/>
            <a:r>
              <a:rPr lang="en-US" dirty="0"/>
              <a:t>A </a:t>
            </a:r>
            <a:r>
              <a:rPr lang="en-US" dirty="0" err="1"/>
              <a:t>descentralização</a:t>
            </a:r>
            <a:r>
              <a:rPr lang="en-US" dirty="0"/>
              <a:t> </a:t>
            </a:r>
            <a:r>
              <a:rPr lang="en-US" dirty="0" err="1"/>
              <a:t>em</a:t>
            </a:r>
            <a:r>
              <a:rPr lang="en-US" dirty="0"/>
              <a:t> </a:t>
            </a:r>
            <a:r>
              <a:rPr lang="en-US" dirty="0" err="1"/>
              <a:t>blockchain</a:t>
            </a:r>
            <a:r>
              <a:rPr lang="en-US" dirty="0"/>
              <a:t> </a:t>
            </a:r>
            <a:r>
              <a:rPr lang="en-US" dirty="0" err="1"/>
              <a:t>refere</a:t>
            </a:r>
            <a:r>
              <a:rPr lang="en-US" dirty="0"/>
              <a:t>-se </a:t>
            </a:r>
            <a:r>
              <a:rPr lang="en-US" dirty="0" err="1"/>
              <a:t>à</a:t>
            </a:r>
            <a:r>
              <a:rPr lang="en-US" dirty="0"/>
              <a:t> </a:t>
            </a:r>
            <a:r>
              <a:rPr lang="en-US" dirty="0" err="1"/>
              <a:t>transferência</a:t>
            </a:r>
            <a:r>
              <a:rPr lang="en-US" dirty="0"/>
              <a:t> de </a:t>
            </a:r>
            <a:r>
              <a:rPr lang="en-US" dirty="0" err="1"/>
              <a:t>controle</a:t>
            </a:r>
            <a:r>
              <a:rPr lang="en-US" dirty="0"/>
              <a:t> e </a:t>
            </a:r>
            <a:r>
              <a:rPr lang="en-US" dirty="0" err="1"/>
              <a:t>tomada</a:t>
            </a:r>
            <a:r>
              <a:rPr lang="en-US" dirty="0"/>
              <a:t> de </a:t>
            </a:r>
            <a:r>
              <a:rPr lang="en-US" dirty="0" err="1"/>
              <a:t>decisão</a:t>
            </a:r>
            <a:r>
              <a:rPr lang="en-US" dirty="0"/>
              <a:t> de </a:t>
            </a:r>
            <a:r>
              <a:rPr lang="en-US" dirty="0" err="1"/>
              <a:t>uma</a:t>
            </a:r>
            <a:r>
              <a:rPr lang="en-US" dirty="0"/>
              <a:t> </a:t>
            </a:r>
            <a:r>
              <a:rPr lang="en-US" dirty="0" err="1"/>
              <a:t>entidade</a:t>
            </a:r>
            <a:r>
              <a:rPr lang="en-US" dirty="0"/>
              <a:t> </a:t>
            </a:r>
            <a:r>
              <a:rPr lang="en-US" dirty="0" err="1"/>
              <a:t>centralizada</a:t>
            </a:r>
            <a:r>
              <a:rPr lang="en-US" dirty="0"/>
              <a:t> (</a:t>
            </a:r>
            <a:r>
              <a:rPr lang="en-US" dirty="0" err="1"/>
              <a:t>ou</a:t>
            </a:r>
            <a:r>
              <a:rPr lang="en-US" dirty="0"/>
              <a:t> </a:t>
            </a:r>
            <a:r>
              <a:rPr lang="en-US" dirty="0" err="1"/>
              <a:t>seja</a:t>
            </a:r>
            <a:r>
              <a:rPr lang="en-US" dirty="0"/>
              <a:t>, </a:t>
            </a:r>
            <a:r>
              <a:rPr lang="en-US" dirty="0" err="1"/>
              <a:t>indivíduo</a:t>
            </a:r>
            <a:r>
              <a:rPr lang="en-US" dirty="0"/>
              <a:t>, </a:t>
            </a:r>
            <a:r>
              <a:rPr lang="en-US" dirty="0" err="1"/>
              <a:t>organização</a:t>
            </a:r>
            <a:r>
              <a:rPr lang="en-US" dirty="0"/>
              <a:t>, </a:t>
            </a:r>
            <a:r>
              <a:rPr lang="en-US" dirty="0" err="1"/>
              <a:t>grupo</a:t>
            </a:r>
            <a:r>
              <a:rPr lang="en-US" dirty="0"/>
              <a:t>) </a:t>
            </a:r>
            <a:r>
              <a:rPr lang="en-US" dirty="0" err="1"/>
              <a:t>para</a:t>
            </a:r>
            <a:r>
              <a:rPr lang="en-US" dirty="0"/>
              <a:t> </a:t>
            </a:r>
            <a:r>
              <a:rPr lang="en-US" dirty="0" err="1"/>
              <a:t>uma</a:t>
            </a:r>
            <a:r>
              <a:rPr lang="en-US" dirty="0"/>
              <a:t> </a:t>
            </a:r>
            <a:r>
              <a:rPr lang="en-US" dirty="0" err="1"/>
              <a:t>rede</a:t>
            </a:r>
            <a:r>
              <a:rPr lang="en-US" dirty="0"/>
              <a:t> </a:t>
            </a:r>
            <a:r>
              <a:rPr lang="en-US" dirty="0" err="1"/>
              <a:t>distribuída</a:t>
            </a:r>
            <a:r>
              <a:rPr lang="en-US" dirty="0"/>
              <a:t>. As </a:t>
            </a:r>
            <a:r>
              <a:rPr lang="en-US" dirty="0" err="1"/>
              <a:t>redes</a:t>
            </a:r>
            <a:r>
              <a:rPr lang="en-US" dirty="0"/>
              <a:t> </a:t>
            </a:r>
            <a:r>
              <a:rPr lang="en-US" dirty="0" err="1"/>
              <a:t>blockchain</a:t>
            </a:r>
            <a:r>
              <a:rPr lang="en-US" dirty="0"/>
              <a:t> </a:t>
            </a:r>
            <a:r>
              <a:rPr lang="en-US" dirty="0" err="1"/>
              <a:t>descentralizadas</a:t>
            </a:r>
            <a:r>
              <a:rPr lang="en-US" dirty="0"/>
              <a:t> </a:t>
            </a:r>
            <a:r>
              <a:rPr lang="en-US" dirty="0" err="1"/>
              <a:t>usam</a:t>
            </a:r>
            <a:r>
              <a:rPr lang="en-US" dirty="0"/>
              <a:t> </a:t>
            </a:r>
            <a:r>
              <a:rPr lang="en-US" dirty="0" err="1"/>
              <a:t>transparência</a:t>
            </a:r>
            <a:r>
              <a:rPr lang="en-US" dirty="0"/>
              <a:t> </a:t>
            </a:r>
            <a:r>
              <a:rPr lang="en-US" dirty="0" err="1"/>
              <a:t>para</a:t>
            </a:r>
            <a:r>
              <a:rPr lang="en-US" dirty="0"/>
              <a:t> </a:t>
            </a:r>
            <a:r>
              <a:rPr lang="en-US" dirty="0" err="1"/>
              <a:t>reduzir</a:t>
            </a:r>
            <a:r>
              <a:rPr lang="en-US" dirty="0"/>
              <a:t> a </a:t>
            </a:r>
            <a:r>
              <a:rPr lang="en-US" dirty="0" err="1"/>
              <a:t>necessidade</a:t>
            </a:r>
            <a:r>
              <a:rPr lang="en-US" dirty="0"/>
              <a:t> de </a:t>
            </a:r>
            <a:r>
              <a:rPr lang="en-US" dirty="0" err="1"/>
              <a:t>confiança</a:t>
            </a:r>
            <a:r>
              <a:rPr lang="en-US" dirty="0"/>
              <a:t> entre </a:t>
            </a:r>
            <a:r>
              <a:rPr lang="en-US" dirty="0" err="1"/>
              <a:t>os</a:t>
            </a:r>
            <a:r>
              <a:rPr lang="en-US" dirty="0"/>
              <a:t> </a:t>
            </a:r>
            <a:r>
              <a:rPr lang="en-US" dirty="0" err="1"/>
              <a:t>participantes</a:t>
            </a:r>
            <a:r>
              <a:rPr lang="en-US" dirty="0"/>
              <a:t>. </a:t>
            </a:r>
            <a:r>
              <a:rPr lang="en-US" dirty="0" err="1"/>
              <a:t>Essas</a:t>
            </a:r>
            <a:r>
              <a:rPr lang="en-US" dirty="0"/>
              <a:t> </a:t>
            </a:r>
            <a:r>
              <a:rPr lang="en-US" dirty="0" err="1"/>
              <a:t>redes</a:t>
            </a:r>
            <a:r>
              <a:rPr lang="en-US" dirty="0"/>
              <a:t> </a:t>
            </a:r>
            <a:r>
              <a:rPr lang="en-US" dirty="0" err="1"/>
              <a:t>também</a:t>
            </a:r>
            <a:r>
              <a:rPr lang="en-US" dirty="0"/>
              <a:t> </a:t>
            </a:r>
            <a:r>
              <a:rPr lang="en-US" dirty="0" err="1"/>
              <a:t>impedem</a:t>
            </a:r>
            <a:r>
              <a:rPr lang="en-US" dirty="0"/>
              <a:t> </a:t>
            </a:r>
            <a:r>
              <a:rPr lang="en-US" dirty="0" err="1"/>
              <a:t>que</a:t>
            </a:r>
            <a:r>
              <a:rPr lang="en-US" dirty="0"/>
              <a:t> </a:t>
            </a:r>
            <a:r>
              <a:rPr lang="en-US" dirty="0" err="1"/>
              <a:t>os</a:t>
            </a:r>
            <a:r>
              <a:rPr lang="en-US" dirty="0"/>
              <a:t> </a:t>
            </a:r>
            <a:r>
              <a:rPr lang="en-US" dirty="0" err="1"/>
              <a:t>participantes</a:t>
            </a:r>
            <a:r>
              <a:rPr lang="en-US" dirty="0"/>
              <a:t> </a:t>
            </a:r>
            <a:r>
              <a:rPr lang="en-US" dirty="0" err="1"/>
              <a:t>exerçam</a:t>
            </a:r>
            <a:r>
              <a:rPr lang="en-US" dirty="0"/>
              <a:t> </a:t>
            </a:r>
            <a:r>
              <a:rPr lang="en-US" dirty="0" err="1"/>
              <a:t>autoridade</a:t>
            </a:r>
            <a:r>
              <a:rPr lang="en-US" dirty="0"/>
              <a:t> </a:t>
            </a:r>
            <a:r>
              <a:rPr lang="en-US" dirty="0" err="1"/>
              <a:t>ou</a:t>
            </a:r>
            <a:r>
              <a:rPr lang="en-US" dirty="0"/>
              <a:t> </a:t>
            </a:r>
            <a:r>
              <a:rPr lang="en-US" dirty="0" err="1"/>
              <a:t>controlo</a:t>
            </a:r>
            <a:r>
              <a:rPr lang="en-US" dirty="0"/>
              <a:t> </a:t>
            </a:r>
            <a:r>
              <a:rPr lang="en-US" dirty="0" err="1"/>
              <a:t>excessivos</a:t>
            </a:r>
            <a:r>
              <a:rPr lang="en-US" dirty="0"/>
              <a:t> </a:t>
            </a:r>
            <a:r>
              <a:rPr lang="en-US" dirty="0" err="1"/>
              <a:t>uns</a:t>
            </a:r>
            <a:r>
              <a:rPr lang="en-US" dirty="0"/>
              <a:t> </a:t>
            </a:r>
            <a:r>
              <a:rPr lang="en-US" dirty="0" err="1"/>
              <a:t>sobre</a:t>
            </a:r>
            <a:r>
              <a:rPr lang="en-US" dirty="0"/>
              <a:t> </a:t>
            </a:r>
            <a:r>
              <a:rPr lang="en-US" dirty="0" err="1"/>
              <a:t>os</a:t>
            </a:r>
            <a:r>
              <a:rPr lang="en-US" dirty="0"/>
              <a:t> outros de forma a </a:t>
            </a:r>
            <a:r>
              <a:rPr lang="en-US" dirty="0" err="1"/>
              <a:t>degradar</a:t>
            </a:r>
            <a:r>
              <a:rPr lang="en-US" dirty="0"/>
              <a:t> a </a:t>
            </a:r>
            <a:r>
              <a:rPr lang="en-US" dirty="0" err="1"/>
              <a:t>funcionalidade</a:t>
            </a:r>
            <a:r>
              <a:rPr lang="en-US" dirty="0"/>
              <a:t> da </a:t>
            </a:r>
            <a:r>
              <a:rPr lang="en-US" dirty="0" err="1"/>
              <a:t>rede</a:t>
            </a:r>
            <a:r>
              <a:rPr lang="en-US" dirty="0"/>
              <a:t>.</a:t>
            </a:r>
          </a:p>
          <a:p>
            <a:pPr algn="just"/>
            <a:endParaRPr lang="en-US" b="1" dirty="0">
              <a:solidFill>
                <a:srgbClr val="F79037"/>
              </a:solidFill>
            </a:endParaRPr>
          </a:p>
          <a:p>
            <a:pPr algn="just"/>
            <a:r>
              <a:rPr lang="en-US" b="1" dirty="0" err="1">
                <a:solidFill>
                  <a:srgbClr val="F79037"/>
                </a:solidFill>
              </a:rPr>
              <a:t>Imutabilidade</a:t>
            </a:r>
            <a:endParaRPr lang="en-US" b="1" dirty="0">
              <a:solidFill>
                <a:srgbClr val="F79037"/>
              </a:solidFill>
            </a:endParaRPr>
          </a:p>
          <a:p>
            <a:pPr algn="just"/>
            <a:r>
              <a:rPr lang="en-US" dirty="0" err="1"/>
              <a:t>Imutabilidade</a:t>
            </a:r>
            <a:r>
              <a:rPr lang="en-US" dirty="0"/>
              <a:t> </a:t>
            </a:r>
            <a:r>
              <a:rPr lang="en-US" dirty="0" err="1"/>
              <a:t>significa</a:t>
            </a:r>
            <a:r>
              <a:rPr lang="en-US" dirty="0"/>
              <a:t> </a:t>
            </a:r>
            <a:r>
              <a:rPr lang="en-US" dirty="0" err="1"/>
              <a:t>que</a:t>
            </a:r>
            <a:r>
              <a:rPr lang="en-US" dirty="0"/>
              <a:t> </a:t>
            </a:r>
            <a:r>
              <a:rPr lang="en-US" dirty="0" err="1"/>
              <a:t>algo</a:t>
            </a:r>
            <a:r>
              <a:rPr lang="en-US" dirty="0"/>
              <a:t> </a:t>
            </a:r>
            <a:r>
              <a:rPr lang="en-US" dirty="0" err="1"/>
              <a:t>não</a:t>
            </a:r>
            <a:r>
              <a:rPr lang="en-US" dirty="0"/>
              <a:t> </a:t>
            </a:r>
            <a:r>
              <a:rPr lang="en-US" dirty="0" err="1"/>
              <a:t>pode</a:t>
            </a:r>
            <a:r>
              <a:rPr lang="en-US" dirty="0"/>
              <a:t> </a:t>
            </a:r>
            <a:r>
              <a:rPr lang="en-US" dirty="0" err="1"/>
              <a:t>ser</a:t>
            </a:r>
            <a:r>
              <a:rPr lang="en-US" dirty="0"/>
              <a:t> </a:t>
            </a:r>
            <a:r>
              <a:rPr lang="en-US" dirty="0" err="1"/>
              <a:t>mudado</a:t>
            </a:r>
            <a:r>
              <a:rPr lang="en-US" dirty="0"/>
              <a:t> </a:t>
            </a:r>
            <a:r>
              <a:rPr lang="en-US" dirty="0" err="1"/>
              <a:t>ou</a:t>
            </a:r>
            <a:r>
              <a:rPr lang="en-US" dirty="0"/>
              <a:t> </a:t>
            </a:r>
            <a:r>
              <a:rPr lang="en-US" dirty="0" err="1"/>
              <a:t>alterado</a:t>
            </a:r>
            <a:r>
              <a:rPr lang="en-US" dirty="0"/>
              <a:t>. </a:t>
            </a:r>
            <a:r>
              <a:rPr lang="en-US" dirty="0" err="1"/>
              <a:t>Nenhum</a:t>
            </a:r>
            <a:r>
              <a:rPr lang="en-US" dirty="0"/>
              <a:t> </a:t>
            </a:r>
            <a:r>
              <a:rPr lang="en-US" dirty="0" err="1"/>
              <a:t>participante</a:t>
            </a:r>
            <a:r>
              <a:rPr lang="en-US" dirty="0"/>
              <a:t> </a:t>
            </a:r>
            <a:r>
              <a:rPr lang="en-US" dirty="0" err="1"/>
              <a:t>pode</a:t>
            </a:r>
            <a:r>
              <a:rPr lang="en-US" dirty="0"/>
              <a:t> </a:t>
            </a:r>
            <a:r>
              <a:rPr lang="en-US" dirty="0" err="1"/>
              <a:t>adulterar</a:t>
            </a:r>
            <a:r>
              <a:rPr lang="en-US" dirty="0"/>
              <a:t> </a:t>
            </a:r>
            <a:r>
              <a:rPr lang="en-US" dirty="0" err="1"/>
              <a:t>uma</a:t>
            </a:r>
            <a:r>
              <a:rPr lang="en-US" dirty="0"/>
              <a:t> </a:t>
            </a:r>
            <a:r>
              <a:rPr lang="en-US" dirty="0" err="1"/>
              <a:t>transação</a:t>
            </a:r>
            <a:r>
              <a:rPr lang="en-US" dirty="0"/>
              <a:t> </a:t>
            </a:r>
            <a:r>
              <a:rPr lang="en-US" dirty="0" err="1"/>
              <a:t>depois</a:t>
            </a:r>
            <a:r>
              <a:rPr lang="en-US" dirty="0"/>
              <a:t> do </a:t>
            </a:r>
            <a:r>
              <a:rPr lang="en-US" dirty="0" err="1"/>
              <a:t>registo</a:t>
            </a:r>
            <a:r>
              <a:rPr lang="en-US" dirty="0"/>
              <a:t> </a:t>
            </a:r>
            <a:r>
              <a:rPr lang="en-US" dirty="0" err="1"/>
              <a:t>nó</a:t>
            </a:r>
            <a:r>
              <a:rPr lang="en-US" dirty="0"/>
              <a:t> no </a:t>
            </a:r>
            <a:r>
              <a:rPr lang="en-US" dirty="0" err="1"/>
              <a:t>registo</a:t>
            </a:r>
            <a:r>
              <a:rPr lang="en-US" dirty="0"/>
              <a:t> </a:t>
            </a:r>
            <a:r>
              <a:rPr lang="en-US" dirty="0" err="1"/>
              <a:t>compartilhado</a:t>
            </a:r>
            <a:r>
              <a:rPr lang="en-US" dirty="0"/>
              <a:t>. Se um </a:t>
            </a:r>
            <a:r>
              <a:rPr lang="en-US" dirty="0" err="1"/>
              <a:t>registo</a:t>
            </a:r>
            <a:r>
              <a:rPr lang="en-US" dirty="0"/>
              <a:t> de </a:t>
            </a:r>
            <a:r>
              <a:rPr lang="en-US" dirty="0" err="1"/>
              <a:t>transação</a:t>
            </a:r>
            <a:r>
              <a:rPr lang="en-US" dirty="0"/>
              <a:t> </a:t>
            </a:r>
            <a:r>
              <a:rPr lang="en-US" dirty="0" err="1"/>
              <a:t>incluir</a:t>
            </a:r>
            <a:r>
              <a:rPr lang="en-US" dirty="0"/>
              <a:t> um </a:t>
            </a:r>
            <a:r>
              <a:rPr lang="en-US" dirty="0" err="1"/>
              <a:t>erro</a:t>
            </a:r>
            <a:r>
              <a:rPr lang="en-US" dirty="0"/>
              <a:t>, </a:t>
            </a:r>
            <a:r>
              <a:rPr lang="en-US" dirty="0" err="1"/>
              <a:t>deve</a:t>
            </a:r>
            <a:r>
              <a:rPr lang="en-US" dirty="0"/>
              <a:t>-se </a:t>
            </a:r>
            <a:r>
              <a:rPr lang="en-US" dirty="0" err="1"/>
              <a:t>adicionar</a:t>
            </a:r>
            <a:r>
              <a:rPr lang="en-US" dirty="0"/>
              <a:t> </a:t>
            </a:r>
            <a:r>
              <a:rPr lang="en-US" dirty="0" err="1"/>
              <a:t>uma</a:t>
            </a:r>
            <a:r>
              <a:rPr lang="en-US" dirty="0"/>
              <a:t> nova </a:t>
            </a:r>
            <a:r>
              <a:rPr lang="en-US" dirty="0" err="1"/>
              <a:t>transação</a:t>
            </a:r>
            <a:r>
              <a:rPr lang="en-US" dirty="0"/>
              <a:t> </a:t>
            </a:r>
            <a:r>
              <a:rPr lang="en-US" dirty="0" err="1"/>
              <a:t>para</a:t>
            </a:r>
            <a:r>
              <a:rPr lang="en-US" dirty="0"/>
              <a:t> </a:t>
            </a:r>
            <a:r>
              <a:rPr lang="en-US" dirty="0" err="1"/>
              <a:t>reverter</a:t>
            </a:r>
            <a:r>
              <a:rPr lang="en-US" dirty="0"/>
              <a:t> o </a:t>
            </a:r>
            <a:r>
              <a:rPr lang="en-US" dirty="0" err="1"/>
              <a:t>erro</a:t>
            </a:r>
            <a:r>
              <a:rPr lang="en-US" dirty="0"/>
              <a:t>, e </a:t>
            </a:r>
            <a:r>
              <a:rPr lang="en-US" dirty="0" err="1"/>
              <a:t>ambas</a:t>
            </a:r>
            <a:r>
              <a:rPr lang="en-US" dirty="0"/>
              <a:t> as </a:t>
            </a:r>
            <a:r>
              <a:rPr lang="en-US" dirty="0" err="1"/>
              <a:t>transações</a:t>
            </a:r>
            <a:r>
              <a:rPr lang="en-US" dirty="0"/>
              <a:t> </a:t>
            </a:r>
            <a:r>
              <a:rPr lang="en-US" dirty="0" err="1"/>
              <a:t>ficam</a:t>
            </a:r>
            <a:r>
              <a:rPr lang="en-US" dirty="0"/>
              <a:t> </a:t>
            </a:r>
            <a:r>
              <a:rPr lang="en-US" dirty="0" err="1"/>
              <a:t>visíveis</a:t>
            </a:r>
            <a:r>
              <a:rPr lang="en-US" dirty="0"/>
              <a:t> </a:t>
            </a:r>
            <a:r>
              <a:rPr lang="en-US" dirty="0" err="1"/>
              <a:t>para</a:t>
            </a:r>
            <a:r>
              <a:rPr lang="en-US" dirty="0"/>
              <a:t> a </a:t>
            </a:r>
            <a:r>
              <a:rPr lang="en-US" dirty="0" err="1"/>
              <a:t>rede</a:t>
            </a:r>
            <a:r>
              <a:rPr lang="en-US" dirty="0"/>
              <a: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209552"/>
            <a:ext cx="2693750" cy="3892777"/>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rPr>
              <a:t>Consenso</a:t>
            </a:r>
            <a:endParaRPr lang="en-US" b="1" dirty="0">
              <a:solidFill>
                <a:srgbClr val="F79037"/>
              </a:solidFill>
            </a:endParaRPr>
          </a:p>
          <a:p>
            <a:pPr algn="just"/>
            <a:r>
              <a:rPr lang="en-US" dirty="0">
                <a:solidFill>
                  <a:schemeClr val="tx1"/>
                </a:solidFill>
              </a:rPr>
              <a:t>Um </a:t>
            </a:r>
            <a:r>
              <a:rPr lang="en-US" dirty="0" err="1">
                <a:solidFill>
                  <a:schemeClr val="tx1"/>
                </a:solidFill>
              </a:rPr>
              <a:t>sistema</a:t>
            </a:r>
            <a:r>
              <a:rPr lang="en-US" dirty="0">
                <a:solidFill>
                  <a:schemeClr val="tx1"/>
                </a:solidFill>
              </a:rPr>
              <a:t> </a:t>
            </a:r>
            <a:r>
              <a:rPr lang="en-US" dirty="0" err="1">
                <a:solidFill>
                  <a:schemeClr val="tx1"/>
                </a:solidFill>
              </a:rPr>
              <a:t>blockchain</a:t>
            </a:r>
            <a:r>
              <a:rPr lang="en-US" dirty="0">
                <a:solidFill>
                  <a:schemeClr val="tx1"/>
                </a:solidFill>
              </a:rPr>
              <a:t> </a:t>
            </a:r>
            <a:r>
              <a:rPr lang="en-US" dirty="0" err="1">
                <a:solidFill>
                  <a:schemeClr val="tx1"/>
                </a:solidFill>
              </a:rPr>
              <a:t>estabelece</a:t>
            </a:r>
            <a:r>
              <a:rPr lang="en-US" dirty="0">
                <a:solidFill>
                  <a:schemeClr val="tx1"/>
                </a:solidFill>
              </a:rPr>
              <a:t> </a:t>
            </a:r>
            <a:r>
              <a:rPr lang="en-US" dirty="0" err="1">
                <a:solidFill>
                  <a:schemeClr val="tx1"/>
                </a:solidFill>
              </a:rPr>
              <a:t>regras</a:t>
            </a:r>
            <a:r>
              <a:rPr lang="en-US" dirty="0">
                <a:solidFill>
                  <a:schemeClr val="tx1"/>
                </a:solidFill>
              </a:rPr>
              <a:t> </a:t>
            </a:r>
            <a:r>
              <a:rPr lang="en-US" dirty="0" err="1">
                <a:solidFill>
                  <a:schemeClr val="tx1"/>
                </a:solidFill>
              </a:rPr>
              <a:t>sobre</a:t>
            </a:r>
            <a:r>
              <a:rPr lang="en-US" dirty="0">
                <a:solidFill>
                  <a:schemeClr val="tx1"/>
                </a:solidFill>
              </a:rPr>
              <a:t> o </a:t>
            </a:r>
            <a:r>
              <a:rPr lang="en-US" dirty="0" err="1">
                <a:solidFill>
                  <a:schemeClr val="tx1"/>
                </a:solidFill>
              </a:rPr>
              <a:t>consentimento</a:t>
            </a:r>
            <a:r>
              <a:rPr lang="en-US" dirty="0">
                <a:solidFill>
                  <a:schemeClr val="tx1"/>
                </a:solidFill>
              </a:rPr>
              <a:t> do </a:t>
            </a:r>
            <a:r>
              <a:rPr lang="en-US" dirty="0" err="1">
                <a:solidFill>
                  <a:schemeClr val="tx1"/>
                </a:solidFill>
              </a:rPr>
              <a:t>participante</a:t>
            </a:r>
            <a:r>
              <a:rPr lang="en-US" dirty="0">
                <a:solidFill>
                  <a:schemeClr val="tx1"/>
                </a:solidFill>
              </a:rPr>
              <a:t> </a:t>
            </a:r>
            <a:r>
              <a:rPr lang="en-US" dirty="0" err="1">
                <a:solidFill>
                  <a:schemeClr val="tx1"/>
                </a:solidFill>
              </a:rPr>
              <a:t>para</a:t>
            </a:r>
            <a:r>
              <a:rPr lang="en-US" dirty="0">
                <a:solidFill>
                  <a:schemeClr val="tx1"/>
                </a:solidFill>
              </a:rPr>
              <a:t> registrar </a:t>
            </a:r>
            <a:r>
              <a:rPr lang="en-US" dirty="0" err="1">
                <a:solidFill>
                  <a:schemeClr val="tx1"/>
                </a:solidFill>
              </a:rPr>
              <a:t>transações</a:t>
            </a:r>
            <a:r>
              <a:rPr lang="en-US" dirty="0">
                <a:solidFill>
                  <a:schemeClr val="tx1"/>
                </a:solidFill>
              </a:rPr>
              <a:t>. </a:t>
            </a:r>
            <a:r>
              <a:rPr lang="en-US" dirty="0" err="1">
                <a:solidFill>
                  <a:schemeClr val="tx1"/>
                </a:solidFill>
              </a:rPr>
              <a:t>Você</a:t>
            </a:r>
            <a:r>
              <a:rPr lang="en-US" dirty="0">
                <a:solidFill>
                  <a:schemeClr val="tx1"/>
                </a:solidFill>
              </a:rPr>
              <a:t> </a:t>
            </a:r>
            <a:r>
              <a:rPr lang="en-US" dirty="0" err="1">
                <a:solidFill>
                  <a:schemeClr val="tx1"/>
                </a:solidFill>
              </a:rPr>
              <a:t>pode</a:t>
            </a:r>
            <a:r>
              <a:rPr lang="en-US" dirty="0">
                <a:solidFill>
                  <a:schemeClr val="tx1"/>
                </a:solidFill>
              </a:rPr>
              <a:t> </a:t>
            </a:r>
            <a:r>
              <a:rPr lang="en-US" dirty="0" err="1">
                <a:solidFill>
                  <a:schemeClr val="tx1"/>
                </a:solidFill>
              </a:rPr>
              <a:t>registar</a:t>
            </a:r>
            <a:r>
              <a:rPr lang="en-US" dirty="0">
                <a:solidFill>
                  <a:schemeClr val="tx1"/>
                </a:solidFill>
              </a:rPr>
              <a:t> </a:t>
            </a:r>
            <a:r>
              <a:rPr lang="en-US" dirty="0" err="1">
                <a:solidFill>
                  <a:schemeClr val="tx1"/>
                </a:solidFill>
              </a:rPr>
              <a:t>novas</a:t>
            </a:r>
            <a:r>
              <a:rPr lang="en-US" dirty="0">
                <a:solidFill>
                  <a:schemeClr val="tx1"/>
                </a:solidFill>
              </a:rPr>
              <a:t> </a:t>
            </a:r>
            <a:r>
              <a:rPr lang="en-US" dirty="0" err="1">
                <a:solidFill>
                  <a:schemeClr val="tx1"/>
                </a:solidFill>
              </a:rPr>
              <a:t>transações</a:t>
            </a:r>
            <a:r>
              <a:rPr lang="en-US" dirty="0">
                <a:solidFill>
                  <a:schemeClr val="tx1"/>
                </a:solidFill>
              </a:rPr>
              <a:t> </a:t>
            </a:r>
            <a:r>
              <a:rPr lang="en-US" dirty="0" err="1">
                <a:solidFill>
                  <a:schemeClr val="tx1"/>
                </a:solidFill>
              </a:rPr>
              <a:t>somente</a:t>
            </a:r>
            <a:r>
              <a:rPr lang="en-US" dirty="0">
                <a:solidFill>
                  <a:schemeClr val="tx1"/>
                </a:solidFill>
              </a:rPr>
              <a:t> </a:t>
            </a:r>
            <a:r>
              <a:rPr lang="en-US" dirty="0" err="1">
                <a:solidFill>
                  <a:schemeClr val="tx1"/>
                </a:solidFill>
              </a:rPr>
              <a:t>quando</a:t>
            </a:r>
            <a:r>
              <a:rPr lang="en-US" dirty="0">
                <a:solidFill>
                  <a:schemeClr val="tx1"/>
                </a:solidFill>
              </a:rPr>
              <a:t> a </a:t>
            </a:r>
            <a:r>
              <a:rPr lang="en-US" dirty="0" err="1">
                <a:solidFill>
                  <a:schemeClr val="tx1"/>
                </a:solidFill>
              </a:rPr>
              <a:t>maioria</a:t>
            </a:r>
            <a:r>
              <a:rPr lang="en-US" dirty="0">
                <a:solidFill>
                  <a:schemeClr val="tx1"/>
                </a:solidFill>
              </a:rPr>
              <a:t> dos </a:t>
            </a:r>
            <a:r>
              <a:rPr lang="en-US" dirty="0" err="1">
                <a:solidFill>
                  <a:schemeClr val="tx1"/>
                </a:solidFill>
              </a:rPr>
              <a:t>participantes</a:t>
            </a:r>
            <a:r>
              <a:rPr lang="en-US" dirty="0">
                <a:solidFill>
                  <a:schemeClr val="tx1"/>
                </a:solidFill>
              </a:rPr>
              <a:t> da </a:t>
            </a:r>
            <a:r>
              <a:rPr lang="en-US" dirty="0" err="1">
                <a:solidFill>
                  <a:schemeClr val="tx1"/>
                </a:solidFill>
              </a:rPr>
              <a:t>rede</a:t>
            </a:r>
            <a:r>
              <a:rPr lang="en-US" dirty="0">
                <a:solidFill>
                  <a:schemeClr val="tx1"/>
                </a:solidFill>
              </a:rPr>
              <a:t> der o </a:t>
            </a:r>
            <a:r>
              <a:rPr lang="en-US" dirty="0" err="1">
                <a:solidFill>
                  <a:schemeClr val="tx1"/>
                </a:solidFill>
              </a:rPr>
              <a:t>seu</a:t>
            </a:r>
            <a:r>
              <a:rPr lang="en-US" dirty="0">
                <a:solidFill>
                  <a:schemeClr val="tx1"/>
                </a:solidFill>
              </a:rPr>
              <a:t> </a:t>
            </a:r>
            <a:r>
              <a:rPr lang="en-US" dirty="0" err="1">
                <a:solidFill>
                  <a:schemeClr val="tx1"/>
                </a:solidFill>
              </a:rPr>
              <a:t>consentimento</a:t>
            </a:r>
            <a:r>
              <a:rPr lang="en-US" dirty="0">
                <a:solidFill>
                  <a:schemeClr val="tx1"/>
                </a:solidFill>
              </a:rPr>
              <a:t>. </a:t>
            </a:r>
            <a:r>
              <a:rPr lang="en-US" dirty="0" err="1">
                <a:solidFill>
                  <a:schemeClr val="tx1"/>
                </a:solidFill>
              </a:rPr>
              <a:t>Figurativamente</a:t>
            </a:r>
            <a:r>
              <a:rPr lang="en-US" dirty="0">
                <a:solidFill>
                  <a:schemeClr val="tx1"/>
                </a:solidFill>
              </a:rPr>
              <a:t>, o </a:t>
            </a:r>
            <a:r>
              <a:rPr lang="en-US" dirty="0" err="1">
                <a:solidFill>
                  <a:schemeClr val="tx1"/>
                </a:solidFill>
              </a:rPr>
              <a:t>blockchain</a:t>
            </a:r>
            <a:r>
              <a:rPr lang="en-US" dirty="0">
                <a:solidFill>
                  <a:schemeClr val="tx1"/>
                </a:solidFill>
              </a:rPr>
              <a:t> </a:t>
            </a:r>
            <a:r>
              <a:rPr lang="en-US" dirty="0" err="1">
                <a:solidFill>
                  <a:schemeClr val="tx1"/>
                </a:solidFill>
              </a:rPr>
              <a:t>pode</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pensado</a:t>
            </a:r>
            <a:r>
              <a:rPr lang="en-US" dirty="0">
                <a:solidFill>
                  <a:schemeClr val="tx1"/>
                </a:solidFill>
              </a:rPr>
              <a:t> </a:t>
            </a:r>
            <a:r>
              <a:rPr lang="en-US" dirty="0" err="1">
                <a:solidFill>
                  <a:schemeClr val="tx1"/>
                </a:solidFill>
              </a:rPr>
              <a:t>como</a:t>
            </a:r>
            <a:r>
              <a:rPr lang="en-US" dirty="0">
                <a:solidFill>
                  <a:schemeClr val="tx1"/>
                </a:solidFill>
              </a:rPr>
              <a:t> </a:t>
            </a:r>
            <a:r>
              <a:rPr lang="en-US" dirty="0" err="1">
                <a:solidFill>
                  <a:schemeClr val="tx1"/>
                </a:solidFill>
              </a:rPr>
              <a:t>uma</a:t>
            </a:r>
            <a:r>
              <a:rPr lang="en-US" dirty="0">
                <a:solidFill>
                  <a:schemeClr val="tx1"/>
                </a:solidFill>
              </a:rPr>
              <a:t> </a:t>
            </a:r>
            <a:r>
              <a:rPr lang="en-US" dirty="0" err="1">
                <a:solidFill>
                  <a:schemeClr val="tx1"/>
                </a:solidFill>
              </a:rPr>
              <a:t>cadeia</a:t>
            </a:r>
            <a:r>
              <a:rPr lang="en-US" dirty="0">
                <a:solidFill>
                  <a:schemeClr val="tx1"/>
                </a:solidFill>
              </a:rPr>
              <a:t> de </a:t>
            </a:r>
            <a:r>
              <a:rPr lang="en-US" dirty="0" err="1">
                <a:solidFill>
                  <a:schemeClr val="tx1"/>
                </a:solidFill>
              </a:rPr>
              <a:t>blocos</a:t>
            </a:r>
            <a:r>
              <a:rPr lang="en-US" dirty="0">
                <a:solidFill>
                  <a:schemeClr val="tx1"/>
                </a:solidFill>
              </a:rPr>
              <a:t>, </a:t>
            </a:r>
            <a:r>
              <a:rPr lang="en-US" dirty="0" err="1">
                <a:solidFill>
                  <a:schemeClr val="tx1"/>
                </a:solidFill>
              </a:rPr>
              <a:t>cada</a:t>
            </a:r>
            <a:r>
              <a:rPr lang="en-US" dirty="0">
                <a:solidFill>
                  <a:schemeClr val="tx1"/>
                </a:solidFill>
              </a:rPr>
              <a:t> um dos </a:t>
            </a:r>
            <a:r>
              <a:rPr lang="en-US" dirty="0" err="1">
                <a:solidFill>
                  <a:schemeClr val="tx1"/>
                </a:solidFill>
              </a:rPr>
              <a:t>quais</a:t>
            </a:r>
            <a:r>
              <a:rPr lang="en-US" dirty="0">
                <a:solidFill>
                  <a:schemeClr val="tx1"/>
                </a:solidFill>
              </a:rPr>
              <a:t> </a:t>
            </a:r>
            <a:r>
              <a:rPr lang="en-US" dirty="0" err="1">
                <a:solidFill>
                  <a:schemeClr val="tx1"/>
                </a:solidFill>
              </a:rPr>
              <a:t>liga</a:t>
            </a:r>
            <a:r>
              <a:rPr lang="en-US" dirty="0">
                <a:solidFill>
                  <a:schemeClr val="tx1"/>
                </a:solidFill>
              </a:rPr>
              <a:t> </a:t>
            </a:r>
            <a:r>
              <a:rPr lang="en-US" dirty="0" err="1">
                <a:solidFill>
                  <a:schemeClr val="tx1"/>
                </a:solidFill>
              </a:rPr>
              <a:t>os</a:t>
            </a:r>
            <a:r>
              <a:rPr lang="en-US" dirty="0">
                <a:solidFill>
                  <a:schemeClr val="tx1"/>
                </a:solidFill>
              </a:rPr>
              <a:t> dados da </a:t>
            </a:r>
            <a:r>
              <a:rPr lang="en-US" dirty="0" err="1">
                <a:solidFill>
                  <a:schemeClr val="tx1"/>
                </a:solidFill>
              </a:rPr>
              <a:t>transação</a:t>
            </a:r>
            <a:r>
              <a:rPr lang="en-US" dirty="0">
                <a:solidFill>
                  <a:schemeClr val="tx1"/>
                </a:solidFill>
              </a:rPr>
              <a:t>. As </a:t>
            </a:r>
            <a:r>
              <a:rPr lang="en-US" dirty="0" err="1">
                <a:solidFill>
                  <a:schemeClr val="tx1"/>
                </a:solidFill>
              </a:rPr>
              <a:t>transações</a:t>
            </a:r>
            <a:r>
              <a:rPr lang="en-US" dirty="0">
                <a:solidFill>
                  <a:schemeClr val="tx1"/>
                </a:solidFill>
              </a:rPr>
              <a:t> são </a:t>
            </a:r>
            <a:r>
              <a:rPr lang="en-US" dirty="0" err="1">
                <a:solidFill>
                  <a:schemeClr val="tx1"/>
                </a:solidFill>
              </a:rPr>
              <a:t>combinadas</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blocos</a:t>
            </a:r>
            <a:r>
              <a:rPr lang="en-US" dirty="0">
                <a:solidFill>
                  <a:schemeClr val="tx1"/>
                </a:solidFill>
              </a:rPr>
              <a:t>, </a:t>
            </a:r>
            <a:r>
              <a:rPr lang="en-US" dirty="0" err="1">
                <a:solidFill>
                  <a:schemeClr val="tx1"/>
                </a:solidFill>
              </a:rPr>
              <a:t>verificadas</a:t>
            </a:r>
            <a:r>
              <a:rPr lang="en-US" dirty="0">
                <a:solidFill>
                  <a:schemeClr val="tx1"/>
                </a:solidFill>
              </a:rPr>
              <a:t> </a:t>
            </a:r>
            <a:r>
              <a:rPr lang="en-US" dirty="0" err="1">
                <a:solidFill>
                  <a:schemeClr val="tx1"/>
                </a:solidFill>
              </a:rPr>
              <a:t>quanto</a:t>
            </a:r>
            <a:r>
              <a:rPr lang="en-US" dirty="0">
                <a:solidFill>
                  <a:schemeClr val="tx1"/>
                </a:solidFill>
              </a:rPr>
              <a:t> </a:t>
            </a:r>
            <a:r>
              <a:rPr lang="en-US" dirty="0" err="1">
                <a:solidFill>
                  <a:schemeClr val="tx1"/>
                </a:solidFill>
              </a:rPr>
              <a:t>à</a:t>
            </a:r>
            <a:r>
              <a:rPr lang="en-US" dirty="0">
                <a:solidFill>
                  <a:schemeClr val="tx1"/>
                </a:solidFill>
              </a:rPr>
              <a:t> </a:t>
            </a:r>
            <a:r>
              <a:rPr lang="en-US" dirty="0" err="1">
                <a:solidFill>
                  <a:schemeClr val="tx1"/>
                </a:solidFill>
              </a:rPr>
              <a:t>validade</a:t>
            </a:r>
            <a:r>
              <a:rPr lang="en-US" dirty="0">
                <a:solidFill>
                  <a:schemeClr val="tx1"/>
                </a:solidFill>
              </a:rPr>
              <a:t> e </a:t>
            </a:r>
            <a:r>
              <a:rPr lang="en-US" dirty="0" err="1">
                <a:solidFill>
                  <a:schemeClr val="tx1"/>
                </a:solidFill>
              </a:rPr>
              <a:t>anexadas</a:t>
            </a:r>
            <a:r>
              <a:rPr lang="en-US" dirty="0">
                <a:solidFill>
                  <a:schemeClr val="tx1"/>
                </a:solidFill>
              </a:rPr>
              <a:t> </a:t>
            </a:r>
            <a:r>
              <a:rPr lang="en-US" dirty="0" err="1">
                <a:solidFill>
                  <a:schemeClr val="tx1"/>
                </a:solidFill>
              </a:rPr>
              <a:t>à</a:t>
            </a:r>
            <a:r>
              <a:rPr lang="en-US" dirty="0">
                <a:solidFill>
                  <a:schemeClr val="tx1"/>
                </a:solidFill>
              </a:rPr>
              <a:t> </a:t>
            </a:r>
            <a:r>
              <a:rPr lang="en-US" dirty="0" err="1">
                <a:solidFill>
                  <a:schemeClr val="tx1"/>
                </a:solidFill>
              </a:rPr>
              <a:t>cadeia</a:t>
            </a:r>
            <a:r>
              <a:rPr lang="en-US" dirty="0">
                <a:solidFill>
                  <a:schemeClr val="tx1"/>
                </a:solidFill>
              </a:rPr>
              <a:t> anterior de </a:t>
            </a:r>
            <a:r>
              <a:rPr lang="en-US" dirty="0" err="1">
                <a:solidFill>
                  <a:schemeClr val="tx1"/>
                </a:solidFill>
              </a:rPr>
              <a:t>blocos</a:t>
            </a:r>
            <a:r>
              <a:rPr lang="en-US" dirty="0">
                <a:solidFill>
                  <a:schemeClr val="tx1"/>
                </a:solidFill>
              </a:rPr>
              <a:t> </a:t>
            </a:r>
            <a:r>
              <a:rPr lang="en-US" dirty="0" err="1">
                <a:solidFill>
                  <a:schemeClr val="tx1"/>
                </a:solidFill>
              </a:rPr>
              <a:t>em</a:t>
            </a:r>
            <a:r>
              <a:rPr lang="en-US" dirty="0">
                <a:solidFill>
                  <a:schemeClr val="tx1"/>
                </a:solidFill>
              </a:rPr>
              <a:t> um </a:t>
            </a:r>
            <a:r>
              <a:rPr lang="en-US" dirty="0" err="1">
                <a:solidFill>
                  <a:schemeClr val="tx1"/>
                </a:solidFill>
              </a:rPr>
              <a:t>processo</a:t>
            </a:r>
            <a:r>
              <a:rPr lang="en-US" dirty="0">
                <a:solidFill>
                  <a:schemeClr val="tx1"/>
                </a:solidFill>
              </a:rPr>
              <a:t> </a:t>
            </a:r>
            <a:r>
              <a:rPr lang="en-US" dirty="0" err="1">
                <a:solidFill>
                  <a:schemeClr val="tx1"/>
                </a:solidFill>
              </a:rPr>
              <a:t>chamado</a:t>
            </a:r>
            <a:r>
              <a:rPr lang="en-US" dirty="0">
                <a:solidFill>
                  <a:schemeClr val="tx1"/>
                </a:solidFill>
              </a:rPr>
              <a:t> Proof of Work (</a:t>
            </a:r>
            <a:r>
              <a:rPr lang="en-US" dirty="0" err="1">
                <a:solidFill>
                  <a:schemeClr val="tx1"/>
                </a:solidFill>
              </a:rPr>
              <a:t>PoW</a:t>
            </a:r>
            <a:r>
              <a:rPr lang="en-US" dirty="0">
                <a:solidFill>
                  <a:schemeClr val="tx1"/>
                </a:solidFill>
              </a:rPr>
              <a:t>) </a:t>
            </a:r>
            <a:r>
              <a:rPr lang="en-US" dirty="0" err="1">
                <a:solidFill>
                  <a:schemeClr val="tx1"/>
                </a:solidFill>
              </a:rPr>
              <a:t>para</a:t>
            </a:r>
            <a:r>
              <a:rPr lang="en-US" dirty="0">
                <a:solidFill>
                  <a:schemeClr val="tx1"/>
                </a:solidFill>
              </a:rPr>
              <a:t> </a:t>
            </a:r>
            <a:r>
              <a:rPr lang="en-US" dirty="0" err="1">
                <a:solidFill>
                  <a:schemeClr val="tx1"/>
                </a:solidFill>
              </a:rPr>
              <a:t>Bitcoin</a:t>
            </a:r>
            <a:r>
              <a:rPr lang="en-US" dirty="0">
                <a:solidFill>
                  <a:schemeClr val="tx1"/>
                </a:solidFill>
              </a:rPr>
              <a:t>. A </a:t>
            </a:r>
            <a:r>
              <a:rPr lang="en-US" dirty="0" err="1">
                <a:solidFill>
                  <a:schemeClr val="tx1"/>
                </a:solidFill>
              </a:rPr>
              <a:t>abordagem</a:t>
            </a:r>
            <a:r>
              <a:rPr lang="en-US" dirty="0">
                <a:solidFill>
                  <a:schemeClr val="tx1"/>
                </a:solidFill>
              </a:rPr>
              <a:t> </a:t>
            </a:r>
            <a:r>
              <a:rPr lang="en-US" dirty="0" err="1">
                <a:solidFill>
                  <a:schemeClr val="tx1"/>
                </a:solidFill>
              </a:rPr>
              <a:t>PoW</a:t>
            </a:r>
            <a:r>
              <a:rPr lang="en-US" dirty="0">
                <a:solidFill>
                  <a:schemeClr val="tx1"/>
                </a:solidFill>
              </a:rPr>
              <a:t> </a:t>
            </a:r>
            <a:r>
              <a:rPr lang="en-US" dirty="0" err="1">
                <a:solidFill>
                  <a:schemeClr val="tx1"/>
                </a:solidFill>
              </a:rPr>
              <a:t>envolve</a:t>
            </a:r>
            <a:r>
              <a:rPr lang="en-US" dirty="0">
                <a:solidFill>
                  <a:schemeClr val="tx1"/>
                </a:solidFill>
              </a:rPr>
              <a:t> a </a:t>
            </a:r>
            <a:r>
              <a:rPr lang="en-US" dirty="0" err="1">
                <a:solidFill>
                  <a:schemeClr val="tx1"/>
                </a:solidFill>
              </a:rPr>
              <a:t>resolução</a:t>
            </a:r>
            <a:r>
              <a:rPr lang="en-US" dirty="0">
                <a:solidFill>
                  <a:schemeClr val="tx1"/>
                </a:solidFill>
              </a:rPr>
              <a:t> de </a:t>
            </a:r>
            <a:r>
              <a:rPr lang="en-US" dirty="0" err="1">
                <a:solidFill>
                  <a:schemeClr val="tx1"/>
                </a:solidFill>
              </a:rPr>
              <a:t>problemas</a:t>
            </a:r>
            <a:r>
              <a:rPr lang="en-US" dirty="0">
                <a:solidFill>
                  <a:schemeClr val="tx1"/>
                </a:solidFill>
              </a:rPr>
              <a:t> </a:t>
            </a:r>
            <a:r>
              <a:rPr lang="en-US" dirty="0" err="1">
                <a:solidFill>
                  <a:schemeClr val="tx1"/>
                </a:solidFill>
              </a:rPr>
              <a:t>computacionais</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só</a:t>
            </a:r>
            <a:r>
              <a:rPr lang="en-US" dirty="0">
                <a:solidFill>
                  <a:schemeClr val="tx1"/>
                </a:solidFill>
              </a:rPr>
              <a:t> </a:t>
            </a:r>
            <a:r>
              <a:rPr lang="en-US" dirty="0" err="1">
                <a:solidFill>
                  <a:schemeClr val="tx1"/>
                </a:solidFill>
              </a:rPr>
              <a:t>podem</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resolvidos</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meio</a:t>
            </a:r>
            <a:r>
              <a:rPr lang="en-US" dirty="0">
                <a:solidFill>
                  <a:schemeClr val="tx1"/>
                </a:solidFill>
              </a:rPr>
              <a:t> de </a:t>
            </a:r>
            <a:r>
              <a:rPr lang="en-US" dirty="0" err="1">
                <a:solidFill>
                  <a:schemeClr val="tx1"/>
                </a:solidFill>
              </a:rPr>
              <a:t>tentativas</a:t>
            </a:r>
            <a:r>
              <a:rPr lang="en-US" dirty="0">
                <a:solidFill>
                  <a:schemeClr val="tx1"/>
                </a:solidFill>
              </a:rPr>
              <a:t> e </a:t>
            </a:r>
            <a:r>
              <a:rPr lang="en-US" dirty="0" err="1">
                <a:solidFill>
                  <a:schemeClr val="tx1"/>
                </a:solidFill>
              </a:rPr>
              <a:t>erros</a:t>
            </a:r>
            <a:r>
              <a:rPr lang="en-US" dirty="0">
                <a:solidFill>
                  <a:schemeClr val="tx1"/>
                </a:solidFill>
              </a:rPr>
              <a:t> </a:t>
            </a:r>
            <a:r>
              <a:rPr lang="en-US" dirty="0" err="1">
                <a:solidFill>
                  <a:schemeClr val="tx1"/>
                </a:solidFill>
              </a:rPr>
              <a:t>frequentes</a:t>
            </a:r>
            <a:r>
              <a:rPr lang="en-US" dirty="0">
                <a:solidFill>
                  <a:schemeClr val="tx1"/>
                </a:solidFill>
              </a:rPr>
              <a:t>. </a:t>
            </a:r>
            <a:r>
              <a:rPr lang="en-US" dirty="0" err="1">
                <a:solidFill>
                  <a:schemeClr val="tx1"/>
                </a:solidFill>
              </a:rPr>
              <a:t>Isso</a:t>
            </a:r>
            <a:r>
              <a:rPr lang="en-US" dirty="0">
                <a:solidFill>
                  <a:schemeClr val="tx1"/>
                </a:solidFill>
              </a:rPr>
              <a:t> </a:t>
            </a:r>
            <a:r>
              <a:rPr lang="en-US" dirty="0" err="1">
                <a:solidFill>
                  <a:schemeClr val="tx1"/>
                </a:solidFill>
              </a:rPr>
              <a:t>garante</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seja</a:t>
            </a:r>
            <a:r>
              <a:rPr lang="en-US" dirty="0">
                <a:solidFill>
                  <a:schemeClr val="tx1"/>
                </a:solidFill>
              </a:rPr>
              <a:t> </a:t>
            </a:r>
            <a:r>
              <a:rPr lang="en-US" dirty="0" err="1">
                <a:solidFill>
                  <a:schemeClr val="tx1"/>
                </a:solidFill>
              </a:rPr>
              <a:t>investido</a:t>
            </a:r>
            <a:r>
              <a:rPr lang="en-US" dirty="0">
                <a:solidFill>
                  <a:schemeClr val="tx1"/>
                </a:solidFill>
              </a:rPr>
              <a:t> </a:t>
            </a:r>
            <a:r>
              <a:rPr lang="en-US" dirty="0" err="1">
                <a:solidFill>
                  <a:schemeClr val="tx1"/>
                </a:solidFill>
              </a:rPr>
              <a:t>trabalho</a:t>
            </a:r>
            <a:r>
              <a:rPr lang="en-US" dirty="0">
                <a:solidFill>
                  <a:schemeClr val="tx1"/>
                </a:solidFill>
              </a:rPr>
              <a:t> </a:t>
            </a:r>
            <a:r>
              <a:rPr lang="en-US" dirty="0" err="1">
                <a:solidFill>
                  <a:schemeClr val="tx1"/>
                </a:solidFill>
              </a:rPr>
              <a:t>suficiente</a:t>
            </a:r>
            <a:r>
              <a:rPr lang="en-US" dirty="0">
                <a:solidFill>
                  <a:schemeClr val="tx1"/>
                </a:solidFill>
              </a:rPr>
              <a:t> no </a:t>
            </a:r>
            <a:r>
              <a:rPr lang="en-US" dirty="0" err="1">
                <a:solidFill>
                  <a:schemeClr val="tx1"/>
                </a:solidFill>
              </a:rPr>
              <a:t>cálculo</a:t>
            </a:r>
            <a:r>
              <a:rPr lang="en-US" dirty="0">
                <a:solidFill>
                  <a:schemeClr val="tx1"/>
                </a:solidFill>
              </a:rPr>
              <a:t> e </a:t>
            </a:r>
            <a:r>
              <a:rPr lang="en-US" dirty="0" err="1">
                <a:solidFill>
                  <a:schemeClr val="tx1"/>
                </a:solidFill>
              </a:rPr>
              <a:t>na</a:t>
            </a:r>
            <a:r>
              <a:rPr lang="en-US" dirty="0">
                <a:solidFill>
                  <a:schemeClr val="tx1"/>
                </a:solidFill>
              </a:rPr>
              <a:t> </a:t>
            </a:r>
            <a:r>
              <a:rPr lang="en-US" dirty="0" err="1">
                <a:solidFill>
                  <a:schemeClr val="tx1"/>
                </a:solidFill>
              </a:rPr>
              <a:t>proteção</a:t>
            </a:r>
            <a:r>
              <a:rPr lang="en-US" dirty="0">
                <a:solidFill>
                  <a:schemeClr val="tx1"/>
                </a:solidFill>
              </a:rPr>
              <a:t> das </a:t>
            </a:r>
            <a:r>
              <a:rPr lang="en-US" dirty="0" err="1">
                <a:solidFill>
                  <a:schemeClr val="tx1"/>
                </a:solidFill>
              </a:rPr>
              <a:t>transações</a:t>
            </a:r>
            <a:r>
              <a:rPr lang="en-US" dirty="0">
                <a:solidFill>
                  <a:schemeClr val="tx1"/>
                </a:solidFill>
              </a:rPr>
              <a:t>. </a:t>
            </a:r>
            <a:r>
              <a:rPr lang="en-US" dirty="0" err="1">
                <a:solidFill>
                  <a:schemeClr val="tx1"/>
                </a:solidFill>
              </a:rPr>
              <a:t>Ao</a:t>
            </a:r>
            <a:r>
              <a:rPr lang="en-US" dirty="0">
                <a:solidFill>
                  <a:schemeClr val="tx1"/>
                </a:solidFill>
              </a:rPr>
              <a:t> </a:t>
            </a:r>
            <a:r>
              <a:rPr lang="en-US" dirty="0" err="1">
                <a:solidFill>
                  <a:schemeClr val="tx1"/>
                </a:solidFill>
              </a:rPr>
              <a:t>lado</a:t>
            </a:r>
            <a:r>
              <a:rPr lang="en-US" dirty="0">
                <a:solidFill>
                  <a:schemeClr val="tx1"/>
                </a:solidFill>
              </a:rPr>
              <a:t> do </a:t>
            </a:r>
            <a:r>
              <a:rPr lang="en-US" dirty="0" err="1">
                <a:solidFill>
                  <a:schemeClr val="tx1"/>
                </a:solidFill>
              </a:rPr>
              <a:t>PoW</a:t>
            </a:r>
            <a:r>
              <a:rPr lang="en-US" dirty="0">
                <a:solidFill>
                  <a:schemeClr val="tx1"/>
                </a:solidFill>
              </a:rPr>
              <a:t>, </a:t>
            </a:r>
            <a:r>
              <a:rPr lang="en-US" dirty="0" err="1">
                <a:solidFill>
                  <a:schemeClr val="tx1"/>
                </a:solidFill>
              </a:rPr>
              <a:t>há</a:t>
            </a:r>
            <a:r>
              <a:rPr lang="en-US" dirty="0">
                <a:solidFill>
                  <a:schemeClr val="tx1"/>
                </a:solidFill>
              </a:rPr>
              <a:t> </a:t>
            </a:r>
            <a:r>
              <a:rPr lang="en-US" dirty="0" err="1">
                <a:solidFill>
                  <a:schemeClr val="tx1"/>
                </a:solidFill>
              </a:rPr>
              <a:t>uma</a:t>
            </a:r>
            <a:r>
              <a:rPr lang="en-US" dirty="0">
                <a:solidFill>
                  <a:schemeClr val="tx1"/>
                </a:solidFill>
              </a:rPr>
              <a:t> </a:t>
            </a:r>
            <a:r>
              <a:rPr lang="en-US" dirty="0" err="1">
                <a:solidFill>
                  <a:schemeClr val="tx1"/>
                </a:solidFill>
              </a:rPr>
              <a:t>infinidade</a:t>
            </a:r>
            <a:r>
              <a:rPr lang="en-US" dirty="0">
                <a:solidFill>
                  <a:schemeClr val="tx1"/>
                </a:solidFill>
              </a:rPr>
              <a:t> de outros </a:t>
            </a:r>
            <a:r>
              <a:rPr lang="en-US" dirty="0" err="1">
                <a:solidFill>
                  <a:schemeClr val="tx1"/>
                </a:solidFill>
              </a:rPr>
              <a:t>mecanismos</a:t>
            </a:r>
            <a:r>
              <a:rPr lang="en-US" dirty="0">
                <a:solidFill>
                  <a:schemeClr val="tx1"/>
                </a:solidFill>
              </a:rPr>
              <a:t> de </a:t>
            </a:r>
            <a:r>
              <a:rPr lang="en-US" dirty="0" err="1">
                <a:solidFill>
                  <a:schemeClr val="tx1"/>
                </a:solidFill>
              </a:rPr>
              <a:t>consenso</a:t>
            </a:r>
            <a:r>
              <a:rPr lang="en-US" dirty="0">
                <a:solidFill>
                  <a:schemeClr val="tx1"/>
                </a:solidFill>
              </a:rPr>
              <a:t> </a:t>
            </a:r>
            <a:r>
              <a:rPr lang="en-US" dirty="0" err="1">
                <a:solidFill>
                  <a:schemeClr val="tx1"/>
                </a:solidFill>
              </a:rPr>
              <a:t>que</a:t>
            </a:r>
            <a:r>
              <a:rPr lang="en-US" dirty="0">
                <a:solidFill>
                  <a:schemeClr val="tx1"/>
                </a:solidFill>
              </a:rPr>
              <a:t> </a:t>
            </a:r>
            <a:r>
              <a:rPr lang="en-US" dirty="0" err="1">
                <a:solidFill>
                  <a:schemeClr val="tx1"/>
                </a:solidFill>
              </a:rPr>
              <a:t>podem</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escolhidos</a:t>
            </a:r>
            <a:r>
              <a:rPr lang="en-US" dirty="0">
                <a:solidFill>
                  <a:schemeClr val="tx1"/>
                </a:solidFill>
              </a:rPr>
              <a:t> </a:t>
            </a:r>
            <a:r>
              <a:rPr lang="en-US" dirty="0" err="1">
                <a:solidFill>
                  <a:schemeClr val="tx1"/>
                </a:solidFill>
              </a:rPr>
              <a:t>para</a:t>
            </a:r>
            <a:r>
              <a:rPr lang="en-US" dirty="0">
                <a:solidFill>
                  <a:schemeClr val="tx1"/>
                </a:solidFill>
              </a:rPr>
              <a:t> </a:t>
            </a:r>
            <a:r>
              <a:rPr lang="en-US" dirty="0" err="1">
                <a:solidFill>
                  <a:schemeClr val="tx1"/>
                </a:solidFill>
              </a:rPr>
              <a:t>casos</a:t>
            </a:r>
            <a:r>
              <a:rPr lang="en-US" dirty="0">
                <a:solidFill>
                  <a:schemeClr val="tx1"/>
                </a:solidFill>
              </a:rPr>
              <a:t> de </a:t>
            </a:r>
            <a:r>
              <a:rPr lang="en-US" dirty="0" err="1">
                <a:solidFill>
                  <a:schemeClr val="tx1"/>
                </a:solidFill>
              </a:rPr>
              <a:t>uso</a:t>
            </a:r>
            <a:r>
              <a:rPr lang="en-US" dirty="0">
                <a:solidFill>
                  <a:schemeClr val="tx1"/>
                </a:solidFill>
              </a:rPr>
              <a:t> </a:t>
            </a:r>
            <a:r>
              <a:rPr lang="en-US" dirty="0" err="1">
                <a:solidFill>
                  <a:schemeClr val="tx1"/>
                </a:solidFill>
              </a:rPr>
              <a:t>específicos</a:t>
            </a:r>
            <a:r>
              <a:rPr lang="en-US" dirty="0">
                <a:solidFill>
                  <a:schemeClr val="tx1"/>
                </a:solidFill>
              </a:rPr>
              <a:t> com base </a:t>
            </a:r>
            <a:r>
              <a:rPr lang="en-US" dirty="0" err="1">
                <a:solidFill>
                  <a:schemeClr val="tx1"/>
                </a:solidFill>
              </a:rPr>
              <a:t>em</a:t>
            </a:r>
            <a:r>
              <a:rPr lang="en-US" dirty="0">
                <a:solidFill>
                  <a:schemeClr val="tx1"/>
                </a:solidFill>
              </a:rPr>
              <a:t> </a:t>
            </a:r>
            <a:r>
              <a:rPr lang="en-US" dirty="0" err="1">
                <a:solidFill>
                  <a:schemeClr val="tx1"/>
                </a:solidFill>
              </a:rPr>
              <a:t>suas</a:t>
            </a:r>
            <a:r>
              <a:rPr lang="en-US" dirty="0">
                <a:solidFill>
                  <a:schemeClr val="tx1"/>
                </a:solidFill>
              </a:rPr>
              <a:t> </a:t>
            </a:r>
            <a:r>
              <a:rPr lang="en-US" dirty="0" err="1">
                <a:solidFill>
                  <a:schemeClr val="tx1"/>
                </a:solidFill>
              </a:rPr>
              <a:t>vantagens</a:t>
            </a:r>
            <a:r>
              <a:rPr lang="en-US" dirty="0">
                <a:solidFill>
                  <a:schemeClr val="tx1"/>
                </a:solidFill>
              </a:rPr>
              <a:t> e </a:t>
            </a:r>
            <a:r>
              <a:rPr lang="en-US" dirty="0" err="1">
                <a:solidFill>
                  <a:schemeClr val="tx1"/>
                </a:solidFill>
              </a:rPr>
              <a:t>desvantagens</a:t>
            </a:r>
            <a:r>
              <a:rPr lang="en-US" dirty="0">
                <a:solidFill>
                  <a:schemeClr val="tx1"/>
                </a:solidFill>
              </a:rPr>
              <a:t> </a:t>
            </a:r>
            <a:r>
              <a:rPr lang="en-US" dirty="0" err="1">
                <a:solidFill>
                  <a:schemeClr val="tx1"/>
                </a:solidFill>
              </a:rPr>
              <a:t>específicas</a:t>
            </a:r>
            <a:r>
              <a:rPr lang="en-US" dirty="0">
                <a:solidFill>
                  <a:schemeClr val="tx1"/>
                </a:solidFill>
              </a:rPr>
              <a:t>.</a:t>
            </a: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209030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6562</TotalTime>
  <Words>9737</Words>
  <Application>Microsoft Macintosh PowerPoint</Application>
  <PresentationFormat>Personalizados</PresentationFormat>
  <Paragraphs>406</Paragraphs>
  <Slides>35</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35</vt:i4>
      </vt:variant>
    </vt:vector>
  </HeadingPairs>
  <TitlesOfParts>
    <vt:vector size="43" baseType="lpstr">
      <vt:lpstr>Arial</vt:lpstr>
      <vt:lpstr>Calibri</vt:lpstr>
      <vt:lpstr>Century Schoolbook</vt:lpstr>
      <vt:lpstr>Montserrat</vt:lpstr>
      <vt:lpstr>Poppins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Fábio Duarte</cp:lastModifiedBy>
  <cp:revision>476</cp:revision>
  <cp:lastPrinted>2023-06-21T10:45:44Z</cp:lastPrinted>
  <dcterms:created xsi:type="dcterms:W3CDTF">2021-06-15T11:45:52Z</dcterms:created>
  <dcterms:modified xsi:type="dcterms:W3CDTF">2023-06-22T11:35:00Z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